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0"/>
  </p:notesMasterIdLst>
  <p:sldIdLst>
    <p:sldId id="4101" r:id="rId2"/>
    <p:sldId id="4102" r:id="rId3"/>
    <p:sldId id="4103" r:id="rId4"/>
    <p:sldId id="1199" r:id="rId5"/>
    <p:sldId id="3907" r:id="rId6"/>
    <p:sldId id="3908" r:id="rId7"/>
    <p:sldId id="3909" r:id="rId8"/>
    <p:sldId id="371" r:id="rId9"/>
    <p:sldId id="1200" r:id="rId10"/>
    <p:sldId id="3912" r:id="rId11"/>
    <p:sldId id="3943" r:id="rId12"/>
    <p:sldId id="3910" r:id="rId13"/>
    <p:sldId id="3941" r:id="rId14"/>
    <p:sldId id="3942" r:id="rId15"/>
    <p:sldId id="3914" r:id="rId16"/>
    <p:sldId id="3944" r:id="rId17"/>
    <p:sldId id="3945" r:id="rId18"/>
    <p:sldId id="3915" r:id="rId19"/>
    <p:sldId id="3946" r:id="rId20"/>
    <p:sldId id="473" r:id="rId21"/>
    <p:sldId id="1203" r:id="rId22"/>
    <p:sldId id="1099" r:id="rId23"/>
    <p:sldId id="1208" r:id="rId24"/>
    <p:sldId id="3949" r:id="rId25"/>
    <p:sldId id="1202" r:id="rId26"/>
    <p:sldId id="1204" r:id="rId27"/>
    <p:sldId id="1101" r:id="rId28"/>
    <p:sldId id="3940" r:id="rId29"/>
    <p:sldId id="1206" r:id="rId30"/>
    <p:sldId id="1210" r:id="rId31"/>
    <p:sldId id="1100" r:id="rId32"/>
    <p:sldId id="3919" r:id="rId33"/>
    <p:sldId id="3931" r:id="rId34"/>
    <p:sldId id="3922" r:id="rId35"/>
    <p:sldId id="3950" r:id="rId36"/>
    <p:sldId id="3926" r:id="rId37"/>
    <p:sldId id="3925" r:id="rId38"/>
    <p:sldId id="3932" r:id="rId39"/>
    <p:sldId id="3933" r:id="rId40"/>
    <p:sldId id="3934" r:id="rId41"/>
    <p:sldId id="3948" r:id="rId42"/>
    <p:sldId id="3927" r:id="rId43"/>
    <p:sldId id="3937" r:id="rId44"/>
    <p:sldId id="3939" r:id="rId45"/>
    <p:sldId id="1169" r:id="rId46"/>
    <p:sldId id="4100" r:id="rId47"/>
    <p:sldId id="3929" r:id="rId48"/>
    <p:sldId id="3930" r:id="rId4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82" autoAdjust="0"/>
    <p:restoredTop sz="94694"/>
  </p:normalViewPr>
  <p:slideViewPr>
    <p:cSldViewPr snapToGrid="0" snapToObjects="1">
      <p:cViewPr varScale="1">
        <p:scale>
          <a:sx n="90" d="100"/>
          <a:sy n="90" d="100"/>
        </p:scale>
        <p:origin x="240" y="864"/>
      </p:cViewPr>
      <p:guideLst>
        <p:guide orient="horz" pos="2160"/>
        <p:guide pos="3840"/>
      </p:guideLst>
    </p:cSldViewPr>
  </p:slideViewPr>
  <p:notesTextViewPr>
    <p:cViewPr>
      <p:scale>
        <a:sx n="3" d="2"/>
        <a:sy n="3" d="2"/>
      </p:scale>
      <p:origin x="0" y="0"/>
    </p:cViewPr>
  </p:notesText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a:t>Expectations and Subsequent Inflation</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Forecast Made 1 Year Ago</c:v>
          </c:tx>
          <c:spPr>
            <a:ln w="34925" cap="rnd">
              <a:solidFill>
                <a:schemeClr val="accent1"/>
              </a:solidFill>
              <a:round/>
            </a:ln>
            <a:effectLst/>
          </c:spPr>
          <c:marker>
            <c:symbol val="none"/>
          </c:marker>
          <c:dLbls>
            <c:delete val="1"/>
          </c:dLbls>
          <c:cat>
            <c:numRef>
              <c:f>INFLATION!$G$26:$G$209</c:f>
              <c:numCache>
                <c:formatCode>yyyy\-mm\-dd</c:formatCode>
                <c:ptCount val="184"/>
                <c:pt idx="0">
                  <c:v>27760</c:v>
                </c:pt>
                <c:pt idx="1">
                  <c:v>27851</c:v>
                </c:pt>
                <c:pt idx="2">
                  <c:v>27942</c:v>
                </c:pt>
                <c:pt idx="3">
                  <c:v>28034</c:v>
                </c:pt>
                <c:pt idx="4">
                  <c:v>28126</c:v>
                </c:pt>
                <c:pt idx="5">
                  <c:v>28216</c:v>
                </c:pt>
                <c:pt idx="6">
                  <c:v>28307</c:v>
                </c:pt>
                <c:pt idx="7">
                  <c:v>28399</c:v>
                </c:pt>
                <c:pt idx="8">
                  <c:v>28491</c:v>
                </c:pt>
                <c:pt idx="9">
                  <c:v>28581</c:v>
                </c:pt>
                <c:pt idx="10">
                  <c:v>28672</c:v>
                </c:pt>
                <c:pt idx="11">
                  <c:v>28764</c:v>
                </c:pt>
                <c:pt idx="12">
                  <c:v>28856</c:v>
                </c:pt>
                <c:pt idx="13">
                  <c:v>28946</c:v>
                </c:pt>
                <c:pt idx="14">
                  <c:v>29037</c:v>
                </c:pt>
                <c:pt idx="15">
                  <c:v>29129</c:v>
                </c:pt>
                <c:pt idx="16">
                  <c:v>29221</c:v>
                </c:pt>
                <c:pt idx="17">
                  <c:v>29312</c:v>
                </c:pt>
                <c:pt idx="18">
                  <c:v>29403</c:v>
                </c:pt>
                <c:pt idx="19">
                  <c:v>29495</c:v>
                </c:pt>
                <c:pt idx="20">
                  <c:v>29587</c:v>
                </c:pt>
                <c:pt idx="21">
                  <c:v>29677</c:v>
                </c:pt>
                <c:pt idx="22">
                  <c:v>29768</c:v>
                </c:pt>
                <c:pt idx="23">
                  <c:v>29860</c:v>
                </c:pt>
                <c:pt idx="24">
                  <c:v>29952</c:v>
                </c:pt>
                <c:pt idx="25">
                  <c:v>30042</c:v>
                </c:pt>
                <c:pt idx="26">
                  <c:v>30133</c:v>
                </c:pt>
                <c:pt idx="27">
                  <c:v>30225</c:v>
                </c:pt>
                <c:pt idx="28">
                  <c:v>30317</c:v>
                </c:pt>
                <c:pt idx="29">
                  <c:v>30407</c:v>
                </c:pt>
                <c:pt idx="30">
                  <c:v>30498</c:v>
                </c:pt>
                <c:pt idx="31">
                  <c:v>30590</c:v>
                </c:pt>
                <c:pt idx="32">
                  <c:v>30682</c:v>
                </c:pt>
                <c:pt idx="33">
                  <c:v>30773</c:v>
                </c:pt>
                <c:pt idx="34">
                  <c:v>30864</c:v>
                </c:pt>
                <c:pt idx="35">
                  <c:v>30956</c:v>
                </c:pt>
                <c:pt idx="36">
                  <c:v>31048</c:v>
                </c:pt>
                <c:pt idx="37">
                  <c:v>31138</c:v>
                </c:pt>
                <c:pt idx="38">
                  <c:v>31229</c:v>
                </c:pt>
                <c:pt idx="39">
                  <c:v>31321</c:v>
                </c:pt>
                <c:pt idx="40">
                  <c:v>31413</c:v>
                </c:pt>
                <c:pt idx="41">
                  <c:v>31503</c:v>
                </c:pt>
                <c:pt idx="42">
                  <c:v>31594</c:v>
                </c:pt>
                <c:pt idx="43">
                  <c:v>31686</c:v>
                </c:pt>
                <c:pt idx="44">
                  <c:v>31778</c:v>
                </c:pt>
                <c:pt idx="45">
                  <c:v>31868</c:v>
                </c:pt>
                <c:pt idx="46">
                  <c:v>31959</c:v>
                </c:pt>
                <c:pt idx="47">
                  <c:v>32051</c:v>
                </c:pt>
                <c:pt idx="48">
                  <c:v>32143</c:v>
                </c:pt>
                <c:pt idx="49">
                  <c:v>32234</c:v>
                </c:pt>
                <c:pt idx="50">
                  <c:v>32325</c:v>
                </c:pt>
                <c:pt idx="51">
                  <c:v>32417</c:v>
                </c:pt>
                <c:pt idx="52">
                  <c:v>32509</c:v>
                </c:pt>
                <c:pt idx="53">
                  <c:v>32599</c:v>
                </c:pt>
                <c:pt idx="54">
                  <c:v>32690</c:v>
                </c:pt>
                <c:pt idx="55">
                  <c:v>32782</c:v>
                </c:pt>
                <c:pt idx="56">
                  <c:v>32874</c:v>
                </c:pt>
                <c:pt idx="57">
                  <c:v>32964</c:v>
                </c:pt>
                <c:pt idx="58">
                  <c:v>33055</c:v>
                </c:pt>
                <c:pt idx="59">
                  <c:v>33147</c:v>
                </c:pt>
                <c:pt idx="60">
                  <c:v>33239</c:v>
                </c:pt>
                <c:pt idx="61">
                  <c:v>33329</c:v>
                </c:pt>
                <c:pt idx="62">
                  <c:v>33420</c:v>
                </c:pt>
                <c:pt idx="63">
                  <c:v>33512</c:v>
                </c:pt>
                <c:pt idx="64">
                  <c:v>33604</c:v>
                </c:pt>
                <c:pt idx="65">
                  <c:v>33695</c:v>
                </c:pt>
                <c:pt idx="66">
                  <c:v>33786</c:v>
                </c:pt>
                <c:pt idx="67">
                  <c:v>33878</c:v>
                </c:pt>
                <c:pt idx="68">
                  <c:v>33970</c:v>
                </c:pt>
                <c:pt idx="69">
                  <c:v>34060</c:v>
                </c:pt>
                <c:pt idx="70">
                  <c:v>34151</c:v>
                </c:pt>
                <c:pt idx="71">
                  <c:v>34243</c:v>
                </c:pt>
                <c:pt idx="72">
                  <c:v>34335</c:v>
                </c:pt>
                <c:pt idx="73">
                  <c:v>34425</c:v>
                </c:pt>
                <c:pt idx="74">
                  <c:v>34516</c:v>
                </c:pt>
                <c:pt idx="75">
                  <c:v>34608</c:v>
                </c:pt>
                <c:pt idx="76">
                  <c:v>34700</c:v>
                </c:pt>
                <c:pt idx="77">
                  <c:v>34790</c:v>
                </c:pt>
                <c:pt idx="78">
                  <c:v>34881</c:v>
                </c:pt>
                <c:pt idx="79">
                  <c:v>34973</c:v>
                </c:pt>
                <c:pt idx="80">
                  <c:v>35065</c:v>
                </c:pt>
                <c:pt idx="81">
                  <c:v>35156</c:v>
                </c:pt>
                <c:pt idx="82">
                  <c:v>35247</c:v>
                </c:pt>
                <c:pt idx="83">
                  <c:v>35339</c:v>
                </c:pt>
                <c:pt idx="84">
                  <c:v>35431</c:v>
                </c:pt>
                <c:pt idx="85">
                  <c:v>35521</c:v>
                </c:pt>
                <c:pt idx="86">
                  <c:v>35612</c:v>
                </c:pt>
                <c:pt idx="87">
                  <c:v>35704</c:v>
                </c:pt>
                <c:pt idx="88">
                  <c:v>35796</c:v>
                </c:pt>
                <c:pt idx="89">
                  <c:v>35886</c:v>
                </c:pt>
                <c:pt idx="90">
                  <c:v>35977</c:v>
                </c:pt>
                <c:pt idx="91">
                  <c:v>36069</c:v>
                </c:pt>
                <c:pt idx="92">
                  <c:v>36161</c:v>
                </c:pt>
                <c:pt idx="93">
                  <c:v>36251</c:v>
                </c:pt>
                <c:pt idx="94">
                  <c:v>36342</c:v>
                </c:pt>
                <c:pt idx="95">
                  <c:v>36434</c:v>
                </c:pt>
                <c:pt idx="96">
                  <c:v>36526</c:v>
                </c:pt>
                <c:pt idx="97">
                  <c:v>36617</c:v>
                </c:pt>
                <c:pt idx="98">
                  <c:v>36708</c:v>
                </c:pt>
                <c:pt idx="99">
                  <c:v>36800</c:v>
                </c:pt>
                <c:pt idx="100">
                  <c:v>36892</c:v>
                </c:pt>
                <c:pt idx="101">
                  <c:v>36982</c:v>
                </c:pt>
                <c:pt idx="102">
                  <c:v>37073</c:v>
                </c:pt>
                <c:pt idx="103">
                  <c:v>37165</c:v>
                </c:pt>
                <c:pt idx="104">
                  <c:v>37257</c:v>
                </c:pt>
                <c:pt idx="105">
                  <c:v>37347</c:v>
                </c:pt>
                <c:pt idx="106">
                  <c:v>37438</c:v>
                </c:pt>
                <c:pt idx="107">
                  <c:v>37530</c:v>
                </c:pt>
                <c:pt idx="108">
                  <c:v>37622</c:v>
                </c:pt>
                <c:pt idx="109">
                  <c:v>37712</c:v>
                </c:pt>
                <c:pt idx="110">
                  <c:v>37803</c:v>
                </c:pt>
                <c:pt idx="111">
                  <c:v>37895</c:v>
                </c:pt>
                <c:pt idx="112">
                  <c:v>37987</c:v>
                </c:pt>
                <c:pt idx="113">
                  <c:v>38078</c:v>
                </c:pt>
                <c:pt idx="114">
                  <c:v>38169</c:v>
                </c:pt>
                <c:pt idx="115">
                  <c:v>38261</c:v>
                </c:pt>
                <c:pt idx="116">
                  <c:v>38353</c:v>
                </c:pt>
                <c:pt idx="117">
                  <c:v>38443</c:v>
                </c:pt>
                <c:pt idx="118">
                  <c:v>38534</c:v>
                </c:pt>
                <c:pt idx="119">
                  <c:v>38626</c:v>
                </c:pt>
                <c:pt idx="120">
                  <c:v>38718</c:v>
                </c:pt>
                <c:pt idx="121">
                  <c:v>38808</c:v>
                </c:pt>
                <c:pt idx="122">
                  <c:v>38899</c:v>
                </c:pt>
                <c:pt idx="123">
                  <c:v>38991</c:v>
                </c:pt>
                <c:pt idx="124">
                  <c:v>39083</c:v>
                </c:pt>
                <c:pt idx="125">
                  <c:v>39173</c:v>
                </c:pt>
                <c:pt idx="126">
                  <c:v>39264</c:v>
                </c:pt>
                <c:pt idx="127">
                  <c:v>39356</c:v>
                </c:pt>
                <c:pt idx="128">
                  <c:v>39448</c:v>
                </c:pt>
                <c:pt idx="129">
                  <c:v>39539</c:v>
                </c:pt>
                <c:pt idx="130">
                  <c:v>39630</c:v>
                </c:pt>
                <c:pt idx="131">
                  <c:v>39722</c:v>
                </c:pt>
                <c:pt idx="132">
                  <c:v>39814</c:v>
                </c:pt>
                <c:pt idx="133">
                  <c:v>39904</c:v>
                </c:pt>
                <c:pt idx="134">
                  <c:v>39995</c:v>
                </c:pt>
                <c:pt idx="135">
                  <c:v>40087</c:v>
                </c:pt>
                <c:pt idx="136">
                  <c:v>40179</c:v>
                </c:pt>
                <c:pt idx="137">
                  <c:v>40269</c:v>
                </c:pt>
                <c:pt idx="138">
                  <c:v>40360</c:v>
                </c:pt>
                <c:pt idx="139">
                  <c:v>40452</c:v>
                </c:pt>
                <c:pt idx="140">
                  <c:v>40544</c:v>
                </c:pt>
                <c:pt idx="141">
                  <c:v>40634</c:v>
                </c:pt>
                <c:pt idx="142">
                  <c:v>40725</c:v>
                </c:pt>
                <c:pt idx="143">
                  <c:v>40817</c:v>
                </c:pt>
                <c:pt idx="144">
                  <c:v>40909</c:v>
                </c:pt>
                <c:pt idx="145">
                  <c:v>41000</c:v>
                </c:pt>
                <c:pt idx="146">
                  <c:v>41091</c:v>
                </c:pt>
                <c:pt idx="147">
                  <c:v>41183</c:v>
                </c:pt>
                <c:pt idx="148">
                  <c:v>41275</c:v>
                </c:pt>
                <c:pt idx="149">
                  <c:v>41365</c:v>
                </c:pt>
                <c:pt idx="150">
                  <c:v>41456</c:v>
                </c:pt>
                <c:pt idx="151">
                  <c:v>41548</c:v>
                </c:pt>
                <c:pt idx="152">
                  <c:v>41640</c:v>
                </c:pt>
                <c:pt idx="153">
                  <c:v>41730</c:v>
                </c:pt>
                <c:pt idx="154">
                  <c:v>41821</c:v>
                </c:pt>
                <c:pt idx="155">
                  <c:v>41913</c:v>
                </c:pt>
                <c:pt idx="156">
                  <c:v>42005</c:v>
                </c:pt>
                <c:pt idx="157">
                  <c:v>42095</c:v>
                </c:pt>
                <c:pt idx="158">
                  <c:v>42186</c:v>
                </c:pt>
                <c:pt idx="159">
                  <c:v>42278</c:v>
                </c:pt>
                <c:pt idx="160">
                  <c:v>42370</c:v>
                </c:pt>
                <c:pt idx="161">
                  <c:v>42461</c:v>
                </c:pt>
                <c:pt idx="162">
                  <c:v>42552</c:v>
                </c:pt>
                <c:pt idx="163">
                  <c:v>42644</c:v>
                </c:pt>
                <c:pt idx="164">
                  <c:v>42736</c:v>
                </c:pt>
                <c:pt idx="165">
                  <c:v>42826</c:v>
                </c:pt>
                <c:pt idx="166">
                  <c:v>42917</c:v>
                </c:pt>
                <c:pt idx="167">
                  <c:v>43009</c:v>
                </c:pt>
                <c:pt idx="168">
                  <c:v>43101</c:v>
                </c:pt>
                <c:pt idx="169">
                  <c:v>43191</c:v>
                </c:pt>
                <c:pt idx="170">
                  <c:v>43282</c:v>
                </c:pt>
                <c:pt idx="171">
                  <c:v>43374</c:v>
                </c:pt>
                <c:pt idx="172">
                  <c:v>43466</c:v>
                </c:pt>
                <c:pt idx="173">
                  <c:v>43556</c:v>
                </c:pt>
                <c:pt idx="174">
                  <c:v>43647</c:v>
                </c:pt>
                <c:pt idx="175">
                  <c:v>43739</c:v>
                </c:pt>
                <c:pt idx="176">
                  <c:v>43831</c:v>
                </c:pt>
                <c:pt idx="177">
                  <c:v>43922</c:v>
                </c:pt>
                <c:pt idx="178">
                  <c:v>44013</c:v>
                </c:pt>
                <c:pt idx="179">
                  <c:v>44105</c:v>
                </c:pt>
                <c:pt idx="180">
                  <c:v>44197</c:v>
                </c:pt>
                <c:pt idx="181">
                  <c:v>44287</c:v>
                </c:pt>
                <c:pt idx="182">
                  <c:v>44378</c:v>
                </c:pt>
                <c:pt idx="183">
                  <c:v>44470</c:v>
                </c:pt>
              </c:numCache>
            </c:numRef>
          </c:cat>
          <c:val>
            <c:numRef>
              <c:f>INFLATION!$H$26:$H$209</c:f>
              <c:numCache>
                <c:formatCode>#,##0.00</c:formatCode>
                <c:ptCount val="184"/>
                <c:pt idx="0">
                  <c:v>7.6814</c:v>
                </c:pt>
                <c:pt idx="1">
                  <c:v>7.2412000000000001</c:v>
                </c:pt>
                <c:pt idx="2">
                  <c:v>5.5917000000000003</c:v>
                </c:pt>
                <c:pt idx="3">
                  <c:v>5.9454000000000002</c:v>
                </c:pt>
                <c:pt idx="4">
                  <c:v>6.2087000000000003</c:v>
                </c:pt>
                <c:pt idx="5">
                  <c:v>6.1832000000000003</c:v>
                </c:pt>
                <c:pt idx="6">
                  <c:v>5.9001999999999999</c:v>
                </c:pt>
                <c:pt idx="7">
                  <c:v>6.0549999999999997</c:v>
                </c:pt>
                <c:pt idx="8">
                  <c:v>5.7290000000000001</c:v>
                </c:pt>
                <c:pt idx="9">
                  <c:v>5.6440000000000001</c:v>
                </c:pt>
                <c:pt idx="10">
                  <c:v>6.2678000000000003</c:v>
                </c:pt>
                <c:pt idx="11">
                  <c:v>5.8989000000000003</c:v>
                </c:pt>
                <c:pt idx="12">
                  <c:v>5.9557000000000002</c:v>
                </c:pt>
                <c:pt idx="13">
                  <c:v>5.9043999999999999</c:v>
                </c:pt>
                <c:pt idx="14">
                  <c:v>6.5327000000000002</c:v>
                </c:pt>
                <c:pt idx="15">
                  <c:v>6.9055</c:v>
                </c:pt>
                <c:pt idx="16">
                  <c:v>7.0926999999999998</c:v>
                </c:pt>
                <c:pt idx="17">
                  <c:v>7.3262</c:v>
                </c:pt>
                <c:pt idx="18">
                  <c:v>7.9278000000000004</c:v>
                </c:pt>
                <c:pt idx="19">
                  <c:v>8.0251000000000001</c:v>
                </c:pt>
                <c:pt idx="20">
                  <c:v>8.1870999999999992</c:v>
                </c:pt>
                <c:pt idx="21">
                  <c:v>8.6957000000000004</c:v>
                </c:pt>
                <c:pt idx="22">
                  <c:v>8.8415999999999997</c:v>
                </c:pt>
                <c:pt idx="23">
                  <c:v>8.9339999999999993</c:v>
                </c:pt>
                <c:pt idx="24">
                  <c:v>9.3725000000000005</c:v>
                </c:pt>
                <c:pt idx="25">
                  <c:v>9.0618999999999996</c:v>
                </c:pt>
                <c:pt idx="26">
                  <c:v>8.6786999999999992</c:v>
                </c:pt>
                <c:pt idx="27">
                  <c:v>7.8029000000000002</c:v>
                </c:pt>
                <c:pt idx="28">
                  <c:v>7.5187999999999997</c:v>
                </c:pt>
                <c:pt idx="29">
                  <c:v>7.0197000000000003</c:v>
                </c:pt>
                <c:pt idx="30">
                  <c:v>6.2378</c:v>
                </c:pt>
                <c:pt idx="31">
                  <c:v>5.8738999999999999</c:v>
                </c:pt>
                <c:pt idx="32">
                  <c:v>5.5898000000000003</c:v>
                </c:pt>
                <c:pt idx="33">
                  <c:v>5.0011999999999999</c:v>
                </c:pt>
                <c:pt idx="34">
                  <c:v>4.8236999999999997</c:v>
                </c:pt>
                <c:pt idx="35">
                  <c:v>4.9493999999999998</c:v>
                </c:pt>
                <c:pt idx="36">
                  <c:v>5.5327000000000002</c:v>
                </c:pt>
                <c:pt idx="37">
                  <c:v>4.9774000000000003</c:v>
                </c:pt>
                <c:pt idx="38">
                  <c:v>5.3811999999999998</c:v>
                </c:pt>
                <c:pt idx="39">
                  <c:v>4.7460000000000004</c:v>
                </c:pt>
                <c:pt idx="40">
                  <c:v>4.4131</c:v>
                </c:pt>
                <c:pt idx="41">
                  <c:v>3.9929999999999999</c:v>
                </c:pt>
                <c:pt idx="42">
                  <c:v>4.3289999999999997</c:v>
                </c:pt>
                <c:pt idx="43">
                  <c:v>4.2131999999999996</c:v>
                </c:pt>
                <c:pt idx="44">
                  <c:v>3.9744000000000002</c:v>
                </c:pt>
                <c:pt idx="45">
                  <c:v>3.3332999999999999</c:v>
                </c:pt>
                <c:pt idx="46">
                  <c:v>3.1524000000000001</c:v>
                </c:pt>
                <c:pt idx="47">
                  <c:v>2.6154999999999999</c:v>
                </c:pt>
                <c:pt idx="48">
                  <c:v>3.1114999999999999</c:v>
                </c:pt>
                <c:pt idx="49">
                  <c:v>3.7037</c:v>
                </c:pt>
                <c:pt idx="50">
                  <c:v>3.9182000000000001</c:v>
                </c:pt>
                <c:pt idx="51">
                  <c:v>4.1420000000000003</c:v>
                </c:pt>
                <c:pt idx="52">
                  <c:v>3.6194999999999999</c:v>
                </c:pt>
                <c:pt idx="53">
                  <c:v>3.7610000000000001</c:v>
                </c:pt>
                <c:pt idx="54">
                  <c:v>3.9434999999999998</c:v>
                </c:pt>
                <c:pt idx="55">
                  <c:v>4.1837999999999997</c:v>
                </c:pt>
                <c:pt idx="56">
                  <c:v>4.3689</c:v>
                </c:pt>
                <c:pt idx="57">
                  <c:v>4.5564</c:v>
                </c:pt>
                <c:pt idx="58">
                  <c:v>4.5777000000000001</c:v>
                </c:pt>
                <c:pt idx="59">
                  <c:v>4.3205</c:v>
                </c:pt>
                <c:pt idx="60">
                  <c:v>3.9843999999999999</c:v>
                </c:pt>
                <c:pt idx="61">
                  <c:v>4.0217000000000001</c:v>
                </c:pt>
                <c:pt idx="62">
                  <c:v>3.8168000000000002</c:v>
                </c:pt>
                <c:pt idx="63">
                  <c:v>4.3840000000000003</c:v>
                </c:pt>
                <c:pt idx="64">
                  <c:v>4.2648999999999999</c:v>
                </c:pt>
                <c:pt idx="65">
                  <c:v>3.4944000000000002</c:v>
                </c:pt>
                <c:pt idx="66">
                  <c:v>3.3824000000000001</c:v>
                </c:pt>
                <c:pt idx="67">
                  <c:v>3.3527999999999998</c:v>
                </c:pt>
                <c:pt idx="68">
                  <c:v>3.1930000000000001</c:v>
                </c:pt>
                <c:pt idx="69">
                  <c:v>3.2498</c:v>
                </c:pt>
                <c:pt idx="70">
                  <c:v>3.1074000000000002</c:v>
                </c:pt>
                <c:pt idx="71">
                  <c:v>2.7909000000000002</c:v>
                </c:pt>
                <c:pt idx="72">
                  <c:v>2.7065999999999999</c:v>
                </c:pt>
                <c:pt idx="73">
                  <c:v>2.7801999999999998</c:v>
                </c:pt>
                <c:pt idx="74">
                  <c:v>2.7557999999999998</c:v>
                </c:pt>
                <c:pt idx="75">
                  <c:v>3.0522</c:v>
                </c:pt>
                <c:pt idx="76">
                  <c:v>2.8332000000000002</c:v>
                </c:pt>
                <c:pt idx="77">
                  <c:v>2.7631000000000001</c:v>
                </c:pt>
                <c:pt idx="78">
                  <c:v>2.8923999999999999</c:v>
                </c:pt>
                <c:pt idx="79">
                  <c:v>3.0516999999999999</c:v>
                </c:pt>
                <c:pt idx="80">
                  <c:v>3.1029</c:v>
                </c:pt>
                <c:pt idx="81">
                  <c:v>2.8929</c:v>
                </c:pt>
                <c:pt idx="82">
                  <c:v>2.9361999999999999</c:v>
                </c:pt>
                <c:pt idx="83">
                  <c:v>2.5676999999999999</c:v>
                </c:pt>
                <c:pt idx="84">
                  <c:v>2.3504999999999998</c:v>
                </c:pt>
                <c:pt idx="85">
                  <c:v>2.3622999999999998</c:v>
                </c:pt>
                <c:pt idx="86">
                  <c:v>2.5023</c:v>
                </c:pt>
                <c:pt idx="87">
                  <c:v>2.5049999999999999</c:v>
                </c:pt>
                <c:pt idx="88">
                  <c:v>2.5649999999999999</c:v>
                </c:pt>
                <c:pt idx="89">
                  <c:v>2.5781999999999998</c:v>
                </c:pt>
                <c:pt idx="90">
                  <c:v>2.423</c:v>
                </c:pt>
                <c:pt idx="91">
                  <c:v>2.4550000000000001</c:v>
                </c:pt>
                <c:pt idx="92">
                  <c:v>2.2968000000000002</c:v>
                </c:pt>
                <c:pt idx="93">
                  <c:v>2.2338</c:v>
                </c:pt>
                <c:pt idx="94">
                  <c:v>2.0482999999999998</c:v>
                </c:pt>
                <c:pt idx="95">
                  <c:v>2.0345</c:v>
                </c:pt>
                <c:pt idx="96">
                  <c:v>1.8525</c:v>
                </c:pt>
                <c:pt idx="97">
                  <c:v>1.5446</c:v>
                </c:pt>
                <c:pt idx="98">
                  <c:v>1.7404999999999999</c:v>
                </c:pt>
                <c:pt idx="99">
                  <c:v>1.8674999999999999</c:v>
                </c:pt>
                <c:pt idx="100">
                  <c:v>1.8129999999999999</c:v>
                </c:pt>
                <c:pt idx="101">
                  <c:v>1.9881</c:v>
                </c:pt>
                <c:pt idx="102">
                  <c:v>2.2149999999999999</c:v>
                </c:pt>
                <c:pt idx="103">
                  <c:v>2.3742999999999999</c:v>
                </c:pt>
                <c:pt idx="104">
                  <c:v>2.2595000000000001</c:v>
                </c:pt>
                <c:pt idx="105">
                  <c:v>2.1217999999999999</c:v>
                </c:pt>
                <c:pt idx="106">
                  <c:v>2.0695999999999999</c:v>
                </c:pt>
                <c:pt idx="107">
                  <c:v>2.0891000000000002</c:v>
                </c:pt>
                <c:pt idx="108">
                  <c:v>1.7377</c:v>
                </c:pt>
                <c:pt idx="109">
                  <c:v>1.7831999999999999</c:v>
                </c:pt>
                <c:pt idx="110">
                  <c:v>1.9280999999999999</c:v>
                </c:pt>
                <c:pt idx="111">
                  <c:v>1.8935999999999999</c:v>
                </c:pt>
                <c:pt idx="112">
                  <c:v>1.9253</c:v>
                </c:pt>
                <c:pt idx="113">
                  <c:v>1.8409</c:v>
                </c:pt>
                <c:pt idx="114">
                  <c:v>1.7747999999999999</c:v>
                </c:pt>
                <c:pt idx="115">
                  <c:v>1.7225999999999999</c:v>
                </c:pt>
                <c:pt idx="116">
                  <c:v>1.7551000000000001</c:v>
                </c:pt>
                <c:pt idx="117">
                  <c:v>1.5686</c:v>
                </c:pt>
                <c:pt idx="118">
                  <c:v>1.8331</c:v>
                </c:pt>
                <c:pt idx="119">
                  <c:v>2.1528</c:v>
                </c:pt>
                <c:pt idx="120">
                  <c:v>1.9992000000000001</c:v>
                </c:pt>
                <c:pt idx="121">
                  <c:v>1.9775</c:v>
                </c:pt>
                <c:pt idx="122">
                  <c:v>2.2313000000000001</c:v>
                </c:pt>
                <c:pt idx="123">
                  <c:v>2.2452000000000001</c:v>
                </c:pt>
                <c:pt idx="124">
                  <c:v>2.1876000000000002</c:v>
                </c:pt>
                <c:pt idx="125">
                  <c:v>2.1911</c:v>
                </c:pt>
                <c:pt idx="126">
                  <c:v>2.2606000000000002</c:v>
                </c:pt>
                <c:pt idx="127">
                  <c:v>2.3919000000000001</c:v>
                </c:pt>
                <c:pt idx="128">
                  <c:v>2.2698</c:v>
                </c:pt>
                <c:pt idx="129">
                  <c:v>2.1312000000000002</c:v>
                </c:pt>
                <c:pt idx="130">
                  <c:v>2.2921999999999998</c:v>
                </c:pt>
                <c:pt idx="131">
                  <c:v>2.2673000000000001</c:v>
                </c:pt>
                <c:pt idx="132">
                  <c:v>2.2425000000000002</c:v>
                </c:pt>
                <c:pt idx="133">
                  <c:v>2.2444999999999999</c:v>
                </c:pt>
                <c:pt idx="134">
                  <c:v>2.3917000000000002</c:v>
                </c:pt>
                <c:pt idx="135">
                  <c:v>2.2277</c:v>
                </c:pt>
                <c:pt idx="136">
                  <c:v>1.9411</c:v>
                </c:pt>
                <c:pt idx="137">
                  <c:v>1.2529999999999999</c:v>
                </c:pt>
                <c:pt idx="138">
                  <c:v>1.4694</c:v>
                </c:pt>
                <c:pt idx="139">
                  <c:v>1.4576</c:v>
                </c:pt>
                <c:pt idx="140">
                  <c:v>1.4816</c:v>
                </c:pt>
                <c:pt idx="141">
                  <c:v>1.5317000000000001</c:v>
                </c:pt>
                <c:pt idx="142">
                  <c:v>1.6557999999999999</c:v>
                </c:pt>
                <c:pt idx="143">
                  <c:v>1.5025999999999999</c:v>
                </c:pt>
                <c:pt idx="144">
                  <c:v>1.522</c:v>
                </c:pt>
                <c:pt idx="145">
                  <c:v>1.5032000000000001</c:v>
                </c:pt>
                <c:pt idx="146">
                  <c:v>1.7729999999999999</c:v>
                </c:pt>
                <c:pt idx="147">
                  <c:v>1.8874</c:v>
                </c:pt>
                <c:pt idx="148">
                  <c:v>1.9301999999999999</c:v>
                </c:pt>
                <c:pt idx="149">
                  <c:v>1.7483</c:v>
                </c:pt>
                <c:pt idx="150">
                  <c:v>1.9376</c:v>
                </c:pt>
                <c:pt idx="151">
                  <c:v>1.8588</c:v>
                </c:pt>
                <c:pt idx="152">
                  <c:v>1.9932000000000001</c:v>
                </c:pt>
                <c:pt idx="153">
                  <c:v>1.9262999999999999</c:v>
                </c:pt>
                <c:pt idx="154">
                  <c:v>1.8684000000000001</c:v>
                </c:pt>
                <c:pt idx="155">
                  <c:v>1.8130999999999999</c:v>
                </c:pt>
                <c:pt idx="156">
                  <c:v>1.8067</c:v>
                </c:pt>
                <c:pt idx="157">
                  <c:v>1.8391999999999999</c:v>
                </c:pt>
                <c:pt idx="158">
                  <c:v>1.8751</c:v>
                </c:pt>
                <c:pt idx="159">
                  <c:v>1.966</c:v>
                </c:pt>
                <c:pt idx="160">
                  <c:v>1.8653999999999999</c:v>
                </c:pt>
                <c:pt idx="161">
                  <c:v>1.7706999999999999</c:v>
                </c:pt>
                <c:pt idx="162">
                  <c:v>1.8144</c:v>
                </c:pt>
                <c:pt idx="163">
                  <c:v>1.7656000000000001</c:v>
                </c:pt>
                <c:pt idx="164">
                  <c:v>1.8526</c:v>
                </c:pt>
                <c:pt idx="165">
                  <c:v>1.8085</c:v>
                </c:pt>
                <c:pt idx="166">
                  <c:v>1.8686</c:v>
                </c:pt>
                <c:pt idx="167">
                  <c:v>1.8892</c:v>
                </c:pt>
                <c:pt idx="168">
                  <c:v>1.9401999999999999</c:v>
                </c:pt>
                <c:pt idx="169">
                  <c:v>2.1025</c:v>
                </c:pt>
                <c:pt idx="170">
                  <c:v>2.0102000000000002</c:v>
                </c:pt>
                <c:pt idx="171">
                  <c:v>1.9432</c:v>
                </c:pt>
                <c:pt idx="172">
                  <c:v>1.998</c:v>
                </c:pt>
                <c:pt idx="173">
                  <c:v>2.0365000000000002</c:v>
                </c:pt>
                <c:pt idx="174">
                  <c:v>2.1011000000000002</c:v>
                </c:pt>
                <c:pt idx="175">
                  <c:v>2.2248999999999999</c:v>
                </c:pt>
                <c:pt idx="176">
                  <c:v>2.2151000000000001</c:v>
                </c:pt>
                <c:pt idx="177">
                  <c:v>2.1038000000000001</c:v>
                </c:pt>
                <c:pt idx="178">
                  <c:v>2.0131000000000001</c:v>
                </c:pt>
                <c:pt idx="179">
                  <c:v>1.9786999999999999</c:v>
                </c:pt>
                <c:pt idx="180">
                  <c:v>1.9404999999999999</c:v>
                </c:pt>
                <c:pt idx="181">
                  <c:v>1.9268000000000001</c:v>
                </c:pt>
                <c:pt idx="182">
                  <c:v>1.3731</c:v>
                </c:pt>
                <c:pt idx="183">
                  <c:v>1.5176000000000001</c:v>
                </c:pt>
              </c:numCache>
            </c:numRef>
          </c:val>
          <c:smooth val="0"/>
          <c:extLst>
            <c:ext xmlns:c16="http://schemas.microsoft.com/office/drawing/2014/chart" uri="{C3380CC4-5D6E-409C-BE32-E72D297353CC}">
              <c16:uniqueId val="{00000000-140C-4F90-8952-AEF171B0205D}"/>
            </c:ext>
          </c:extLst>
        </c:ser>
        <c:ser>
          <c:idx val="1"/>
          <c:order val="1"/>
          <c:tx>
            <c:v>Actual Inflation</c:v>
          </c:tx>
          <c:spPr>
            <a:ln w="34925" cap="rnd">
              <a:solidFill>
                <a:schemeClr val="accent2"/>
              </a:solidFill>
              <a:round/>
            </a:ln>
            <a:effectLst/>
          </c:spPr>
          <c:marker>
            <c:symbol val="none"/>
          </c:marker>
          <c:dLbls>
            <c:delete val="1"/>
          </c:dLbls>
          <c:cat>
            <c:numRef>
              <c:f>INFLATION!$G$26:$G$209</c:f>
              <c:numCache>
                <c:formatCode>yyyy\-mm\-dd</c:formatCode>
                <c:ptCount val="184"/>
                <c:pt idx="0">
                  <c:v>27760</c:v>
                </c:pt>
                <c:pt idx="1">
                  <c:v>27851</c:v>
                </c:pt>
                <c:pt idx="2">
                  <c:v>27942</c:v>
                </c:pt>
                <c:pt idx="3">
                  <c:v>28034</c:v>
                </c:pt>
                <c:pt idx="4">
                  <c:v>28126</c:v>
                </c:pt>
                <c:pt idx="5">
                  <c:v>28216</c:v>
                </c:pt>
                <c:pt idx="6">
                  <c:v>28307</c:v>
                </c:pt>
                <c:pt idx="7">
                  <c:v>28399</c:v>
                </c:pt>
                <c:pt idx="8">
                  <c:v>28491</c:v>
                </c:pt>
                <c:pt idx="9">
                  <c:v>28581</c:v>
                </c:pt>
                <c:pt idx="10">
                  <c:v>28672</c:v>
                </c:pt>
                <c:pt idx="11">
                  <c:v>28764</c:v>
                </c:pt>
                <c:pt idx="12">
                  <c:v>28856</c:v>
                </c:pt>
                <c:pt idx="13">
                  <c:v>28946</c:v>
                </c:pt>
                <c:pt idx="14">
                  <c:v>29037</c:v>
                </c:pt>
                <c:pt idx="15">
                  <c:v>29129</c:v>
                </c:pt>
                <c:pt idx="16">
                  <c:v>29221</c:v>
                </c:pt>
                <c:pt idx="17">
                  <c:v>29312</c:v>
                </c:pt>
                <c:pt idx="18">
                  <c:v>29403</c:v>
                </c:pt>
                <c:pt idx="19">
                  <c:v>29495</c:v>
                </c:pt>
                <c:pt idx="20">
                  <c:v>29587</c:v>
                </c:pt>
                <c:pt idx="21">
                  <c:v>29677</c:v>
                </c:pt>
                <c:pt idx="22">
                  <c:v>29768</c:v>
                </c:pt>
                <c:pt idx="23">
                  <c:v>29860</c:v>
                </c:pt>
                <c:pt idx="24">
                  <c:v>29952</c:v>
                </c:pt>
                <c:pt idx="25">
                  <c:v>30042</c:v>
                </c:pt>
                <c:pt idx="26">
                  <c:v>30133</c:v>
                </c:pt>
                <c:pt idx="27">
                  <c:v>30225</c:v>
                </c:pt>
                <c:pt idx="28">
                  <c:v>30317</c:v>
                </c:pt>
                <c:pt idx="29">
                  <c:v>30407</c:v>
                </c:pt>
                <c:pt idx="30">
                  <c:v>30498</c:v>
                </c:pt>
                <c:pt idx="31">
                  <c:v>30590</c:v>
                </c:pt>
                <c:pt idx="32">
                  <c:v>30682</c:v>
                </c:pt>
                <c:pt idx="33">
                  <c:v>30773</c:v>
                </c:pt>
                <c:pt idx="34">
                  <c:v>30864</c:v>
                </c:pt>
                <c:pt idx="35">
                  <c:v>30956</c:v>
                </c:pt>
                <c:pt idx="36">
                  <c:v>31048</c:v>
                </c:pt>
                <c:pt idx="37">
                  <c:v>31138</c:v>
                </c:pt>
                <c:pt idx="38">
                  <c:v>31229</c:v>
                </c:pt>
                <c:pt idx="39">
                  <c:v>31321</c:v>
                </c:pt>
                <c:pt idx="40">
                  <c:v>31413</c:v>
                </c:pt>
                <c:pt idx="41">
                  <c:v>31503</c:v>
                </c:pt>
                <c:pt idx="42">
                  <c:v>31594</c:v>
                </c:pt>
                <c:pt idx="43">
                  <c:v>31686</c:v>
                </c:pt>
                <c:pt idx="44">
                  <c:v>31778</c:v>
                </c:pt>
                <c:pt idx="45">
                  <c:v>31868</c:v>
                </c:pt>
                <c:pt idx="46">
                  <c:v>31959</c:v>
                </c:pt>
                <c:pt idx="47">
                  <c:v>32051</c:v>
                </c:pt>
                <c:pt idx="48">
                  <c:v>32143</c:v>
                </c:pt>
                <c:pt idx="49">
                  <c:v>32234</c:v>
                </c:pt>
                <c:pt idx="50">
                  <c:v>32325</c:v>
                </c:pt>
                <c:pt idx="51">
                  <c:v>32417</c:v>
                </c:pt>
                <c:pt idx="52">
                  <c:v>32509</c:v>
                </c:pt>
                <c:pt idx="53">
                  <c:v>32599</c:v>
                </c:pt>
                <c:pt idx="54">
                  <c:v>32690</c:v>
                </c:pt>
                <c:pt idx="55">
                  <c:v>32782</c:v>
                </c:pt>
                <c:pt idx="56">
                  <c:v>32874</c:v>
                </c:pt>
                <c:pt idx="57">
                  <c:v>32964</c:v>
                </c:pt>
                <c:pt idx="58">
                  <c:v>33055</c:v>
                </c:pt>
                <c:pt idx="59">
                  <c:v>33147</c:v>
                </c:pt>
                <c:pt idx="60">
                  <c:v>33239</c:v>
                </c:pt>
                <c:pt idx="61">
                  <c:v>33329</c:v>
                </c:pt>
                <c:pt idx="62">
                  <c:v>33420</c:v>
                </c:pt>
                <c:pt idx="63">
                  <c:v>33512</c:v>
                </c:pt>
                <c:pt idx="64">
                  <c:v>33604</c:v>
                </c:pt>
                <c:pt idx="65">
                  <c:v>33695</c:v>
                </c:pt>
                <c:pt idx="66">
                  <c:v>33786</c:v>
                </c:pt>
                <c:pt idx="67">
                  <c:v>33878</c:v>
                </c:pt>
                <c:pt idx="68">
                  <c:v>33970</c:v>
                </c:pt>
                <c:pt idx="69">
                  <c:v>34060</c:v>
                </c:pt>
                <c:pt idx="70">
                  <c:v>34151</c:v>
                </c:pt>
                <c:pt idx="71">
                  <c:v>34243</c:v>
                </c:pt>
                <c:pt idx="72">
                  <c:v>34335</c:v>
                </c:pt>
                <c:pt idx="73">
                  <c:v>34425</c:v>
                </c:pt>
                <c:pt idx="74">
                  <c:v>34516</c:v>
                </c:pt>
                <c:pt idx="75">
                  <c:v>34608</c:v>
                </c:pt>
                <c:pt idx="76">
                  <c:v>34700</c:v>
                </c:pt>
                <c:pt idx="77">
                  <c:v>34790</c:v>
                </c:pt>
                <c:pt idx="78">
                  <c:v>34881</c:v>
                </c:pt>
                <c:pt idx="79">
                  <c:v>34973</c:v>
                </c:pt>
                <c:pt idx="80">
                  <c:v>35065</c:v>
                </c:pt>
                <c:pt idx="81">
                  <c:v>35156</c:v>
                </c:pt>
                <c:pt idx="82">
                  <c:v>35247</c:v>
                </c:pt>
                <c:pt idx="83">
                  <c:v>35339</c:v>
                </c:pt>
                <c:pt idx="84">
                  <c:v>35431</c:v>
                </c:pt>
                <c:pt idx="85">
                  <c:v>35521</c:v>
                </c:pt>
                <c:pt idx="86">
                  <c:v>35612</c:v>
                </c:pt>
                <c:pt idx="87">
                  <c:v>35704</c:v>
                </c:pt>
                <c:pt idx="88">
                  <c:v>35796</c:v>
                </c:pt>
                <c:pt idx="89">
                  <c:v>35886</c:v>
                </c:pt>
                <c:pt idx="90">
                  <c:v>35977</c:v>
                </c:pt>
                <c:pt idx="91">
                  <c:v>36069</c:v>
                </c:pt>
                <c:pt idx="92">
                  <c:v>36161</c:v>
                </c:pt>
                <c:pt idx="93">
                  <c:v>36251</c:v>
                </c:pt>
                <c:pt idx="94">
                  <c:v>36342</c:v>
                </c:pt>
                <c:pt idx="95">
                  <c:v>36434</c:v>
                </c:pt>
                <c:pt idx="96">
                  <c:v>36526</c:v>
                </c:pt>
                <c:pt idx="97">
                  <c:v>36617</c:v>
                </c:pt>
                <c:pt idx="98">
                  <c:v>36708</c:v>
                </c:pt>
                <c:pt idx="99">
                  <c:v>36800</c:v>
                </c:pt>
                <c:pt idx="100">
                  <c:v>36892</c:v>
                </c:pt>
                <c:pt idx="101">
                  <c:v>36982</c:v>
                </c:pt>
                <c:pt idx="102">
                  <c:v>37073</c:v>
                </c:pt>
                <c:pt idx="103">
                  <c:v>37165</c:v>
                </c:pt>
                <c:pt idx="104">
                  <c:v>37257</c:v>
                </c:pt>
                <c:pt idx="105">
                  <c:v>37347</c:v>
                </c:pt>
                <c:pt idx="106">
                  <c:v>37438</c:v>
                </c:pt>
                <c:pt idx="107">
                  <c:v>37530</c:v>
                </c:pt>
                <c:pt idx="108">
                  <c:v>37622</c:v>
                </c:pt>
                <c:pt idx="109">
                  <c:v>37712</c:v>
                </c:pt>
                <c:pt idx="110">
                  <c:v>37803</c:v>
                </c:pt>
                <c:pt idx="111">
                  <c:v>37895</c:v>
                </c:pt>
                <c:pt idx="112">
                  <c:v>37987</c:v>
                </c:pt>
                <c:pt idx="113">
                  <c:v>38078</c:v>
                </c:pt>
                <c:pt idx="114">
                  <c:v>38169</c:v>
                </c:pt>
                <c:pt idx="115">
                  <c:v>38261</c:v>
                </c:pt>
                <c:pt idx="116">
                  <c:v>38353</c:v>
                </c:pt>
                <c:pt idx="117">
                  <c:v>38443</c:v>
                </c:pt>
                <c:pt idx="118">
                  <c:v>38534</c:v>
                </c:pt>
                <c:pt idx="119">
                  <c:v>38626</c:v>
                </c:pt>
                <c:pt idx="120">
                  <c:v>38718</c:v>
                </c:pt>
                <c:pt idx="121">
                  <c:v>38808</c:v>
                </c:pt>
                <c:pt idx="122">
                  <c:v>38899</c:v>
                </c:pt>
                <c:pt idx="123">
                  <c:v>38991</c:v>
                </c:pt>
                <c:pt idx="124">
                  <c:v>39083</c:v>
                </c:pt>
                <c:pt idx="125">
                  <c:v>39173</c:v>
                </c:pt>
                <c:pt idx="126">
                  <c:v>39264</c:v>
                </c:pt>
                <c:pt idx="127">
                  <c:v>39356</c:v>
                </c:pt>
                <c:pt idx="128">
                  <c:v>39448</c:v>
                </c:pt>
                <c:pt idx="129">
                  <c:v>39539</c:v>
                </c:pt>
                <c:pt idx="130">
                  <c:v>39630</c:v>
                </c:pt>
                <c:pt idx="131">
                  <c:v>39722</c:v>
                </c:pt>
                <c:pt idx="132">
                  <c:v>39814</c:v>
                </c:pt>
                <c:pt idx="133">
                  <c:v>39904</c:v>
                </c:pt>
                <c:pt idx="134">
                  <c:v>39995</c:v>
                </c:pt>
                <c:pt idx="135">
                  <c:v>40087</c:v>
                </c:pt>
                <c:pt idx="136">
                  <c:v>40179</c:v>
                </c:pt>
                <c:pt idx="137">
                  <c:v>40269</c:v>
                </c:pt>
                <c:pt idx="138">
                  <c:v>40360</c:v>
                </c:pt>
                <c:pt idx="139">
                  <c:v>40452</c:v>
                </c:pt>
                <c:pt idx="140">
                  <c:v>40544</c:v>
                </c:pt>
                <c:pt idx="141">
                  <c:v>40634</c:v>
                </c:pt>
                <c:pt idx="142">
                  <c:v>40725</c:v>
                </c:pt>
                <c:pt idx="143">
                  <c:v>40817</c:v>
                </c:pt>
                <c:pt idx="144">
                  <c:v>40909</c:v>
                </c:pt>
                <c:pt idx="145">
                  <c:v>41000</c:v>
                </c:pt>
                <c:pt idx="146">
                  <c:v>41091</c:v>
                </c:pt>
                <c:pt idx="147">
                  <c:v>41183</c:v>
                </c:pt>
                <c:pt idx="148">
                  <c:v>41275</c:v>
                </c:pt>
                <c:pt idx="149">
                  <c:v>41365</c:v>
                </c:pt>
                <c:pt idx="150">
                  <c:v>41456</c:v>
                </c:pt>
                <c:pt idx="151">
                  <c:v>41548</c:v>
                </c:pt>
                <c:pt idx="152">
                  <c:v>41640</c:v>
                </c:pt>
                <c:pt idx="153">
                  <c:v>41730</c:v>
                </c:pt>
                <c:pt idx="154">
                  <c:v>41821</c:v>
                </c:pt>
                <c:pt idx="155">
                  <c:v>41913</c:v>
                </c:pt>
                <c:pt idx="156">
                  <c:v>42005</c:v>
                </c:pt>
                <c:pt idx="157">
                  <c:v>42095</c:v>
                </c:pt>
                <c:pt idx="158">
                  <c:v>42186</c:v>
                </c:pt>
                <c:pt idx="159">
                  <c:v>42278</c:v>
                </c:pt>
                <c:pt idx="160">
                  <c:v>42370</c:v>
                </c:pt>
                <c:pt idx="161">
                  <c:v>42461</c:v>
                </c:pt>
                <c:pt idx="162">
                  <c:v>42552</c:v>
                </c:pt>
                <c:pt idx="163">
                  <c:v>42644</c:v>
                </c:pt>
                <c:pt idx="164">
                  <c:v>42736</c:v>
                </c:pt>
                <c:pt idx="165">
                  <c:v>42826</c:v>
                </c:pt>
                <c:pt idx="166">
                  <c:v>42917</c:v>
                </c:pt>
                <c:pt idx="167">
                  <c:v>43009</c:v>
                </c:pt>
                <c:pt idx="168">
                  <c:v>43101</c:v>
                </c:pt>
                <c:pt idx="169">
                  <c:v>43191</c:v>
                </c:pt>
                <c:pt idx="170">
                  <c:v>43282</c:v>
                </c:pt>
                <c:pt idx="171">
                  <c:v>43374</c:v>
                </c:pt>
                <c:pt idx="172">
                  <c:v>43466</c:v>
                </c:pt>
                <c:pt idx="173">
                  <c:v>43556</c:v>
                </c:pt>
                <c:pt idx="174">
                  <c:v>43647</c:v>
                </c:pt>
                <c:pt idx="175">
                  <c:v>43739</c:v>
                </c:pt>
                <c:pt idx="176">
                  <c:v>43831</c:v>
                </c:pt>
                <c:pt idx="177">
                  <c:v>43922</c:v>
                </c:pt>
                <c:pt idx="178">
                  <c:v>44013</c:v>
                </c:pt>
                <c:pt idx="179">
                  <c:v>44105</c:v>
                </c:pt>
                <c:pt idx="180">
                  <c:v>44197</c:v>
                </c:pt>
                <c:pt idx="181">
                  <c:v>44287</c:v>
                </c:pt>
                <c:pt idx="182">
                  <c:v>44378</c:v>
                </c:pt>
                <c:pt idx="183">
                  <c:v>44470</c:v>
                </c:pt>
              </c:numCache>
            </c:numRef>
          </c:cat>
          <c:val>
            <c:numRef>
              <c:f>INFLATION!$I$26:$I$209</c:f>
              <c:numCache>
                <c:formatCode>0.0</c:formatCode>
                <c:ptCount val="184"/>
                <c:pt idx="0">
                  <c:v>6.1181700000000001</c:v>
                </c:pt>
                <c:pt idx="1">
                  <c:v>5.6155400000000002</c:v>
                </c:pt>
                <c:pt idx="2">
                  <c:v>5.1222399999999997</c:v>
                </c:pt>
                <c:pt idx="3">
                  <c:v>5.2473200000000002</c:v>
                </c:pt>
                <c:pt idx="4">
                  <c:v>5.8236999999999997</c:v>
                </c:pt>
                <c:pt idx="5">
                  <c:v>6.2463899999999999</c:v>
                </c:pt>
                <c:pt idx="6">
                  <c:v>6.1667500000000004</c:v>
                </c:pt>
                <c:pt idx="7">
                  <c:v>6.5491700000000002</c:v>
                </c:pt>
                <c:pt idx="8">
                  <c:v>6.38727</c:v>
                </c:pt>
                <c:pt idx="9">
                  <c:v>6.9138200000000003</c:v>
                </c:pt>
                <c:pt idx="10">
                  <c:v>7.4208699999999999</c:v>
                </c:pt>
                <c:pt idx="11">
                  <c:v>7.30185</c:v>
                </c:pt>
                <c:pt idx="12">
                  <c:v>7.6887699999999999</c:v>
                </c:pt>
                <c:pt idx="13">
                  <c:v>8.2583300000000008</c:v>
                </c:pt>
                <c:pt idx="14">
                  <c:v>8.7781599999999997</c:v>
                </c:pt>
                <c:pt idx="15">
                  <c:v>8.5748499999999996</c:v>
                </c:pt>
                <c:pt idx="16">
                  <c:v>8.8726900000000004</c:v>
                </c:pt>
                <c:pt idx="17">
                  <c:v>8.7959300000000002</c:v>
                </c:pt>
                <c:pt idx="18">
                  <c:v>8.8502299999999998</c:v>
                </c:pt>
                <c:pt idx="19">
                  <c:v>9.6504399999999997</c:v>
                </c:pt>
                <c:pt idx="20">
                  <c:v>10.22195</c:v>
                </c:pt>
                <c:pt idx="21">
                  <c:v>9.7951899999999998</c:v>
                </c:pt>
                <c:pt idx="22">
                  <c:v>9.4146900000000002</c:v>
                </c:pt>
                <c:pt idx="23">
                  <c:v>8.4791000000000007</c:v>
                </c:pt>
                <c:pt idx="24">
                  <c:v>7.1512799999999999</c:v>
                </c:pt>
                <c:pt idx="25">
                  <c:v>6.4340900000000003</c:v>
                </c:pt>
                <c:pt idx="26">
                  <c:v>5.9512600000000004</c:v>
                </c:pt>
                <c:pt idx="27">
                  <c:v>5.2291400000000001</c:v>
                </c:pt>
                <c:pt idx="28">
                  <c:v>4.5829300000000002</c:v>
                </c:pt>
                <c:pt idx="29">
                  <c:v>4.0095900000000002</c:v>
                </c:pt>
                <c:pt idx="30">
                  <c:v>3.6442600000000001</c:v>
                </c:pt>
                <c:pt idx="31">
                  <c:v>3.3608699999999998</c:v>
                </c:pt>
                <c:pt idx="32">
                  <c:v>3.62561</c:v>
                </c:pt>
                <c:pt idx="33">
                  <c:v>3.73874</c:v>
                </c:pt>
                <c:pt idx="34">
                  <c:v>3.5609799999999998</c:v>
                </c:pt>
                <c:pt idx="35">
                  <c:v>3.5496500000000002</c:v>
                </c:pt>
                <c:pt idx="36">
                  <c:v>3.5255800000000002</c:v>
                </c:pt>
                <c:pt idx="37">
                  <c:v>3.30952</c:v>
                </c:pt>
                <c:pt idx="38">
                  <c:v>3.0167199999999998</c:v>
                </c:pt>
                <c:pt idx="39">
                  <c:v>2.8242500000000001</c:v>
                </c:pt>
                <c:pt idx="40">
                  <c:v>2.32463</c:v>
                </c:pt>
                <c:pt idx="41">
                  <c:v>2.0541399999999999</c:v>
                </c:pt>
                <c:pt idx="42">
                  <c:v>1.85903</c:v>
                </c:pt>
                <c:pt idx="43">
                  <c:v>1.8432299999999999</c:v>
                </c:pt>
                <c:pt idx="44">
                  <c:v>1.9824200000000001</c:v>
                </c:pt>
                <c:pt idx="45">
                  <c:v>2.3029099999999998</c:v>
                </c:pt>
                <c:pt idx="46">
                  <c:v>2.6541999999999999</c:v>
                </c:pt>
                <c:pt idx="47">
                  <c:v>2.9129299999999998</c:v>
                </c:pt>
                <c:pt idx="48">
                  <c:v>3.06481</c:v>
                </c:pt>
                <c:pt idx="49">
                  <c:v>3.35195</c:v>
                </c:pt>
                <c:pt idx="50">
                  <c:v>3.8023099999999999</c:v>
                </c:pt>
                <c:pt idx="51">
                  <c:v>3.8711000000000002</c:v>
                </c:pt>
                <c:pt idx="52">
                  <c:v>4.1387</c:v>
                </c:pt>
                <c:pt idx="53">
                  <c:v>4.2317099999999996</c:v>
                </c:pt>
                <c:pt idx="54">
                  <c:v>3.7539799999999999</c:v>
                </c:pt>
                <c:pt idx="55">
                  <c:v>3.5982599999999998</c:v>
                </c:pt>
                <c:pt idx="56">
                  <c:v>3.63381</c:v>
                </c:pt>
                <c:pt idx="57">
                  <c:v>3.6903800000000002</c:v>
                </c:pt>
                <c:pt idx="58">
                  <c:v>3.8210600000000001</c:v>
                </c:pt>
                <c:pt idx="59">
                  <c:v>3.85365</c:v>
                </c:pt>
                <c:pt idx="60">
                  <c:v>3.7519499999999999</c:v>
                </c:pt>
                <c:pt idx="61">
                  <c:v>3.3572000000000002</c:v>
                </c:pt>
                <c:pt idx="62">
                  <c:v>3.27861</c:v>
                </c:pt>
                <c:pt idx="63">
                  <c:v>3.1240299999999999</c:v>
                </c:pt>
                <c:pt idx="64">
                  <c:v>2.5035699999999999</c:v>
                </c:pt>
                <c:pt idx="65">
                  <c:v>2.3678400000000002</c:v>
                </c:pt>
                <c:pt idx="66">
                  <c:v>2.0709399999999998</c:v>
                </c:pt>
                <c:pt idx="67">
                  <c:v>2.1670799999999999</c:v>
                </c:pt>
                <c:pt idx="68">
                  <c:v>2.3599600000000001</c:v>
                </c:pt>
                <c:pt idx="69">
                  <c:v>2.35331</c:v>
                </c:pt>
                <c:pt idx="70">
                  <c:v>2.4605100000000002</c:v>
                </c:pt>
                <c:pt idx="71">
                  <c:v>2.3155399999999999</c:v>
                </c:pt>
                <c:pt idx="72">
                  <c:v>2.2308500000000002</c:v>
                </c:pt>
                <c:pt idx="73">
                  <c:v>2.1171899999999999</c:v>
                </c:pt>
                <c:pt idx="74">
                  <c:v>2.0960000000000001</c:v>
                </c:pt>
                <c:pt idx="75">
                  <c:v>2.0932599999999999</c:v>
                </c:pt>
                <c:pt idx="76">
                  <c:v>2.15924</c:v>
                </c:pt>
                <c:pt idx="77">
                  <c:v>2.1560000000000001</c:v>
                </c:pt>
                <c:pt idx="78">
                  <c:v>2.0742400000000001</c:v>
                </c:pt>
                <c:pt idx="79">
                  <c:v>2.01227</c:v>
                </c:pt>
                <c:pt idx="80">
                  <c:v>1.9495100000000001</c:v>
                </c:pt>
                <c:pt idx="81">
                  <c:v>1.88297</c:v>
                </c:pt>
                <c:pt idx="82">
                  <c:v>1.7154</c:v>
                </c:pt>
                <c:pt idx="83">
                  <c:v>1.76799</c:v>
                </c:pt>
                <c:pt idx="84">
                  <c:v>1.88472</c:v>
                </c:pt>
                <c:pt idx="85">
                  <c:v>1.6700699999999999</c:v>
                </c:pt>
                <c:pt idx="86">
                  <c:v>1.77796</c:v>
                </c:pt>
                <c:pt idx="87">
                  <c:v>1.5702</c:v>
                </c:pt>
                <c:pt idx="88">
                  <c:v>1.11666</c:v>
                </c:pt>
                <c:pt idx="89">
                  <c:v>1.14944</c:v>
                </c:pt>
                <c:pt idx="90">
                  <c:v>1.1458200000000001</c:v>
                </c:pt>
                <c:pt idx="91">
                  <c:v>1.09124</c:v>
                </c:pt>
                <c:pt idx="92">
                  <c:v>1.2659100000000001</c:v>
                </c:pt>
                <c:pt idx="93">
                  <c:v>1.4108099999999999</c:v>
                </c:pt>
                <c:pt idx="94">
                  <c:v>1.33579</c:v>
                </c:pt>
                <c:pt idx="95">
                  <c:v>1.6165499999999999</c:v>
                </c:pt>
                <c:pt idx="96">
                  <c:v>1.96479</c:v>
                </c:pt>
                <c:pt idx="97">
                  <c:v>2.2135500000000001</c:v>
                </c:pt>
                <c:pt idx="98">
                  <c:v>2.44787</c:v>
                </c:pt>
                <c:pt idx="99">
                  <c:v>2.4383300000000001</c:v>
                </c:pt>
                <c:pt idx="100">
                  <c:v>2.4300000000000002</c:v>
                </c:pt>
                <c:pt idx="101">
                  <c:v>2.4110900000000002</c:v>
                </c:pt>
                <c:pt idx="102">
                  <c:v>2.2143299999999999</c:v>
                </c:pt>
                <c:pt idx="103">
                  <c:v>1.9786999999999999</c:v>
                </c:pt>
                <c:pt idx="104">
                  <c:v>1.64133</c:v>
                </c:pt>
                <c:pt idx="105">
                  <c:v>1.3804700000000001</c:v>
                </c:pt>
                <c:pt idx="106">
                  <c:v>1.47007</c:v>
                </c:pt>
                <c:pt idx="107">
                  <c:v>1.73593</c:v>
                </c:pt>
                <c:pt idx="108">
                  <c:v>1.9141900000000001</c:v>
                </c:pt>
                <c:pt idx="109">
                  <c:v>1.9125300000000001</c:v>
                </c:pt>
                <c:pt idx="110">
                  <c:v>2.0006900000000001</c:v>
                </c:pt>
                <c:pt idx="111">
                  <c:v>2.0431699999999999</c:v>
                </c:pt>
                <c:pt idx="112">
                  <c:v>2.2548599999999999</c:v>
                </c:pt>
                <c:pt idx="113">
                  <c:v>2.7220399999999998</c:v>
                </c:pt>
                <c:pt idx="114">
                  <c:v>2.7972399999999999</c:v>
                </c:pt>
                <c:pt idx="115">
                  <c:v>2.95777</c:v>
                </c:pt>
                <c:pt idx="116">
                  <c:v>3.0490499999999998</c:v>
                </c:pt>
                <c:pt idx="117">
                  <c:v>2.9715400000000001</c:v>
                </c:pt>
                <c:pt idx="118">
                  <c:v>3.2451400000000001</c:v>
                </c:pt>
                <c:pt idx="119">
                  <c:v>3.2820299999999998</c:v>
                </c:pt>
                <c:pt idx="120">
                  <c:v>3.1878600000000001</c:v>
                </c:pt>
                <c:pt idx="121">
                  <c:v>3.3508599999999999</c:v>
                </c:pt>
                <c:pt idx="122">
                  <c:v>3.1340300000000001</c:v>
                </c:pt>
                <c:pt idx="123">
                  <c:v>2.6889400000000001</c:v>
                </c:pt>
                <c:pt idx="124">
                  <c:v>2.9481299999999999</c:v>
                </c:pt>
                <c:pt idx="125">
                  <c:v>2.7255600000000002</c:v>
                </c:pt>
                <c:pt idx="126">
                  <c:v>2.5433599999999998</c:v>
                </c:pt>
                <c:pt idx="127">
                  <c:v>2.5943499999999999</c:v>
                </c:pt>
                <c:pt idx="128">
                  <c:v>1.9773700000000001</c:v>
                </c:pt>
                <c:pt idx="129">
                  <c:v>1.81389</c:v>
                </c:pt>
                <c:pt idx="130">
                  <c:v>2.0520200000000002</c:v>
                </c:pt>
                <c:pt idx="131">
                  <c:v>1.8622700000000001</c:v>
                </c:pt>
                <c:pt idx="132">
                  <c:v>1.4553400000000001</c:v>
                </c:pt>
                <c:pt idx="133">
                  <c:v>0.76702000000000004</c:v>
                </c:pt>
                <c:pt idx="134">
                  <c:v>0.1202</c:v>
                </c:pt>
                <c:pt idx="135">
                  <c:v>0.21249000000000001</c:v>
                </c:pt>
                <c:pt idx="136">
                  <c:v>0.53464</c:v>
                </c:pt>
                <c:pt idx="137">
                  <c:v>1.20187</c:v>
                </c:pt>
                <c:pt idx="138">
                  <c:v>1.3985700000000001</c:v>
                </c:pt>
                <c:pt idx="139">
                  <c:v>1.6574500000000001</c:v>
                </c:pt>
                <c:pt idx="140">
                  <c:v>1.90524</c:v>
                </c:pt>
                <c:pt idx="141">
                  <c:v>2.0803799999999999</c:v>
                </c:pt>
                <c:pt idx="142">
                  <c:v>2.40232</c:v>
                </c:pt>
                <c:pt idx="143">
                  <c:v>1.9288400000000001</c:v>
                </c:pt>
                <c:pt idx="144">
                  <c:v>2.0206300000000001</c:v>
                </c:pt>
                <c:pt idx="145">
                  <c:v>1.7593799999999999</c:v>
                </c:pt>
                <c:pt idx="146">
                  <c:v>1.6583000000000001</c:v>
                </c:pt>
                <c:pt idx="147">
                  <c:v>2.05037</c:v>
                </c:pt>
                <c:pt idx="148">
                  <c:v>1.8406499999999999</c:v>
                </c:pt>
                <c:pt idx="149">
                  <c:v>1.71994</c:v>
                </c:pt>
                <c:pt idx="150">
                  <c:v>1.67215</c:v>
                </c:pt>
                <c:pt idx="151">
                  <c:v>1.7639800000000001</c:v>
                </c:pt>
                <c:pt idx="152">
                  <c:v>1.78068</c:v>
                </c:pt>
                <c:pt idx="153">
                  <c:v>2.0674800000000002</c:v>
                </c:pt>
                <c:pt idx="154">
                  <c:v>2.03227</c:v>
                </c:pt>
                <c:pt idx="155">
                  <c:v>1.5948899999999999</c:v>
                </c:pt>
                <c:pt idx="156">
                  <c:v>1.1375299999999999</c:v>
                </c:pt>
                <c:pt idx="157">
                  <c:v>1.11277</c:v>
                </c:pt>
                <c:pt idx="158">
                  <c:v>0.97328999999999999</c:v>
                </c:pt>
                <c:pt idx="159">
                  <c:v>0.79596999999999996</c:v>
                </c:pt>
                <c:pt idx="160">
                  <c:v>0.75111000000000006</c:v>
                </c:pt>
                <c:pt idx="161">
                  <c:v>0.91615000000000002</c:v>
                </c:pt>
                <c:pt idx="162">
                  <c:v>0.89532999999999996</c:v>
                </c:pt>
                <c:pt idx="163">
                  <c:v>1.43648</c:v>
                </c:pt>
                <c:pt idx="164">
                  <c:v>2.0306000000000002</c:v>
                </c:pt>
                <c:pt idx="165">
                  <c:v>1.6405400000000001</c:v>
                </c:pt>
                <c:pt idx="166">
                  <c:v>1.86351</c:v>
                </c:pt>
                <c:pt idx="167">
                  <c:v>2.05002</c:v>
                </c:pt>
                <c:pt idx="168">
                  <c:v>2.0892300000000001</c:v>
                </c:pt>
                <c:pt idx="169">
                  <c:v>2.6683699999999999</c:v>
                </c:pt>
                <c:pt idx="170">
                  <c:v>2.4966900000000001</c:v>
                </c:pt>
                <c:pt idx="171">
                  <c:v>2.3051400000000002</c:v>
                </c:pt>
                <c:pt idx="172">
                  <c:v>2.06203</c:v>
                </c:pt>
                <c:pt idx="173">
                  <c:v>1.73994</c:v>
                </c:pt>
                <c:pt idx="174">
                  <c:v>1.73603</c:v>
                </c:pt>
                <c:pt idx="175">
                  <c:v>1.6217699999999999</c:v>
                </c:pt>
                <c:pt idx="176">
                  <c:v>1.6428400000000001</c:v>
                </c:pt>
                <c:pt idx="177">
                  <c:v>0.63039000000000001</c:v>
                </c:pt>
                <c:pt idx="178">
                  <c:v>1.21848</c:v>
                </c:pt>
                <c:pt idx="179">
                  <c:v>1.2931699999999999</c:v>
                </c:pt>
                <c:pt idx="180">
                  <c:v>2.0344799999999998</c:v>
                </c:pt>
                <c:pt idx="181">
                  <c:v>4.03512</c:v>
                </c:pt>
                <c:pt idx="182">
                  <c:v>4.5895999999999999</c:v>
                </c:pt>
                <c:pt idx="183">
                  <c:v>5.8529</c:v>
                </c:pt>
              </c:numCache>
            </c:numRef>
          </c:val>
          <c:smooth val="0"/>
          <c:extLst>
            <c:ext xmlns:c16="http://schemas.microsoft.com/office/drawing/2014/chart" uri="{C3380CC4-5D6E-409C-BE32-E72D297353CC}">
              <c16:uniqueId val="{00000001-140C-4F90-8952-AEF171B0205D}"/>
            </c:ext>
          </c:extLst>
        </c:ser>
        <c:dLbls>
          <c:dLblPos val="ctr"/>
          <c:showLegendKey val="0"/>
          <c:showVal val="1"/>
          <c:showCatName val="0"/>
          <c:showSerName val="0"/>
          <c:showPercent val="0"/>
          <c:showBubbleSize val="0"/>
        </c:dLbls>
        <c:smooth val="0"/>
        <c:axId val="1866413056"/>
        <c:axId val="1866404736"/>
      </c:lineChart>
      <c:dateAx>
        <c:axId val="1866413056"/>
        <c:scaling>
          <c:orientation val="minMax"/>
        </c:scaling>
        <c:delete val="0"/>
        <c:axPos val="b"/>
        <c:numFmt formatCode="yyyy\-mm\-dd"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04736"/>
        <c:crosses val="autoZero"/>
        <c:auto val="1"/>
        <c:lblOffset val="100"/>
        <c:baseTimeUnit val="months"/>
      </c:dateAx>
      <c:valAx>
        <c:axId val="1866404736"/>
        <c:scaling>
          <c:orientation val="minMax"/>
          <c:max val="1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1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sz="2800"/>
              <a:t>Inflation</a:t>
            </a: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manualLayout>
          <c:layoutTarget val="inner"/>
          <c:xMode val="edge"/>
          <c:yMode val="edge"/>
          <c:x val="6.8195216429521199E-2"/>
          <c:y val="0.10962580438866462"/>
          <c:w val="0.85538552385898603"/>
          <c:h val="0.74266220358533497"/>
        </c:manualLayout>
      </c:layout>
      <c:lineChart>
        <c:grouping val="standard"/>
        <c:varyColors val="0"/>
        <c:ser>
          <c:idx val="0"/>
          <c:order val="0"/>
          <c:tx>
            <c:v>Fed's Preferred Measure</c:v>
          </c:tx>
          <c:spPr>
            <a:ln w="34925" cap="rnd">
              <a:solidFill>
                <a:schemeClr val="lt1"/>
              </a:solidFill>
              <a:round/>
            </a:ln>
            <a:effectLst>
              <a:outerShdw dist="25400" dir="2700000" algn="tl" rotWithShape="0">
                <a:schemeClr val="accent1"/>
              </a:outerShdw>
            </a:effectLst>
          </c:spPr>
          <c:marker>
            <c:symbol val="none"/>
          </c:marker>
          <c:dLbls>
            <c:delete val="1"/>
          </c:dLbls>
          <c:cat>
            <c:numRef>
              <c:f>'FRED Graph'!$A$24:$A$47</c:f>
              <c:numCache>
                <c:formatCode>[$-409]mmm\-yy;@</c:formatCode>
                <c:ptCount val="2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numCache>
            </c:numRef>
          </c:cat>
          <c:val>
            <c:numRef>
              <c:f>'FRED Graph'!$B$24:$B$47</c:f>
              <c:numCache>
                <c:formatCode>0.000</c:formatCode>
                <c:ptCount val="24"/>
                <c:pt idx="0">
                  <c:v>111.002</c:v>
                </c:pt>
                <c:pt idx="1">
                  <c:v>111.071</c:v>
                </c:pt>
                <c:pt idx="2">
                  <c:v>110.80200000000001</c:v>
                </c:pt>
                <c:pt idx="3">
                  <c:v>110.21299999999999</c:v>
                </c:pt>
                <c:pt idx="4">
                  <c:v>110.38500000000001</c:v>
                </c:pt>
                <c:pt idx="5">
                  <c:v>110.91800000000001</c:v>
                </c:pt>
                <c:pt idx="6">
                  <c:v>111.221</c:v>
                </c:pt>
                <c:pt idx="7">
                  <c:v>111.563</c:v>
                </c:pt>
                <c:pt idx="8">
                  <c:v>111.736</c:v>
                </c:pt>
                <c:pt idx="9">
                  <c:v>111.77500000000001</c:v>
                </c:pt>
                <c:pt idx="10">
                  <c:v>111.79</c:v>
                </c:pt>
                <c:pt idx="11">
                  <c:v>112.22</c:v>
                </c:pt>
                <c:pt idx="12">
                  <c:v>112.57</c:v>
                </c:pt>
                <c:pt idx="13">
                  <c:v>112.878</c:v>
                </c:pt>
                <c:pt idx="14">
                  <c:v>113.518</c:v>
                </c:pt>
                <c:pt idx="15">
                  <c:v>114.161</c:v>
                </c:pt>
                <c:pt idx="16">
                  <c:v>114.767</c:v>
                </c:pt>
                <c:pt idx="17">
                  <c:v>115.38800000000001</c:v>
                </c:pt>
                <c:pt idx="18">
                  <c:v>115.84699999999999</c:v>
                </c:pt>
                <c:pt idx="19">
                  <c:v>116.29</c:v>
                </c:pt>
                <c:pt idx="20">
                  <c:v>116.693</c:v>
                </c:pt>
                <c:pt idx="21">
                  <c:v>117.45</c:v>
                </c:pt>
                <c:pt idx="22">
                  <c:v>118.18600000000001</c:v>
                </c:pt>
                <c:pt idx="23">
                  <c:v>118.715</c:v>
                </c:pt>
              </c:numCache>
            </c:numRef>
          </c:val>
          <c:smooth val="0"/>
          <c:extLst>
            <c:ext xmlns:c16="http://schemas.microsoft.com/office/drawing/2014/chart" uri="{C3380CC4-5D6E-409C-BE32-E72D297353CC}">
              <c16:uniqueId val="{00000000-678C-4A43-965A-EAF0C39B5802}"/>
            </c:ext>
          </c:extLst>
        </c:ser>
        <c:ser>
          <c:idx val="1"/>
          <c:order val="1"/>
          <c:tx>
            <c:v>Fed's Target</c:v>
          </c:tx>
          <c:spPr>
            <a:ln w="34925" cap="rnd">
              <a:solidFill>
                <a:srgbClr val="FF0000"/>
              </a:solidFill>
              <a:round/>
            </a:ln>
            <a:effectLst>
              <a:outerShdw dist="25400" dir="2700000" algn="tl" rotWithShape="0">
                <a:schemeClr val="accent2"/>
              </a:outerShdw>
            </a:effectLst>
          </c:spPr>
          <c:marker>
            <c:symbol val="none"/>
          </c:marker>
          <c:dLbls>
            <c:delete val="1"/>
          </c:dLbls>
          <c:cat>
            <c:numRef>
              <c:f>'FRED Graph'!$A$24:$A$47</c:f>
              <c:numCache>
                <c:formatCode>[$-409]mmm\-yy;@</c:formatCode>
                <c:ptCount val="2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numCache>
            </c:numRef>
          </c:cat>
          <c:val>
            <c:numRef>
              <c:f>'FRED Graph'!$E$24:$E$47</c:f>
              <c:numCache>
                <c:formatCode>General</c:formatCode>
                <c:ptCount val="24"/>
                <c:pt idx="0" formatCode="0.000">
                  <c:v>111.002</c:v>
                </c:pt>
                <c:pt idx="1">
                  <c:v>111.18532882767575</c:v>
                </c:pt>
                <c:pt idx="2">
                  <c:v>111.36896043781539</c:v>
                </c:pt>
                <c:pt idx="3">
                  <c:v>111.55289533048878</c:v>
                </c:pt>
                <c:pt idx="4">
                  <c:v>111.73713400659167</c:v>
                </c:pt>
                <c:pt idx="5">
                  <c:v>111.92167696784712</c:v>
                </c:pt>
                <c:pt idx="6">
                  <c:v>112.10652471680677</c:v>
                </c:pt>
                <c:pt idx="7">
                  <c:v>112.29167775685231</c:v>
                </c:pt>
                <c:pt idx="8">
                  <c:v>112.47713659219677</c:v>
                </c:pt>
                <c:pt idx="9">
                  <c:v>112.66290172788597</c:v>
                </c:pt>
                <c:pt idx="10">
                  <c:v>112.84897366979982</c:v>
                </c:pt>
                <c:pt idx="11">
                  <c:v>113.03535292465375</c:v>
                </c:pt>
                <c:pt idx="12">
                  <c:v>113.22204000000006</c:v>
                </c:pt>
                <c:pt idx="13">
                  <c:v>113.40903540422933</c:v>
                </c:pt>
                <c:pt idx="14">
                  <c:v>113.59633964657176</c:v>
                </c:pt>
                <c:pt idx="15">
                  <c:v>113.78395323709861</c:v>
                </c:pt>
                <c:pt idx="16">
                  <c:v>113.97187668672358</c:v>
                </c:pt>
                <c:pt idx="17">
                  <c:v>114.16011050720412</c:v>
                </c:pt>
                <c:pt idx="18">
                  <c:v>114.34865521114297</c:v>
                </c:pt>
                <c:pt idx="19">
                  <c:v>114.53751131198942</c:v>
                </c:pt>
                <c:pt idx="20">
                  <c:v>114.72667932404077</c:v>
                </c:pt>
                <c:pt idx="21">
                  <c:v>114.91615976244375</c:v>
                </c:pt>
                <c:pt idx="22">
                  <c:v>115.10595314319589</c:v>
                </c:pt>
                <c:pt idx="23">
                  <c:v>115.2960599831469</c:v>
                </c:pt>
              </c:numCache>
            </c:numRef>
          </c:val>
          <c:smooth val="0"/>
          <c:extLst>
            <c:ext xmlns:c16="http://schemas.microsoft.com/office/drawing/2014/chart" uri="{C3380CC4-5D6E-409C-BE32-E72D297353CC}">
              <c16:uniqueId val="{00000001-678C-4A43-965A-EAF0C39B5802}"/>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492561824"/>
        <c:axId val="492566416"/>
      </c:lineChart>
      <c:dateAx>
        <c:axId val="492561824"/>
        <c:scaling>
          <c:orientation val="minMax"/>
        </c:scaling>
        <c:delete val="0"/>
        <c:axPos val="b"/>
        <c:numFmt formatCode="[$-409]mmm\-yy;@" sourceLinked="1"/>
        <c:majorTickMark val="out"/>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900" b="0" i="0" u="none" strike="noStrike" kern="1200" spc="100" baseline="0">
                <a:solidFill>
                  <a:schemeClr val="lt1"/>
                </a:solidFill>
                <a:latin typeface="+mn-lt"/>
                <a:ea typeface="+mn-ea"/>
                <a:cs typeface="+mn-cs"/>
              </a:defRPr>
            </a:pPr>
            <a:endParaRPr lang="en-US"/>
          </a:p>
        </c:txPr>
        <c:crossAx val="492566416"/>
        <c:crosses val="autoZero"/>
        <c:auto val="1"/>
        <c:lblOffset val="100"/>
        <c:baseTimeUnit val="months"/>
      </c:dateAx>
      <c:valAx>
        <c:axId val="492566416"/>
        <c:scaling>
          <c:orientation val="minMax"/>
          <c:max val="121"/>
          <c:min val="110"/>
        </c:scaling>
        <c:delete val="0"/>
        <c:axPos val="l"/>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4925618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lt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7EC6A77-897B-A94D-8179-085D1B4EE98D}" type="datetimeFigureOut">
              <a:rPr lang="en-US" smtClean="0"/>
              <a:t>2/8/22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War of the Grand Alliance,  EU and national central banks</a:t>
            </a:r>
          </a:p>
        </p:txBody>
      </p:sp>
      <p:sp>
        <p:nvSpPr>
          <p:cNvPr id="4" name="Slide Number Placeholder 3"/>
          <p:cNvSpPr>
            <a:spLocks noGrp="1"/>
          </p:cNvSpPr>
          <p:nvPr>
            <p:ph type="sldNum" sz="quarter" idx="5"/>
          </p:nvPr>
        </p:nvSpPr>
        <p:spPr/>
        <p:txBody>
          <a:bodyPr/>
          <a:lstStyle/>
          <a:p>
            <a:fld id="{39F294D8-753E-E842-8CF8-893A8D4FD7E5}" type="slidenum">
              <a:rPr lang="en-US" smtClean="0"/>
              <a:t>5</a:t>
            </a:fld>
            <a:endParaRPr lang="en-US"/>
          </a:p>
        </p:txBody>
      </p:sp>
    </p:spTree>
    <p:extLst>
      <p:ext uri="{BB962C8B-B14F-4D97-AF65-F5344CB8AC3E}">
        <p14:creationId xmlns:p14="http://schemas.microsoft.com/office/powerpoint/2010/main" val="4241740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8</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4271234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run first.  Unemployment below the natural rate in 20 and 21 inflation rising.   Explain Long Run including unemployment range.</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974282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1867120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President’s get too much responsibility for the short-run behavior of the economy, </a:t>
            </a:r>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2870246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range for the fed funds rate</a:t>
            </a:r>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4189305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wasn’t the rate increase baked in in the AM?  Why did it rise between 2 and 3?</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3301142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an MBS.  It is being wound down quickly, started in </a:t>
            </a:r>
            <a:r>
              <a:rPr lang="en-US" dirty="0" err="1"/>
              <a:t>Noivember</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3182058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Notice how, in general, all the rates move in the same direction.  But some rates, e.g., the prime rate, track the fed funds rate more closely than do the others, e.g., corporate bond rate</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1443155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Livingston Survey. 75-78.  Unemployment 7% and 6% inflation.  Look at the stability in the post 2001 period and the 2003-2005 period</a:t>
            </a:r>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3081776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releases; accountability, </a:t>
            </a:r>
            <a:r>
              <a:rPr lang="en-US" dirty="0" err="1"/>
              <a:t>Congrtessional</a:t>
            </a:r>
            <a:r>
              <a:rPr lang="en-US" dirty="0"/>
              <a:t> Testimony and 5 year full release.  Political independence 14 year terms, but fragile.</a:t>
            </a:r>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422406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Maintain accounts and sell new bond issues. ACH, Fed wire</a:t>
            </a:r>
          </a:p>
        </p:txBody>
      </p:sp>
      <p:sp>
        <p:nvSpPr>
          <p:cNvPr id="4" name="Slide Number Placeholder 3"/>
          <p:cNvSpPr>
            <a:spLocks noGrp="1"/>
          </p:cNvSpPr>
          <p:nvPr>
            <p:ph type="sldNum" sz="quarter" idx="5"/>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529767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 much spending in the economy.</a:t>
            </a:r>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2587965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why economists expects slowing inflation</a:t>
            </a:r>
          </a:p>
        </p:txBody>
      </p:sp>
      <p:sp>
        <p:nvSpPr>
          <p:cNvPr id="4" name="Slide Number Placeholder 3"/>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1626936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Jnauaryt</a:t>
            </a:r>
            <a:r>
              <a:rPr lang="en-US" dirty="0"/>
              <a:t> Meeting minutes will be released on Feb 16th</a:t>
            </a:r>
          </a:p>
        </p:txBody>
      </p:sp>
      <p:sp>
        <p:nvSpPr>
          <p:cNvPr id="4" name="Slide Number Placeholder 3"/>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2021916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inflation is less than 2% And Fred raises rates before inflation exceeds 2.%. But, very credible.  Latest tightening was begun before Powell became Chair</a:t>
            </a:r>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1000217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Policy goals reversed the order of the inflation and employment </a:t>
            </a:r>
            <a:r>
              <a:rPr lang="en-US" dirty="0" err="1"/>
              <a:t>objectivesw</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2260148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Bitcoin today was trading at $56,850</a:t>
            </a:r>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359225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Hoover’s RFC lends more to banks than does the Fed.</a:t>
            </a:r>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93685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812E99E2-9D8D-4C6E-A1CB-2C8CF54B4D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30000"/>
              </a:spcBef>
              <a:defRPr sz="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72154" indent="-296102">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87677" indent="-237209">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63730" indent="-237209">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139782" indent="-237209">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610926" indent="-237209"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3082071" indent="-237209"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553216" indent="-237209"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4024360" indent="-237209"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nSpc>
                <a:spcPct val="100000"/>
              </a:lnSpc>
              <a:spcBef>
                <a:spcPct val="0"/>
              </a:spcBef>
            </a:pPr>
            <a:fld id="{CD4C6028-585C-4F12-A193-2F9C08163FDE}" type="slidenum">
              <a:rPr lang="en-US" altLang="en-US" smtClean="0">
                <a:latin typeface="Arial" panose="020B0604020202020204" pitchFamily="34" charset="0"/>
                <a:cs typeface="Arial" panose="020B0604020202020204" pitchFamily="34" charset="0"/>
              </a:rPr>
              <a:pPr>
                <a:lnSpc>
                  <a:spcPct val="100000"/>
                </a:lnSpc>
                <a:spcBef>
                  <a:spcPct val="0"/>
                </a:spcBef>
              </a:pPr>
              <a:t>8</a:t>
            </a:fld>
            <a:endParaRPr lang="en-US" altLang="en-US">
              <a:latin typeface="Arial" panose="020B0604020202020204" pitchFamily="34" charset="0"/>
              <a:cs typeface="Arial" panose="020B0604020202020204" pitchFamily="34" charset="0"/>
            </a:endParaRPr>
          </a:p>
        </p:txBody>
      </p:sp>
      <p:sp>
        <p:nvSpPr>
          <p:cNvPr id="87043" name="Rectangle 7">
            <a:extLst>
              <a:ext uri="{FF2B5EF4-FFF2-40B4-BE49-F238E27FC236}">
                <a16:creationId xmlns:a16="http://schemas.microsoft.com/office/drawing/2014/main" id="{D4771123-82ED-4130-BEF8-17E5DE2C0073}"/>
              </a:ext>
            </a:extLst>
          </p:cNvPr>
          <p:cNvSpPr txBox="1">
            <a:spLocks noGrp="1" noChangeArrowheads="1"/>
          </p:cNvSpPr>
          <p:nvPr/>
        </p:nvSpPr>
        <p:spPr bwMode="auto">
          <a:xfrm>
            <a:off x="4067482" y="8992400"/>
            <a:ext cx="3112266" cy="47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24" tIns="47562" rIns="95124" bIns="47562" anchor="b"/>
          <a:lstStyle>
            <a:lvl1pPr>
              <a:lnSpc>
                <a:spcPct val="105000"/>
              </a:lnSpc>
              <a:spcBef>
                <a:spcPct val="30000"/>
              </a:spcBef>
              <a:defRPr sz="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gn="r" eaLnBrk="1" hangingPunct="1">
              <a:lnSpc>
                <a:spcPct val="100000"/>
              </a:lnSpc>
              <a:spcBef>
                <a:spcPct val="0"/>
              </a:spcBef>
            </a:pPr>
            <a:fld id="{ACC037FF-0574-47BD-ACF0-D6A5C7F36B0A}" type="slidenum">
              <a:rPr lang="en-US" altLang="en-US">
                <a:latin typeface="Arial" panose="020B0604020202020204" pitchFamily="34" charset="0"/>
              </a:rPr>
              <a:pPr algn="r" eaLnBrk="1" hangingPunct="1">
                <a:lnSpc>
                  <a:spcPct val="100000"/>
                </a:lnSpc>
                <a:spcBef>
                  <a:spcPct val="0"/>
                </a:spcBef>
              </a:pPr>
              <a:t>8</a:t>
            </a:fld>
            <a:endParaRPr lang="en-US" altLang="en-US">
              <a:latin typeface="Arial" panose="020B0604020202020204" pitchFamily="34" charset="0"/>
            </a:endParaRPr>
          </a:p>
        </p:txBody>
      </p:sp>
      <p:sp>
        <p:nvSpPr>
          <p:cNvPr id="87044" name="Rectangle 2">
            <a:extLst>
              <a:ext uri="{FF2B5EF4-FFF2-40B4-BE49-F238E27FC236}">
                <a16:creationId xmlns:a16="http://schemas.microsoft.com/office/drawing/2014/main" id="{F00B93B0-AD6A-4AD3-96D7-BE4CF87837BF}"/>
              </a:ext>
            </a:extLst>
          </p:cNvPr>
          <p:cNvSpPr>
            <a:spLocks noGrp="1" noRot="1" noChangeAspect="1" noChangeArrowheads="1" noTextEdit="1"/>
          </p:cNvSpPr>
          <p:nvPr>
            <p:ph type="sldImg"/>
          </p:nvPr>
        </p:nvSpPr>
        <p:spPr bwMode="auto">
          <a:xfrm>
            <a:off x="434975" y="554038"/>
            <a:ext cx="6311900" cy="3549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a:extLst>
              <a:ext uri="{FF2B5EF4-FFF2-40B4-BE49-F238E27FC236}">
                <a16:creationId xmlns:a16="http://schemas.microsoft.com/office/drawing/2014/main" id="{01D944E3-23AD-4476-899A-DC5791C00887}"/>
              </a:ext>
            </a:extLst>
          </p:cNvPr>
          <p:cNvSpPr>
            <a:spLocks noGrp="1" noChangeArrowheads="1"/>
          </p:cNvSpPr>
          <p:nvPr>
            <p:ph type="body" idx="1"/>
          </p:nvPr>
        </p:nvSpPr>
        <p:spPr bwMode="auto">
          <a:xfrm>
            <a:off x="718469" y="4397588"/>
            <a:ext cx="5744455" cy="43584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Board is public, Banks are private, Governors are appointed by Pres and confirmed by the Senate for 14 year terms.  President selects one to act as Chair.  Powell to get a second term</a:t>
            </a:r>
          </a:p>
        </p:txBody>
      </p:sp>
    </p:spTree>
    <p:extLst>
      <p:ext uri="{BB962C8B-B14F-4D97-AF65-F5344CB8AC3E}">
        <p14:creationId xmlns:p14="http://schemas.microsoft.com/office/powerpoint/2010/main" val="3370140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Easier to talk about unemployment  than </a:t>
            </a:r>
            <a:r>
              <a:rPr lang="en-US" dirty="0" err="1"/>
              <a:t>employmnet</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3129421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natural 3 episodes.  Great Moderation</a:t>
            </a:r>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636029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lines are recessions .  Vietnam, oil shocks stagflation 1981 (stagflation). Then 13.</a:t>
            </a:r>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607281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2359501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2359501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Berkshire Community College</a:t>
            </a:r>
          </a:p>
          <a:p>
            <a:pPr>
              <a:lnSpc>
                <a:spcPct val="100000"/>
              </a:lnSpc>
              <a:spcBef>
                <a:spcPts val="0"/>
              </a:spcBef>
            </a:pPr>
            <a:r>
              <a:rPr lang="en-US" sz="3100" dirty="0">
                <a:solidFill>
                  <a:schemeClr val="tx2"/>
                </a:solidFill>
              </a:rPr>
              <a:t>January-February,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2558655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Tra</a:t>
            </a:r>
            <a:r>
              <a:rPr lang="en-US" dirty="0"/>
              <a:t>ck Record on Unemployment</a:t>
            </a:r>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10</a:t>
            </a:fld>
            <a:endParaRPr lang="en-GB"/>
          </a:p>
        </p:txBody>
      </p:sp>
      <p:pic>
        <p:nvPicPr>
          <p:cNvPr id="9" name="Content Placeholder 8" descr="Chart, line chart&#10;&#10;Description automatically generated">
            <a:extLst>
              <a:ext uri="{FF2B5EF4-FFF2-40B4-BE49-F238E27FC236}">
                <a16:creationId xmlns:a16="http://schemas.microsoft.com/office/drawing/2014/main" id="{F6AD6F6F-6DE5-4F1B-8070-06B12747D366}"/>
              </a:ext>
            </a:extLst>
          </p:cNvPr>
          <p:cNvPicPr>
            <a:picLocks noGrp="1" noChangeAspect="1"/>
          </p:cNvPicPr>
          <p:nvPr>
            <p:ph idx="1"/>
          </p:nvPr>
        </p:nvPicPr>
        <p:blipFill>
          <a:blip r:embed="rId3"/>
          <a:stretch>
            <a:fillRect/>
          </a:stretch>
        </p:blipFill>
        <p:spPr>
          <a:xfrm>
            <a:off x="1027813" y="1325563"/>
            <a:ext cx="10424975" cy="4846320"/>
          </a:xfrm>
        </p:spPr>
      </p:pic>
      <p:sp>
        <p:nvSpPr>
          <p:cNvPr id="7" name="TextBox 6">
            <a:extLst>
              <a:ext uri="{FF2B5EF4-FFF2-40B4-BE49-F238E27FC236}">
                <a16:creationId xmlns:a16="http://schemas.microsoft.com/office/drawing/2014/main" id="{AA66F08D-D3EF-416D-A633-A1174B73E94E}"/>
              </a:ext>
            </a:extLst>
          </p:cNvPr>
          <p:cNvSpPr txBox="1"/>
          <p:nvPr/>
        </p:nvSpPr>
        <p:spPr>
          <a:xfrm>
            <a:off x="5624624" y="2323214"/>
            <a:ext cx="5539563" cy="830997"/>
          </a:xfrm>
          <a:prstGeom prst="rect">
            <a:avLst/>
          </a:prstGeom>
          <a:noFill/>
        </p:spPr>
        <p:txBody>
          <a:bodyPr wrap="square" rtlCol="0">
            <a:spAutoFit/>
          </a:bodyPr>
          <a:lstStyle/>
          <a:p>
            <a:r>
              <a:rPr lang="en-US" sz="2400" dirty="0">
                <a:solidFill>
                  <a:srgbClr val="C00000"/>
                </a:solidFill>
              </a:rPr>
              <a:t>Red</a:t>
            </a:r>
            <a:r>
              <a:rPr lang="en-US" sz="2400" dirty="0"/>
              <a:t> Line is “Natural” Unemployment</a:t>
            </a:r>
          </a:p>
          <a:p>
            <a:r>
              <a:rPr lang="en-US" sz="2400" dirty="0">
                <a:solidFill>
                  <a:schemeClr val="accent5">
                    <a:lumMod val="75000"/>
                  </a:schemeClr>
                </a:solidFill>
              </a:rPr>
              <a:t>Blue</a:t>
            </a:r>
            <a:r>
              <a:rPr lang="en-US" sz="2400" dirty="0"/>
              <a:t> Line Actual Unemployment</a:t>
            </a:r>
            <a:endParaRPr lang="en-US" dirty="0"/>
          </a:p>
        </p:txBody>
      </p:sp>
    </p:spTree>
    <p:extLst>
      <p:ext uri="{BB962C8B-B14F-4D97-AF65-F5344CB8AC3E}">
        <p14:creationId xmlns:p14="http://schemas.microsoft.com/office/powerpoint/2010/main" val="212796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ED32-CC0D-4465-A709-239684B093C8}"/>
              </a:ext>
            </a:extLst>
          </p:cNvPr>
          <p:cNvSpPr>
            <a:spLocks noGrp="1"/>
          </p:cNvSpPr>
          <p:nvPr>
            <p:ph type="title"/>
          </p:nvPr>
        </p:nvSpPr>
        <p:spPr/>
        <p:txBody>
          <a:bodyPr/>
          <a:lstStyle/>
          <a:p>
            <a:r>
              <a:rPr lang="en-US" dirty="0">
                <a:solidFill>
                  <a:schemeClr val="bg1"/>
                </a:solidFill>
              </a:rPr>
              <a:t>Tra</a:t>
            </a:r>
            <a:r>
              <a:rPr lang="en-US" dirty="0"/>
              <a:t>ck Record on “Price Stability”</a:t>
            </a:r>
          </a:p>
        </p:txBody>
      </p:sp>
      <p:sp>
        <p:nvSpPr>
          <p:cNvPr id="4" name="Slide Number Placeholder 3">
            <a:extLst>
              <a:ext uri="{FF2B5EF4-FFF2-40B4-BE49-F238E27FC236}">
                <a16:creationId xmlns:a16="http://schemas.microsoft.com/office/drawing/2014/main" id="{B4EA603B-44AF-4B61-AEC7-D11455278BD0}"/>
              </a:ext>
            </a:extLst>
          </p:cNvPr>
          <p:cNvSpPr>
            <a:spLocks noGrp="1"/>
          </p:cNvSpPr>
          <p:nvPr>
            <p:ph type="sldNum" sz="quarter" idx="12"/>
          </p:nvPr>
        </p:nvSpPr>
        <p:spPr/>
        <p:txBody>
          <a:bodyPr/>
          <a:lstStyle/>
          <a:p>
            <a:fld id="{D9F085D5-EC86-4F6A-B501-C1359CB39116}" type="slidenum">
              <a:rPr lang="en-GB" smtClean="0"/>
              <a:t>11</a:t>
            </a:fld>
            <a:endParaRPr lang="en-GB"/>
          </a:p>
        </p:txBody>
      </p:sp>
      <p:pic>
        <p:nvPicPr>
          <p:cNvPr id="8" name="Content Placeholder 7" descr="Chart, line chart&#10;&#10;Description automatically generated">
            <a:extLst>
              <a:ext uri="{FF2B5EF4-FFF2-40B4-BE49-F238E27FC236}">
                <a16:creationId xmlns:a16="http://schemas.microsoft.com/office/drawing/2014/main" id="{2DC2C6D5-0220-4B56-8BB2-49F7E857983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5900" y="1325563"/>
            <a:ext cx="9220200" cy="4608893"/>
          </a:xfrm>
        </p:spPr>
      </p:pic>
    </p:spTree>
    <p:extLst>
      <p:ext uri="{BB962C8B-B14F-4D97-AF65-F5344CB8AC3E}">
        <p14:creationId xmlns:p14="http://schemas.microsoft.com/office/powerpoint/2010/main" val="237447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A F</a:t>
            </a:r>
            <a:r>
              <a:rPr lang="en-US" dirty="0">
                <a:solidFill>
                  <a:schemeClr val="accent5">
                    <a:lumMod val="50000"/>
                  </a:schemeClr>
                </a:solidFill>
              </a:rPr>
              <a:t>ew Definitions</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r>
              <a:rPr lang="en-US" dirty="0"/>
              <a:t>GDP and inflation.</a:t>
            </a:r>
          </a:p>
          <a:p>
            <a:pPr marL="0" indent="0">
              <a:buNone/>
            </a:pPr>
            <a:r>
              <a:rPr lang="en-US" dirty="0"/>
              <a:t>Total Spending or “Aggregate Demand.”</a:t>
            </a:r>
          </a:p>
          <a:p>
            <a:r>
              <a:rPr lang="en-US" dirty="0"/>
              <a:t>“Potential GDP” measures what the economy could produce at normal capacity.</a:t>
            </a:r>
          </a:p>
          <a:p>
            <a:r>
              <a:rPr lang="en-US" dirty="0"/>
              <a:t>The “Natural Rate” of unemployment is the unemployment rate when the economy is at potential (the “full-employment,” unemployment rate.)</a:t>
            </a:r>
          </a:p>
          <a:p>
            <a:r>
              <a:rPr lang="en-US" dirty="0"/>
              <a:t>Short and Long runs </a:t>
            </a:r>
          </a:p>
          <a:p>
            <a:endParaRPr lang="en-US" dirty="0"/>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261872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Short run:</a:t>
            </a:r>
          </a:p>
          <a:p>
            <a:r>
              <a:rPr lang="en-US" dirty="0"/>
              <a:t>Unemployment:  The higher the level of total spending (“aggregate demand”), the lower the unemployment rate.</a:t>
            </a:r>
          </a:p>
          <a:p>
            <a:r>
              <a:rPr lang="en-US" dirty="0"/>
              <a:t>Inflation:  </a:t>
            </a:r>
          </a:p>
          <a:p>
            <a:pPr marL="914400" lvl="1" indent="-457200">
              <a:buFont typeface="+mj-lt"/>
              <a:buAutoNum type="arabicPeriod"/>
            </a:pPr>
            <a:r>
              <a:rPr lang="en-US" dirty="0"/>
              <a:t>Total spending above the economy’s normal capacity (“potential output”) tends to </a:t>
            </a:r>
            <a:r>
              <a:rPr lang="en-US" i="1" dirty="0"/>
              <a:t>increase</a:t>
            </a:r>
            <a:r>
              <a:rPr lang="en-US" dirty="0"/>
              <a:t> inflation.</a:t>
            </a:r>
          </a:p>
          <a:p>
            <a:pPr marL="914400" lvl="1" indent="-457200">
              <a:buFont typeface="+mj-lt"/>
              <a:buAutoNum type="arabicPeriod"/>
            </a:pPr>
            <a:r>
              <a:rPr lang="en-US" dirty="0"/>
              <a:t>Increase in production costs (e.g., “supply chain bottlenecks.”)</a:t>
            </a:r>
          </a:p>
          <a:p>
            <a:pPr marL="914400" lvl="1" indent="-457200">
              <a:buFont typeface="+mj-lt"/>
              <a:buAutoNum type="arabicPeriod"/>
            </a:pPr>
            <a:r>
              <a:rPr lang="en-US" dirty="0"/>
              <a:t>Expectations of high inflation can cause inflation to be high.</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126996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Long run:</a:t>
            </a:r>
          </a:p>
          <a:p>
            <a:r>
              <a:rPr lang="en-US" dirty="0"/>
              <a:t>Unemployment:  Is determined by labor supply and demand and is independent of monetary policy; unemployment will be at the natural rate.</a:t>
            </a:r>
          </a:p>
          <a:p>
            <a:r>
              <a:rPr lang="en-US" dirty="0"/>
              <a:t>Inflation is totally determined by the Fed!</a:t>
            </a:r>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60660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C4462-35CB-41AE-B1FE-E1F22D50B93E}"/>
              </a:ext>
            </a:extLst>
          </p:cNvPr>
          <p:cNvSpPr>
            <a:spLocks noGrp="1"/>
          </p:cNvSpPr>
          <p:nvPr>
            <p:ph type="title"/>
          </p:nvPr>
        </p:nvSpPr>
        <p:spPr>
          <a:xfrm>
            <a:off x="742507" y="0"/>
            <a:ext cx="10515600" cy="1325563"/>
          </a:xfrm>
        </p:spPr>
        <p:txBody>
          <a:bodyPr/>
          <a:lstStyle/>
          <a:p>
            <a:r>
              <a:rPr lang="en-US" dirty="0">
                <a:solidFill>
                  <a:schemeClr val="bg1"/>
                </a:solidFill>
              </a:rPr>
              <a:t>Eco</a:t>
            </a:r>
            <a:r>
              <a:rPr lang="en-US" dirty="0"/>
              <a:t>nomic Determinants in FOMC Projections.</a:t>
            </a:r>
          </a:p>
        </p:txBody>
      </p:sp>
      <p:graphicFrame>
        <p:nvGraphicFramePr>
          <p:cNvPr id="5" name="Content Placeholder 4">
            <a:extLst>
              <a:ext uri="{FF2B5EF4-FFF2-40B4-BE49-F238E27FC236}">
                <a16:creationId xmlns:a16="http://schemas.microsoft.com/office/drawing/2014/main" id="{75A78888-0E94-40A4-A273-A56837F7A58A}"/>
              </a:ext>
            </a:extLst>
          </p:cNvPr>
          <p:cNvGraphicFramePr>
            <a:graphicFrameLocks noGrp="1"/>
          </p:cNvGraphicFramePr>
          <p:nvPr>
            <p:ph idx="1"/>
            <p:extLst>
              <p:ext uri="{D42A27DB-BD31-4B8C-83A1-F6EECF244321}">
                <p14:modId xmlns:p14="http://schemas.microsoft.com/office/powerpoint/2010/main" val="2319360475"/>
              </p:ext>
            </p:extLst>
          </p:nvPr>
        </p:nvGraphicFramePr>
        <p:xfrm>
          <a:off x="923032" y="1813143"/>
          <a:ext cx="9999442" cy="3776314"/>
        </p:xfrm>
        <a:graphic>
          <a:graphicData uri="http://schemas.openxmlformats.org/drawingml/2006/table">
            <a:tbl>
              <a:tblPr firstRow="1" firstCol="1" bandRow="1">
                <a:tableStyleId>{5C22544A-7EE6-4342-B048-85BDC9FD1C3A}</a:tableStyleId>
              </a:tblPr>
              <a:tblGrid>
                <a:gridCol w="2742949">
                  <a:extLst>
                    <a:ext uri="{9D8B030D-6E8A-4147-A177-3AD203B41FA5}">
                      <a16:colId xmlns:a16="http://schemas.microsoft.com/office/drawing/2014/main" val="518182149"/>
                    </a:ext>
                  </a:extLst>
                </a:gridCol>
                <a:gridCol w="1472609">
                  <a:extLst>
                    <a:ext uri="{9D8B030D-6E8A-4147-A177-3AD203B41FA5}">
                      <a16:colId xmlns:a16="http://schemas.microsoft.com/office/drawing/2014/main" val="3570960533"/>
                    </a:ext>
                  </a:extLst>
                </a:gridCol>
                <a:gridCol w="1355652">
                  <a:extLst>
                    <a:ext uri="{9D8B030D-6E8A-4147-A177-3AD203B41FA5}">
                      <a16:colId xmlns:a16="http://schemas.microsoft.com/office/drawing/2014/main" val="2944560480"/>
                    </a:ext>
                  </a:extLst>
                </a:gridCol>
                <a:gridCol w="1267834">
                  <a:extLst>
                    <a:ext uri="{9D8B030D-6E8A-4147-A177-3AD203B41FA5}">
                      <a16:colId xmlns:a16="http://schemas.microsoft.com/office/drawing/2014/main" val="3685212580"/>
                    </a:ext>
                  </a:extLst>
                </a:gridCol>
                <a:gridCol w="1580199">
                  <a:extLst>
                    <a:ext uri="{9D8B030D-6E8A-4147-A177-3AD203B41FA5}">
                      <a16:colId xmlns:a16="http://schemas.microsoft.com/office/drawing/2014/main" val="694117475"/>
                    </a:ext>
                  </a:extLst>
                </a:gridCol>
                <a:gridCol w="1580199">
                  <a:extLst>
                    <a:ext uri="{9D8B030D-6E8A-4147-A177-3AD203B41FA5}">
                      <a16:colId xmlns:a16="http://schemas.microsoft.com/office/drawing/2014/main" val="223855065"/>
                    </a:ext>
                  </a:extLst>
                </a:gridCol>
              </a:tblGrid>
              <a:tr h="529072">
                <a:tc gridSpan="6">
                  <a:txBody>
                    <a:bodyPr/>
                    <a:lstStyle/>
                    <a:p>
                      <a:pPr marL="0" marR="0" algn="ctr">
                        <a:lnSpc>
                          <a:spcPct val="107000"/>
                        </a:lnSpc>
                        <a:spcBef>
                          <a:spcPts val="0"/>
                        </a:spcBef>
                        <a:spcAft>
                          <a:spcPts val="0"/>
                        </a:spcAft>
                      </a:pPr>
                      <a:r>
                        <a:rPr lang="en-US" sz="2800" dirty="0">
                          <a:effectLst/>
                        </a:rPr>
                        <a:t>Economic Projections of the FOMC 12/2019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836" marR="89836" marT="44918" marB="4491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2351202"/>
                  </a:ext>
                </a:extLst>
              </a:tr>
              <a:tr h="529072">
                <a:tc rowSpan="2">
                  <a:txBody>
                    <a:bodyPr/>
                    <a:lstStyle/>
                    <a:p>
                      <a:pPr marL="0" marR="0">
                        <a:lnSpc>
                          <a:spcPct val="107000"/>
                        </a:lnSpc>
                        <a:spcBef>
                          <a:spcPts val="0"/>
                        </a:spcBef>
                        <a:spcAft>
                          <a:spcPts val="0"/>
                        </a:spcAft>
                      </a:pPr>
                      <a:endParaRPr lang="en-US" sz="2800" dirty="0">
                        <a:effectLst/>
                      </a:endParaRPr>
                    </a:p>
                    <a:p>
                      <a:pPr marL="0" marR="0">
                        <a:lnSpc>
                          <a:spcPct val="107000"/>
                        </a:lnSpc>
                        <a:spcBef>
                          <a:spcPts val="0"/>
                        </a:spcBef>
                        <a:spcAft>
                          <a:spcPts val="0"/>
                        </a:spcAft>
                      </a:pPr>
                      <a:endParaRPr lang="en-US" sz="2800" dirty="0">
                        <a:effectLst/>
                      </a:endParaRPr>
                    </a:p>
                    <a:p>
                      <a:pPr marL="0" marR="0">
                        <a:lnSpc>
                          <a:spcPct val="107000"/>
                        </a:lnSpc>
                        <a:spcBef>
                          <a:spcPts val="0"/>
                        </a:spcBef>
                        <a:spcAft>
                          <a:spcPts val="0"/>
                        </a:spcAft>
                      </a:pPr>
                      <a:r>
                        <a:rPr lang="en-US" sz="2800" dirty="0">
                          <a:effectLst/>
                        </a:rPr>
                        <a:t>Variable: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9836" marR="89836" marT="44918" marB="44918"/>
                </a:tc>
                <a:tc gridSpan="5">
                  <a:txBody>
                    <a:bodyPr/>
                    <a:lstStyle/>
                    <a:p>
                      <a:pPr marL="0" marR="0" algn="ctr">
                        <a:lnSpc>
                          <a:spcPct val="107000"/>
                        </a:lnSpc>
                        <a:spcBef>
                          <a:spcPts val="0"/>
                        </a:spcBef>
                        <a:spcAft>
                          <a:spcPts val="0"/>
                        </a:spcAft>
                      </a:pPr>
                      <a:r>
                        <a:rPr lang="en-US" sz="2800">
                          <a:effectLst/>
                        </a:rPr>
                        <a:t>Central Tendency (excludes top  and bottom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9836" marR="89836" marT="44918" marB="4491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6952860"/>
                  </a:ext>
                </a:extLst>
              </a:tr>
              <a:tr h="905925">
                <a:tc vMerge="1">
                  <a:txBody>
                    <a:bodyPr/>
                    <a:lstStyle/>
                    <a:p>
                      <a:endParaRPr lang="en-US"/>
                    </a:p>
                  </a:txBody>
                  <a:tcPr/>
                </a:tc>
                <a:tc>
                  <a:txBody>
                    <a:bodyPr/>
                    <a:lstStyle/>
                    <a:p>
                      <a:pPr marL="0" marR="0" algn="ctr">
                        <a:lnSpc>
                          <a:spcPct val="107000"/>
                        </a:lnSpc>
                        <a:spcBef>
                          <a:spcPts val="0"/>
                        </a:spcBef>
                        <a:spcAft>
                          <a:spcPts val="0"/>
                        </a:spcAft>
                      </a:pPr>
                      <a:r>
                        <a:rPr lang="en-US" sz="28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Longer run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2971074680"/>
                  </a:ext>
                </a:extLst>
              </a:tr>
              <a:tr h="905925">
                <a:tc>
                  <a:txBody>
                    <a:bodyPr/>
                    <a:lstStyle/>
                    <a:p>
                      <a:pPr marL="0" marR="0">
                        <a:lnSpc>
                          <a:spcPct val="107000"/>
                        </a:lnSpc>
                        <a:spcBef>
                          <a:spcPts val="0"/>
                        </a:spcBef>
                        <a:spcAft>
                          <a:spcPts val="0"/>
                        </a:spcAft>
                      </a:pPr>
                      <a:r>
                        <a:rPr lang="en-US" sz="2800">
                          <a:effectLst/>
                        </a:rPr>
                        <a:t>Unemployment 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3.5-3.6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3.5-3.7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3.5-3.9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3.5-4.0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3.9-4.3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3865178420"/>
                  </a:ext>
                </a:extLst>
              </a:tr>
              <a:tr h="902042">
                <a:tc>
                  <a:txBody>
                    <a:bodyPr/>
                    <a:lstStyle/>
                    <a:p>
                      <a:pPr marL="0" marR="0">
                        <a:lnSpc>
                          <a:spcPct val="107000"/>
                        </a:lnSpc>
                        <a:spcBef>
                          <a:spcPts val="0"/>
                        </a:spcBef>
                        <a:spcAft>
                          <a:spcPts val="0"/>
                        </a:spcAft>
                      </a:pPr>
                      <a:r>
                        <a:rPr lang="en-US" sz="2800" dirty="0">
                          <a:effectLst/>
                        </a:rPr>
                        <a:t>Inflation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1.4-1.5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1.8-1.9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1679211059"/>
                  </a:ext>
                </a:extLst>
              </a:tr>
            </a:tbl>
          </a:graphicData>
        </a:graphic>
      </p:graphicFrame>
      <p:sp>
        <p:nvSpPr>
          <p:cNvPr id="4" name="Slide Number Placeholder 3">
            <a:extLst>
              <a:ext uri="{FF2B5EF4-FFF2-40B4-BE49-F238E27FC236}">
                <a16:creationId xmlns:a16="http://schemas.microsoft.com/office/drawing/2014/main" id="{AEB2E53D-ECDD-45AB-AD07-7360CA88899A}"/>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989815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870-E24C-4D03-8899-49AF36BC610D}"/>
              </a:ext>
            </a:extLst>
          </p:cNvPr>
          <p:cNvSpPr>
            <a:spLocks noGrp="1"/>
          </p:cNvSpPr>
          <p:nvPr>
            <p:ph type="title"/>
          </p:nvPr>
        </p:nvSpPr>
        <p:spPr>
          <a:xfrm>
            <a:off x="710184" y="0"/>
            <a:ext cx="10515600" cy="1325563"/>
          </a:xfrm>
        </p:spPr>
        <p:txBody>
          <a:bodyPr/>
          <a:lstStyle/>
          <a:p>
            <a:r>
              <a:rPr lang="en-US" dirty="0">
                <a:solidFill>
                  <a:schemeClr val="bg1"/>
                </a:solidFill>
              </a:rPr>
              <a:t>The</a:t>
            </a:r>
            <a:r>
              <a:rPr lang="en-US" dirty="0"/>
              <a:t> Fed’s Affects the Economy via Interest Rates</a:t>
            </a:r>
          </a:p>
        </p:txBody>
      </p:sp>
      <p:sp>
        <p:nvSpPr>
          <p:cNvPr id="3" name="Content Placeholder 2">
            <a:extLst>
              <a:ext uri="{FF2B5EF4-FFF2-40B4-BE49-F238E27FC236}">
                <a16:creationId xmlns:a16="http://schemas.microsoft.com/office/drawing/2014/main" id="{41B55811-900F-437B-A12B-379057679858}"/>
              </a:ext>
            </a:extLst>
          </p:cNvPr>
          <p:cNvSpPr>
            <a:spLocks noGrp="1"/>
          </p:cNvSpPr>
          <p:nvPr>
            <p:ph idx="1"/>
          </p:nvPr>
        </p:nvSpPr>
        <p:spPr/>
        <p:txBody>
          <a:bodyPr/>
          <a:lstStyle/>
          <a:p>
            <a:r>
              <a:rPr lang="en-US" dirty="0"/>
              <a:t>Higher Interest rates discourage firms from buying new plant and equipment, households from buying new homes and tend to lower stock prices (!).</a:t>
            </a:r>
          </a:p>
          <a:p>
            <a:r>
              <a:rPr lang="en-US" dirty="0"/>
              <a:t>Lower spending tends to raise unemployment and eventually lowers inflation.</a:t>
            </a:r>
          </a:p>
        </p:txBody>
      </p:sp>
      <p:sp>
        <p:nvSpPr>
          <p:cNvPr id="4" name="Slide Number Placeholder 3">
            <a:extLst>
              <a:ext uri="{FF2B5EF4-FFF2-40B4-BE49-F238E27FC236}">
                <a16:creationId xmlns:a16="http://schemas.microsoft.com/office/drawing/2014/main" id="{F980C9F6-E283-48A6-AEF4-5DA9989EE368}"/>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0476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E6BE-65EF-4CFD-A9B2-3BD56DBBDFDC}"/>
              </a:ext>
            </a:extLst>
          </p:cNvPr>
          <p:cNvSpPr>
            <a:spLocks noGrp="1"/>
          </p:cNvSpPr>
          <p:nvPr>
            <p:ph type="title"/>
          </p:nvPr>
        </p:nvSpPr>
        <p:spPr/>
        <p:txBody>
          <a:bodyPr/>
          <a:lstStyle/>
          <a:p>
            <a:r>
              <a:rPr lang="en-US" dirty="0">
                <a:solidFill>
                  <a:schemeClr val="bg1"/>
                </a:solidFill>
              </a:rPr>
              <a:t>Bec</a:t>
            </a:r>
            <a:r>
              <a:rPr lang="en-US" dirty="0"/>
              <a:t>ome a Central Banker in One Slide!</a:t>
            </a:r>
          </a:p>
        </p:txBody>
      </p:sp>
      <p:sp>
        <p:nvSpPr>
          <p:cNvPr id="3" name="Content Placeholder 2">
            <a:extLst>
              <a:ext uri="{FF2B5EF4-FFF2-40B4-BE49-F238E27FC236}">
                <a16:creationId xmlns:a16="http://schemas.microsoft.com/office/drawing/2014/main" id="{87E38E9C-7C9B-466E-BFCB-3E5085FD3142}"/>
              </a:ext>
            </a:extLst>
          </p:cNvPr>
          <p:cNvSpPr>
            <a:spLocks noGrp="1"/>
          </p:cNvSpPr>
          <p:nvPr>
            <p:ph idx="1"/>
          </p:nvPr>
        </p:nvSpPr>
        <p:spPr/>
        <p:txBody>
          <a:bodyPr/>
          <a:lstStyle/>
          <a:p>
            <a:r>
              <a:rPr lang="en-US" dirty="0"/>
              <a:t>If you are more concerned that inflation is too high, raise interest rates.</a:t>
            </a:r>
          </a:p>
          <a:p>
            <a:r>
              <a:rPr lang="en-US" dirty="0"/>
              <a:t>If you are more concerned that unemployment is too high, lower interest rates.</a:t>
            </a:r>
          </a:p>
          <a:p>
            <a:r>
              <a:rPr lang="en-US" dirty="0"/>
              <a:t>Inflation and unemployment just right:  keep rates the same.</a:t>
            </a:r>
          </a:p>
          <a:p>
            <a:endParaRPr lang="en-US" dirty="0"/>
          </a:p>
        </p:txBody>
      </p:sp>
      <p:sp>
        <p:nvSpPr>
          <p:cNvPr id="4" name="Slide Number Placeholder 3">
            <a:extLst>
              <a:ext uri="{FF2B5EF4-FFF2-40B4-BE49-F238E27FC236}">
                <a16:creationId xmlns:a16="http://schemas.microsoft.com/office/drawing/2014/main" id="{AC760BF7-7B4E-4B1D-8FD6-D49D02780021}"/>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17371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C4462-35CB-41AE-B1FE-E1F22D50B93E}"/>
              </a:ext>
            </a:extLst>
          </p:cNvPr>
          <p:cNvSpPr>
            <a:spLocks noGrp="1"/>
          </p:cNvSpPr>
          <p:nvPr>
            <p:ph type="title"/>
          </p:nvPr>
        </p:nvSpPr>
        <p:spPr>
          <a:xfrm>
            <a:off x="742507" y="0"/>
            <a:ext cx="10515600" cy="1325563"/>
          </a:xfrm>
        </p:spPr>
        <p:txBody>
          <a:bodyPr/>
          <a:lstStyle/>
          <a:p>
            <a:r>
              <a:rPr lang="en-US" dirty="0">
                <a:solidFill>
                  <a:schemeClr val="bg1"/>
                </a:solidFill>
              </a:rPr>
              <a:t>Fed </a:t>
            </a:r>
            <a:r>
              <a:rPr lang="en-US" dirty="0">
                <a:solidFill>
                  <a:schemeClr val="accent5">
                    <a:lumMod val="50000"/>
                  </a:schemeClr>
                </a:solidFill>
              </a:rPr>
              <a:t>Policymaking in Action</a:t>
            </a:r>
            <a:endParaRPr lang="en-US" dirty="0"/>
          </a:p>
        </p:txBody>
      </p:sp>
      <p:graphicFrame>
        <p:nvGraphicFramePr>
          <p:cNvPr id="5" name="Content Placeholder 4">
            <a:extLst>
              <a:ext uri="{FF2B5EF4-FFF2-40B4-BE49-F238E27FC236}">
                <a16:creationId xmlns:a16="http://schemas.microsoft.com/office/drawing/2014/main" id="{75A78888-0E94-40A4-A273-A56837F7A58A}"/>
              </a:ext>
            </a:extLst>
          </p:cNvPr>
          <p:cNvGraphicFramePr>
            <a:graphicFrameLocks noGrp="1"/>
          </p:cNvGraphicFramePr>
          <p:nvPr>
            <p:ph idx="1"/>
            <p:extLst>
              <p:ext uri="{D42A27DB-BD31-4B8C-83A1-F6EECF244321}">
                <p14:modId xmlns:p14="http://schemas.microsoft.com/office/powerpoint/2010/main" val="1358590303"/>
              </p:ext>
            </p:extLst>
          </p:nvPr>
        </p:nvGraphicFramePr>
        <p:xfrm>
          <a:off x="923032" y="1292147"/>
          <a:ext cx="9999442" cy="4682239"/>
        </p:xfrm>
        <a:graphic>
          <a:graphicData uri="http://schemas.openxmlformats.org/drawingml/2006/table">
            <a:tbl>
              <a:tblPr firstRow="1" firstCol="1" bandRow="1">
                <a:tableStyleId>{5C22544A-7EE6-4342-B048-85BDC9FD1C3A}</a:tableStyleId>
              </a:tblPr>
              <a:tblGrid>
                <a:gridCol w="2742949">
                  <a:extLst>
                    <a:ext uri="{9D8B030D-6E8A-4147-A177-3AD203B41FA5}">
                      <a16:colId xmlns:a16="http://schemas.microsoft.com/office/drawing/2014/main" val="518182149"/>
                    </a:ext>
                  </a:extLst>
                </a:gridCol>
                <a:gridCol w="1472609">
                  <a:extLst>
                    <a:ext uri="{9D8B030D-6E8A-4147-A177-3AD203B41FA5}">
                      <a16:colId xmlns:a16="http://schemas.microsoft.com/office/drawing/2014/main" val="3570960533"/>
                    </a:ext>
                  </a:extLst>
                </a:gridCol>
                <a:gridCol w="1355652">
                  <a:extLst>
                    <a:ext uri="{9D8B030D-6E8A-4147-A177-3AD203B41FA5}">
                      <a16:colId xmlns:a16="http://schemas.microsoft.com/office/drawing/2014/main" val="2944560480"/>
                    </a:ext>
                  </a:extLst>
                </a:gridCol>
                <a:gridCol w="1267834">
                  <a:extLst>
                    <a:ext uri="{9D8B030D-6E8A-4147-A177-3AD203B41FA5}">
                      <a16:colId xmlns:a16="http://schemas.microsoft.com/office/drawing/2014/main" val="3685212580"/>
                    </a:ext>
                  </a:extLst>
                </a:gridCol>
                <a:gridCol w="1580199">
                  <a:extLst>
                    <a:ext uri="{9D8B030D-6E8A-4147-A177-3AD203B41FA5}">
                      <a16:colId xmlns:a16="http://schemas.microsoft.com/office/drawing/2014/main" val="694117475"/>
                    </a:ext>
                  </a:extLst>
                </a:gridCol>
                <a:gridCol w="1580199">
                  <a:extLst>
                    <a:ext uri="{9D8B030D-6E8A-4147-A177-3AD203B41FA5}">
                      <a16:colId xmlns:a16="http://schemas.microsoft.com/office/drawing/2014/main" val="223855065"/>
                    </a:ext>
                  </a:extLst>
                </a:gridCol>
              </a:tblGrid>
              <a:tr h="529072">
                <a:tc gridSpan="6">
                  <a:txBody>
                    <a:bodyPr/>
                    <a:lstStyle/>
                    <a:p>
                      <a:pPr marL="0" marR="0" algn="ctr">
                        <a:lnSpc>
                          <a:spcPct val="107000"/>
                        </a:lnSpc>
                        <a:spcBef>
                          <a:spcPts val="0"/>
                        </a:spcBef>
                        <a:spcAft>
                          <a:spcPts val="0"/>
                        </a:spcAft>
                      </a:pPr>
                      <a:r>
                        <a:rPr lang="en-US" sz="2800" dirty="0">
                          <a:effectLst/>
                        </a:rPr>
                        <a:t>Economic Projections of the FOMC 12/2019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9836" marR="89836" marT="44918" marB="4491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2351202"/>
                  </a:ext>
                </a:extLst>
              </a:tr>
              <a:tr h="529072">
                <a:tc rowSpan="2">
                  <a:txBody>
                    <a:bodyPr/>
                    <a:lstStyle/>
                    <a:p>
                      <a:pPr marL="0" marR="0">
                        <a:lnSpc>
                          <a:spcPct val="107000"/>
                        </a:lnSpc>
                        <a:spcBef>
                          <a:spcPts val="0"/>
                        </a:spcBef>
                        <a:spcAft>
                          <a:spcPts val="0"/>
                        </a:spcAft>
                      </a:pPr>
                      <a:endParaRPr lang="en-US" sz="2800" dirty="0">
                        <a:effectLst/>
                      </a:endParaRPr>
                    </a:p>
                    <a:p>
                      <a:pPr marL="0" marR="0">
                        <a:lnSpc>
                          <a:spcPct val="107000"/>
                        </a:lnSpc>
                        <a:spcBef>
                          <a:spcPts val="0"/>
                        </a:spcBef>
                        <a:spcAft>
                          <a:spcPts val="0"/>
                        </a:spcAft>
                      </a:pPr>
                      <a:endParaRPr lang="en-US" sz="2800" dirty="0">
                        <a:effectLst/>
                      </a:endParaRPr>
                    </a:p>
                    <a:p>
                      <a:pPr marL="0" marR="0">
                        <a:lnSpc>
                          <a:spcPct val="107000"/>
                        </a:lnSpc>
                        <a:spcBef>
                          <a:spcPts val="0"/>
                        </a:spcBef>
                        <a:spcAft>
                          <a:spcPts val="0"/>
                        </a:spcAft>
                      </a:pPr>
                      <a:r>
                        <a:rPr lang="en-US" sz="2800" dirty="0">
                          <a:effectLst/>
                        </a:rPr>
                        <a:t>Variable: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9836" marR="89836" marT="44918" marB="44918"/>
                </a:tc>
                <a:tc gridSpan="5">
                  <a:txBody>
                    <a:bodyPr/>
                    <a:lstStyle/>
                    <a:p>
                      <a:pPr marL="0" marR="0" algn="ctr">
                        <a:lnSpc>
                          <a:spcPct val="107000"/>
                        </a:lnSpc>
                        <a:spcBef>
                          <a:spcPts val="0"/>
                        </a:spcBef>
                        <a:spcAft>
                          <a:spcPts val="0"/>
                        </a:spcAft>
                      </a:pPr>
                      <a:r>
                        <a:rPr lang="en-US" sz="2800">
                          <a:effectLst/>
                        </a:rPr>
                        <a:t>Central Tendency (excludes top  and bottom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9836" marR="89836" marT="44918" marB="44918"/>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6952860"/>
                  </a:ext>
                </a:extLst>
              </a:tr>
              <a:tr h="905925">
                <a:tc vMerge="1">
                  <a:txBody>
                    <a:bodyPr/>
                    <a:lstStyle/>
                    <a:p>
                      <a:endParaRPr lang="en-US"/>
                    </a:p>
                  </a:txBody>
                  <a:tcPr/>
                </a:tc>
                <a:tc>
                  <a:txBody>
                    <a:bodyPr/>
                    <a:lstStyle/>
                    <a:p>
                      <a:pPr marL="0" marR="0" algn="ctr">
                        <a:lnSpc>
                          <a:spcPct val="107000"/>
                        </a:lnSpc>
                        <a:spcBef>
                          <a:spcPts val="0"/>
                        </a:spcBef>
                        <a:spcAft>
                          <a:spcPts val="0"/>
                        </a:spcAft>
                      </a:pPr>
                      <a:r>
                        <a:rPr lang="en-US" sz="28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Longer run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2971074680"/>
                  </a:ext>
                </a:extLst>
              </a:tr>
              <a:tr h="905925">
                <a:tc>
                  <a:txBody>
                    <a:bodyPr/>
                    <a:lstStyle/>
                    <a:p>
                      <a:pPr marL="0" marR="0">
                        <a:lnSpc>
                          <a:spcPct val="107000"/>
                        </a:lnSpc>
                        <a:spcBef>
                          <a:spcPts val="0"/>
                        </a:spcBef>
                        <a:spcAft>
                          <a:spcPts val="0"/>
                        </a:spcAft>
                      </a:pPr>
                      <a:r>
                        <a:rPr lang="en-US" sz="2800" dirty="0">
                          <a:effectLst/>
                        </a:rPr>
                        <a:t>Unemployment rate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3.5-3.6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3.5-3.7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effectLst/>
                        </a:rPr>
                        <a:t>3.5-3.9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3.5-4.0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3.9-4.3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3865178420"/>
                  </a:ext>
                </a:extLst>
              </a:tr>
              <a:tr h="902042">
                <a:tc>
                  <a:txBody>
                    <a:bodyPr/>
                    <a:lstStyle/>
                    <a:p>
                      <a:pPr marL="0" marR="0">
                        <a:lnSpc>
                          <a:spcPct val="107000"/>
                        </a:lnSpc>
                        <a:spcBef>
                          <a:spcPts val="0"/>
                        </a:spcBef>
                        <a:spcAft>
                          <a:spcPts val="0"/>
                        </a:spcAft>
                      </a:pPr>
                      <a:r>
                        <a:rPr lang="en-US" sz="2800" dirty="0">
                          <a:effectLst/>
                        </a:rPr>
                        <a:t>Inflation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1.4-1.5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1.8-1.9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1679211059"/>
                  </a:ext>
                </a:extLst>
              </a:tr>
              <a:tr h="905925">
                <a:tc>
                  <a:txBody>
                    <a:bodyPr/>
                    <a:lstStyle/>
                    <a:p>
                      <a:pPr marL="0" marR="0">
                        <a:lnSpc>
                          <a:spcPct val="107000"/>
                        </a:lnSpc>
                        <a:spcBef>
                          <a:spcPts val="0"/>
                        </a:spcBef>
                        <a:spcAft>
                          <a:spcPts val="0"/>
                        </a:spcAft>
                      </a:pPr>
                      <a:r>
                        <a:rPr lang="en-US" sz="2800" dirty="0">
                          <a:effectLst/>
                        </a:rPr>
                        <a:t>Interest rate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solidFill>
                            <a:srgbClr val="C00000"/>
                          </a:solidFill>
                          <a:effectLst/>
                        </a:rPr>
                        <a:t>1.6</a:t>
                      </a:r>
                      <a:endParaRPr lang="en-US" sz="11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solidFill>
                            <a:srgbClr val="C00000"/>
                          </a:solidFill>
                          <a:effectLst/>
                        </a:rPr>
                        <a:t>1.6-1.9</a:t>
                      </a:r>
                      <a:endParaRPr lang="en-US" sz="11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solidFill>
                            <a:srgbClr val="C00000"/>
                          </a:solidFill>
                          <a:effectLst/>
                        </a:rPr>
                        <a:t>1.6-2.1</a:t>
                      </a:r>
                      <a:endParaRPr lang="en-US" sz="11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a:solidFill>
                            <a:srgbClr val="C00000"/>
                          </a:solidFill>
                          <a:effectLst/>
                        </a:rPr>
                        <a:t>1.9-2.6</a:t>
                      </a:r>
                      <a:endParaRPr lang="en-US" sz="11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tc>
                  <a:txBody>
                    <a:bodyPr/>
                    <a:lstStyle/>
                    <a:p>
                      <a:pPr marL="0" marR="0" algn="ctr">
                        <a:lnSpc>
                          <a:spcPct val="107000"/>
                        </a:lnSpc>
                        <a:spcBef>
                          <a:spcPts val="0"/>
                        </a:spcBef>
                        <a:spcAft>
                          <a:spcPts val="0"/>
                        </a:spcAft>
                      </a:pPr>
                      <a:r>
                        <a:rPr lang="en-US" sz="2800" dirty="0">
                          <a:solidFill>
                            <a:srgbClr val="C00000"/>
                          </a:solidFill>
                          <a:effectLst/>
                        </a:rPr>
                        <a:t>2.4-2.8</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10178" marR="110178" marT="0" marB="0"/>
                </a:tc>
                <a:extLst>
                  <a:ext uri="{0D108BD9-81ED-4DB2-BD59-A6C34878D82A}">
                    <a16:rowId xmlns:a16="http://schemas.microsoft.com/office/drawing/2014/main" val="2328669810"/>
                  </a:ext>
                </a:extLst>
              </a:tr>
            </a:tbl>
          </a:graphicData>
        </a:graphic>
      </p:graphicFrame>
      <p:sp>
        <p:nvSpPr>
          <p:cNvPr id="4" name="Slide Number Placeholder 3">
            <a:extLst>
              <a:ext uri="{FF2B5EF4-FFF2-40B4-BE49-F238E27FC236}">
                <a16:creationId xmlns:a16="http://schemas.microsoft.com/office/drawing/2014/main" id="{AEB2E53D-ECDD-45AB-AD07-7360CA88899A}"/>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435547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0112-4E8C-4D15-ABC2-ACE99F7C593A}"/>
              </a:ext>
            </a:extLst>
          </p:cNvPr>
          <p:cNvSpPr>
            <a:spLocks noGrp="1"/>
          </p:cNvSpPr>
          <p:nvPr>
            <p:ph type="title"/>
          </p:nvPr>
        </p:nvSpPr>
        <p:spPr/>
        <p:txBody>
          <a:bodyPr/>
          <a:lstStyle/>
          <a:p>
            <a:r>
              <a:rPr lang="en-US" dirty="0">
                <a:solidFill>
                  <a:schemeClr val="bg1"/>
                </a:solidFill>
              </a:rPr>
              <a:t>On</a:t>
            </a:r>
            <a:r>
              <a:rPr lang="en-US" dirty="0"/>
              <a:t>e Big Complication:  Lags</a:t>
            </a:r>
          </a:p>
        </p:txBody>
      </p:sp>
      <p:sp>
        <p:nvSpPr>
          <p:cNvPr id="3" name="Content Placeholder 2">
            <a:extLst>
              <a:ext uri="{FF2B5EF4-FFF2-40B4-BE49-F238E27FC236}">
                <a16:creationId xmlns:a16="http://schemas.microsoft.com/office/drawing/2014/main" id="{E1F8E39C-2521-46D3-88C9-21EC3CBB8333}"/>
              </a:ext>
            </a:extLst>
          </p:cNvPr>
          <p:cNvSpPr>
            <a:spLocks noGrp="1"/>
          </p:cNvSpPr>
          <p:nvPr>
            <p:ph idx="1"/>
          </p:nvPr>
        </p:nvSpPr>
        <p:spPr/>
        <p:txBody>
          <a:bodyPr/>
          <a:lstStyle/>
          <a:p>
            <a:r>
              <a:rPr lang="en-US" dirty="0"/>
              <a:t>Milton Friedman:  Monetary Policy affects GDP and Inflation with Long and Variable (Unpredictable) Lags.</a:t>
            </a:r>
          </a:p>
          <a:p>
            <a:r>
              <a:rPr lang="en-US" dirty="0"/>
              <a:t>Raising interest rate today does nothing to spending today nor to inflation.</a:t>
            </a:r>
          </a:p>
          <a:p>
            <a:r>
              <a:rPr lang="en-US" dirty="0"/>
              <a:t>But over time spending slows and eventually inflation falls.</a:t>
            </a:r>
          </a:p>
          <a:p>
            <a:r>
              <a:rPr lang="en-US" dirty="0"/>
              <a:t>Friedman believed that lags led to the Fed to “oversteering” the economy consistently.</a:t>
            </a:r>
          </a:p>
        </p:txBody>
      </p:sp>
      <p:sp>
        <p:nvSpPr>
          <p:cNvPr id="4" name="Slide Number Placeholder 3">
            <a:extLst>
              <a:ext uri="{FF2B5EF4-FFF2-40B4-BE49-F238E27FC236}">
                <a16:creationId xmlns:a16="http://schemas.microsoft.com/office/drawing/2014/main" id="{2CB6790A-B63D-48AB-B3FA-B7A79989C789}"/>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3206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338918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DCCE-A447-401A-B442-C2502B25374D}"/>
              </a:ext>
            </a:extLst>
          </p:cNvPr>
          <p:cNvSpPr>
            <a:spLocks noGrp="1"/>
          </p:cNvSpPr>
          <p:nvPr>
            <p:ph type="title"/>
          </p:nvPr>
        </p:nvSpPr>
        <p:spPr>
          <a:xfrm>
            <a:off x="838200" y="348965"/>
            <a:ext cx="10515600" cy="622586"/>
          </a:xfrm>
        </p:spPr>
        <p:txBody>
          <a:bodyPr>
            <a:normAutofit/>
          </a:bodyPr>
          <a:lstStyle/>
          <a:p>
            <a:r>
              <a:rPr lang="en-US" sz="3200" dirty="0">
                <a:solidFill>
                  <a:schemeClr val="bg1"/>
                </a:solidFill>
              </a:rPr>
              <a:t>Wh</a:t>
            </a:r>
            <a:r>
              <a:rPr lang="en-US" sz="3200" dirty="0">
                <a:solidFill>
                  <a:srgbClr val="002060"/>
                </a:solidFill>
              </a:rPr>
              <a:t>at about Fiscal Policy (tax rates and govt spending)?</a:t>
            </a:r>
          </a:p>
        </p:txBody>
      </p:sp>
      <p:sp>
        <p:nvSpPr>
          <p:cNvPr id="3" name="Rectangle 3">
            <a:extLst>
              <a:ext uri="{FF2B5EF4-FFF2-40B4-BE49-F238E27FC236}">
                <a16:creationId xmlns:a16="http://schemas.microsoft.com/office/drawing/2014/main" id="{1C04D457-E364-443C-ABEF-B2EA272D0B77}"/>
              </a:ext>
            </a:extLst>
          </p:cNvPr>
          <p:cNvSpPr txBox="1">
            <a:spLocks noChangeArrowheads="1"/>
          </p:cNvSpPr>
          <p:nvPr/>
        </p:nvSpPr>
        <p:spPr>
          <a:xfrm>
            <a:off x="838200" y="1600201"/>
            <a:ext cx="9372600" cy="452596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300" b="1" dirty="0">
                <a:solidFill>
                  <a:schemeClr val="accent5">
                    <a:lumMod val="50000"/>
                  </a:schemeClr>
                </a:solidFill>
              </a:rPr>
              <a:t>Fiscal Policy can also affect aggregate demand, but the Fed has been given primary responsibility:</a:t>
            </a:r>
          </a:p>
          <a:p>
            <a:pPr lvl="1"/>
            <a:r>
              <a:rPr lang="en-US" dirty="0"/>
              <a:t>Fiscal Policy should focus on the government spending and tax rates that will allow the economy to function efficiently with equity.</a:t>
            </a:r>
          </a:p>
          <a:p>
            <a:pPr lvl="1"/>
            <a:r>
              <a:rPr lang="en-US" dirty="0"/>
              <a:t>The Fed has the necessary tools to achieve the dual mandate, except when it needs help in big recessions.</a:t>
            </a:r>
          </a:p>
          <a:p>
            <a:r>
              <a:rPr lang="en-US" dirty="0">
                <a:solidFill>
                  <a:schemeClr val="accent5">
                    <a:lumMod val="50000"/>
                  </a:schemeClr>
                </a:solidFill>
              </a:rPr>
              <a:t>Reasons:	</a:t>
            </a:r>
          </a:p>
          <a:p>
            <a:pPr lvl="1"/>
            <a:r>
              <a:rPr lang="en-US" dirty="0"/>
              <a:t>The Fed can act more quickly and is apolitical.</a:t>
            </a:r>
          </a:p>
          <a:p>
            <a:pPr lvl="1"/>
            <a:r>
              <a:rPr lang="en-US" dirty="0"/>
              <a:t>In the </a:t>
            </a:r>
            <a:r>
              <a:rPr lang="en-US" i="1" dirty="0"/>
              <a:t>long run</a:t>
            </a:r>
            <a:r>
              <a:rPr lang="en-US" dirty="0"/>
              <a:t>, monetary policy does not affect the composition or level of GDP.</a:t>
            </a:r>
          </a:p>
        </p:txBody>
      </p:sp>
    </p:spTree>
    <p:extLst>
      <p:ext uri="{BB962C8B-B14F-4D97-AF65-F5344CB8AC3E}">
        <p14:creationId xmlns:p14="http://schemas.microsoft.com/office/powerpoint/2010/main" val="415509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F5A1-8E2F-4C27-9327-AF0653E663B8}"/>
              </a:ext>
            </a:extLst>
          </p:cNvPr>
          <p:cNvSpPr>
            <a:spLocks noGrp="1"/>
          </p:cNvSpPr>
          <p:nvPr>
            <p:ph type="title"/>
          </p:nvPr>
        </p:nvSpPr>
        <p:spPr/>
        <p:txBody>
          <a:bodyPr/>
          <a:lstStyle/>
          <a:p>
            <a:r>
              <a:rPr lang="en-US" dirty="0">
                <a:solidFill>
                  <a:schemeClr val="bg1"/>
                </a:solidFill>
              </a:rPr>
              <a:t>A C</a:t>
            </a:r>
            <a:r>
              <a:rPr lang="en-US" dirty="0"/>
              <a:t>loser Look at Interest Rate Control</a:t>
            </a:r>
          </a:p>
        </p:txBody>
      </p:sp>
      <p:sp>
        <p:nvSpPr>
          <p:cNvPr id="3" name="Content Placeholder 2">
            <a:extLst>
              <a:ext uri="{FF2B5EF4-FFF2-40B4-BE49-F238E27FC236}">
                <a16:creationId xmlns:a16="http://schemas.microsoft.com/office/drawing/2014/main" id="{730A6E35-8D9E-40CB-A2B4-C5D1CCC112DC}"/>
              </a:ext>
            </a:extLst>
          </p:cNvPr>
          <p:cNvSpPr>
            <a:spLocks noGrp="1"/>
          </p:cNvSpPr>
          <p:nvPr>
            <p:ph idx="1"/>
          </p:nvPr>
        </p:nvSpPr>
        <p:spPr/>
        <p:txBody>
          <a:bodyPr>
            <a:normAutofit/>
          </a:bodyPr>
          <a:lstStyle/>
          <a:p>
            <a:r>
              <a:rPr lang="en-US" sz="3000" i="1" dirty="0"/>
              <a:t>Primary Tool</a:t>
            </a:r>
            <a:r>
              <a:rPr lang="en-US" dirty="0"/>
              <a:t>:</a:t>
            </a:r>
            <a:r>
              <a:rPr lang="en-US" sz="3000" dirty="0"/>
              <a:t> the Fed targets the </a:t>
            </a:r>
            <a:r>
              <a:rPr lang="en-US" sz="3000" i="1" dirty="0"/>
              <a:t>federal funds rate (</a:t>
            </a:r>
            <a:r>
              <a:rPr lang="en-US" sz="3000" dirty="0"/>
              <a:t>or fed funds rate for short), the interest rate on overnight loans between banks.</a:t>
            </a:r>
          </a:p>
          <a:p>
            <a:r>
              <a:rPr lang="en-US" sz="3000" dirty="0"/>
              <a:t>From the bank’s perspective these loans are very close substitutes to other short-term, safe assets such as Treasury Bills.</a:t>
            </a:r>
          </a:p>
          <a:p>
            <a:r>
              <a:rPr lang="en-US" sz="3000" dirty="0"/>
              <a:t>Therefore, controlling the fed funds rate gives the Fed close control over all safe, </a:t>
            </a:r>
            <a:r>
              <a:rPr lang="en-US" sz="3000" i="1" dirty="0"/>
              <a:t>short-term</a:t>
            </a:r>
            <a:r>
              <a:rPr lang="en-US" sz="3000" dirty="0"/>
              <a:t> interest rates.</a:t>
            </a:r>
          </a:p>
          <a:p>
            <a:pPr marL="0" indent="0">
              <a:buNone/>
            </a:pPr>
            <a:endParaRPr lang="en-US" dirty="0"/>
          </a:p>
        </p:txBody>
      </p:sp>
      <p:sp>
        <p:nvSpPr>
          <p:cNvPr id="4" name="Slide Number Placeholder 3">
            <a:extLst>
              <a:ext uri="{FF2B5EF4-FFF2-40B4-BE49-F238E27FC236}">
                <a16:creationId xmlns:a16="http://schemas.microsoft.com/office/drawing/2014/main" id="{8888EF69-189A-4D97-AAD5-4DCB306BAEE3}"/>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240671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Fed and Short-term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22</a:t>
            </a:fld>
            <a:endParaRPr lang="en-GB" dirty="0"/>
          </a:p>
        </p:txBody>
      </p:sp>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3108543"/>
          </a:xfrm>
          <a:prstGeom prst="rect">
            <a:avLst/>
          </a:prstGeom>
          <a:noFill/>
        </p:spPr>
        <p:txBody>
          <a:bodyPr wrap="square" rtlCol="0">
            <a:spAutoFit/>
          </a:bodyPr>
          <a:lstStyle/>
          <a:p>
            <a:r>
              <a:rPr lang="en-US" sz="2800" dirty="0">
                <a:solidFill>
                  <a:schemeClr val="accent1"/>
                </a:solidFill>
              </a:rPr>
              <a:t>Blue </a:t>
            </a:r>
            <a:r>
              <a:rPr lang="en-US" sz="2800" dirty="0"/>
              <a:t>is the rate on fed funds.</a:t>
            </a:r>
          </a:p>
          <a:p>
            <a:r>
              <a:rPr lang="en-US" sz="2800" dirty="0">
                <a:solidFill>
                  <a:schemeClr val="accent6">
                    <a:lumMod val="75000"/>
                  </a:schemeClr>
                </a:solidFill>
              </a:rPr>
              <a:t>Green i</a:t>
            </a:r>
            <a:r>
              <a:rPr lang="en-US" sz="2800" dirty="0"/>
              <a:t>s  the rate on 1 month Treasuries</a:t>
            </a:r>
          </a:p>
          <a:p>
            <a:r>
              <a:rPr lang="en-US" sz="2800" dirty="0">
                <a:solidFill>
                  <a:srgbClr val="C00000"/>
                </a:solidFill>
              </a:rPr>
              <a:t>Red </a:t>
            </a:r>
            <a:r>
              <a:rPr lang="en-US" sz="2800" dirty="0"/>
              <a:t>is the rate on 3-month commercial paper</a:t>
            </a:r>
            <a:endParaRPr lang="en-US" sz="2800" dirty="0">
              <a:solidFill>
                <a:schemeClr val="accent6">
                  <a:lumMod val="75000"/>
                </a:schemeClr>
              </a:solidFill>
            </a:endParaRPr>
          </a:p>
        </p:txBody>
      </p:sp>
      <p:pic>
        <p:nvPicPr>
          <p:cNvPr id="9" name="Content Placeholder 8" descr="Chart&#10;&#10;Description automatically generated">
            <a:extLst>
              <a:ext uri="{FF2B5EF4-FFF2-40B4-BE49-F238E27FC236}">
                <a16:creationId xmlns:a16="http://schemas.microsoft.com/office/drawing/2014/main" id="{0D604006-C129-4BC0-920B-0C6044D829E5}"/>
              </a:ext>
            </a:extLst>
          </p:cNvPr>
          <p:cNvPicPr>
            <a:picLocks noGrp="1" noChangeAspect="1"/>
          </p:cNvPicPr>
          <p:nvPr>
            <p:ph idx="1"/>
          </p:nvPr>
        </p:nvPicPr>
        <p:blipFill>
          <a:blip r:embed="rId2"/>
          <a:stretch>
            <a:fillRect/>
          </a:stretch>
        </p:blipFill>
        <p:spPr>
          <a:xfrm>
            <a:off x="379142" y="1720013"/>
            <a:ext cx="8468526" cy="4051386"/>
          </a:xfrm>
        </p:spPr>
      </p:pic>
    </p:spTree>
    <p:extLst>
      <p:ext uri="{BB962C8B-B14F-4D97-AF65-F5344CB8AC3E}">
        <p14:creationId xmlns:p14="http://schemas.microsoft.com/office/powerpoint/2010/main" val="49678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E8CF-4888-42FB-80CE-E98E5DC76178}"/>
              </a:ext>
            </a:extLst>
          </p:cNvPr>
          <p:cNvSpPr>
            <a:spLocks noGrp="1"/>
          </p:cNvSpPr>
          <p:nvPr>
            <p:ph type="title"/>
          </p:nvPr>
        </p:nvSpPr>
        <p:spPr/>
        <p:txBody>
          <a:bodyPr/>
          <a:lstStyle/>
          <a:p>
            <a:r>
              <a:rPr lang="en-US" dirty="0">
                <a:solidFill>
                  <a:schemeClr val="bg1"/>
                </a:solidFill>
              </a:rPr>
              <a:t>Wh</a:t>
            </a:r>
            <a:r>
              <a:rPr lang="en-US" dirty="0"/>
              <a:t>at about the Money Supply?</a:t>
            </a:r>
          </a:p>
        </p:txBody>
      </p:sp>
      <p:sp>
        <p:nvSpPr>
          <p:cNvPr id="3" name="Content Placeholder 2">
            <a:extLst>
              <a:ext uri="{FF2B5EF4-FFF2-40B4-BE49-F238E27FC236}">
                <a16:creationId xmlns:a16="http://schemas.microsoft.com/office/drawing/2014/main" id="{5226CE7B-8C18-49CE-8096-F1977836A1DF}"/>
              </a:ext>
            </a:extLst>
          </p:cNvPr>
          <p:cNvSpPr>
            <a:spLocks noGrp="1"/>
          </p:cNvSpPr>
          <p:nvPr>
            <p:ph idx="1"/>
          </p:nvPr>
        </p:nvSpPr>
        <p:spPr/>
        <p:txBody>
          <a:bodyPr/>
          <a:lstStyle/>
          <a:p>
            <a:pPr marL="0" indent="0">
              <a:buNone/>
            </a:pPr>
            <a:r>
              <a:rPr lang="en-US" dirty="0"/>
              <a:t>Notice the absence of the money supply.  The Fed does not believe there is a reliable, short-run link between the money supply and total spending or inflation.  </a:t>
            </a:r>
          </a:p>
          <a:p>
            <a:pPr marL="0" indent="0">
              <a:buNone/>
            </a:pPr>
            <a:r>
              <a:rPr lang="en-US" dirty="0"/>
              <a:t>The Minutes of the 6/16/2021 FOMC Meeting mentions:</a:t>
            </a:r>
          </a:p>
          <a:p>
            <a:pPr lvl="1"/>
            <a:r>
              <a:rPr lang="en-US" dirty="0"/>
              <a:t>Money Supply, M1, M2 – 0 times</a:t>
            </a:r>
          </a:p>
          <a:p>
            <a:pPr lvl="1"/>
            <a:r>
              <a:rPr lang="en-US" dirty="0"/>
              <a:t>Interest rate – over 20 times</a:t>
            </a:r>
          </a:p>
          <a:p>
            <a:endParaRPr lang="en-US" dirty="0"/>
          </a:p>
        </p:txBody>
      </p:sp>
      <p:sp>
        <p:nvSpPr>
          <p:cNvPr id="4" name="Slide Number Placeholder 3">
            <a:extLst>
              <a:ext uri="{FF2B5EF4-FFF2-40B4-BE49-F238E27FC236}">
                <a16:creationId xmlns:a16="http://schemas.microsoft.com/office/drawing/2014/main" id="{B6CD9962-6A76-45E1-8680-92491F4D1490}"/>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57849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9ED0-83C2-452D-BD3C-8763FE17078E}"/>
              </a:ext>
            </a:extLst>
          </p:cNvPr>
          <p:cNvSpPr>
            <a:spLocks noGrp="1"/>
          </p:cNvSpPr>
          <p:nvPr>
            <p:ph type="title"/>
          </p:nvPr>
        </p:nvSpPr>
        <p:spPr/>
        <p:txBody>
          <a:bodyPr/>
          <a:lstStyle/>
          <a:p>
            <a:r>
              <a:rPr lang="en-US" dirty="0">
                <a:solidFill>
                  <a:schemeClr val="bg1"/>
                </a:solidFill>
              </a:rPr>
              <a:t>“D</a:t>
            </a:r>
            <a:r>
              <a:rPr lang="en-US" dirty="0"/>
              <a:t>on’t Listen to This Nonsense”</a:t>
            </a:r>
          </a:p>
        </p:txBody>
      </p:sp>
      <p:sp>
        <p:nvSpPr>
          <p:cNvPr id="3" name="Content Placeholder 2">
            <a:extLst>
              <a:ext uri="{FF2B5EF4-FFF2-40B4-BE49-F238E27FC236}">
                <a16:creationId xmlns:a16="http://schemas.microsoft.com/office/drawing/2014/main" id="{332BEC1B-F027-47EA-9F04-45AEB743E6E6}"/>
              </a:ext>
            </a:extLst>
          </p:cNvPr>
          <p:cNvSpPr>
            <a:spLocks noGrp="1"/>
          </p:cNvSpPr>
          <p:nvPr>
            <p:ph idx="1"/>
          </p:nvPr>
        </p:nvSpPr>
        <p:spPr/>
        <p:txBody>
          <a:bodyPr/>
          <a:lstStyle/>
          <a:p>
            <a:pPr marL="0" indent="0">
              <a:buNone/>
            </a:pPr>
            <a:r>
              <a:rPr lang="en-US" dirty="0"/>
              <a:t>Robert Bartley, Editor of the Editorial page of the </a:t>
            </a:r>
            <a:r>
              <a:rPr lang="en-US" i="1" dirty="0"/>
              <a:t>Wall Street Journal</a:t>
            </a:r>
            <a:r>
              <a:rPr lang="en-US" dirty="0"/>
              <a:t> in the 1980s (paraphrased):</a:t>
            </a:r>
          </a:p>
          <a:p>
            <a:pPr marL="0" indent="0">
              <a:buNone/>
            </a:pPr>
            <a:r>
              <a:rPr lang="en-US" dirty="0"/>
              <a:t>“Ronald Reagan proved that economists know nothing about inflation and unemployment. During his first term he was able to do what economists said was impossible:  simultaneously reducing inflation and unemployment.”</a:t>
            </a:r>
          </a:p>
          <a:p>
            <a:pPr marL="0" indent="0">
              <a:buNone/>
            </a:pPr>
            <a:r>
              <a:rPr lang="en-US" dirty="0"/>
              <a:t>You will probably not be surprised that I disagree.  What do you think I would say?</a:t>
            </a:r>
          </a:p>
        </p:txBody>
      </p:sp>
      <p:sp>
        <p:nvSpPr>
          <p:cNvPr id="4" name="Slide Number Placeholder 3">
            <a:extLst>
              <a:ext uri="{FF2B5EF4-FFF2-40B4-BE49-F238E27FC236}">
                <a16:creationId xmlns:a16="http://schemas.microsoft.com/office/drawing/2014/main" id="{A7F515F9-44CF-4DDC-9F42-CB608AE71BD1}"/>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4172334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118C-1D25-48C0-8FD6-DF1567452F3C}"/>
              </a:ext>
            </a:extLst>
          </p:cNvPr>
          <p:cNvSpPr>
            <a:spLocks noGrp="1"/>
          </p:cNvSpPr>
          <p:nvPr>
            <p:ph type="title"/>
          </p:nvPr>
        </p:nvSpPr>
        <p:spPr/>
        <p:txBody>
          <a:bodyPr/>
          <a:lstStyle/>
          <a:p>
            <a:r>
              <a:rPr lang="en-US" dirty="0">
                <a:solidFill>
                  <a:schemeClr val="bg1"/>
                </a:solidFill>
              </a:rPr>
              <a:t>Tw</a:t>
            </a:r>
            <a:r>
              <a:rPr lang="en-US" dirty="0">
                <a:solidFill>
                  <a:schemeClr val="accent5">
                    <a:lumMod val="50000"/>
                  </a:schemeClr>
                </a:solidFill>
              </a:rPr>
              <a:t>o Secondary Tools to affect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1AE86988-4367-40A4-9D4C-E3B68601D29C}"/>
              </a:ext>
            </a:extLst>
          </p:cNvPr>
          <p:cNvSpPr>
            <a:spLocks noGrp="1"/>
          </p:cNvSpPr>
          <p:nvPr>
            <p:ph idx="1"/>
          </p:nvPr>
        </p:nvSpPr>
        <p:spPr/>
        <p:txBody>
          <a:bodyPr>
            <a:normAutofit/>
          </a:bodyPr>
          <a:lstStyle/>
          <a:p>
            <a:pPr marL="514350" indent="-514350">
              <a:buFont typeface="+mj-lt"/>
              <a:buAutoNum type="arabicPeriod"/>
            </a:pPr>
            <a:r>
              <a:rPr lang="en-US" dirty="0"/>
              <a:t>Forward Guidance:  Communicating the Fed’s intentions for the future path of short-term interest rates. </a:t>
            </a:r>
          </a:p>
          <a:p>
            <a:pPr marL="514350" indent="-514350">
              <a:buFont typeface="+mj-lt"/>
              <a:buAutoNum type="arabicPeriod"/>
            </a:pPr>
            <a:r>
              <a:rPr lang="en-US" dirty="0"/>
              <a:t>Long-term Asset Purchases better known as quantitative easing or QE.</a:t>
            </a:r>
          </a:p>
          <a:p>
            <a:pPr marL="514350" indent="-514350">
              <a:buFont typeface="+mj-lt"/>
              <a:buAutoNum type="arabicPeriod"/>
            </a:pPr>
            <a:endParaRPr lang="en-US" dirty="0"/>
          </a:p>
          <a:p>
            <a:pPr marL="0" indent="0">
              <a:buNone/>
            </a:pPr>
            <a:r>
              <a:rPr lang="en-US" dirty="0"/>
              <a:t>Both of these tools also affects interest rates, and thereby aggregate demand.  But their effect is on interest rates on longer term and riskier assets.  </a:t>
            </a:r>
          </a:p>
          <a:p>
            <a:pPr marL="0" indent="0">
              <a:buNone/>
            </a:pPr>
            <a:endParaRPr lang="en-US" dirty="0"/>
          </a:p>
        </p:txBody>
      </p:sp>
      <p:sp>
        <p:nvSpPr>
          <p:cNvPr id="4" name="Slide Number Placeholder 3">
            <a:extLst>
              <a:ext uri="{FF2B5EF4-FFF2-40B4-BE49-F238E27FC236}">
                <a16:creationId xmlns:a16="http://schemas.microsoft.com/office/drawing/2014/main" id="{32A33D88-578B-4669-B180-09DCBA25BEED}"/>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261389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Lon</a:t>
            </a:r>
            <a:r>
              <a:rPr lang="en-US" dirty="0">
                <a:solidFill>
                  <a:schemeClr val="accent5">
                    <a:lumMod val="50000"/>
                  </a:schemeClr>
                </a:solidFill>
              </a:rPr>
              <a:t>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lnSpcReduction="10000"/>
          </a:bodyPr>
          <a:lstStyle/>
          <a:p>
            <a:r>
              <a:rPr lang="en-US" dirty="0"/>
              <a:t>Interest rates on longer term assets (e.g., 10-yr Treasury bond) and on risky assets (e.g., corporate bond rates, home mortgages) have a stronger effect on spending and aggregate demand.</a:t>
            </a:r>
          </a:p>
          <a:p>
            <a:r>
              <a:rPr lang="en-US" dirty="0"/>
              <a:t>Unfortunately, the current fed funds rate has much less influence on these interest rates.</a:t>
            </a:r>
          </a:p>
          <a:p>
            <a:r>
              <a:rPr lang="en-US" dirty="0"/>
              <a:t>Instead, long-term interest rates depend on two factors</a:t>
            </a:r>
          </a:p>
          <a:p>
            <a:pPr marL="914400" lvl="1" indent="-457200">
              <a:buFont typeface="+mj-lt"/>
              <a:buAutoNum type="arabicPeriod"/>
            </a:pPr>
            <a:r>
              <a:rPr lang="en-US" dirty="0"/>
              <a:t>The average of expected, future short-term rates over the life of the long-term bond.</a:t>
            </a:r>
          </a:p>
          <a:p>
            <a:pPr marL="914400" lvl="1" indent="-457200">
              <a:buFont typeface="+mj-lt"/>
              <a:buAutoNum type="arabicPeriod"/>
            </a:pPr>
            <a:r>
              <a:rPr lang="en-US" dirty="0"/>
              <a:t>“Risk” premia that reflect the possibility of unexpected changes in interest rates and the possibility of default.</a:t>
            </a:r>
          </a:p>
          <a:p>
            <a:r>
              <a:rPr lang="en-US" dirty="0"/>
              <a:t>The Secondary Tools are aimed at affecting these factors.</a:t>
            </a:r>
          </a:p>
          <a:p>
            <a:pPr lvl="1"/>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227374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BA08-80F7-442E-AD1E-BC3C6DC0D939}"/>
              </a:ext>
            </a:extLst>
          </p:cNvPr>
          <p:cNvSpPr>
            <a:spLocks noGrp="1"/>
          </p:cNvSpPr>
          <p:nvPr>
            <p:ph type="title"/>
          </p:nvPr>
        </p:nvSpPr>
        <p:spPr/>
        <p:txBody>
          <a:bodyPr/>
          <a:lstStyle/>
          <a:p>
            <a:r>
              <a:rPr lang="en-US" dirty="0">
                <a:solidFill>
                  <a:schemeClr val="bg1"/>
                </a:solidFill>
              </a:rPr>
              <a:t>For</a:t>
            </a:r>
            <a:r>
              <a:rPr lang="en-US" dirty="0">
                <a:solidFill>
                  <a:schemeClr val="accent5">
                    <a:lumMod val="50000"/>
                  </a:schemeClr>
                </a:solidFill>
              </a:rPr>
              <a:t>ward Guidance</a:t>
            </a:r>
          </a:p>
        </p:txBody>
      </p:sp>
      <p:sp>
        <p:nvSpPr>
          <p:cNvPr id="3" name="Content Placeholder 2">
            <a:extLst>
              <a:ext uri="{FF2B5EF4-FFF2-40B4-BE49-F238E27FC236}">
                <a16:creationId xmlns:a16="http://schemas.microsoft.com/office/drawing/2014/main" id="{47CA85BB-6FF0-4C68-81F7-5D40A8B70409}"/>
              </a:ext>
            </a:extLst>
          </p:cNvPr>
          <p:cNvSpPr>
            <a:spLocks noGrp="1"/>
          </p:cNvSpPr>
          <p:nvPr>
            <p:ph idx="1"/>
          </p:nvPr>
        </p:nvSpPr>
        <p:spPr/>
        <p:txBody>
          <a:bodyPr>
            <a:normAutofit/>
          </a:bodyPr>
          <a:lstStyle/>
          <a:p>
            <a:pPr marL="0" indent="0">
              <a:buNone/>
            </a:pPr>
            <a:r>
              <a:rPr lang="en-US" dirty="0"/>
              <a:t>The Fed “guides” financial market participants about what they intend to do in the future.  From the 1/26/22 Policy Statement announced at 2PM:</a:t>
            </a:r>
          </a:p>
          <a:p>
            <a:pPr marL="457200" lvl="1" indent="0">
              <a:buNone/>
            </a:pPr>
            <a:r>
              <a:rPr lang="en-US" dirty="0"/>
              <a:t>With inflation well above 2 percent and a strong labor market, the Committee expects it will soon be appropriate to </a:t>
            </a:r>
            <a:r>
              <a:rPr lang="en-US"/>
              <a:t>raise … the </a:t>
            </a:r>
            <a:r>
              <a:rPr lang="en-US" dirty="0"/>
              <a:t>federal funds rate.</a:t>
            </a:r>
          </a:p>
          <a:p>
            <a:pPr marL="0" indent="0">
              <a:buNone/>
            </a:pPr>
            <a:r>
              <a:rPr lang="en-US" sz="3200" b="1" dirty="0">
                <a:solidFill>
                  <a:srgbClr val="0C4C88"/>
                </a:solidFill>
              </a:rPr>
              <a:t>By telling markets that they intend to raise the fed funds rate soon, they hope to raise expectations of future short-term rates, thereby raising long-term interest rates immediately.</a:t>
            </a:r>
          </a:p>
        </p:txBody>
      </p:sp>
      <p:sp>
        <p:nvSpPr>
          <p:cNvPr id="4" name="Slide Number Placeholder 3">
            <a:extLst>
              <a:ext uri="{FF2B5EF4-FFF2-40B4-BE49-F238E27FC236}">
                <a16:creationId xmlns:a16="http://schemas.microsoft.com/office/drawing/2014/main" id="{1493303E-A3CB-4881-B489-960A8D8816B5}"/>
              </a:ext>
            </a:extLst>
          </p:cNvPr>
          <p:cNvSpPr>
            <a:spLocks noGrp="1"/>
          </p:cNvSpPr>
          <p:nvPr>
            <p:ph type="sldNum" sz="quarter" idx="12"/>
          </p:nvPr>
        </p:nvSpPr>
        <p:spPr/>
        <p:txBody>
          <a:bodyPr/>
          <a:lstStyle/>
          <a:p>
            <a:fld id="{D9F085D5-EC86-4F6A-B501-C1359CB39116}" type="slidenum">
              <a:rPr lang="en-GB" smtClean="0"/>
              <a:t>27</a:t>
            </a:fld>
            <a:endParaRPr lang="en-GB" dirty="0"/>
          </a:p>
        </p:txBody>
      </p:sp>
    </p:spTree>
    <p:extLst>
      <p:ext uri="{BB962C8B-B14F-4D97-AF65-F5344CB8AC3E}">
        <p14:creationId xmlns:p14="http://schemas.microsoft.com/office/powerpoint/2010/main" val="213610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CA66-4992-44B5-A3AE-800990309990}"/>
              </a:ext>
            </a:extLst>
          </p:cNvPr>
          <p:cNvSpPr>
            <a:spLocks noGrp="1"/>
          </p:cNvSpPr>
          <p:nvPr>
            <p:ph type="title"/>
          </p:nvPr>
        </p:nvSpPr>
        <p:spPr/>
        <p:txBody>
          <a:bodyPr/>
          <a:lstStyle/>
          <a:p>
            <a:r>
              <a:rPr lang="en-US" dirty="0">
                <a:solidFill>
                  <a:schemeClr val="bg1"/>
                </a:solidFill>
              </a:rPr>
              <a:t>Wh</a:t>
            </a:r>
            <a:r>
              <a:rPr lang="en-US" dirty="0"/>
              <a:t>en the Fed Speaks, Markets Listen</a:t>
            </a:r>
          </a:p>
        </p:txBody>
      </p:sp>
      <p:pic>
        <p:nvPicPr>
          <p:cNvPr id="6" name="Content Placeholder 5">
            <a:extLst>
              <a:ext uri="{FF2B5EF4-FFF2-40B4-BE49-F238E27FC236}">
                <a16:creationId xmlns:a16="http://schemas.microsoft.com/office/drawing/2014/main" id="{A90A972C-FE04-47B9-90DF-DA916AB5B67B}"/>
              </a:ext>
            </a:extLst>
          </p:cNvPr>
          <p:cNvPicPr>
            <a:picLocks noGrp="1" noChangeAspect="1"/>
          </p:cNvPicPr>
          <p:nvPr>
            <p:ph idx="1"/>
          </p:nvPr>
        </p:nvPicPr>
        <p:blipFill>
          <a:blip r:embed="rId3"/>
          <a:stretch>
            <a:fillRect/>
          </a:stretch>
        </p:blipFill>
        <p:spPr>
          <a:xfrm>
            <a:off x="1867873" y="1217013"/>
            <a:ext cx="7772400" cy="5195775"/>
          </a:xfrm>
        </p:spPr>
      </p:pic>
      <p:sp>
        <p:nvSpPr>
          <p:cNvPr id="4" name="Slide Number Placeholder 3">
            <a:extLst>
              <a:ext uri="{FF2B5EF4-FFF2-40B4-BE49-F238E27FC236}">
                <a16:creationId xmlns:a16="http://schemas.microsoft.com/office/drawing/2014/main" id="{D1B4F6CE-88CA-41D8-8DCF-EE8F73005802}"/>
              </a:ext>
            </a:extLst>
          </p:cNvPr>
          <p:cNvSpPr>
            <a:spLocks noGrp="1"/>
          </p:cNvSpPr>
          <p:nvPr>
            <p:ph type="sldNum" sz="quarter" idx="12"/>
          </p:nvPr>
        </p:nvSpPr>
        <p:spPr/>
        <p:txBody>
          <a:bodyPr/>
          <a:lstStyle/>
          <a:p>
            <a:fld id="{D9F085D5-EC86-4F6A-B501-C1359CB39116}" type="slidenum">
              <a:rPr lang="en-GB" smtClean="0"/>
              <a:t>28</a:t>
            </a:fld>
            <a:endParaRPr lang="en-GB"/>
          </a:p>
        </p:txBody>
      </p:sp>
      <p:grpSp>
        <p:nvGrpSpPr>
          <p:cNvPr id="11" name="Group 10">
            <a:extLst>
              <a:ext uri="{FF2B5EF4-FFF2-40B4-BE49-F238E27FC236}">
                <a16:creationId xmlns:a16="http://schemas.microsoft.com/office/drawing/2014/main" id="{412FA828-1820-4796-B429-73D45222E9DD}"/>
              </a:ext>
            </a:extLst>
          </p:cNvPr>
          <p:cNvGrpSpPr/>
          <p:nvPr/>
        </p:nvGrpSpPr>
        <p:grpSpPr>
          <a:xfrm>
            <a:off x="3372254" y="2996119"/>
            <a:ext cx="1439694" cy="3043174"/>
            <a:chOff x="3372254" y="2996119"/>
            <a:chExt cx="1439694" cy="3043174"/>
          </a:xfrm>
        </p:grpSpPr>
        <p:cxnSp>
          <p:nvCxnSpPr>
            <p:cNvPr id="8" name="Straight Connector 7">
              <a:extLst>
                <a:ext uri="{FF2B5EF4-FFF2-40B4-BE49-F238E27FC236}">
                  <a16:creationId xmlns:a16="http://schemas.microsoft.com/office/drawing/2014/main" id="{68788895-8241-4332-A1B0-2D0483E54B66}"/>
                </a:ext>
              </a:extLst>
            </p:cNvPr>
            <p:cNvCxnSpPr>
              <a:cxnSpLocks/>
            </p:cNvCxnSpPr>
            <p:nvPr/>
          </p:nvCxnSpPr>
          <p:spPr>
            <a:xfrm>
              <a:off x="4109484" y="3429000"/>
              <a:ext cx="0" cy="26102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312DDF5-FD6D-45FF-85BC-9504A7510FBC}"/>
                </a:ext>
              </a:extLst>
            </p:cNvPr>
            <p:cNvSpPr txBox="1"/>
            <p:nvPr/>
          </p:nvSpPr>
          <p:spPr>
            <a:xfrm>
              <a:off x="3372254" y="2996119"/>
              <a:ext cx="1439694" cy="461665"/>
            </a:xfrm>
            <a:prstGeom prst="rect">
              <a:avLst/>
            </a:prstGeom>
            <a:noFill/>
          </p:spPr>
          <p:txBody>
            <a:bodyPr wrap="square" rtlCol="0">
              <a:spAutoFit/>
            </a:bodyPr>
            <a:lstStyle/>
            <a:p>
              <a:pPr algn="ctr"/>
              <a:r>
                <a:rPr lang="en-US" sz="2400" dirty="0"/>
                <a:t>2:00PM</a:t>
              </a:r>
            </a:p>
          </p:txBody>
        </p:sp>
      </p:grpSp>
      <p:cxnSp>
        <p:nvCxnSpPr>
          <p:cNvPr id="20" name="Straight Connector 19">
            <a:extLst>
              <a:ext uri="{FF2B5EF4-FFF2-40B4-BE49-F238E27FC236}">
                <a16:creationId xmlns:a16="http://schemas.microsoft.com/office/drawing/2014/main" id="{0593DC1E-E96D-45B4-8697-5131A715037B}"/>
              </a:ext>
            </a:extLst>
          </p:cNvPr>
          <p:cNvCxnSpPr>
            <a:cxnSpLocks/>
          </p:cNvCxnSpPr>
          <p:nvPr/>
        </p:nvCxnSpPr>
        <p:spPr>
          <a:xfrm>
            <a:off x="5799197" y="2881423"/>
            <a:ext cx="0" cy="32238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AD78899-0055-42FC-B2CA-3264F2EC9E70}"/>
              </a:ext>
            </a:extLst>
          </p:cNvPr>
          <p:cNvGrpSpPr/>
          <p:nvPr/>
        </p:nvGrpSpPr>
        <p:grpSpPr>
          <a:xfrm>
            <a:off x="5799197" y="3085397"/>
            <a:ext cx="2409560" cy="461665"/>
            <a:chOff x="5799197" y="3085397"/>
            <a:chExt cx="2409560" cy="461665"/>
          </a:xfrm>
        </p:grpSpPr>
        <p:sp>
          <p:nvSpPr>
            <p:cNvPr id="21" name="TextBox 20">
              <a:extLst>
                <a:ext uri="{FF2B5EF4-FFF2-40B4-BE49-F238E27FC236}">
                  <a16:creationId xmlns:a16="http://schemas.microsoft.com/office/drawing/2014/main" id="{53172FB2-3425-4E83-A9F3-1C1D615DCEF7}"/>
                </a:ext>
              </a:extLst>
            </p:cNvPr>
            <p:cNvSpPr txBox="1"/>
            <p:nvPr/>
          </p:nvSpPr>
          <p:spPr>
            <a:xfrm>
              <a:off x="6769063" y="3085397"/>
              <a:ext cx="1439694" cy="461665"/>
            </a:xfrm>
            <a:prstGeom prst="rect">
              <a:avLst/>
            </a:prstGeom>
            <a:noFill/>
          </p:spPr>
          <p:txBody>
            <a:bodyPr wrap="square" rtlCol="0">
              <a:spAutoFit/>
            </a:bodyPr>
            <a:lstStyle/>
            <a:p>
              <a:pPr algn="ctr"/>
              <a:r>
                <a:rPr lang="en-US" sz="2400" dirty="0"/>
                <a:t>2:54PM</a:t>
              </a:r>
            </a:p>
          </p:txBody>
        </p:sp>
        <p:cxnSp>
          <p:nvCxnSpPr>
            <p:cNvPr id="24" name="Straight Arrow Connector 23">
              <a:extLst>
                <a:ext uri="{FF2B5EF4-FFF2-40B4-BE49-F238E27FC236}">
                  <a16:creationId xmlns:a16="http://schemas.microsoft.com/office/drawing/2014/main" id="{BEEF4507-BA2D-4870-8436-D78D6D3B4A7D}"/>
                </a:ext>
              </a:extLst>
            </p:cNvPr>
            <p:cNvCxnSpPr/>
            <p:nvPr/>
          </p:nvCxnSpPr>
          <p:spPr>
            <a:xfrm>
              <a:off x="5799197" y="3322674"/>
              <a:ext cx="100584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665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84B3-F3F5-4191-947F-D2C62AA69AA7}"/>
              </a:ext>
            </a:extLst>
          </p:cNvPr>
          <p:cNvSpPr>
            <a:spLocks noGrp="1"/>
          </p:cNvSpPr>
          <p:nvPr>
            <p:ph type="title"/>
          </p:nvPr>
        </p:nvSpPr>
        <p:spPr/>
        <p:txBody>
          <a:bodyPr/>
          <a:lstStyle/>
          <a:p>
            <a:r>
              <a:rPr lang="en-US" dirty="0">
                <a:solidFill>
                  <a:schemeClr val="bg1"/>
                </a:solidFill>
              </a:rPr>
              <a:t>Ass</a:t>
            </a:r>
            <a:r>
              <a:rPr lang="en-US" dirty="0">
                <a:solidFill>
                  <a:schemeClr val="accent5">
                    <a:lumMod val="50000"/>
                  </a:schemeClr>
                </a:solidFill>
              </a:rPr>
              <a:t>et Purchases or QE</a:t>
            </a:r>
          </a:p>
        </p:txBody>
      </p:sp>
      <p:sp>
        <p:nvSpPr>
          <p:cNvPr id="3" name="Content Placeholder 2">
            <a:extLst>
              <a:ext uri="{FF2B5EF4-FFF2-40B4-BE49-F238E27FC236}">
                <a16:creationId xmlns:a16="http://schemas.microsoft.com/office/drawing/2014/main" id="{03E1B93C-24B9-4D56-955E-BCBA2093965E}"/>
              </a:ext>
            </a:extLst>
          </p:cNvPr>
          <p:cNvSpPr>
            <a:spLocks noGrp="1"/>
          </p:cNvSpPr>
          <p:nvPr>
            <p:ph idx="1"/>
          </p:nvPr>
        </p:nvSpPr>
        <p:spPr>
          <a:xfrm>
            <a:off x="838200" y="1009650"/>
            <a:ext cx="10515600" cy="5220576"/>
          </a:xfrm>
        </p:spPr>
        <p:txBody>
          <a:bodyPr>
            <a:normAutofit/>
          </a:bodyPr>
          <a:lstStyle/>
          <a:p>
            <a:pPr marL="0" indent="0">
              <a:buNone/>
            </a:pPr>
            <a:endParaRPr lang="en-US" dirty="0"/>
          </a:p>
          <a:p>
            <a:r>
              <a:rPr lang="en-US" dirty="0"/>
              <a:t>The Fed since 2009 has purchased long-term (</a:t>
            </a:r>
            <a:r>
              <a:rPr lang="en-US" dirty="0" err="1"/>
              <a:t>e.g</a:t>
            </a:r>
            <a:r>
              <a:rPr lang="en-US" dirty="0"/>
              <a:t>, 10-year Treasury bonds) and risky securities (e.g., Mortgage-backed securities) to directly affect longer-term  and risky interest rates.</a:t>
            </a:r>
          </a:p>
          <a:p>
            <a:r>
              <a:rPr lang="en-US" dirty="0"/>
              <a:t>The Fed purchases of these securities raises the total market demand and thereby lowers the required interest rates that these securities need to offer.</a:t>
            </a:r>
          </a:p>
        </p:txBody>
      </p:sp>
      <p:sp>
        <p:nvSpPr>
          <p:cNvPr id="4" name="Slide Number Placeholder 3">
            <a:extLst>
              <a:ext uri="{FF2B5EF4-FFF2-40B4-BE49-F238E27FC236}">
                <a16:creationId xmlns:a16="http://schemas.microsoft.com/office/drawing/2014/main" id="{49EF4032-6357-4F77-AD61-25F2D2A7BB00}"/>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176533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200" y="1253331"/>
            <a:ext cx="10673080" cy="4351338"/>
          </a:xfrm>
        </p:spPr>
        <p:txBody>
          <a:bodyPr/>
          <a:lstStyle/>
          <a:p>
            <a:r>
              <a:rPr lang="en-US" dirty="0"/>
              <a:t>Contemporary Economic Policy</a:t>
            </a:r>
          </a:p>
          <a:p>
            <a:pPr lvl="1"/>
            <a:r>
              <a:rPr lang="en-US" dirty="0"/>
              <a:t>Week 1 (1/24): 	US Economy &amp; Coronavirus Economics</a:t>
            </a:r>
          </a:p>
          <a:p>
            <a:pPr lvl="1"/>
            <a:r>
              <a:rPr lang="en-US" dirty="0"/>
              <a:t>Week 2 (1/31): 	Climate Change Economics (Sarah Jacobson, Williams College)</a:t>
            </a:r>
          </a:p>
          <a:p>
            <a:pPr lvl="1"/>
            <a:r>
              <a:rPr lang="en-US" b="1" dirty="0"/>
              <a:t>Week 3 (2/7): 	Monetary Policy (Geoffrey </a:t>
            </a:r>
            <a:r>
              <a:rPr lang="en-US" b="1" dirty="0" err="1"/>
              <a:t>Woglom</a:t>
            </a:r>
            <a:r>
              <a:rPr lang="en-US" b="1" dirty="0"/>
              <a:t>, Amherst College)</a:t>
            </a:r>
          </a:p>
          <a:p>
            <a:pPr lvl="1"/>
            <a:r>
              <a:rPr lang="en-US" dirty="0"/>
              <a:t>Week 4 (2/14): 	Cryptocurrencies (Geoffrey </a:t>
            </a:r>
            <a:r>
              <a:rPr lang="en-US" dirty="0" err="1"/>
              <a:t>Woglom</a:t>
            </a:r>
            <a:r>
              <a:rPr lang="en-US" dirty="0"/>
              <a:t>, Amherst College)</a:t>
            </a:r>
          </a:p>
          <a:p>
            <a:pPr lvl="1"/>
            <a:r>
              <a:rPr lang="en-US" dirty="0"/>
              <a:t>Week 5 (2/28):	Federal Debt (Geoffrey </a:t>
            </a:r>
            <a:r>
              <a:rPr lang="en-US" dirty="0" err="1"/>
              <a:t>Woglom</a:t>
            </a:r>
            <a:r>
              <a:rPr lang="en-US" dirty="0"/>
              <a:t>, Amherst College)</a:t>
            </a:r>
          </a:p>
          <a:p>
            <a:pPr lvl="1"/>
            <a:r>
              <a:rPr lang="en-US" dirty="0"/>
              <a:t>Week 6 (3/7):	Health Economics (Veronika </a:t>
            </a:r>
            <a:r>
              <a:rPr lang="en-US" dirty="0" err="1"/>
              <a:t>Dolar</a:t>
            </a:r>
            <a:r>
              <a:rPr lang="en-US" dirty="0"/>
              <a:t>, SUNY, Old Westbury)</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208233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273B3-8890-4187-BB94-506AB4FAD488}"/>
              </a:ext>
            </a:extLst>
          </p:cNvPr>
          <p:cNvSpPr>
            <a:spLocks noGrp="1"/>
          </p:cNvSpPr>
          <p:nvPr>
            <p:ph type="title"/>
          </p:nvPr>
        </p:nvSpPr>
        <p:spPr/>
        <p:txBody>
          <a:bodyPr/>
          <a:lstStyle/>
          <a:p>
            <a:r>
              <a:rPr lang="en-US" dirty="0">
                <a:solidFill>
                  <a:schemeClr val="bg1"/>
                </a:solidFill>
              </a:rPr>
              <a:t>QE </a:t>
            </a:r>
            <a:r>
              <a:rPr lang="en-US" dirty="0">
                <a:solidFill>
                  <a:schemeClr val="accent5">
                    <a:lumMod val="50000"/>
                  </a:schemeClr>
                </a:solidFill>
              </a:rPr>
              <a:t>Was a Big Deal</a:t>
            </a:r>
            <a:endParaRPr lang="en-US" dirty="0">
              <a:solidFill>
                <a:schemeClr val="bg1"/>
              </a:solidFill>
            </a:endParaRPr>
          </a:p>
        </p:txBody>
      </p:sp>
      <p:sp>
        <p:nvSpPr>
          <p:cNvPr id="3" name="Content Placeholder 2">
            <a:extLst>
              <a:ext uri="{FF2B5EF4-FFF2-40B4-BE49-F238E27FC236}">
                <a16:creationId xmlns:a16="http://schemas.microsoft.com/office/drawing/2014/main" id="{3492EA6E-88CF-46A9-A2D3-7535689DA7B4}"/>
              </a:ext>
            </a:extLst>
          </p:cNvPr>
          <p:cNvSpPr>
            <a:spLocks noGrp="1"/>
          </p:cNvSpPr>
          <p:nvPr>
            <p:ph idx="1"/>
          </p:nvPr>
        </p:nvSpPr>
        <p:spPr/>
        <p:txBody>
          <a:bodyPr/>
          <a:lstStyle/>
          <a:p>
            <a:r>
              <a:rPr lang="en-US" dirty="0"/>
              <a:t>Initially,</a:t>
            </a:r>
            <a:r>
              <a:rPr lang="en-US" b="0" i="0" dirty="0">
                <a:solidFill>
                  <a:srgbClr val="333333"/>
                </a:solidFill>
                <a:effectLst/>
                <a:latin typeface="Arial" panose="020B0604020202020204" pitchFamily="34" charset="0"/>
              </a:rPr>
              <a:t> </a:t>
            </a:r>
            <a:r>
              <a:rPr lang="en-US" i="0" dirty="0">
                <a:solidFill>
                  <a:schemeClr val="accent5">
                    <a:lumMod val="50000"/>
                  </a:schemeClr>
                </a:solidFill>
                <a:effectLst/>
                <a:latin typeface="Arial" panose="020B0604020202020204" pitchFamily="34" charset="0"/>
              </a:rPr>
              <a:t>$80 billion per month in longer-term Treasuries and $40 billion per month in mortgage-backed securities</a:t>
            </a:r>
          </a:p>
          <a:p>
            <a:r>
              <a:rPr lang="en-US" dirty="0"/>
              <a:t>As of 2/3/22, the Fed holds over:</a:t>
            </a:r>
          </a:p>
          <a:p>
            <a:pPr lvl="1"/>
            <a:r>
              <a:rPr lang="en-US" dirty="0"/>
              <a:t> $5.7  trillion in US Treasury Bonds, which is almost 25 percent of the total Federal debt held by the public.</a:t>
            </a:r>
          </a:p>
          <a:p>
            <a:pPr lvl="1"/>
            <a:r>
              <a:rPr lang="en-US" dirty="0"/>
              <a:t>$2.7 trillion in mortgage-backed securities, about 15 percent of total mortgages outstanding</a:t>
            </a:r>
          </a:p>
          <a:p>
            <a:endParaRPr lang="en-US" dirty="0"/>
          </a:p>
        </p:txBody>
      </p:sp>
      <p:sp>
        <p:nvSpPr>
          <p:cNvPr id="4" name="Slide Number Placeholder 3">
            <a:extLst>
              <a:ext uri="{FF2B5EF4-FFF2-40B4-BE49-F238E27FC236}">
                <a16:creationId xmlns:a16="http://schemas.microsoft.com/office/drawing/2014/main" id="{9D408158-06AC-43E3-A98B-B696C5A6A5AE}"/>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53181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BCDF-D6C7-4FBE-9459-A6E32506D305}"/>
              </a:ext>
            </a:extLst>
          </p:cNvPr>
          <p:cNvSpPr>
            <a:spLocks noGrp="1"/>
          </p:cNvSpPr>
          <p:nvPr>
            <p:ph type="title"/>
          </p:nvPr>
        </p:nvSpPr>
        <p:spPr/>
        <p:txBody>
          <a:bodyPr/>
          <a:lstStyle/>
          <a:p>
            <a:r>
              <a:rPr lang="en-US">
                <a:solidFill>
                  <a:schemeClr val="bg1"/>
                </a:solidFill>
              </a:rPr>
              <a:t>Inte</a:t>
            </a:r>
            <a:r>
              <a:rPr lang="en-US">
                <a:solidFill>
                  <a:schemeClr val="accent5">
                    <a:lumMod val="50000"/>
                  </a:schemeClr>
                </a:solidFill>
              </a:rPr>
              <a:t>rest Rates that the Fed Cares About</a:t>
            </a:r>
            <a:endParaRPr lang="en-US" dirty="0">
              <a:solidFill>
                <a:schemeClr val="accent5">
                  <a:lumMod val="50000"/>
                </a:schemeClr>
              </a:solidFill>
            </a:endParaRPr>
          </a:p>
        </p:txBody>
      </p:sp>
      <p:sp>
        <p:nvSpPr>
          <p:cNvPr id="11" name="TextBox 10">
            <a:extLst>
              <a:ext uri="{FF2B5EF4-FFF2-40B4-BE49-F238E27FC236}">
                <a16:creationId xmlns:a16="http://schemas.microsoft.com/office/drawing/2014/main" id="{44F9A791-8F07-4583-B490-12489041FDA6}"/>
              </a:ext>
            </a:extLst>
          </p:cNvPr>
          <p:cNvSpPr txBox="1"/>
          <p:nvPr/>
        </p:nvSpPr>
        <p:spPr>
          <a:xfrm>
            <a:off x="8037096" y="1958280"/>
            <a:ext cx="5010150" cy="1815882"/>
          </a:xfrm>
          <a:prstGeom prst="rect">
            <a:avLst/>
          </a:prstGeom>
          <a:noFill/>
        </p:spPr>
        <p:txBody>
          <a:bodyPr wrap="square" rtlCol="0">
            <a:spAutoFit/>
          </a:bodyPr>
          <a:lstStyle/>
          <a:p>
            <a:r>
              <a:rPr lang="en-US" sz="2800" dirty="0">
                <a:solidFill>
                  <a:schemeClr val="accent1"/>
                </a:solidFill>
              </a:rPr>
              <a:t>Blue: </a:t>
            </a:r>
            <a:r>
              <a:rPr lang="en-US" sz="2800" dirty="0"/>
              <a:t>30-yr mortgage rate</a:t>
            </a:r>
          </a:p>
          <a:p>
            <a:r>
              <a:rPr lang="en-US" sz="2800" dirty="0">
                <a:solidFill>
                  <a:schemeClr val="accent6">
                    <a:lumMod val="75000"/>
                  </a:schemeClr>
                </a:solidFill>
              </a:rPr>
              <a:t>Green: </a:t>
            </a:r>
            <a:r>
              <a:rPr lang="en-US" sz="2800" dirty="0"/>
              <a:t>corporate bond rate</a:t>
            </a:r>
          </a:p>
          <a:p>
            <a:r>
              <a:rPr lang="en-US" sz="2800" dirty="0">
                <a:solidFill>
                  <a:srgbClr val="7030A0"/>
                </a:solidFill>
              </a:rPr>
              <a:t>Purple:  </a:t>
            </a:r>
            <a:r>
              <a:rPr lang="en-US" sz="2800" dirty="0"/>
              <a:t>Prime Loan Rate</a:t>
            </a:r>
          </a:p>
          <a:p>
            <a:r>
              <a:rPr lang="en-US" sz="2800" dirty="0">
                <a:solidFill>
                  <a:srgbClr val="C00000"/>
                </a:solidFill>
              </a:rPr>
              <a:t>Red: </a:t>
            </a:r>
            <a:r>
              <a:rPr lang="en-US" sz="2800" dirty="0"/>
              <a:t>fed funds rate</a:t>
            </a:r>
            <a:endParaRPr lang="en-US" sz="2800" dirty="0">
              <a:solidFill>
                <a:srgbClr val="C00000"/>
              </a:solidFill>
            </a:endParaRPr>
          </a:p>
        </p:txBody>
      </p:sp>
      <p:pic>
        <p:nvPicPr>
          <p:cNvPr id="6" name="Content Placeholder 5" descr="Chart, line chart&#10;&#10;Description automatically generated">
            <a:extLst>
              <a:ext uri="{FF2B5EF4-FFF2-40B4-BE49-F238E27FC236}">
                <a16:creationId xmlns:a16="http://schemas.microsoft.com/office/drawing/2014/main" id="{F3F93AD0-CCE9-4A04-AD36-5853ECB572E2}"/>
              </a:ext>
            </a:extLst>
          </p:cNvPr>
          <p:cNvPicPr>
            <a:picLocks noGrp="1" noChangeAspect="1"/>
          </p:cNvPicPr>
          <p:nvPr>
            <p:ph idx="1"/>
          </p:nvPr>
        </p:nvPicPr>
        <p:blipFill>
          <a:blip r:embed="rId3"/>
          <a:stretch>
            <a:fillRect/>
          </a:stretch>
        </p:blipFill>
        <p:spPr>
          <a:xfrm>
            <a:off x="434162" y="1427616"/>
            <a:ext cx="7343554" cy="4260801"/>
          </a:xfrm>
        </p:spPr>
      </p:pic>
      <p:grpSp>
        <p:nvGrpSpPr>
          <p:cNvPr id="14" name="Group 13">
            <a:extLst>
              <a:ext uri="{FF2B5EF4-FFF2-40B4-BE49-F238E27FC236}">
                <a16:creationId xmlns:a16="http://schemas.microsoft.com/office/drawing/2014/main" id="{B2B73F39-9775-422A-83E6-8397AF0DB10C}"/>
              </a:ext>
            </a:extLst>
          </p:cNvPr>
          <p:cNvGrpSpPr/>
          <p:nvPr/>
        </p:nvGrpSpPr>
        <p:grpSpPr>
          <a:xfrm>
            <a:off x="3611892" y="1912114"/>
            <a:ext cx="3019425" cy="954107"/>
            <a:chOff x="3742397" y="1632008"/>
            <a:chExt cx="3019425" cy="954107"/>
          </a:xfrm>
        </p:grpSpPr>
        <p:sp>
          <p:nvSpPr>
            <p:cNvPr id="8" name="TextBox 7">
              <a:extLst>
                <a:ext uri="{FF2B5EF4-FFF2-40B4-BE49-F238E27FC236}">
                  <a16:creationId xmlns:a16="http://schemas.microsoft.com/office/drawing/2014/main" id="{014ADCA7-5D8A-46D0-BC16-C0B818656D07}"/>
                </a:ext>
              </a:extLst>
            </p:cNvPr>
            <p:cNvSpPr txBox="1"/>
            <p:nvPr/>
          </p:nvSpPr>
          <p:spPr>
            <a:xfrm>
              <a:off x="4047197" y="1632008"/>
              <a:ext cx="2714625" cy="954107"/>
            </a:xfrm>
            <a:prstGeom prst="rect">
              <a:avLst/>
            </a:prstGeom>
            <a:noFill/>
          </p:spPr>
          <p:txBody>
            <a:bodyPr wrap="square" rtlCol="0">
              <a:spAutoFit/>
            </a:bodyPr>
            <a:lstStyle/>
            <a:p>
              <a:r>
                <a:rPr lang="en-US" sz="2800" dirty="0"/>
                <a:t>Why this exception?</a:t>
              </a:r>
            </a:p>
          </p:txBody>
        </p:sp>
        <p:cxnSp>
          <p:nvCxnSpPr>
            <p:cNvPr id="13" name="Straight Arrow Connector 12">
              <a:extLst>
                <a:ext uri="{FF2B5EF4-FFF2-40B4-BE49-F238E27FC236}">
                  <a16:creationId xmlns:a16="http://schemas.microsoft.com/office/drawing/2014/main" id="{CB23AED1-0BF6-4C2F-BF07-80038FE62591}"/>
                </a:ext>
              </a:extLst>
            </p:cNvPr>
            <p:cNvCxnSpPr/>
            <p:nvPr/>
          </p:nvCxnSpPr>
          <p:spPr>
            <a:xfrm flipH="1">
              <a:off x="3742397" y="2106651"/>
              <a:ext cx="3048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898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EB4E-CDAA-4A10-AC16-7EE163F83EBC}"/>
              </a:ext>
            </a:extLst>
          </p:cNvPr>
          <p:cNvSpPr>
            <a:spLocks noGrp="1"/>
          </p:cNvSpPr>
          <p:nvPr>
            <p:ph type="title"/>
          </p:nvPr>
        </p:nvSpPr>
        <p:spPr>
          <a:xfrm>
            <a:off x="838200" y="312304"/>
            <a:ext cx="10515600" cy="1325563"/>
          </a:xfrm>
        </p:spPr>
        <p:txBody>
          <a:bodyPr/>
          <a:lstStyle/>
          <a:p>
            <a:r>
              <a:rPr lang="en-US" dirty="0">
                <a:solidFill>
                  <a:schemeClr val="bg1"/>
                </a:solidFill>
              </a:rPr>
              <a:t>A P</a:t>
            </a:r>
            <a:r>
              <a:rPr lang="en-US" dirty="0">
                <a:solidFill>
                  <a:schemeClr val="accent5">
                    <a:lumMod val="50000"/>
                  </a:schemeClr>
                </a:solidFill>
              </a:rPr>
              <a:t>olicy Strategy: Stabilize Expectations of Inflation</a:t>
            </a:r>
          </a:p>
        </p:txBody>
      </p:sp>
      <p:sp>
        <p:nvSpPr>
          <p:cNvPr id="3" name="Content Placeholder 2">
            <a:extLst>
              <a:ext uri="{FF2B5EF4-FFF2-40B4-BE49-F238E27FC236}">
                <a16:creationId xmlns:a16="http://schemas.microsoft.com/office/drawing/2014/main" id="{B96CDF0B-C973-413B-A178-673E1F962B2F}"/>
              </a:ext>
            </a:extLst>
          </p:cNvPr>
          <p:cNvSpPr>
            <a:spLocks noGrp="1"/>
          </p:cNvSpPr>
          <p:nvPr>
            <p:ph idx="1"/>
          </p:nvPr>
        </p:nvSpPr>
        <p:spPr/>
        <p:txBody>
          <a:bodyPr>
            <a:normAutofit/>
          </a:bodyPr>
          <a:lstStyle/>
          <a:p>
            <a:r>
              <a:rPr lang="en-US" dirty="0"/>
              <a:t>Monetary Policy is much easier if the people believe that the Fed will achieve its inflation target. </a:t>
            </a:r>
          </a:p>
          <a:p>
            <a:pPr marL="0" indent="0">
              <a:buNone/>
            </a:pPr>
            <a:r>
              <a:rPr lang="en-US" dirty="0"/>
              <a:t>Ben Bernanke (2007):</a:t>
            </a:r>
          </a:p>
          <a:p>
            <a:pPr marL="0" indent="0">
              <a:buNone/>
            </a:pPr>
            <a:r>
              <a:rPr lang="en-US" sz="2600" b="0" i="0" dirty="0">
                <a:solidFill>
                  <a:srgbClr val="333333"/>
                </a:solidFill>
                <a:effectLst/>
                <a:latin typeface="Arial" panose="020B0604020202020204" pitchFamily="34" charset="0"/>
              </a:rPr>
              <a:t> </a:t>
            </a:r>
            <a:r>
              <a:rPr lang="en-US" sz="2600" i="0" dirty="0">
                <a:solidFill>
                  <a:schemeClr val="accent5">
                    <a:lumMod val="50000"/>
                  </a:schemeClr>
                </a:solidFill>
                <a:effectLst/>
                <a:latin typeface="Arial" panose="020B0604020202020204" pitchFamily="34" charset="0"/>
              </a:rPr>
              <a:t>”…if inflation expectations respond less than previously to variations in economic activity, then inflation itself will become relatively more insensitive to the level of activity…” </a:t>
            </a:r>
          </a:p>
          <a:p>
            <a:r>
              <a:rPr lang="en-US" dirty="0">
                <a:solidFill>
                  <a:schemeClr val="accent5">
                    <a:lumMod val="50000"/>
                  </a:schemeClr>
                </a:solidFill>
                <a:latin typeface="Arial" panose="020B0604020202020204" pitchFamily="34" charset="0"/>
              </a:rPr>
              <a:t>In central bank jargon, stable expectations are “well anchored.”</a:t>
            </a:r>
          </a:p>
          <a:p>
            <a:pPr marL="0" indent="0">
              <a:buNone/>
            </a:pPr>
            <a:endParaRPr lang="en-US" dirty="0"/>
          </a:p>
        </p:txBody>
      </p:sp>
      <p:sp>
        <p:nvSpPr>
          <p:cNvPr id="4" name="Slide Number Placeholder 3">
            <a:extLst>
              <a:ext uri="{FF2B5EF4-FFF2-40B4-BE49-F238E27FC236}">
                <a16:creationId xmlns:a16="http://schemas.microsoft.com/office/drawing/2014/main" id="{AE76E956-A595-43FF-A071-B8A11BB27C81}"/>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05368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DA9E-93F8-4DED-9A6B-8FB4AE050820}"/>
              </a:ext>
            </a:extLst>
          </p:cNvPr>
          <p:cNvSpPr>
            <a:spLocks noGrp="1"/>
          </p:cNvSpPr>
          <p:nvPr>
            <p:ph type="title"/>
          </p:nvPr>
        </p:nvSpPr>
        <p:spPr>
          <a:xfrm>
            <a:off x="753140" y="-8823"/>
            <a:ext cx="10515600" cy="1325563"/>
          </a:xfrm>
        </p:spPr>
        <p:txBody>
          <a:bodyPr/>
          <a:lstStyle/>
          <a:p>
            <a:r>
              <a:rPr lang="en-US" dirty="0">
                <a:solidFill>
                  <a:schemeClr val="bg1"/>
                </a:solidFill>
              </a:rPr>
              <a:t>“An</a:t>
            </a:r>
            <a:r>
              <a:rPr lang="en-US" dirty="0"/>
              <a:t>choring” Inflation Expectations</a:t>
            </a:r>
          </a:p>
        </p:txBody>
      </p:sp>
      <p:sp>
        <p:nvSpPr>
          <p:cNvPr id="4" name="Slide Number Placeholder 3">
            <a:extLst>
              <a:ext uri="{FF2B5EF4-FFF2-40B4-BE49-F238E27FC236}">
                <a16:creationId xmlns:a16="http://schemas.microsoft.com/office/drawing/2014/main" id="{167B1B69-995B-43CF-8881-5E91FE7A01A7}"/>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3" name="TextBox 2">
            <a:extLst>
              <a:ext uri="{FF2B5EF4-FFF2-40B4-BE49-F238E27FC236}">
                <a16:creationId xmlns:a16="http://schemas.microsoft.com/office/drawing/2014/main" id="{7F413AA9-85B9-460A-9A38-928442683D91}"/>
              </a:ext>
            </a:extLst>
          </p:cNvPr>
          <p:cNvSpPr txBox="1"/>
          <p:nvPr/>
        </p:nvSpPr>
        <p:spPr>
          <a:xfrm>
            <a:off x="4141381" y="5981901"/>
            <a:ext cx="7942522" cy="430887"/>
          </a:xfrm>
          <a:prstGeom prst="rect">
            <a:avLst/>
          </a:prstGeom>
          <a:noFill/>
        </p:spPr>
        <p:txBody>
          <a:bodyPr wrap="square" rtlCol="0">
            <a:spAutoFit/>
          </a:bodyPr>
          <a:lstStyle/>
          <a:p>
            <a:r>
              <a:rPr lang="en-US" sz="2200" dirty="0"/>
              <a:t>Forecasts:  Philadelphia Fed, “Survey of Professional Forecasters”</a:t>
            </a:r>
          </a:p>
        </p:txBody>
      </p:sp>
      <p:graphicFrame>
        <p:nvGraphicFramePr>
          <p:cNvPr id="11" name="Content Placeholder 10">
            <a:extLst>
              <a:ext uri="{FF2B5EF4-FFF2-40B4-BE49-F238E27FC236}">
                <a16:creationId xmlns:a16="http://schemas.microsoft.com/office/drawing/2014/main" id="{1C979489-5FF9-4B4E-AD63-D5472599F10D}"/>
              </a:ext>
            </a:extLst>
          </p:cNvPr>
          <p:cNvGraphicFramePr>
            <a:graphicFrameLocks noGrp="1"/>
          </p:cNvGraphicFramePr>
          <p:nvPr>
            <p:ph idx="1"/>
            <p:extLst>
              <p:ext uri="{D42A27DB-BD31-4B8C-83A1-F6EECF244321}">
                <p14:modId xmlns:p14="http://schemas.microsoft.com/office/powerpoint/2010/main" val="2594469415"/>
              </p:ext>
            </p:extLst>
          </p:nvPr>
        </p:nvGraphicFramePr>
        <p:xfrm>
          <a:off x="838200" y="1137684"/>
          <a:ext cx="10515600" cy="47836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4441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862C-B9C8-42D6-9110-8E4FB1523928}"/>
              </a:ext>
            </a:extLst>
          </p:cNvPr>
          <p:cNvSpPr>
            <a:spLocks noGrp="1"/>
          </p:cNvSpPr>
          <p:nvPr>
            <p:ph type="title"/>
          </p:nvPr>
        </p:nvSpPr>
        <p:spPr/>
        <p:txBody>
          <a:bodyPr/>
          <a:lstStyle/>
          <a:p>
            <a:r>
              <a:rPr lang="en-US" dirty="0">
                <a:solidFill>
                  <a:schemeClr val="bg1"/>
                </a:solidFill>
              </a:rPr>
              <a:t>An</a:t>
            </a:r>
            <a:r>
              <a:rPr lang="en-US" dirty="0"/>
              <a:t>choring Requires Credibility</a:t>
            </a:r>
          </a:p>
        </p:txBody>
      </p:sp>
      <p:sp>
        <p:nvSpPr>
          <p:cNvPr id="3" name="Content Placeholder 2">
            <a:extLst>
              <a:ext uri="{FF2B5EF4-FFF2-40B4-BE49-F238E27FC236}">
                <a16:creationId xmlns:a16="http://schemas.microsoft.com/office/drawing/2014/main" id="{5C676D83-EF67-405F-BAA3-0179AE615C74}"/>
              </a:ext>
            </a:extLst>
          </p:cNvPr>
          <p:cNvSpPr>
            <a:spLocks noGrp="1"/>
          </p:cNvSpPr>
          <p:nvPr>
            <p:ph idx="1"/>
          </p:nvPr>
        </p:nvSpPr>
        <p:spPr/>
        <p:txBody>
          <a:bodyPr/>
          <a:lstStyle/>
          <a:p>
            <a:pPr marL="0" indent="0">
              <a:buNone/>
            </a:pPr>
            <a:r>
              <a:rPr lang="en-US" dirty="0"/>
              <a:t>Credibility, the public believes that the Fed will achieve its goals.</a:t>
            </a:r>
          </a:p>
          <a:p>
            <a:r>
              <a:rPr lang="en-US" dirty="0"/>
              <a:t>Requirements for Credibility</a:t>
            </a:r>
          </a:p>
          <a:p>
            <a:pPr marL="914400" lvl="1" indent="-457200">
              <a:buFont typeface="+mj-lt"/>
              <a:buAutoNum type="arabicPeriod"/>
            </a:pPr>
            <a:r>
              <a:rPr lang="en-US" dirty="0"/>
              <a:t>Transparency (Communication)</a:t>
            </a:r>
          </a:p>
          <a:p>
            <a:pPr marL="914400" lvl="1" indent="-457200">
              <a:buFont typeface="+mj-lt"/>
              <a:buAutoNum type="arabicPeriod"/>
            </a:pPr>
            <a:r>
              <a:rPr lang="en-US" dirty="0"/>
              <a:t>Accountability (Performance)</a:t>
            </a:r>
          </a:p>
          <a:p>
            <a:pPr marL="914400" lvl="1" indent="-457200">
              <a:buFont typeface="+mj-lt"/>
              <a:buAutoNum type="arabicPeriod"/>
            </a:pPr>
            <a:r>
              <a:rPr lang="en-US" dirty="0"/>
              <a:t>Political Independence</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CDDFFB4-39E9-43AF-AB62-8B9A37B3D8BB}"/>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427083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B2BAA-E6DB-44E6-99F3-B29B7E74E97B}"/>
              </a:ext>
            </a:extLst>
          </p:cNvPr>
          <p:cNvSpPr>
            <a:spLocks noGrp="1"/>
          </p:cNvSpPr>
          <p:nvPr>
            <p:ph type="title"/>
          </p:nvPr>
        </p:nvSpPr>
        <p:spPr/>
        <p:txBody>
          <a:bodyPr/>
          <a:lstStyle/>
          <a:p>
            <a:r>
              <a:rPr lang="en-US" dirty="0">
                <a:solidFill>
                  <a:schemeClr val="bg1"/>
                </a:solidFill>
              </a:rPr>
              <a:t>Ho</a:t>
            </a:r>
            <a:r>
              <a:rPr lang="en-US" dirty="0">
                <a:solidFill>
                  <a:schemeClr val="accent5">
                    <a:lumMod val="50000"/>
                  </a:schemeClr>
                </a:solidFill>
              </a:rPr>
              <a:t>w Has the Fed Been Doing Recently?</a:t>
            </a:r>
            <a:endParaRPr lang="en-US" dirty="0"/>
          </a:p>
        </p:txBody>
      </p:sp>
      <p:sp>
        <p:nvSpPr>
          <p:cNvPr id="4" name="Slide Number Placeholder 3">
            <a:extLst>
              <a:ext uri="{FF2B5EF4-FFF2-40B4-BE49-F238E27FC236}">
                <a16:creationId xmlns:a16="http://schemas.microsoft.com/office/drawing/2014/main" id="{1D156B88-4FE7-40D4-ABCC-1C9E25E758F5}"/>
              </a:ext>
            </a:extLst>
          </p:cNvPr>
          <p:cNvSpPr>
            <a:spLocks noGrp="1"/>
          </p:cNvSpPr>
          <p:nvPr>
            <p:ph type="sldNum" sz="quarter" idx="12"/>
          </p:nvPr>
        </p:nvSpPr>
        <p:spPr/>
        <p:txBody>
          <a:bodyPr/>
          <a:lstStyle/>
          <a:p>
            <a:fld id="{D9F085D5-EC86-4F6A-B501-C1359CB39116}" type="slidenum">
              <a:rPr lang="en-GB" smtClean="0"/>
              <a:t>35</a:t>
            </a:fld>
            <a:endParaRPr lang="en-GB"/>
          </a:p>
        </p:txBody>
      </p:sp>
      <p:pic>
        <p:nvPicPr>
          <p:cNvPr id="5" name="Content Placeholder 4" descr="Chart, line chart&#10;&#10;Description automatically generated">
            <a:extLst>
              <a:ext uri="{FF2B5EF4-FFF2-40B4-BE49-F238E27FC236}">
                <a16:creationId xmlns:a16="http://schemas.microsoft.com/office/drawing/2014/main" id="{BAF40211-AA56-4289-9023-D2BCDDAF51D9}"/>
              </a:ext>
            </a:extLst>
          </p:cNvPr>
          <p:cNvPicPr>
            <a:picLocks noGrp="1" noChangeAspect="1"/>
          </p:cNvPicPr>
          <p:nvPr>
            <p:ph idx="1"/>
          </p:nvPr>
        </p:nvPicPr>
        <p:blipFill>
          <a:blip r:embed="rId2"/>
          <a:stretch>
            <a:fillRect/>
          </a:stretch>
        </p:blipFill>
        <p:spPr>
          <a:xfrm>
            <a:off x="182880" y="1602581"/>
            <a:ext cx="5913120" cy="4286250"/>
          </a:xfrm>
          <a:prstGeom prst="rect">
            <a:avLst/>
          </a:prstGeom>
        </p:spPr>
      </p:pic>
      <p:graphicFrame>
        <p:nvGraphicFramePr>
          <p:cNvPr id="7" name="Chart 6">
            <a:extLst>
              <a:ext uri="{FF2B5EF4-FFF2-40B4-BE49-F238E27FC236}">
                <a16:creationId xmlns:a16="http://schemas.microsoft.com/office/drawing/2014/main" id="{D73C64DD-86A4-4565-81F6-D7C9C7CF00C7}"/>
              </a:ext>
            </a:extLst>
          </p:cNvPr>
          <p:cNvGraphicFramePr>
            <a:graphicFrameLocks noGrp="1" noChangeAspect="1"/>
          </p:cNvGraphicFramePr>
          <p:nvPr/>
        </p:nvGraphicFramePr>
        <p:xfrm>
          <a:off x="6096001" y="1609931"/>
          <a:ext cx="5867119" cy="425196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FA0575E-DED9-4EB2-8DD6-DC6D621B06AC}"/>
              </a:ext>
            </a:extLst>
          </p:cNvPr>
          <p:cNvSpPr txBox="1"/>
          <p:nvPr/>
        </p:nvSpPr>
        <p:spPr>
          <a:xfrm>
            <a:off x="1828800" y="1609931"/>
            <a:ext cx="4423719" cy="461665"/>
          </a:xfrm>
          <a:prstGeom prst="rect">
            <a:avLst/>
          </a:prstGeom>
          <a:noFill/>
        </p:spPr>
        <p:txBody>
          <a:bodyPr wrap="square" rtlCol="0">
            <a:spAutoFit/>
          </a:bodyPr>
          <a:lstStyle/>
          <a:p>
            <a:r>
              <a:rPr lang="en-US" sz="2400" dirty="0"/>
              <a:t>Unemployment Rate</a:t>
            </a:r>
          </a:p>
        </p:txBody>
      </p:sp>
    </p:spTree>
    <p:extLst>
      <p:ext uri="{BB962C8B-B14F-4D97-AF65-F5344CB8AC3E}">
        <p14:creationId xmlns:p14="http://schemas.microsoft.com/office/powerpoint/2010/main" val="33799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59D3-D606-4640-A23F-506BA6AF3AC8}"/>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about</a:t>
            </a:r>
            <a:r>
              <a:rPr lang="en-US" dirty="0">
                <a:solidFill>
                  <a:schemeClr val="bg1"/>
                </a:solidFill>
              </a:rPr>
              <a:t> </a:t>
            </a:r>
            <a:r>
              <a:rPr lang="en-US" dirty="0">
                <a:solidFill>
                  <a:schemeClr val="accent5">
                    <a:lumMod val="50000"/>
                  </a:schemeClr>
                </a:solidFill>
              </a:rPr>
              <a:t>Supply Chain Disruptions?</a:t>
            </a:r>
            <a:endParaRPr lang="en-US" dirty="0"/>
          </a:p>
        </p:txBody>
      </p:sp>
      <p:sp>
        <p:nvSpPr>
          <p:cNvPr id="4" name="Slide Number Placeholder 3">
            <a:extLst>
              <a:ext uri="{FF2B5EF4-FFF2-40B4-BE49-F238E27FC236}">
                <a16:creationId xmlns:a16="http://schemas.microsoft.com/office/drawing/2014/main" id="{B91DCDBB-8E1F-41C8-9461-B023BEB1D0CE}"/>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7" name="Content Placeholder 6" descr="Chart, line chart&#10;&#10;Description automatically generated">
            <a:extLst>
              <a:ext uri="{FF2B5EF4-FFF2-40B4-BE49-F238E27FC236}">
                <a16:creationId xmlns:a16="http://schemas.microsoft.com/office/drawing/2014/main" id="{A365E9E7-985E-4439-81C4-3142C10DDEFC}"/>
              </a:ext>
            </a:extLst>
          </p:cNvPr>
          <p:cNvPicPr>
            <a:picLocks noGrp="1" noChangeAspect="1"/>
          </p:cNvPicPr>
          <p:nvPr>
            <p:ph idx="1"/>
          </p:nvPr>
        </p:nvPicPr>
        <p:blipFill>
          <a:blip r:embed="rId3"/>
          <a:stretch>
            <a:fillRect/>
          </a:stretch>
        </p:blipFill>
        <p:spPr>
          <a:xfrm>
            <a:off x="1454728" y="1325563"/>
            <a:ext cx="9251372" cy="4815464"/>
          </a:xfrm>
        </p:spPr>
      </p:pic>
    </p:spTree>
    <p:extLst>
      <p:ext uri="{BB962C8B-B14F-4D97-AF65-F5344CB8AC3E}">
        <p14:creationId xmlns:p14="http://schemas.microsoft.com/office/powerpoint/2010/main" val="3641292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84C22-1B11-43C5-BFA9-51079C577EC1}"/>
              </a:ext>
            </a:extLst>
          </p:cNvPr>
          <p:cNvSpPr>
            <a:spLocks noGrp="1"/>
          </p:cNvSpPr>
          <p:nvPr>
            <p:ph type="title"/>
          </p:nvPr>
        </p:nvSpPr>
        <p:spPr/>
        <p:txBody>
          <a:bodyPr/>
          <a:lstStyle/>
          <a:p>
            <a:r>
              <a:rPr lang="en-US" dirty="0">
                <a:solidFill>
                  <a:schemeClr val="bg1"/>
                </a:solidFill>
              </a:rPr>
              <a:t>Ma</a:t>
            </a:r>
            <a:r>
              <a:rPr lang="en-US" dirty="0">
                <a:solidFill>
                  <a:schemeClr val="accent5">
                    <a:lumMod val="50000"/>
                  </a:schemeClr>
                </a:solidFill>
              </a:rPr>
              <a:t>cro Imbalances &amp; </a:t>
            </a:r>
            <a:r>
              <a:rPr lang="en-US" dirty="0"/>
              <a:t>Inflation</a:t>
            </a:r>
          </a:p>
        </p:txBody>
      </p:sp>
      <p:sp>
        <p:nvSpPr>
          <p:cNvPr id="4" name="Slide Number Placeholder 3">
            <a:extLst>
              <a:ext uri="{FF2B5EF4-FFF2-40B4-BE49-F238E27FC236}">
                <a16:creationId xmlns:a16="http://schemas.microsoft.com/office/drawing/2014/main" id="{5124D70A-A8BC-44B5-922F-2EB13E3B58B0}"/>
              </a:ext>
            </a:extLst>
          </p:cNvPr>
          <p:cNvSpPr>
            <a:spLocks noGrp="1"/>
          </p:cNvSpPr>
          <p:nvPr>
            <p:ph type="sldNum" sz="quarter" idx="12"/>
          </p:nvPr>
        </p:nvSpPr>
        <p:spPr/>
        <p:txBody>
          <a:bodyPr/>
          <a:lstStyle/>
          <a:p>
            <a:fld id="{D9F085D5-EC86-4F6A-B501-C1359CB39116}" type="slidenum">
              <a:rPr lang="en-GB" smtClean="0"/>
              <a:t>37</a:t>
            </a:fld>
            <a:endParaRPr lang="en-GB"/>
          </a:p>
        </p:txBody>
      </p:sp>
      <p:pic>
        <p:nvPicPr>
          <p:cNvPr id="8" name="Content Placeholder 7" descr="Chart, line chart&#10;&#10;Description automatically generated">
            <a:extLst>
              <a:ext uri="{FF2B5EF4-FFF2-40B4-BE49-F238E27FC236}">
                <a16:creationId xmlns:a16="http://schemas.microsoft.com/office/drawing/2014/main" id="{542A6D6D-6293-44F3-99D8-D69FF321E8E1}"/>
              </a:ext>
            </a:extLst>
          </p:cNvPr>
          <p:cNvPicPr>
            <a:picLocks noGrp="1" noChangeAspect="1"/>
          </p:cNvPicPr>
          <p:nvPr>
            <p:ph idx="1"/>
          </p:nvPr>
        </p:nvPicPr>
        <p:blipFill>
          <a:blip r:embed="rId3"/>
          <a:stretch>
            <a:fillRect/>
          </a:stretch>
        </p:blipFill>
        <p:spPr>
          <a:xfrm>
            <a:off x="838200" y="1720013"/>
            <a:ext cx="10515600" cy="4051386"/>
          </a:xfrm>
        </p:spPr>
      </p:pic>
    </p:spTree>
    <p:extLst>
      <p:ext uri="{BB962C8B-B14F-4D97-AF65-F5344CB8AC3E}">
        <p14:creationId xmlns:p14="http://schemas.microsoft.com/office/powerpoint/2010/main" val="497455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EB4E-CDAA-4A10-AC16-7EE163F83EBC}"/>
              </a:ext>
            </a:extLst>
          </p:cNvPr>
          <p:cNvSpPr>
            <a:spLocks noGrp="1"/>
          </p:cNvSpPr>
          <p:nvPr>
            <p:ph type="title"/>
          </p:nvPr>
        </p:nvSpPr>
        <p:spPr>
          <a:xfrm>
            <a:off x="838200" y="6625"/>
            <a:ext cx="10515600" cy="1325563"/>
          </a:xfrm>
        </p:spPr>
        <p:txBody>
          <a:bodyPr/>
          <a:lstStyle/>
          <a:p>
            <a:r>
              <a:rPr lang="en-US" dirty="0">
                <a:solidFill>
                  <a:schemeClr val="bg1"/>
                </a:solidFill>
              </a:rPr>
              <a:t>Wh</a:t>
            </a:r>
            <a:r>
              <a:rPr lang="en-US" dirty="0">
                <a:solidFill>
                  <a:schemeClr val="accent5">
                    <a:lumMod val="50000"/>
                  </a:schemeClr>
                </a:solidFill>
              </a:rPr>
              <a:t>at’s at Stake:  Inflationary Expectations</a:t>
            </a:r>
          </a:p>
        </p:txBody>
      </p:sp>
      <p:sp>
        <p:nvSpPr>
          <p:cNvPr id="3" name="Content Placeholder 2">
            <a:extLst>
              <a:ext uri="{FF2B5EF4-FFF2-40B4-BE49-F238E27FC236}">
                <a16:creationId xmlns:a16="http://schemas.microsoft.com/office/drawing/2014/main" id="{B96CDF0B-C973-413B-A178-673E1F962B2F}"/>
              </a:ext>
            </a:extLst>
          </p:cNvPr>
          <p:cNvSpPr>
            <a:spLocks noGrp="1"/>
          </p:cNvSpPr>
          <p:nvPr>
            <p:ph idx="1"/>
          </p:nvPr>
        </p:nvSpPr>
        <p:spPr/>
        <p:txBody>
          <a:bodyPr>
            <a:normAutofit/>
          </a:bodyPr>
          <a:lstStyle/>
          <a:p>
            <a:r>
              <a:rPr lang="en-US" dirty="0"/>
              <a:t>Even the Fed at their Dec 15</a:t>
            </a:r>
            <a:r>
              <a:rPr lang="en-US" baseline="30000" dirty="0"/>
              <a:t>th</a:t>
            </a:r>
            <a:r>
              <a:rPr lang="en-US" dirty="0"/>
              <a:t> meeting admitted, “… that inflation readings had been higher and were more persistent and widespread than previously anticipated,” and noted</a:t>
            </a:r>
          </a:p>
          <a:p>
            <a:r>
              <a:rPr lang="en-US" dirty="0"/>
              <a:t>…the risk that recent elevated levels of inflation could increase the public’s longer-term expectations for inflation to a level … Committee’s longer-run inflation objective.</a:t>
            </a:r>
          </a:p>
          <a:p>
            <a:r>
              <a:rPr lang="en-US" dirty="0"/>
              <a:t>Paul Volcker put the world into a costly and deep recession in 1982 to bring down inflation and to “anchor” inflationary expectations.  Could we be on the verge of losing these hard-won gains?</a:t>
            </a:r>
          </a:p>
        </p:txBody>
      </p:sp>
      <p:sp>
        <p:nvSpPr>
          <p:cNvPr id="4" name="Slide Number Placeholder 3">
            <a:extLst>
              <a:ext uri="{FF2B5EF4-FFF2-40B4-BE49-F238E27FC236}">
                <a16:creationId xmlns:a16="http://schemas.microsoft.com/office/drawing/2014/main" id="{AE76E956-A595-43FF-A071-B8A11BB27C81}"/>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75264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A9A2-493F-4BA3-8549-01EBE4E50DA8}"/>
              </a:ext>
            </a:extLst>
          </p:cNvPr>
          <p:cNvSpPr>
            <a:spLocks noGrp="1"/>
          </p:cNvSpPr>
          <p:nvPr>
            <p:ph type="title"/>
          </p:nvPr>
        </p:nvSpPr>
        <p:spPr/>
        <p:txBody>
          <a:bodyPr/>
          <a:lstStyle/>
          <a:p>
            <a:r>
              <a:rPr lang="en-US" dirty="0">
                <a:solidFill>
                  <a:schemeClr val="bg2"/>
                </a:solidFill>
              </a:rPr>
              <a:t>Wh</a:t>
            </a:r>
            <a:r>
              <a:rPr lang="en-US" dirty="0"/>
              <a:t>y </a:t>
            </a:r>
            <a:r>
              <a:rPr lang="en-US" dirty="0" err="1"/>
              <a:t>DidPowell</a:t>
            </a:r>
            <a:r>
              <a:rPr lang="en-US" dirty="0"/>
              <a:t> Do It?</a:t>
            </a:r>
          </a:p>
        </p:txBody>
      </p:sp>
      <p:pic>
        <p:nvPicPr>
          <p:cNvPr id="6" name="Content Placeholder 5" descr="Chart, line chart&#10;&#10;Description automatically generated">
            <a:extLst>
              <a:ext uri="{FF2B5EF4-FFF2-40B4-BE49-F238E27FC236}">
                <a16:creationId xmlns:a16="http://schemas.microsoft.com/office/drawing/2014/main" id="{0B162DAE-73AA-41A2-A88F-EF7EE6068E97}"/>
              </a:ext>
            </a:extLst>
          </p:cNvPr>
          <p:cNvPicPr>
            <a:picLocks noGrp="1" noChangeAspect="1"/>
          </p:cNvPicPr>
          <p:nvPr>
            <p:ph idx="1"/>
          </p:nvPr>
        </p:nvPicPr>
        <p:blipFill>
          <a:blip r:embed="rId3"/>
          <a:stretch>
            <a:fillRect/>
          </a:stretch>
        </p:blipFill>
        <p:spPr>
          <a:xfrm>
            <a:off x="1032675" y="1387896"/>
            <a:ext cx="9784080" cy="4548383"/>
          </a:xfrm>
        </p:spPr>
      </p:pic>
      <p:sp>
        <p:nvSpPr>
          <p:cNvPr id="4" name="Slide Number Placeholder 3">
            <a:extLst>
              <a:ext uri="{FF2B5EF4-FFF2-40B4-BE49-F238E27FC236}">
                <a16:creationId xmlns:a16="http://schemas.microsoft.com/office/drawing/2014/main" id="{70BE3F07-9210-4FF7-A6B4-A7B7D585AE03}"/>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3376683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lstStyle/>
          <a:p>
            <a:pPr marL="0" indent="0">
              <a:buNone/>
            </a:pPr>
            <a:r>
              <a:rPr lang="en-US" dirty="0"/>
              <a:t>Questions in the Chat.</a:t>
            </a:r>
          </a:p>
          <a:p>
            <a:pPr marL="514350" indent="-514350">
              <a:buFont typeface="+mj-lt"/>
              <a:buAutoNum type="arabicPeriod"/>
            </a:pPr>
            <a:r>
              <a:rPr lang="en-US" dirty="0"/>
              <a:t>History of Central Banks and the Fed.</a:t>
            </a:r>
          </a:p>
          <a:p>
            <a:pPr marL="514350" indent="-514350">
              <a:buFont typeface="+mj-lt"/>
              <a:buAutoNum type="arabicPeriod"/>
            </a:pPr>
            <a:r>
              <a:rPr lang="en-US" dirty="0"/>
              <a:t>Institutional Structure of the Fed.</a:t>
            </a:r>
          </a:p>
          <a:p>
            <a:pPr marL="514350" indent="-514350">
              <a:buFont typeface="+mj-lt"/>
              <a:buAutoNum type="arabicPeriod"/>
            </a:pPr>
            <a:r>
              <a:rPr lang="en-US" dirty="0"/>
              <a:t>Monetary Policy Effects on Employment and Inflation.</a:t>
            </a:r>
          </a:p>
          <a:p>
            <a:pPr marL="514350" indent="-514350">
              <a:buFont typeface="+mj-lt"/>
              <a:buAutoNum type="arabicPeriod"/>
            </a:pPr>
            <a:r>
              <a:rPr lang="en-US" dirty="0"/>
              <a:t>The Conduct of Monetary Policy</a:t>
            </a:r>
          </a:p>
          <a:p>
            <a:pPr marL="514350" indent="-514350">
              <a:buFont typeface="+mj-lt"/>
              <a:buAutoNum type="arabicPeriod"/>
            </a:pPr>
            <a:r>
              <a:rPr lang="en-US" dirty="0"/>
              <a:t>The Current Danger Posed by Persistent Inflation</a:t>
            </a:r>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6501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7DD4-E49D-44E4-AA7B-A66A2DB44D1F}"/>
              </a:ext>
            </a:extLst>
          </p:cNvPr>
          <p:cNvSpPr>
            <a:spLocks noGrp="1"/>
          </p:cNvSpPr>
          <p:nvPr>
            <p:ph type="title"/>
          </p:nvPr>
        </p:nvSpPr>
        <p:spPr/>
        <p:txBody>
          <a:bodyPr/>
          <a:lstStyle/>
          <a:p>
            <a:r>
              <a:rPr lang="en-US" dirty="0">
                <a:solidFill>
                  <a:schemeClr val="bg2"/>
                </a:solidFill>
              </a:rPr>
              <a:t>Pol</a:t>
            </a:r>
            <a:r>
              <a:rPr lang="en-US" dirty="0"/>
              <a:t>icy Changes under Powell</a:t>
            </a:r>
          </a:p>
        </p:txBody>
      </p:sp>
      <p:sp>
        <p:nvSpPr>
          <p:cNvPr id="3" name="Content Placeholder 2">
            <a:extLst>
              <a:ext uri="{FF2B5EF4-FFF2-40B4-BE49-F238E27FC236}">
                <a16:creationId xmlns:a16="http://schemas.microsoft.com/office/drawing/2014/main" id="{F27DF15E-5D2F-47C9-867B-C4BAC8F96B74}"/>
              </a:ext>
            </a:extLst>
          </p:cNvPr>
          <p:cNvSpPr>
            <a:spLocks noGrp="1"/>
          </p:cNvSpPr>
          <p:nvPr>
            <p:ph idx="1"/>
          </p:nvPr>
        </p:nvSpPr>
        <p:spPr/>
        <p:txBody>
          <a:bodyPr/>
          <a:lstStyle/>
          <a:p>
            <a:r>
              <a:rPr lang="en-US" dirty="0"/>
              <a:t>In the Fed’s dual mandate put more emphasis on the employment goal relative to the inflation goal.</a:t>
            </a:r>
          </a:p>
          <a:p>
            <a:r>
              <a:rPr lang="en-US" dirty="0"/>
              <a:t>Inflation goal switched from targeting forecasted</a:t>
            </a:r>
            <a:r>
              <a:rPr lang="en-US" i="1" dirty="0"/>
              <a:t> future </a:t>
            </a:r>
            <a:r>
              <a:rPr lang="en-US" dirty="0"/>
              <a:t>inflation to trying to achieve average </a:t>
            </a:r>
            <a:r>
              <a:rPr lang="en-US" i="1" dirty="0"/>
              <a:t>realized</a:t>
            </a:r>
            <a:r>
              <a:rPr lang="en-US" dirty="0"/>
              <a:t> inflation of 2%</a:t>
            </a:r>
          </a:p>
          <a:p>
            <a:pPr marL="0" indent="0">
              <a:buNone/>
            </a:pPr>
            <a:r>
              <a:rPr lang="en-US" dirty="0"/>
              <a:t>Have they forgotten about Lags!</a:t>
            </a:r>
          </a:p>
        </p:txBody>
      </p:sp>
      <p:sp>
        <p:nvSpPr>
          <p:cNvPr id="4" name="Slide Number Placeholder 3">
            <a:extLst>
              <a:ext uri="{FF2B5EF4-FFF2-40B4-BE49-F238E27FC236}">
                <a16:creationId xmlns:a16="http://schemas.microsoft.com/office/drawing/2014/main" id="{63BBF451-2397-4B4C-A2B0-B4155CDBFEFE}"/>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57499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FC5C5-C0A3-4453-B5B5-982002E6607E}"/>
              </a:ext>
            </a:extLst>
          </p:cNvPr>
          <p:cNvSpPr>
            <a:spLocks noGrp="1"/>
          </p:cNvSpPr>
          <p:nvPr>
            <p:ph type="title"/>
          </p:nvPr>
        </p:nvSpPr>
        <p:spPr/>
        <p:txBody>
          <a:bodyPr/>
          <a:lstStyle/>
          <a:p>
            <a:r>
              <a:rPr lang="en-US" dirty="0">
                <a:solidFill>
                  <a:schemeClr val="bg1"/>
                </a:solidFill>
              </a:rPr>
              <a:t>Wh</a:t>
            </a:r>
            <a:r>
              <a:rPr lang="en-US" dirty="0"/>
              <a:t>at Have They Done So Far?</a:t>
            </a:r>
          </a:p>
        </p:txBody>
      </p:sp>
      <p:sp>
        <p:nvSpPr>
          <p:cNvPr id="3" name="Content Placeholder 2">
            <a:extLst>
              <a:ext uri="{FF2B5EF4-FFF2-40B4-BE49-F238E27FC236}">
                <a16:creationId xmlns:a16="http://schemas.microsoft.com/office/drawing/2014/main" id="{A056C074-1980-417E-AE98-0225CD52A2A9}"/>
              </a:ext>
            </a:extLst>
          </p:cNvPr>
          <p:cNvSpPr>
            <a:spLocks noGrp="1"/>
          </p:cNvSpPr>
          <p:nvPr>
            <p:ph idx="1"/>
          </p:nvPr>
        </p:nvSpPr>
        <p:spPr/>
        <p:txBody>
          <a:bodyPr/>
          <a:lstStyle/>
          <a:p>
            <a:r>
              <a:rPr lang="en-US" dirty="0"/>
              <a:t>Since November, they have slowed the rate of QE (slowed the rate at which they are adding stimulus!)</a:t>
            </a:r>
          </a:p>
          <a:p>
            <a:r>
              <a:rPr lang="en-US" dirty="0"/>
              <a:t>At the January meeting, they recognized that, “the Committee expects it will soon be appropriate to raise … the federal funds rate.”</a:t>
            </a:r>
          </a:p>
        </p:txBody>
      </p:sp>
      <p:sp>
        <p:nvSpPr>
          <p:cNvPr id="4" name="Slide Number Placeholder 3">
            <a:extLst>
              <a:ext uri="{FF2B5EF4-FFF2-40B4-BE49-F238E27FC236}">
                <a16:creationId xmlns:a16="http://schemas.microsoft.com/office/drawing/2014/main" id="{4AF3587A-5859-4312-908E-C58C1AE9797C}"/>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340964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0080-13C3-44DD-8D2B-45842F789D17}"/>
              </a:ext>
            </a:extLst>
          </p:cNvPr>
          <p:cNvSpPr>
            <a:spLocks noGrp="1"/>
          </p:cNvSpPr>
          <p:nvPr>
            <p:ph type="title"/>
          </p:nvPr>
        </p:nvSpPr>
        <p:spPr/>
        <p:txBody>
          <a:bodyPr/>
          <a:lstStyle/>
          <a:p>
            <a:r>
              <a:rPr lang="en-US" dirty="0">
                <a:solidFill>
                  <a:schemeClr val="bg2"/>
                </a:solidFill>
              </a:rPr>
              <a:t>So</a:t>
            </a:r>
            <a:r>
              <a:rPr lang="en-US" dirty="0"/>
              <a:t> Far Inflationary Expectations Look Stable</a:t>
            </a:r>
          </a:p>
        </p:txBody>
      </p:sp>
      <p:sp>
        <p:nvSpPr>
          <p:cNvPr id="3" name="Content Placeholder 2">
            <a:extLst>
              <a:ext uri="{FF2B5EF4-FFF2-40B4-BE49-F238E27FC236}">
                <a16:creationId xmlns:a16="http://schemas.microsoft.com/office/drawing/2014/main" id="{DFF07D1A-5911-42E5-B4F9-D60FEC0163AA}"/>
              </a:ext>
            </a:extLst>
          </p:cNvPr>
          <p:cNvSpPr>
            <a:spLocks noGrp="1"/>
          </p:cNvSpPr>
          <p:nvPr>
            <p:ph idx="1"/>
          </p:nvPr>
        </p:nvSpPr>
        <p:spPr/>
        <p:txBody>
          <a:bodyPr/>
          <a:lstStyle/>
          <a:p>
            <a:r>
              <a:rPr lang="en-US" dirty="0"/>
              <a:t>Professional forecasters, financial markets and the Fed itself think that inflation in 2022 will be slightly above 2.5%</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4D03E610-814D-4E8C-A02A-42AA433416E7}"/>
              </a:ext>
            </a:extLst>
          </p:cNvPr>
          <p:cNvSpPr>
            <a:spLocks noGrp="1"/>
          </p:cNvSpPr>
          <p:nvPr>
            <p:ph type="sldNum" sz="quarter" idx="12"/>
          </p:nvPr>
        </p:nvSpPr>
        <p:spPr/>
        <p:txBody>
          <a:bodyPr/>
          <a:lstStyle/>
          <a:p>
            <a:fld id="{D9F085D5-EC86-4F6A-B501-C1359CB39116}" type="slidenum">
              <a:rPr lang="en-GB" smtClean="0"/>
              <a:t>42</a:t>
            </a:fld>
            <a:endParaRPr lang="en-GB"/>
          </a:p>
        </p:txBody>
      </p:sp>
      <p:graphicFrame>
        <p:nvGraphicFramePr>
          <p:cNvPr id="9" name="Table 8">
            <a:extLst>
              <a:ext uri="{FF2B5EF4-FFF2-40B4-BE49-F238E27FC236}">
                <a16:creationId xmlns:a16="http://schemas.microsoft.com/office/drawing/2014/main" id="{7169FC21-507F-4EBC-8BE7-459DAA342A9C}"/>
              </a:ext>
            </a:extLst>
          </p:cNvPr>
          <p:cNvGraphicFramePr>
            <a:graphicFrameLocks noGrp="1"/>
          </p:cNvGraphicFramePr>
          <p:nvPr>
            <p:extLst>
              <p:ext uri="{D42A27DB-BD31-4B8C-83A1-F6EECF244321}">
                <p14:modId xmlns:p14="http://schemas.microsoft.com/office/powerpoint/2010/main" val="1691044105"/>
              </p:ext>
            </p:extLst>
          </p:nvPr>
        </p:nvGraphicFramePr>
        <p:xfrm>
          <a:off x="1449114" y="2631159"/>
          <a:ext cx="9293772" cy="3444988"/>
        </p:xfrm>
        <a:graphic>
          <a:graphicData uri="http://schemas.openxmlformats.org/drawingml/2006/table">
            <a:tbl>
              <a:tblPr firstRow="1" firstCol="1" bandRow="1"/>
              <a:tblGrid>
                <a:gridCol w="3300248">
                  <a:extLst>
                    <a:ext uri="{9D8B030D-6E8A-4147-A177-3AD203B41FA5}">
                      <a16:colId xmlns:a16="http://schemas.microsoft.com/office/drawing/2014/main" val="3998421758"/>
                    </a:ext>
                  </a:extLst>
                </a:gridCol>
                <a:gridCol w="1555531">
                  <a:extLst>
                    <a:ext uri="{9D8B030D-6E8A-4147-A177-3AD203B41FA5}">
                      <a16:colId xmlns:a16="http://schemas.microsoft.com/office/drawing/2014/main" val="3626645916"/>
                    </a:ext>
                  </a:extLst>
                </a:gridCol>
                <a:gridCol w="1366344">
                  <a:extLst>
                    <a:ext uri="{9D8B030D-6E8A-4147-A177-3AD203B41FA5}">
                      <a16:colId xmlns:a16="http://schemas.microsoft.com/office/drawing/2014/main" val="1719579644"/>
                    </a:ext>
                  </a:extLst>
                </a:gridCol>
                <a:gridCol w="1681656">
                  <a:extLst>
                    <a:ext uri="{9D8B030D-6E8A-4147-A177-3AD203B41FA5}">
                      <a16:colId xmlns:a16="http://schemas.microsoft.com/office/drawing/2014/main" val="3410669536"/>
                    </a:ext>
                  </a:extLst>
                </a:gridCol>
                <a:gridCol w="1389993">
                  <a:extLst>
                    <a:ext uri="{9D8B030D-6E8A-4147-A177-3AD203B41FA5}">
                      <a16:colId xmlns:a16="http://schemas.microsoft.com/office/drawing/2014/main" val="3440466502"/>
                    </a:ext>
                  </a:extLst>
                </a:gridCol>
              </a:tblGrid>
              <a:tr h="525875">
                <a:tc rowSpan="2">
                  <a:txBody>
                    <a:bodyPr/>
                    <a:lstStyle/>
                    <a:p>
                      <a:pPr marL="0" marR="0">
                        <a:lnSpc>
                          <a:spcPct val="106000"/>
                        </a:lnSpc>
                        <a:spcBef>
                          <a:spcPts val="0"/>
                        </a:spcBef>
                        <a:spcAft>
                          <a:spcPts val="0"/>
                        </a:spcAft>
                      </a:pPr>
                      <a:r>
                        <a:rPr lang="en-US" sz="210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Variable: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6470" marR="66470" marT="33471" marB="3347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gridSpan="4">
                  <a:txBody>
                    <a:bodyPr/>
                    <a:lstStyle/>
                    <a:p>
                      <a:pPr marL="0" marR="0" algn="ctr">
                        <a:lnSpc>
                          <a:spcPct val="107000"/>
                        </a:lnSpc>
                        <a:spcBef>
                          <a:spcPts val="0"/>
                        </a:spcBef>
                        <a:spcAft>
                          <a:spcPts val="800"/>
                        </a:spcAft>
                      </a:pPr>
                      <a:r>
                        <a:rPr lang="en-US" sz="2100" kern="1200" dirty="0">
                          <a:solidFill>
                            <a:srgbClr val="000000"/>
                          </a:solidFill>
                          <a:effectLst/>
                          <a:latin typeface="Calibri" panose="020F0502020204030204" pitchFamily="34" charset="0"/>
                          <a:cs typeface="Calibri" panose="020F0502020204030204" pitchFamily="34" charset="0"/>
                        </a:rPr>
                        <a:t>Medians</a:t>
                      </a:r>
                      <a:endParaRPr lang="en-US" sz="800" dirty="0">
                        <a:effectLst/>
                        <a:latin typeface="Calibri" panose="020F0502020204030204" pitchFamily="34" charset="0"/>
                        <a:cs typeface="Times New Roman" panose="02020603050405020304" pitchFamily="18" charset="0"/>
                      </a:endParaRPr>
                    </a:p>
                  </a:txBody>
                  <a:tcPr marL="67884" marR="67884" marT="33942" marB="33942">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tcPr>
                </a:tc>
                <a:tc hMerge="1">
                  <a:txBody>
                    <a:bodyPr/>
                    <a:lstStyle/>
                    <a:p>
                      <a:endParaRPr lang="en-US" sz="1300" dirty="0"/>
                    </a:p>
                  </a:txBody>
                  <a:tcPr marL="67884" marR="67884" marT="33942" marB="33942"/>
                </a:tc>
                <a:tc hMerge="1">
                  <a:txBody>
                    <a:bodyPr/>
                    <a:lstStyle/>
                    <a:p>
                      <a:endParaRPr lang="en-US" sz="1300"/>
                    </a:p>
                  </a:txBody>
                  <a:tcPr marL="67884" marR="67884" marT="33942" marB="33942"/>
                </a:tc>
                <a:tc hMerge="1">
                  <a:txBody>
                    <a:bodyPr/>
                    <a:lstStyle/>
                    <a:p>
                      <a:endParaRPr lang="en-US" sz="1300"/>
                    </a:p>
                  </a:txBody>
                  <a:tcPr marL="67884" marR="67884" marT="33942" marB="33942"/>
                </a:tc>
                <a:extLst>
                  <a:ext uri="{0D108BD9-81ED-4DB2-BD59-A6C34878D82A}">
                    <a16:rowId xmlns:a16="http://schemas.microsoft.com/office/drawing/2014/main" val="4277285487"/>
                  </a:ext>
                </a:extLst>
              </a:tr>
              <a:tr h="1323571">
                <a:tc vMerge="1">
                  <a:txBody>
                    <a:bodyPr/>
                    <a:lstStyle/>
                    <a:p>
                      <a:endParaRPr lang="en-US"/>
                    </a:p>
                  </a:txBody>
                  <a:tcPr>
                    <a:lnT w="12700" cap="flat" cmpd="sng" algn="ctr">
                      <a:solidFill>
                        <a:srgbClr val="FFFFFF"/>
                      </a:solidFill>
                      <a:prstDash val="solid"/>
                      <a:round/>
                      <a:headEnd type="none" w="med" len="med"/>
                      <a:tailEnd type="none" w="med" len="med"/>
                    </a:lnT>
                  </a:tcPr>
                </a:tc>
                <a:tc>
                  <a:txBody>
                    <a:bodyPr/>
                    <a:lstStyle/>
                    <a:p>
                      <a:pPr marL="0" marR="0" algn="ctr">
                        <a:lnSpc>
                          <a:spcPct val="106000"/>
                        </a:lnSpc>
                        <a:spcBef>
                          <a:spcPts val="0"/>
                        </a:spcBef>
                        <a:spcAft>
                          <a:spcPts val="0"/>
                        </a:spcAft>
                      </a:pPr>
                      <a:r>
                        <a:rPr lang="en-US" sz="2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2022</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pPr>
                      <a:r>
                        <a:rPr lang="en-US" sz="2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pPr>
                      <a:r>
                        <a:rPr lang="en-US" sz="2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Longer run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356833482"/>
                  </a:ext>
                </a:extLst>
              </a:tr>
              <a:tr h="532594">
                <a:tc>
                  <a:txBody>
                    <a:bodyPr/>
                    <a:lstStyle/>
                    <a:p>
                      <a:pPr marL="0" marR="0">
                        <a:lnSpc>
                          <a:spcPct val="106000"/>
                        </a:lnSpc>
                        <a:spcBef>
                          <a:spcPts val="0"/>
                        </a:spcBef>
                        <a:spcAft>
                          <a:spcPts val="0"/>
                        </a:spcAft>
                      </a:pPr>
                      <a:r>
                        <a:rPr lang="en-US" sz="21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Unemployment rate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06000"/>
                        </a:lnSpc>
                        <a:spcBef>
                          <a:spcPts val="0"/>
                        </a:spcBef>
                        <a:spcAft>
                          <a:spcPts val="0"/>
                        </a:spcAft>
                      </a:pPr>
                      <a:r>
                        <a:rPr lang="en-US" sz="1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094655659"/>
                  </a:ext>
                </a:extLst>
              </a:tr>
              <a:tr h="530354">
                <a:tc>
                  <a:txBody>
                    <a:bodyPr/>
                    <a:lstStyle/>
                    <a:p>
                      <a:pPr marL="0" marR="0">
                        <a:lnSpc>
                          <a:spcPct val="106000"/>
                        </a:lnSpc>
                        <a:spcBef>
                          <a:spcPts val="0"/>
                        </a:spcBef>
                        <a:spcAft>
                          <a:spcPts val="0"/>
                        </a:spcAft>
                      </a:pPr>
                      <a:r>
                        <a:rPr lang="en-US" sz="21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Inflation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pPr>
                      <a:r>
                        <a:rPr lang="en-US" sz="2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175889782"/>
                  </a:ext>
                </a:extLst>
              </a:tr>
              <a:tr h="532594">
                <a:tc>
                  <a:txBody>
                    <a:bodyPr/>
                    <a:lstStyle/>
                    <a:p>
                      <a:pPr marL="0" marR="0">
                        <a:lnSpc>
                          <a:spcPct val="106000"/>
                        </a:lnSpc>
                        <a:spcBef>
                          <a:spcPts val="0"/>
                        </a:spcBef>
                        <a:spcAft>
                          <a:spcPts val="0"/>
                        </a:spcAft>
                      </a:pPr>
                      <a:r>
                        <a:rPr lang="en-US" sz="21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Interest rate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6000"/>
                        </a:lnSpc>
                        <a:spcBef>
                          <a:spcPts val="0"/>
                        </a:spcBef>
                        <a:spcAft>
                          <a:spcPts val="0"/>
                        </a:spcAft>
                      </a:pPr>
                      <a:r>
                        <a:rPr lang="en-US" sz="21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6000"/>
                        </a:lnSpc>
                        <a:spcBef>
                          <a:spcPts val="0"/>
                        </a:spcBef>
                        <a:spcAft>
                          <a:spcPts val="0"/>
                        </a:spcAft>
                      </a:pPr>
                      <a:r>
                        <a:rPr lang="en-US" sz="21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2027" marR="82027" marT="707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676934500"/>
                  </a:ext>
                </a:extLst>
              </a:tr>
            </a:tbl>
          </a:graphicData>
        </a:graphic>
      </p:graphicFrame>
    </p:spTree>
    <p:extLst>
      <p:ext uri="{BB962C8B-B14F-4D97-AF65-F5344CB8AC3E}">
        <p14:creationId xmlns:p14="http://schemas.microsoft.com/office/powerpoint/2010/main" val="71075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7E021-AA2A-456F-92EE-0E71C1D5AB79}"/>
              </a:ext>
            </a:extLst>
          </p:cNvPr>
          <p:cNvSpPr>
            <a:spLocks noGrp="1"/>
          </p:cNvSpPr>
          <p:nvPr>
            <p:ph type="title"/>
          </p:nvPr>
        </p:nvSpPr>
        <p:spPr/>
        <p:txBody>
          <a:bodyPr/>
          <a:lstStyle/>
          <a:p>
            <a:r>
              <a:rPr lang="en-US" dirty="0">
                <a:solidFill>
                  <a:schemeClr val="bg1"/>
                </a:solidFill>
              </a:rPr>
              <a:t>If E</a:t>
            </a:r>
            <a:r>
              <a:rPr lang="en-US" dirty="0">
                <a:solidFill>
                  <a:schemeClr val="accent5">
                    <a:lumMod val="50000"/>
                  </a:schemeClr>
                </a:solidFill>
              </a:rPr>
              <a:t>xpectations Start to Increase</a:t>
            </a:r>
          </a:p>
        </p:txBody>
      </p:sp>
      <p:sp>
        <p:nvSpPr>
          <p:cNvPr id="3" name="Content Placeholder 2">
            <a:extLst>
              <a:ext uri="{FF2B5EF4-FFF2-40B4-BE49-F238E27FC236}">
                <a16:creationId xmlns:a16="http://schemas.microsoft.com/office/drawing/2014/main" id="{76064986-8986-41C5-944E-62EF423809E8}"/>
              </a:ext>
            </a:extLst>
          </p:cNvPr>
          <p:cNvSpPr>
            <a:spLocks noGrp="1"/>
          </p:cNvSpPr>
          <p:nvPr>
            <p:ph idx="1"/>
          </p:nvPr>
        </p:nvSpPr>
        <p:spPr/>
        <p:txBody>
          <a:bodyPr/>
          <a:lstStyle/>
          <a:p>
            <a:pPr marL="0" indent="0">
              <a:buNone/>
            </a:pPr>
            <a:r>
              <a:rPr lang="en-US" dirty="0"/>
              <a:t>The Fed will have a very difficult choice</a:t>
            </a:r>
          </a:p>
          <a:p>
            <a:pPr marL="514350" indent="-514350">
              <a:buFont typeface="+mj-lt"/>
              <a:buAutoNum type="alphaLcParenR"/>
            </a:pPr>
            <a:r>
              <a:rPr lang="en-US" dirty="0"/>
              <a:t>Raise interest rates a lot (in an election year) to slow inflation</a:t>
            </a:r>
          </a:p>
          <a:p>
            <a:pPr marL="971550" lvl="1" indent="-514350">
              <a:buFont typeface="+mj-lt"/>
              <a:buAutoNum type="arabicPeriod"/>
            </a:pPr>
            <a:r>
              <a:rPr lang="en-US" dirty="0"/>
              <a:t>stalling the recovery.</a:t>
            </a:r>
          </a:p>
          <a:p>
            <a:pPr marL="971550" lvl="1" indent="-514350">
              <a:buFont typeface="+mj-lt"/>
              <a:buAutoNum type="arabicPeriod"/>
            </a:pPr>
            <a:r>
              <a:rPr lang="en-US" dirty="0"/>
              <a:t>disrupting financial markets.</a:t>
            </a:r>
          </a:p>
          <a:p>
            <a:pPr marL="514350" indent="-514350">
              <a:buFont typeface="+mj-lt"/>
              <a:buAutoNum type="alphaLcParenR"/>
            </a:pPr>
            <a:r>
              <a:rPr lang="en-US" dirty="0"/>
              <a:t>Raise interest rates slowly and moderately to cushion the effect on employment</a:t>
            </a:r>
          </a:p>
          <a:p>
            <a:pPr marL="914400" lvl="1" indent="-457200">
              <a:buFont typeface="+mj-lt"/>
              <a:buAutoNum type="arabicPeriod"/>
            </a:pPr>
            <a:r>
              <a:rPr lang="en-US" dirty="0"/>
              <a:t>avoids a recession (maybe).</a:t>
            </a:r>
          </a:p>
          <a:p>
            <a:pPr marL="914400" lvl="1" indent="-457200">
              <a:buFont typeface="+mj-lt"/>
              <a:buAutoNum type="arabicPeriod"/>
            </a:pPr>
            <a:r>
              <a:rPr lang="en-US" dirty="0"/>
              <a:t>inflationary expectations become unanchored</a:t>
            </a:r>
          </a:p>
          <a:p>
            <a:pPr marL="971550" lvl="1" indent="-514350">
              <a:buFont typeface="+mj-lt"/>
              <a:buAutoNum type="alphaLcParenR"/>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702AA86-8F1C-49A6-B620-DB19E4BBC33B}"/>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385329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D0742-39AF-44B6-99C3-1C132F86947A}"/>
              </a:ext>
            </a:extLst>
          </p:cNvPr>
          <p:cNvSpPr>
            <a:spLocks noGrp="1"/>
          </p:cNvSpPr>
          <p:nvPr>
            <p:ph type="title"/>
          </p:nvPr>
        </p:nvSpPr>
        <p:spPr/>
        <p:txBody>
          <a:bodyPr/>
          <a:lstStyle/>
          <a:p>
            <a:r>
              <a:rPr lang="en-US" dirty="0">
                <a:solidFill>
                  <a:schemeClr val="bg1"/>
                </a:solidFill>
              </a:rPr>
              <a:t>Is t</a:t>
            </a:r>
            <a:r>
              <a:rPr lang="en-US" dirty="0"/>
              <a:t>he </a:t>
            </a:r>
            <a:r>
              <a:rPr lang="en-US"/>
              <a:t>Fed Already Losing </a:t>
            </a:r>
            <a:r>
              <a:rPr lang="en-US" dirty="0"/>
              <a:t>Credibility?</a:t>
            </a:r>
          </a:p>
        </p:txBody>
      </p:sp>
      <p:sp>
        <p:nvSpPr>
          <p:cNvPr id="3" name="Content Placeholder 2">
            <a:extLst>
              <a:ext uri="{FF2B5EF4-FFF2-40B4-BE49-F238E27FC236}">
                <a16:creationId xmlns:a16="http://schemas.microsoft.com/office/drawing/2014/main" id="{3B655D97-1583-4F4B-BD70-7C84AF1F8703}"/>
              </a:ext>
            </a:extLst>
          </p:cNvPr>
          <p:cNvSpPr>
            <a:spLocks noGrp="1"/>
          </p:cNvSpPr>
          <p:nvPr>
            <p:ph idx="1"/>
          </p:nvPr>
        </p:nvSpPr>
        <p:spPr/>
        <p:txBody>
          <a:bodyPr/>
          <a:lstStyle/>
          <a:p>
            <a:pPr marL="0" indent="0">
              <a:buNone/>
            </a:pPr>
            <a:r>
              <a:rPr lang="en-US" dirty="0"/>
              <a:t>John Waldron, President of Goldman Sachs Group Inc. in </a:t>
            </a:r>
            <a:r>
              <a:rPr lang="en-US" i="1" dirty="0"/>
              <a:t>Bloomberg, </a:t>
            </a:r>
            <a:r>
              <a:rPr lang="en-US" dirty="0"/>
              <a:t>(1/27/2022):</a:t>
            </a:r>
          </a:p>
          <a:p>
            <a:pPr marL="0" indent="0">
              <a:buNone/>
            </a:pPr>
            <a:r>
              <a:rPr lang="en-US" b="0" i="0" dirty="0">
                <a:solidFill>
                  <a:srgbClr val="000000"/>
                </a:solidFill>
                <a:effectLst/>
                <a:latin typeface="PublicoText-Roman-Web"/>
              </a:rPr>
              <a:t>What’s gone on in the past couple of years has brought “into question the independence of the Fed,” … He questioned the Fed’s strength to act as an “independent, monetary policy engine that is doing what it thinks is right and not what’s expedient.”</a:t>
            </a:r>
          </a:p>
          <a:p>
            <a:pPr marL="0" indent="0">
              <a:buNone/>
            </a:pPr>
            <a:r>
              <a:rPr lang="en-US" b="0" i="0" dirty="0">
                <a:solidFill>
                  <a:srgbClr val="000000"/>
                </a:solidFill>
                <a:effectLst/>
                <a:latin typeface="PublicoText-Roman-Web"/>
              </a:rPr>
              <a:t>“We might need to bring back Paul Volcker, and have somebody that would be willing to kind of stay the course without regard to exactly what’s going on in the markets.”</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7A28B5A-A6B1-4E8C-B7F7-F08402F35FF3}"/>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396853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1FED-3158-4041-B49F-33E88EC3BB26}"/>
              </a:ext>
            </a:extLst>
          </p:cNvPr>
          <p:cNvSpPr>
            <a:spLocks noGrp="1"/>
          </p:cNvSpPr>
          <p:nvPr>
            <p:ph type="title"/>
          </p:nvPr>
        </p:nvSpPr>
        <p:spPr>
          <a:xfrm>
            <a:off x="740229" y="9400"/>
            <a:ext cx="10515600" cy="1325563"/>
          </a:xfrm>
        </p:spPr>
        <p:txBody>
          <a:bodyPr/>
          <a:lstStyle/>
          <a:p>
            <a:r>
              <a:rPr lang="en-US" dirty="0">
                <a:solidFill>
                  <a:schemeClr val="bg1"/>
                </a:solidFill>
              </a:rPr>
              <a:t>Bitc</a:t>
            </a:r>
            <a:r>
              <a:rPr lang="en-US" dirty="0">
                <a:solidFill>
                  <a:schemeClr val="accent5">
                    <a:lumMod val="50000"/>
                  </a:schemeClr>
                </a:solidFill>
              </a:rPr>
              <a:t>oins: What is the Excitement About?</a:t>
            </a:r>
            <a:endParaRPr lang="en-US" dirty="0"/>
          </a:p>
        </p:txBody>
      </p:sp>
      <p:sp>
        <p:nvSpPr>
          <p:cNvPr id="4" name="Slide Number Placeholder 3">
            <a:extLst>
              <a:ext uri="{FF2B5EF4-FFF2-40B4-BE49-F238E27FC236}">
                <a16:creationId xmlns:a16="http://schemas.microsoft.com/office/drawing/2014/main" id="{A0517AE0-0462-4108-A9DF-D6DB663A9C17}"/>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12" name="Content Placeholder 11" descr="Graphical user interface, chart, application, line chart&#10;&#10;Description automatically generated">
            <a:extLst>
              <a:ext uri="{FF2B5EF4-FFF2-40B4-BE49-F238E27FC236}">
                <a16:creationId xmlns:a16="http://schemas.microsoft.com/office/drawing/2014/main" id="{9ACBCEA4-E927-4096-8DAA-42D41D380B01}"/>
              </a:ext>
            </a:extLst>
          </p:cNvPr>
          <p:cNvPicPr>
            <a:picLocks noGrp="1" noChangeAspect="1"/>
          </p:cNvPicPr>
          <p:nvPr>
            <p:ph idx="1"/>
          </p:nvPr>
        </p:nvPicPr>
        <p:blipFill>
          <a:blip r:embed="rId3"/>
          <a:stretch>
            <a:fillRect/>
          </a:stretch>
        </p:blipFill>
        <p:spPr>
          <a:xfrm>
            <a:off x="368151" y="1403496"/>
            <a:ext cx="11455697" cy="4577317"/>
          </a:xfrm>
        </p:spPr>
      </p:pic>
      <p:sp>
        <p:nvSpPr>
          <p:cNvPr id="5" name="TextBox 4">
            <a:extLst>
              <a:ext uri="{FF2B5EF4-FFF2-40B4-BE49-F238E27FC236}">
                <a16:creationId xmlns:a16="http://schemas.microsoft.com/office/drawing/2014/main" id="{256F7EA4-CE5B-459D-B713-F636F350EDA4}"/>
              </a:ext>
            </a:extLst>
          </p:cNvPr>
          <p:cNvSpPr txBox="1"/>
          <p:nvPr/>
        </p:nvSpPr>
        <p:spPr>
          <a:xfrm>
            <a:off x="1179390" y="2489827"/>
            <a:ext cx="4086225" cy="954107"/>
          </a:xfrm>
          <a:prstGeom prst="rect">
            <a:avLst/>
          </a:prstGeom>
          <a:noFill/>
        </p:spPr>
        <p:txBody>
          <a:bodyPr wrap="square" rtlCol="0">
            <a:spAutoFit/>
          </a:bodyPr>
          <a:lstStyle/>
          <a:p>
            <a:r>
              <a:rPr lang="en-US" sz="2800" dirty="0">
                <a:solidFill>
                  <a:srgbClr val="0070C0"/>
                </a:solidFill>
              </a:rPr>
              <a:t>Blue Line </a:t>
            </a:r>
            <a:r>
              <a:rPr lang="en-US" sz="2800" dirty="0"/>
              <a:t>Price of Bitcoin</a:t>
            </a:r>
          </a:p>
          <a:p>
            <a:r>
              <a:rPr lang="en-US" sz="2800" dirty="0">
                <a:solidFill>
                  <a:srgbClr val="C00000"/>
                </a:solidFill>
              </a:rPr>
              <a:t>Red Line:  </a:t>
            </a:r>
            <a:r>
              <a:rPr lang="en-US" sz="2800" dirty="0"/>
              <a:t>Price of Gold</a:t>
            </a:r>
          </a:p>
        </p:txBody>
      </p:sp>
      <p:grpSp>
        <p:nvGrpSpPr>
          <p:cNvPr id="9" name="Group 8">
            <a:extLst>
              <a:ext uri="{FF2B5EF4-FFF2-40B4-BE49-F238E27FC236}">
                <a16:creationId xmlns:a16="http://schemas.microsoft.com/office/drawing/2014/main" id="{3CD9BA70-B58F-43D9-A48A-C6E3DD1DB05D}"/>
              </a:ext>
            </a:extLst>
          </p:cNvPr>
          <p:cNvGrpSpPr/>
          <p:nvPr/>
        </p:nvGrpSpPr>
        <p:grpSpPr>
          <a:xfrm>
            <a:off x="5057775" y="1845643"/>
            <a:ext cx="5879648" cy="2831132"/>
            <a:chOff x="5762624" y="1811925"/>
            <a:chExt cx="5238752" cy="2602913"/>
          </a:xfrm>
        </p:grpSpPr>
        <p:sp>
          <p:nvSpPr>
            <p:cNvPr id="3" name="TextBox 2">
              <a:extLst>
                <a:ext uri="{FF2B5EF4-FFF2-40B4-BE49-F238E27FC236}">
                  <a16:creationId xmlns:a16="http://schemas.microsoft.com/office/drawing/2014/main" id="{DD8CF569-62E3-4D0F-AE4E-975FCB31663C}"/>
                </a:ext>
              </a:extLst>
            </p:cNvPr>
            <p:cNvSpPr txBox="1"/>
            <p:nvPr/>
          </p:nvSpPr>
          <p:spPr>
            <a:xfrm>
              <a:off x="5762624" y="1811925"/>
              <a:ext cx="5238752" cy="461665"/>
            </a:xfrm>
            <a:prstGeom prst="rect">
              <a:avLst/>
            </a:prstGeom>
            <a:noFill/>
          </p:spPr>
          <p:txBody>
            <a:bodyPr wrap="square" rtlCol="0">
              <a:spAutoFit/>
            </a:bodyPr>
            <a:lstStyle/>
            <a:p>
              <a:r>
                <a:rPr lang="en-US" sz="2400" dirty="0"/>
                <a:t>Almost 500% increase in 6 months</a:t>
              </a:r>
            </a:p>
          </p:txBody>
        </p:sp>
        <p:cxnSp>
          <p:nvCxnSpPr>
            <p:cNvPr id="7" name="Straight Arrow Connector 6">
              <a:extLst>
                <a:ext uri="{FF2B5EF4-FFF2-40B4-BE49-F238E27FC236}">
                  <a16:creationId xmlns:a16="http://schemas.microsoft.com/office/drawing/2014/main" id="{A6794D6A-ED8B-472B-8B6D-1F9112E8D339}"/>
                </a:ext>
              </a:extLst>
            </p:cNvPr>
            <p:cNvCxnSpPr>
              <a:cxnSpLocks/>
            </p:cNvCxnSpPr>
            <p:nvPr/>
          </p:nvCxnSpPr>
          <p:spPr>
            <a:xfrm flipV="1">
              <a:off x="10018940" y="2523286"/>
              <a:ext cx="510948" cy="189155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3141E6DC-582F-43BC-9973-7BAE5621A70E}"/>
              </a:ext>
            </a:extLst>
          </p:cNvPr>
          <p:cNvSpPr txBox="1"/>
          <p:nvPr/>
        </p:nvSpPr>
        <p:spPr>
          <a:xfrm>
            <a:off x="1892599" y="3565679"/>
            <a:ext cx="2248678" cy="1200329"/>
          </a:xfrm>
          <a:prstGeom prst="rect">
            <a:avLst/>
          </a:prstGeom>
          <a:noFill/>
        </p:spPr>
        <p:txBody>
          <a:bodyPr wrap="square" rtlCol="0">
            <a:spAutoFit/>
          </a:bodyPr>
          <a:lstStyle/>
          <a:p>
            <a:r>
              <a:rPr lang="en-US" sz="2400" dirty="0"/>
              <a:t>On, 2/7, 3PM</a:t>
            </a:r>
            <a:br>
              <a:rPr lang="en-US" sz="2400" dirty="0"/>
            </a:br>
            <a:r>
              <a:rPr lang="en-US" sz="2400" dirty="0"/>
              <a:t>1 bitcoin = $44.5k</a:t>
            </a:r>
          </a:p>
        </p:txBody>
      </p:sp>
    </p:spTree>
    <p:extLst>
      <p:ext uri="{BB962C8B-B14F-4D97-AF65-F5344CB8AC3E}">
        <p14:creationId xmlns:p14="http://schemas.microsoft.com/office/powerpoint/2010/main" val="959866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33982" y="-317"/>
            <a:ext cx="10515600" cy="1325563"/>
          </a:xfrm>
        </p:spPr>
        <p:txBody>
          <a:bodyPr>
            <a:normAutofit/>
          </a:bodyPr>
          <a:lstStyle/>
          <a:p>
            <a:r>
              <a:rPr lang="en-US" sz="3800" dirty="0"/>
              <a:t> </a:t>
            </a:r>
            <a:r>
              <a:rPr lang="en-US" sz="3800" dirty="0">
                <a:solidFill>
                  <a:schemeClr val="bg1"/>
                </a:solidFill>
              </a:rPr>
              <a:t>Let’</a:t>
            </a:r>
            <a:r>
              <a:rPr lang="en-US" sz="3800" dirty="0"/>
              <a:t>s Hear from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1537982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1B1E-5248-4147-B6C9-BB3850C8D81F}"/>
              </a:ext>
            </a:extLst>
          </p:cNvPr>
          <p:cNvSpPr>
            <a:spLocks noGrp="1"/>
          </p:cNvSpPr>
          <p:nvPr>
            <p:ph type="title"/>
          </p:nvPr>
        </p:nvSpPr>
        <p:spPr/>
        <p:txBody>
          <a:bodyPr/>
          <a:lstStyle/>
          <a:p>
            <a:r>
              <a:rPr lang="en-US" dirty="0">
                <a:solidFill>
                  <a:schemeClr val="bg1"/>
                </a:solidFill>
              </a:rPr>
              <a:t>Mo</a:t>
            </a:r>
            <a:r>
              <a:rPr lang="en-US" dirty="0"/>
              <a:t>netary Policy Glossary</a:t>
            </a:r>
          </a:p>
        </p:txBody>
      </p:sp>
      <p:sp>
        <p:nvSpPr>
          <p:cNvPr id="3" name="Content Placeholder 2">
            <a:extLst>
              <a:ext uri="{FF2B5EF4-FFF2-40B4-BE49-F238E27FC236}">
                <a16:creationId xmlns:a16="http://schemas.microsoft.com/office/drawing/2014/main" id="{EFD51D9A-37F6-4BEF-A5E4-1F277524FBE1}"/>
              </a:ext>
            </a:extLst>
          </p:cNvPr>
          <p:cNvSpPr>
            <a:spLocks noGrp="1"/>
          </p:cNvSpPr>
          <p:nvPr>
            <p:ph idx="1"/>
          </p:nvPr>
        </p:nvSpPr>
        <p:spPr/>
        <p:txBody>
          <a:bodyPr/>
          <a:lstStyle/>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Gross Domestic Product</a:t>
            </a:r>
            <a:r>
              <a:rPr lang="en-US" sz="1800"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 </a:t>
            </a:r>
            <a:r>
              <a:rPr lang="en-US" sz="1800" dirty="0">
                <a:effectLst/>
                <a:latin typeface="Garamond" panose="02020404030301010803" pitchFamily="18" charset="0"/>
                <a:ea typeface="Calibri" panose="020F0502020204030204" pitchFamily="34" charset="0"/>
                <a:cs typeface="Times New Roman" panose="02020603050405020304" pitchFamily="18" charset="0"/>
              </a:rPr>
              <a:t>(GDP): the </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value</a:t>
            </a:r>
            <a:r>
              <a:rPr lang="en-US" sz="1800" dirty="0">
                <a:effectLst/>
                <a:latin typeface="Garamond" panose="02020404030301010803" pitchFamily="18" charset="0"/>
                <a:ea typeface="Calibri" panose="020F0502020204030204" pitchFamily="34" charset="0"/>
                <a:cs typeface="Times New Roman" panose="02020603050405020304" pitchFamily="18" charset="0"/>
              </a:rPr>
              <a:t> of national production during the course of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Real Gross Domestic Product </a:t>
            </a:r>
            <a:r>
              <a:rPr lang="en-US" sz="1800" dirty="0">
                <a:effectLst/>
                <a:latin typeface="Garamond" panose="02020404030301010803" pitchFamily="18" charset="0"/>
                <a:ea typeface="Calibri" panose="020F0502020204030204" pitchFamily="34" charset="0"/>
                <a:cs typeface="Times New Roman" panose="02020603050405020304" pitchFamily="18" charset="0"/>
              </a:rPr>
              <a:t>(RGDP): GDP adjusted for inflation.  RGDP measures the </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quantity </a:t>
            </a:r>
            <a:r>
              <a:rPr lang="en-US" sz="1800" dirty="0">
                <a:effectLst/>
                <a:latin typeface="Garamond" panose="02020404030301010803" pitchFamily="18" charset="0"/>
                <a:ea typeface="Calibri" panose="020F0502020204030204" pitchFamily="34" charset="0"/>
                <a:cs typeface="Times New Roman" panose="02020603050405020304" pitchFamily="18" charset="0"/>
              </a:rPr>
              <a:t>of national production.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Potential GDP</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a:t>
            </a:r>
            <a:r>
              <a:rPr lang="en-US" sz="1800" dirty="0">
                <a:effectLst/>
                <a:latin typeface="Garamond" panose="02020404030301010803" pitchFamily="18" charset="0"/>
                <a:ea typeface="Calibri" panose="020F0502020204030204" pitchFamily="34" charset="0"/>
                <a:cs typeface="Times New Roman" panose="02020603050405020304" pitchFamily="18" charset="0"/>
              </a:rPr>
              <a:t> What RGDP would be if the economy was operating at normal, full capacity.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Inflation</a:t>
            </a:r>
            <a:r>
              <a:rPr lang="en-US" sz="1800" dirty="0">
                <a:effectLst/>
                <a:latin typeface="Garamond" panose="02020404030301010803" pitchFamily="18" charset="0"/>
                <a:ea typeface="Calibri" panose="020F0502020204030204" pitchFamily="34" charset="0"/>
                <a:cs typeface="Times New Roman" panose="02020603050405020304" pitchFamily="18" charset="0"/>
              </a:rPr>
              <a:t>:  The average percentage change in prices.  The most popular measure is the Consumer Price Index or CPI rate of inflation.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Natural Rate of Unemployment</a:t>
            </a:r>
            <a:r>
              <a:rPr lang="en-US" sz="1800" dirty="0">
                <a:effectLst/>
                <a:latin typeface="Garamond" panose="02020404030301010803" pitchFamily="18" charset="0"/>
                <a:ea typeface="Calibri" panose="020F0502020204030204" pitchFamily="34" charset="0"/>
                <a:cs typeface="Times New Roman" panose="02020603050405020304" pitchFamily="18" charset="0"/>
              </a:rPr>
              <a:t>:  What the unemployment rate would be if RGDP was equal to potential.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Short run</a:t>
            </a:r>
            <a:r>
              <a:rPr lang="en-US" sz="1800" dirty="0">
                <a:effectLst/>
                <a:latin typeface="Garamond" panose="02020404030301010803" pitchFamily="18" charset="0"/>
                <a:ea typeface="Calibri" panose="020F0502020204030204" pitchFamily="34" charset="0"/>
                <a:cs typeface="Times New Roman" panose="02020603050405020304" pitchFamily="18" charset="0"/>
              </a:rPr>
              <a:t>:  The current situation of the economy and its prospects over the next year or so.  The business cycle reflects the short run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Long run</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a:t>
            </a:r>
            <a:r>
              <a:rPr lang="en-US" sz="1800" dirty="0">
                <a:effectLst/>
                <a:latin typeface="Garamond" panose="02020404030301010803" pitchFamily="18" charset="0"/>
                <a:ea typeface="Calibri" panose="020F0502020204030204" pitchFamily="34" charset="0"/>
                <a:cs typeface="Times New Roman" panose="02020603050405020304" pitchFamily="18" charset="0"/>
              </a:rPr>
              <a:t> The average behavior of the economy over a complete business cycle.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B20E30E-D544-406D-9FB1-3D4C0C58AE49}"/>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1005189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06F551-DC6F-4CE0-89A2-30562595E2D3}"/>
              </a:ext>
            </a:extLst>
          </p:cNvPr>
          <p:cNvSpPr>
            <a:spLocks noGrp="1"/>
          </p:cNvSpPr>
          <p:nvPr>
            <p:ph idx="1"/>
          </p:nvPr>
        </p:nvSpPr>
        <p:spPr/>
        <p:txBody>
          <a:bodyPr/>
          <a:lstStyle/>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Aggregate Demand</a:t>
            </a:r>
            <a:r>
              <a:rPr lang="en-US" sz="1800" dirty="0">
                <a:effectLst/>
                <a:latin typeface="Garamond" panose="02020404030301010803" pitchFamily="18" charset="0"/>
                <a:ea typeface="Calibri" panose="020F0502020204030204" pitchFamily="34" charset="0"/>
                <a:cs typeface="Times New Roman" panose="02020603050405020304" pitchFamily="18" charset="0"/>
              </a:rPr>
              <a:t>:  Total domestic spending by households, firms</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 </a:t>
            </a:r>
            <a:r>
              <a:rPr lang="en-US" sz="1800" dirty="0">
                <a:effectLst/>
                <a:latin typeface="Garamond" panose="02020404030301010803" pitchFamily="18" charset="0"/>
                <a:ea typeface="Calibri" panose="020F0502020204030204" pitchFamily="34" charset="0"/>
                <a:cs typeface="Times New Roman" panose="02020603050405020304" pitchFamily="18" charset="0"/>
              </a:rPr>
              <a:t>and government on newly produced goods.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Interest Rates</a:t>
            </a:r>
            <a:r>
              <a:rPr lang="en-US" sz="1800" dirty="0">
                <a:effectLst/>
                <a:latin typeface="Garamond" panose="02020404030301010803" pitchFamily="18" charset="0"/>
                <a:ea typeface="Calibri" panose="020F0502020204030204" pitchFamily="34" charset="0"/>
                <a:cs typeface="Times New Roman" panose="02020603050405020304" pitchFamily="18" charset="0"/>
              </a:rPr>
              <a:t>:</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 </a:t>
            </a:r>
            <a:r>
              <a:rPr lang="en-US" sz="1800" dirty="0">
                <a:effectLst/>
                <a:latin typeface="Garamond" panose="02020404030301010803" pitchFamily="18" charset="0"/>
                <a:ea typeface="Calibri" panose="020F0502020204030204" pitchFamily="34" charset="0"/>
                <a:cs typeface="Times New Roman" panose="02020603050405020304" pitchFamily="18" charset="0"/>
              </a:rPr>
              <a:t>The cost of borrowing by government (Treasury bonds), by firms (corporate bonds and bank loans), by households (mortgages) and by others.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Short-term interest rates</a:t>
            </a:r>
            <a:r>
              <a:rPr lang="en-US" sz="1800"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 </a:t>
            </a:r>
            <a:r>
              <a:rPr lang="en-US" sz="1800" dirty="0">
                <a:effectLst/>
                <a:latin typeface="Garamond" panose="02020404030301010803" pitchFamily="18" charset="0"/>
                <a:ea typeface="Calibri" panose="020F0502020204030204" pitchFamily="34" charset="0"/>
                <a:cs typeface="Times New Roman" panose="02020603050405020304" pitchFamily="18" charset="0"/>
              </a:rPr>
              <a:t>the interest rate on bonds and loans of 1 year or less.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Long-term interest rates</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  </a:t>
            </a:r>
            <a:r>
              <a:rPr lang="en-US" sz="1800" dirty="0">
                <a:effectLst/>
                <a:latin typeface="Garamond" panose="02020404030301010803" pitchFamily="18" charset="0"/>
                <a:ea typeface="Calibri" panose="020F0502020204030204" pitchFamily="34" charset="0"/>
                <a:cs typeface="Times New Roman" panose="02020603050405020304" pitchFamily="18" charset="0"/>
              </a:rPr>
              <a:t>more than 1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Risky interest rates</a:t>
            </a:r>
            <a:r>
              <a:rPr lang="en-US" sz="1800" dirty="0">
                <a:effectLst/>
                <a:latin typeface="Garamond" panose="02020404030301010803" pitchFamily="18" charset="0"/>
                <a:ea typeface="Calibri" panose="020F0502020204030204" pitchFamily="34" charset="0"/>
                <a:cs typeface="Times New Roman" panose="02020603050405020304" pitchFamily="18" charset="0"/>
              </a:rPr>
              <a:t>:  on bonds and loans that may not be paid back (Corporate bonds, Bank Loans)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Federal Funds rate</a:t>
            </a:r>
            <a:r>
              <a:rPr lang="en-US" sz="1800" dirty="0">
                <a:effectLst/>
                <a:latin typeface="Garamond" panose="02020404030301010803" pitchFamily="18" charset="0"/>
                <a:ea typeface="Calibri" panose="020F0502020204030204" pitchFamily="34" charset="0"/>
                <a:cs typeface="Times New Roman" panose="02020603050405020304" pitchFamily="18" charset="0"/>
              </a:rPr>
              <a:t>:  The interest rate of overnight loans between banks.  It is the primary policy instrument of the Fed.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Political Independence</a:t>
            </a:r>
            <a:r>
              <a:rPr lang="en-US" sz="1800" dirty="0">
                <a:effectLst/>
                <a:latin typeface="Garamond" panose="02020404030301010803" pitchFamily="18" charset="0"/>
                <a:ea typeface="Calibri" panose="020F0502020204030204" pitchFamily="34" charset="0"/>
                <a:cs typeface="Times New Roman" panose="02020603050405020304" pitchFamily="18" charset="0"/>
              </a:rPr>
              <a:t>:  The extent to which the Fed’s decisions are affected by politics.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solidFill>
                  <a:srgbClr val="C00000"/>
                </a:solidFill>
                <a:effectLst/>
                <a:latin typeface="Garamond" panose="02020404030301010803" pitchFamily="18" charset="0"/>
                <a:ea typeface="Calibri" panose="020F0502020204030204" pitchFamily="34" charset="0"/>
                <a:cs typeface="Times New Roman" panose="02020603050405020304" pitchFamily="18" charset="0"/>
              </a:rPr>
              <a:t>Credibility</a:t>
            </a:r>
            <a:r>
              <a:rPr lang="en-US" sz="1800" dirty="0">
                <a:effectLst/>
                <a:latin typeface="Garamond" panose="02020404030301010803" pitchFamily="18" charset="0"/>
                <a:ea typeface="Calibri" panose="020F0502020204030204" pitchFamily="34" charset="0"/>
                <a:cs typeface="Times New Roman" panose="02020603050405020304" pitchFamily="18" charset="0"/>
              </a:rPr>
              <a:t>:  Explaining what actions you are taking and why.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91D3252-684D-4CB3-AABD-104B30473799}"/>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5" name="Title 1">
            <a:extLst>
              <a:ext uri="{FF2B5EF4-FFF2-40B4-BE49-F238E27FC236}">
                <a16:creationId xmlns:a16="http://schemas.microsoft.com/office/drawing/2014/main" id="{AFA64C28-9013-4206-B977-F59C082AD0CD}"/>
              </a:ext>
            </a:extLst>
          </p:cNvPr>
          <p:cNvSpPr>
            <a:spLocks noGrp="1"/>
          </p:cNvSpPr>
          <p:nvPr>
            <p:ph type="title"/>
          </p:nvPr>
        </p:nvSpPr>
        <p:spPr>
          <a:xfrm>
            <a:off x="838200" y="0"/>
            <a:ext cx="10515600" cy="1325563"/>
          </a:xfrm>
        </p:spPr>
        <p:txBody>
          <a:bodyPr/>
          <a:lstStyle/>
          <a:p>
            <a:r>
              <a:rPr lang="en-US" dirty="0">
                <a:solidFill>
                  <a:schemeClr val="bg1"/>
                </a:solidFill>
              </a:rPr>
              <a:t>Mo</a:t>
            </a:r>
            <a:r>
              <a:rPr lang="en-US" dirty="0"/>
              <a:t>netary Policy Glossary</a:t>
            </a:r>
          </a:p>
        </p:txBody>
      </p:sp>
    </p:spTree>
    <p:extLst>
      <p:ext uri="{BB962C8B-B14F-4D97-AF65-F5344CB8AC3E}">
        <p14:creationId xmlns:p14="http://schemas.microsoft.com/office/powerpoint/2010/main" val="140730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7E35-6F5C-4AEA-8092-D38C59E793B8}"/>
              </a:ext>
            </a:extLst>
          </p:cNvPr>
          <p:cNvSpPr>
            <a:spLocks noGrp="1"/>
          </p:cNvSpPr>
          <p:nvPr>
            <p:ph type="title"/>
          </p:nvPr>
        </p:nvSpPr>
        <p:spPr/>
        <p:txBody>
          <a:bodyPr/>
          <a:lstStyle/>
          <a:p>
            <a:r>
              <a:rPr lang="en-US" dirty="0">
                <a:solidFill>
                  <a:schemeClr val="bg1"/>
                </a:solidFill>
              </a:rPr>
              <a:t>Fed</a:t>
            </a:r>
            <a:r>
              <a:rPr lang="en-US" dirty="0"/>
              <a:t>eral Reserve:  The US </a:t>
            </a:r>
            <a:r>
              <a:rPr lang="en-US" i="1" dirty="0"/>
              <a:t>Central Bank</a:t>
            </a:r>
            <a:endParaRPr lang="en-US" dirty="0"/>
          </a:p>
        </p:txBody>
      </p:sp>
      <p:sp>
        <p:nvSpPr>
          <p:cNvPr id="3" name="Content Placeholder 2">
            <a:extLst>
              <a:ext uri="{FF2B5EF4-FFF2-40B4-BE49-F238E27FC236}">
                <a16:creationId xmlns:a16="http://schemas.microsoft.com/office/drawing/2014/main" id="{ECC3A532-C2BB-4B54-BC83-69EEDD67DEBF}"/>
              </a:ext>
            </a:extLst>
          </p:cNvPr>
          <p:cNvSpPr>
            <a:spLocks noGrp="1"/>
          </p:cNvSpPr>
          <p:nvPr>
            <p:ph idx="1"/>
          </p:nvPr>
        </p:nvSpPr>
        <p:spPr/>
        <p:txBody>
          <a:bodyPr/>
          <a:lstStyle/>
          <a:p>
            <a:r>
              <a:rPr lang="en-US" dirty="0"/>
              <a:t>Central Banks are the government’s banks and were typically established to manage currency [</a:t>
            </a:r>
            <a:r>
              <a:rPr lang="en-US" dirty="0" err="1"/>
              <a:t>Riksbank</a:t>
            </a:r>
            <a:r>
              <a:rPr lang="en-US" dirty="0"/>
              <a:t> (1668)] or to help governments to fund wars [Bank of England(1694)].</a:t>
            </a:r>
          </a:p>
          <a:p>
            <a:r>
              <a:rPr lang="en-US" dirty="0"/>
              <a:t>First and Second Banks of the United States (1791) &amp; (1816).</a:t>
            </a:r>
          </a:p>
          <a:p>
            <a:r>
              <a:rPr lang="en-US" dirty="0"/>
              <a:t>Late 19</a:t>
            </a:r>
            <a:r>
              <a:rPr lang="en-US" baseline="30000" dirty="0"/>
              <a:t>th</a:t>
            </a:r>
            <a:r>
              <a:rPr lang="en-US" dirty="0"/>
              <a:t> century financial crise culminating in the panic of 1907 leads to the creation of the Federal Reserve System in 1913 to act as a “lender of last resort.”</a:t>
            </a:r>
          </a:p>
          <a:p>
            <a:r>
              <a:rPr lang="en-US" dirty="0"/>
              <a:t>Now all developed economies have central banks .</a:t>
            </a:r>
          </a:p>
        </p:txBody>
      </p:sp>
      <p:sp>
        <p:nvSpPr>
          <p:cNvPr id="4" name="Slide Number Placeholder 3">
            <a:extLst>
              <a:ext uri="{FF2B5EF4-FFF2-40B4-BE49-F238E27FC236}">
                <a16:creationId xmlns:a16="http://schemas.microsoft.com/office/drawing/2014/main" id="{EC3D7924-F62F-4178-85CC-76FCDAE28CD3}"/>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89319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79E9-ABA0-4262-8D93-7E1A8588995F}"/>
              </a:ext>
            </a:extLst>
          </p:cNvPr>
          <p:cNvSpPr>
            <a:spLocks noGrp="1"/>
          </p:cNvSpPr>
          <p:nvPr>
            <p:ph type="title"/>
          </p:nvPr>
        </p:nvSpPr>
        <p:spPr/>
        <p:txBody>
          <a:bodyPr/>
          <a:lstStyle/>
          <a:p>
            <a:r>
              <a:rPr lang="en-US" dirty="0">
                <a:solidFill>
                  <a:schemeClr val="bg1"/>
                </a:solidFill>
              </a:rPr>
              <a:t>Fed</a:t>
            </a:r>
            <a:r>
              <a:rPr lang="en-US" dirty="0">
                <a:solidFill>
                  <a:schemeClr val="accent5">
                    <a:lumMod val="50000"/>
                  </a:schemeClr>
                </a:solidFill>
              </a:rPr>
              <a:t>eral </a:t>
            </a:r>
            <a:r>
              <a:rPr lang="en-US" dirty="0"/>
              <a:t>Reserve Responsibilities</a:t>
            </a:r>
          </a:p>
        </p:txBody>
      </p:sp>
      <p:sp>
        <p:nvSpPr>
          <p:cNvPr id="3" name="Content Placeholder 2">
            <a:extLst>
              <a:ext uri="{FF2B5EF4-FFF2-40B4-BE49-F238E27FC236}">
                <a16:creationId xmlns:a16="http://schemas.microsoft.com/office/drawing/2014/main" id="{0B0522CA-4B64-48F2-B3A1-205B0C91E499}"/>
              </a:ext>
            </a:extLst>
          </p:cNvPr>
          <p:cNvSpPr>
            <a:spLocks noGrp="1"/>
          </p:cNvSpPr>
          <p:nvPr>
            <p:ph idx="1"/>
          </p:nvPr>
        </p:nvSpPr>
        <p:spPr/>
        <p:txBody>
          <a:bodyPr/>
          <a:lstStyle/>
          <a:p>
            <a:r>
              <a:rPr lang="en-US" dirty="0"/>
              <a:t>Currency Issue.</a:t>
            </a:r>
          </a:p>
          <a:p>
            <a:r>
              <a:rPr lang="en-US" dirty="0"/>
              <a:t>Fiscal Agent for the Treasury.</a:t>
            </a:r>
          </a:p>
          <a:p>
            <a:r>
              <a:rPr lang="en-US" dirty="0"/>
              <a:t>Maintain and oversee “Payments System.”</a:t>
            </a:r>
          </a:p>
          <a:p>
            <a:r>
              <a:rPr lang="en-US" dirty="0"/>
              <a:t>Bank Regulation and Supervision.</a:t>
            </a:r>
          </a:p>
          <a:p>
            <a:r>
              <a:rPr lang="en-US" dirty="0"/>
              <a:t>Lender of Last Resort.</a:t>
            </a:r>
          </a:p>
          <a:p>
            <a:r>
              <a:rPr lang="en-US" dirty="0"/>
              <a:t>Monetary Policy.</a:t>
            </a:r>
          </a:p>
        </p:txBody>
      </p:sp>
      <p:sp>
        <p:nvSpPr>
          <p:cNvPr id="4" name="Slide Number Placeholder 3">
            <a:extLst>
              <a:ext uri="{FF2B5EF4-FFF2-40B4-BE49-F238E27FC236}">
                <a16:creationId xmlns:a16="http://schemas.microsoft.com/office/drawing/2014/main" id="{8CCB5EC5-130D-4550-9F46-7FE751DFE621}"/>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427500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47499-83CE-44E6-B566-B4DECDBFD9C4}"/>
              </a:ext>
            </a:extLst>
          </p:cNvPr>
          <p:cNvSpPr>
            <a:spLocks noGrp="1"/>
          </p:cNvSpPr>
          <p:nvPr>
            <p:ph type="title"/>
          </p:nvPr>
        </p:nvSpPr>
        <p:spPr/>
        <p:txBody>
          <a:bodyPr/>
          <a:lstStyle/>
          <a:p>
            <a:r>
              <a:rPr lang="en-US" dirty="0">
                <a:solidFill>
                  <a:schemeClr val="bg1"/>
                </a:solidFill>
              </a:rPr>
              <a:t>Thr</a:t>
            </a:r>
            <a:r>
              <a:rPr lang="en-US" dirty="0"/>
              <a:t>ee LOL Episodes</a:t>
            </a:r>
          </a:p>
        </p:txBody>
      </p:sp>
      <p:sp>
        <p:nvSpPr>
          <p:cNvPr id="3" name="Content Placeholder 2">
            <a:extLst>
              <a:ext uri="{FF2B5EF4-FFF2-40B4-BE49-F238E27FC236}">
                <a16:creationId xmlns:a16="http://schemas.microsoft.com/office/drawing/2014/main" id="{01A4055A-D0ED-491B-A25B-CCE2DB25EAEB}"/>
              </a:ext>
            </a:extLst>
          </p:cNvPr>
          <p:cNvSpPr>
            <a:spLocks noGrp="1"/>
          </p:cNvSpPr>
          <p:nvPr>
            <p:ph idx="1"/>
          </p:nvPr>
        </p:nvSpPr>
        <p:spPr/>
        <p:txBody>
          <a:bodyPr/>
          <a:lstStyle/>
          <a:p>
            <a:pPr marL="514350" indent="-514350">
              <a:buFont typeface="+mj-lt"/>
              <a:buAutoNum type="arabicPeriod"/>
            </a:pPr>
            <a:r>
              <a:rPr lang="en-US" dirty="0"/>
              <a:t>Great Depression.</a:t>
            </a:r>
          </a:p>
          <a:p>
            <a:pPr marL="514350" indent="-514350">
              <a:buFont typeface="+mj-lt"/>
              <a:buAutoNum type="arabicPeriod"/>
            </a:pPr>
            <a:r>
              <a:rPr lang="en-US" dirty="0"/>
              <a:t>Great Recession, September through December 2008.</a:t>
            </a:r>
          </a:p>
          <a:p>
            <a:pPr marL="514350" indent="-514350">
              <a:buFont typeface="+mj-lt"/>
              <a:buAutoNum type="arabicPeriod"/>
            </a:pPr>
            <a:r>
              <a:rPr lang="en-US" dirty="0"/>
              <a:t>March 2020.</a:t>
            </a:r>
          </a:p>
        </p:txBody>
      </p:sp>
      <p:sp>
        <p:nvSpPr>
          <p:cNvPr id="4" name="Slide Number Placeholder 3">
            <a:extLst>
              <a:ext uri="{FF2B5EF4-FFF2-40B4-BE49-F238E27FC236}">
                <a16:creationId xmlns:a16="http://schemas.microsoft.com/office/drawing/2014/main" id="{51B1F341-BDE8-411A-99A8-FF3DEA23A299}"/>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265838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FC2E9A3B-B9D2-4C62-9E84-27A4C5E6D53E}"/>
              </a:ext>
            </a:extLst>
          </p:cNvPr>
          <p:cNvSpPr>
            <a:spLocks noGrp="1" noChangeArrowheads="1"/>
          </p:cNvSpPr>
          <p:nvPr>
            <p:ph type="title"/>
          </p:nvPr>
        </p:nvSpPr>
        <p:spPr/>
        <p:txBody>
          <a:bodyPr/>
          <a:lstStyle/>
          <a:p>
            <a:pPr eaLnBrk="1" hangingPunct="1"/>
            <a:r>
              <a:rPr lang="en-US" altLang="en-US" sz="3600" dirty="0">
                <a:solidFill>
                  <a:schemeClr val="bg1"/>
                </a:solidFill>
              </a:rPr>
              <a:t>Mo</a:t>
            </a:r>
            <a:r>
              <a:rPr lang="en-US" altLang="en-US" sz="3600" dirty="0"/>
              <a:t>netary Policy at the Fed</a:t>
            </a:r>
          </a:p>
        </p:txBody>
      </p:sp>
      <p:sp>
        <p:nvSpPr>
          <p:cNvPr id="91139" name="Rectangle 3">
            <a:extLst>
              <a:ext uri="{FF2B5EF4-FFF2-40B4-BE49-F238E27FC236}">
                <a16:creationId xmlns:a16="http://schemas.microsoft.com/office/drawing/2014/main" id="{8E89FDF1-0937-4341-9F3C-3202ED876876}"/>
              </a:ext>
            </a:extLst>
          </p:cNvPr>
          <p:cNvSpPr>
            <a:spLocks noGrp="1" noChangeArrowheads="1"/>
          </p:cNvSpPr>
          <p:nvPr>
            <p:ph idx="1"/>
          </p:nvPr>
        </p:nvSpPr>
        <p:spPr/>
        <p:txBody>
          <a:bodyPr>
            <a:normAutofit fontScale="92500" lnSpcReduction="20000"/>
          </a:bodyPr>
          <a:lstStyle/>
          <a:p>
            <a:pPr marL="0" indent="0">
              <a:lnSpc>
                <a:spcPct val="100000"/>
              </a:lnSpc>
              <a:spcBef>
                <a:spcPct val="30000"/>
              </a:spcBef>
              <a:buNone/>
            </a:pPr>
            <a:r>
              <a:rPr lang="en-US" altLang="en-US" sz="2700" dirty="0"/>
              <a:t>The Federal Reserve System </a:t>
            </a:r>
            <a:br>
              <a:rPr lang="en-US" altLang="en-US" sz="2700" dirty="0"/>
            </a:br>
            <a:r>
              <a:rPr lang="en-US" altLang="en-US" sz="2700" dirty="0"/>
              <a:t>consists of:</a:t>
            </a:r>
          </a:p>
          <a:p>
            <a:pPr marL="400050" lvl="1">
              <a:spcBef>
                <a:spcPct val="30000"/>
              </a:spcBef>
              <a:buClr>
                <a:srgbClr val="008080"/>
              </a:buClr>
            </a:pPr>
            <a:r>
              <a:rPr lang="en-US" altLang="en-US" sz="2600" b="1" dirty="0">
                <a:solidFill>
                  <a:srgbClr val="800080"/>
                </a:solidFill>
                <a:ea typeface="Arial" panose="020B0604020202020204" pitchFamily="34" charset="0"/>
              </a:rPr>
              <a:t>Board of Governors</a:t>
            </a:r>
            <a:r>
              <a:rPr lang="en-US" altLang="en-US" sz="2600" dirty="0">
                <a:ea typeface="Arial" panose="020B0604020202020204" pitchFamily="34" charset="0"/>
              </a:rPr>
              <a:t> </a:t>
            </a:r>
            <a:br>
              <a:rPr lang="en-US" altLang="en-US" sz="2600" dirty="0">
                <a:ea typeface="Arial" panose="020B0604020202020204" pitchFamily="34" charset="0"/>
              </a:rPr>
            </a:br>
            <a:r>
              <a:rPr lang="en-US" altLang="en-US" sz="2600" dirty="0">
                <a:ea typeface="Arial" panose="020B0604020202020204" pitchFamily="34" charset="0"/>
              </a:rPr>
              <a:t>(7 members), </a:t>
            </a:r>
            <a:br>
              <a:rPr lang="en-US" altLang="en-US" sz="2600" dirty="0">
                <a:ea typeface="Arial" panose="020B0604020202020204" pitchFamily="34" charset="0"/>
              </a:rPr>
            </a:br>
            <a:r>
              <a:rPr lang="en-US" altLang="en-US" sz="2600" dirty="0">
                <a:ea typeface="Arial" panose="020B0604020202020204" pitchFamily="34" charset="0"/>
              </a:rPr>
              <a:t>located in Washington, DC</a:t>
            </a:r>
          </a:p>
          <a:p>
            <a:pPr marL="400050" lvl="1">
              <a:spcBef>
                <a:spcPct val="30000"/>
              </a:spcBef>
              <a:buClr>
                <a:srgbClr val="008080"/>
              </a:buClr>
            </a:pPr>
            <a:r>
              <a:rPr lang="en-US" altLang="en-US" sz="2600" b="1" dirty="0">
                <a:solidFill>
                  <a:srgbClr val="800080"/>
                </a:solidFill>
                <a:ea typeface="Arial" panose="020B0604020202020204" pitchFamily="34" charset="0"/>
              </a:rPr>
              <a:t>12 regional Fed banks</a:t>
            </a:r>
            <a:r>
              <a:rPr lang="en-US" altLang="en-US" sz="2600" dirty="0">
                <a:ea typeface="Arial" panose="020B0604020202020204" pitchFamily="34" charset="0"/>
              </a:rPr>
              <a:t>, </a:t>
            </a:r>
            <a:br>
              <a:rPr lang="en-US" altLang="en-US" sz="2600" dirty="0">
                <a:ea typeface="Arial" panose="020B0604020202020204" pitchFamily="34" charset="0"/>
              </a:rPr>
            </a:br>
            <a:r>
              <a:rPr lang="en-US" altLang="en-US" sz="2600" dirty="0">
                <a:ea typeface="Arial" panose="020B0604020202020204" pitchFamily="34" charset="0"/>
              </a:rPr>
              <a:t>located around the U.S.</a:t>
            </a:r>
          </a:p>
          <a:p>
            <a:pPr marL="400050" lvl="1">
              <a:spcBef>
                <a:spcPct val="30000"/>
              </a:spcBef>
              <a:buClr>
                <a:srgbClr val="008080"/>
              </a:buClr>
            </a:pPr>
            <a:r>
              <a:rPr lang="en-US" altLang="en-US" sz="2600" b="1" dirty="0">
                <a:solidFill>
                  <a:srgbClr val="800080"/>
                </a:solidFill>
                <a:ea typeface="Arial" panose="020B0604020202020204" pitchFamily="34" charset="0"/>
              </a:rPr>
              <a:t>Federal Open Market </a:t>
            </a:r>
            <a:br>
              <a:rPr lang="en-US" altLang="en-US" sz="2600" b="1" dirty="0">
                <a:solidFill>
                  <a:srgbClr val="800080"/>
                </a:solidFill>
                <a:ea typeface="Arial" panose="020B0604020202020204" pitchFamily="34" charset="0"/>
              </a:rPr>
            </a:br>
            <a:r>
              <a:rPr lang="en-US" altLang="en-US" sz="2600" b="1" dirty="0">
                <a:solidFill>
                  <a:srgbClr val="800080"/>
                </a:solidFill>
                <a:ea typeface="Arial" panose="020B0604020202020204" pitchFamily="34" charset="0"/>
              </a:rPr>
              <a:t>Committee (FOMC)</a:t>
            </a:r>
            <a:r>
              <a:rPr lang="en-US" altLang="en-US" sz="2600" dirty="0">
                <a:ea typeface="Arial" panose="020B0604020202020204" pitchFamily="34" charset="0"/>
              </a:rPr>
              <a:t>, </a:t>
            </a:r>
            <a:br>
              <a:rPr lang="en-US" altLang="en-US" sz="2600" dirty="0">
                <a:ea typeface="Arial" panose="020B0604020202020204" pitchFamily="34" charset="0"/>
              </a:rPr>
            </a:br>
            <a:r>
              <a:rPr lang="en-US" altLang="en-US" sz="2600" dirty="0">
                <a:ea typeface="Arial" panose="020B0604020202020204" pitchFamily="34" charset="0"/>
              </a:rPr>
              <a:t>includes the Bd of Govs and </a:t>
            </a:r>
            <a:br>
              <a:rPr lang="en-US" altLang="en-US" sz="2600" dirty="0">
                <a:ea typeface="Arial" panose="020B0604020202020204" pitchFamily="34" charset="0"/>
              </a:rPr>
            </a:br>
            <a:r>
              <a:rPr lang="en-US" altLang="en-US" sz="2600" dirty="0">
                <a:ea typeface="Arial" panose="020B0604020202020204" pitchFamily="34" charset="0"/>
              </a:rPr>
              <a:t>presidents of 5 of the </a:t>
            </a:r>
            <a:br>
              <a:rPr lang="en-US" altLang="en-US" sz="2600" dirty="0">
                <a:ea typeface="Arial" panose="020B0604020202020204" pitchFamily="34" charset="0"/>
              </a:rPr>
            </a:br>
            <a:r>
              <a:rPr lang="en-US" altLang="en-US" sz="2600" dirty="0">
                <a:ea typeface="Arial" panose="020B0604020202020204" pitchFamily="34" charset="0"/>
              </a:rPr>
              <a:t>regional Fed banks on a rotating basis</a:t>
            </a:r>
            <a:br>
              <a:rPr lang="en-US" altLang="en-US" sz="2600" dirty="0">
                <a:ea typeface="Arial" panose="020B0604020202020204" pitchFamily="34" charset="0"/>
              </a:rPr>
            </a:br>
            <a:endParaRPr lang="en-US" altLang="en-US" sz="2600" dirty="0">
              <a:ea typeface="Arial" panose="020B0604020202020204" pitchFamily="34" charset="0"/>
            </a:endParaRPr>
          </a:p>
          <a:p>
            <a:pPr marL="400050" lvl="1">
              <a:spcBef>
                <a:spcPct val="30000"/>
              </a:spcBef>
              <a:buClr>
                <a:srgbClr val="008080"/>
              </a:buClr>
            </a:pPr>
            <a:r>
              <a:rPr lang="en-US" altLang="en-US" sz="2600" dirty="0">
                <a:ea typeface="Arial" panose="020B0604020202020204" pitchFamily="34" charset="0"/>
              </a:rPr>
              <a:t>The FOMC has 8 scheduled meetings a year to set monetary policy. </a:t>
            </a:r>
          </a:p>
        </p:txBody>
      </p:sp>
      <p:sp>
        <p:nvSpPr>
          <p:cNvPr id="91141" name="Text Box 5">
            <a:extLst>
              <a:ext uri="{FF2B5EF4-FFF2-40B4-BE49-F238E27FC236}">
                <a16:creationId xmlns:a16="http://schemas.microsoft.com/office/drawing/2014/main" id="{C0277FB2-AA79-44F1-B667-8E14AF84E933}"/>
              </a:ext>
            </a:extLst>
          </p:cNvPr>
          <p:cNvSpPr txBox="1">
            <a:spLocks noChangeArrowheads="1"/>
          </p:cNvSpPr>
          <p:nvPr/>
        </p:nvSpPr>
        <p:spPr bwMode="auto">
          <a:xfrm>
            <a:off x="7046914" y="3822701"/>
            <a:ext cx="3171825"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5000"/>
              </a:lnSpc>
              <a:spcBef>
                <a:spcPts val="1200"/>
              </a:spcBef>
              <a:buClr>
                <a:srgbClr val="A3C167"/>
              </a:buClr>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105000"/>
              </a:lnSpc>
              <a:spcBef>
                <a:spcPts val="300"/>
              </a:spcBef>
              <a:buClr>
                <a:srgbClr val="CC9900"/>
              </a:buClr>
              <a:buFont typeface="Wingdings" panose="05000000000000000000"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nSpc>
                <a:spcPct val="105000"/>
              </a:lnSpc>
              <a:spcBef>
                <a:spcPts val="300"/>
              </a:spcBef>
              <a:buClr>
                <a:srgbClr val="B3A2C7"/>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95000"/>
              </a:lnSpc>
              <a:spcBef>
                <a:spcPct val="50000"/>
              </a:spcBef>
              <a:buClrTx/>
              <a:buFontTx/>
              <a:buNone/>
            </a:pPr>
            <a:r>
              <a:rPr lang="en-US" altLang="en-US" sz="2500" b="1" i="1"/>
              <a:t>Ben S. Bernanke</a:t>
            </a:r>
            <a:br>
              <a:rPr lang="en-US" altLang="en-US" sz="2500" b="1" i="1"/>
            </a:br>
            <a:r>
              <a:rPr lang="en-US" altLang="en-US" sz="2500" i="1"/>
              <a:t>Chair of FOMC, </a:t>
            </a:r>
            <a:br>
              <a:rPr lang="en-US" altLang="en-US" sz="2500" i="1"/>
            </a:br>
            <a:r>
              <a:rPr lang="en-US" altLang="en-US" sz="2500" i="1"/>
              <a:t>Feb 2006</a:t>
            </a:r>
            <a:r>
              <a:rPr lang="en-US" altLang="en-US" sz="2400" i="1"/>
              <a:t> – Jan 2014</a:t>
            </a:r>
          </a:p>
        </p:txBody>
      </p:sp>
      <p:sp>
        <p:nvSpPr>
          <p:cNvPr id="86021" name="FlagCount" hidden="1">
            <a:hlinkClick r:id="rId3" action="ppaction://hlinkfile"/>
            <a:extLst>
              <a:ext uri="{FF2B5EF4-FFF2-40B4-BE49-F238E27FC236}">
                <a16:creationId xmlns:a16="http://schemas.microsoft.com/office/drawing/2014/main" id="{30D8290E-038B-43B9-9389-4C653CDEB204}"/>
              </a:ext>
            </a:extLst>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lnSpc>
                <a:spcPct val="105000"/>
              </a:lnSpc>
              <a:spcBef>
                <a:spcPts val="1200"/>
              </a:spcBef>
              <a:buClr>
                <a:srgbClr val="A3C167"/>
              </a:buClr>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105000"/>
              </a:lnSpc>
              <a:spcBef>
                <a:spcPts val="300"/>
              </a:spcBef>
              <a:buClr>
                <a:srgbClr val="CC9900"/>
              </a:buClr>
              <a:buFont typeface="Wingdings" panose="05000000000000000000"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nSpc>
                <a:spcPct val="105000"/>
              </a:lnSpc>
              <a:spcBef>
                <a:spcPts val="300"/>
              </a:spcBef>
              <a:buClr>
                <a:srgbClr val="B3A2C7"/>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en-US" altLang="en-US" sz="1400" b="1">
                <a:latin typeface="Tahoma" panose="020B0604030504040204" pitchFamily="34" charset="0"/>
              </a:rPr>
              <a:t>0</a:t>
            </a:r>
          </a:p>
        </p:txBody>
      </p:sp>
      <p:pic>
        <p:nvPicPr>
          <p:cNvPr id="7" name="Picture 4">
            <a:extLst>
              <a:ext uri="{FF2B5EF4-FFF2-40B4-BE49-F238E27FC236}">
                <a16:creationId xmlns:a16="http://schemas.microsoft.com/office/drawing/2014/main" id="{B423C4BD-0B20-4C27-9CC8-C29E14F0E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1" y="838200"/>
            <a:ext cx="2270125"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FBFDCDD-2BBA-4725-B0B9-CCA7E01EEFD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1" y="762001"/>
            <a:ext cx="3902075"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a:extLst>
              <a:ext uri="{FF2B5EF4-FFF2-40B4-BE49-F238E27FC236}">
                <a16:creationId xmlns:a16="http://schemas.microsoft.com/office/drawing/2014/main" id="{FEAC7253-209D-4B80-9549-52CFBAAC5C8B}"/>
              </a:ext>
            </a:extLst>
          </p:cNvPr>
          <p:cNvSpPr txBox="1">
            <a:spLocks noChangeArrowheads="1"/>
          </p:cNvSpPr>
          <p:nvPr/>
        </p:nvSpPr>
        <p:spPr bwMode="auto">
          <a:xfrm>
            <a:off x="7086601" y="3886201"/>
            <a:ext cx="3171825" cy="1177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5000"/>
              </a:lnSpc>
              <a:spcBef>
                <a:spcPts val="1200"/>
              </a:spcBef>
              <a:buClr>
                <a:srgbClr val="A3C167"/>
              </a:buClr>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105000"/>
              </a:lnSpc>
              <a:spcBef>
                <a:spcPts val="300"/>
              </a:spcBef>
              <a:buClr>
                <a:srgbClr val="CC9900"/>
              </a:buClr>
              <a:buFont typeface="Wingdings" panose="05000000000000000000"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nSpc>
                <a:spcPct val="105000"/>
              </a:lnSpc>
              <a:spcBef>
                <a:spcPts val="300"/>
              </a:spcBef>
              <a:buClr>
                <a:srgbClr val="B3A2C7"/>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95000"/>
              </a:lnSpc>
              <a:spcBef>
                <a:spcPct val="50000"/>
              </a:spcBef>
              <a:buClrTx/>
              <a:buFontTx/>
              <a:buNone/>
            </a:pPr>
            <a:r>
              <a:rPr lang="en-US" altLang="en-US" sz="2500" b="1" i="1" dirty="0"/>
              <a:t>Janet Yellen</a:t>
            </a:r>
            <a:br>
              <a:rPr lang="en-US" altLang="en-US" sz="2500" b="1" i="1" dirty="0"/>
            </a:br>
            <a:r>
              <a:rPr lang="en-US" altLang="en-US" sz="2500" i="1" dirty="0"/>
              <a:t>Chair of FOMC, </a:t>
            </a:r>
            <a:br>
              <a:rPr lang="en-US" altLang="en-US" sz="2500" i="1" dirty="0"/>
            </a:br>
            <a:r>
              <a:rPr lang="en-US" altLang="en-US" sz="2400" i="1" dirty="0"/>
              <a:t>Jan 2014 – Jan 2018</a:t>
            </a:r>
          </a:p>
        </p:txBody>
      </p:sp>
      <p:grpSp>
        <p:nvGrpSpPr>
          <p:cNvPr id="3" name="Group 2">
            <a:extLst>
              <a:ext uri="{FF2B5EF4-FFF2-40B4-BE49-F238E27FC236}">
                <a16:creationId xmlns:a16="http://schemas.microsoft.com/office/drawing/2014/main" id="{067D3089-A48B-4C34-A92C-F3D16A08E43E}"/>
              </a:ext>
            </a:extLst>
          </p:cNvPr>
          <p:cNvGrpSpPr/>
          <p:nvPr/>
        </p:nvGrpSpPr>
        <p:grpSpPr>
          <a:xfrm>
            <a:off x="6561931" y="762001"/>
            <a:ext cx="4221162" cy="4495799"/>
            <a:chOff x="5037931" y="768885"/>
            <a:chExt cx="4221162" cy="3970318"/>
          </a:xfrm>
        </p:grpSpPr>
        <p:sp>
          <p:nvSpPr>
            <p:cNvPr id="2" name="TextBox 1">
              <a:extLst>
                <a:ext uri="{FF2B5EF4-FFF2-40B4-BE49-F238E27FC236}">
                  <a16:creationId xmlns:a16="http://schemas.microsoft.com/office/drawing/2014/main" id="{64A36428-53B1-491D-9859-241E16E05290}"/>
                </a:ext>
              </a:extLst>
            </p:cNvPr>
            <p:cNvSpPr txBox="1"/>
            <p:nvPr/>
          </p:nvSpPr>
          <p:spPr>
            <a:xfrm>
              <a:off x="5037931" y="768885"/>
              <a:ext cx="4221162" cy="3970318"/>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r>
                <a:rPr lang="en-US" sz="2800" dirty="0"/>
                <a:t>Jerome Powell</a:t>
              </a:r>
            </a:p>
            <a:p>
              <a:pPr algn="ctr"/>
              <a:r>
                <a:rPr lang="en-US" sz="2800" dirty="0"/>
                <a:t>February 2018</a:t>
              </a:r>
            </a:p>
          </p:txBody>
        </p:sp>
        <p:pic>
          <p:nvPicPr>
            <p:cNvPr id="1028" name="Picture 4" descr="Image: Governor Jerome H. Powell">
              <a:extLst>
                <a:ext uri="{FF2B5EF4-FFF2-40B4-BE49-F238E27FC236}">
                  <a16:creationId xmlns:a16="http://schemas.microsoft.com/office/drawing/2014/main" id="{26DDA28B-D95C-4933-9302-3A5800ED5E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03318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wipe(left)">
                                      <p:cBhvr>
                                        <p:cTn id="7" dur="500"/>
                                        <p:tgtEl>
                                          <p:spTgt spid="91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wipe(left)">
                                      <p:cBhvr>
                                        <p:cTn id="12" dur="500"/>
                                        <p:tgtEl>
                                          <p:spTgt spid="911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wipe(left)">
                                      <p:cBhvr>
                                        <p:cTn id="17" dur="500"/>
                                        <p:tgtEl>
                                          <p:spTgt spid="911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1139">
                                            <p:txEl>
                                              <p:pRg st="3" end="3"/>
                                            </p:txEl>
                                          </p:spTgt>
                                        </p:tgtEl>
                                        <p:attrNameLst>
                                          <p:attrName>style.visibility</p:attrName>
                                        </p:attrNameLst>
                                      </p:cBhvr>
                                      <p:to>
                                        <p:strVal val="visible"/>
                                      </p:to>
                                    </p:set>
                                    <p:animEffect transition="in" filter="wipe(left)">
                                      <p:cBhvr>
                                        <p:cTn id="22" dur="500"/>
                                        <p:tgtEl>
                                          <p:spTgt spid="91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1139">
                                            <p:txEl>
                                              <p:pRg st="4" end="4"/>
                                            </p:txEl>
                                          </p:spTgt>
                                        </p:tgtEl>
                                        <p:attrNameLst>
                                          <p:attrName>style.visibility</p:attrName>
                                        </p:attrNameLst>
                                      </p:cBhvr>
                                      <p:to>
                                        <p:strVal val="visible"/>
                                      </p:to>
                                    </p:set>
                                    <p:animEffect transition="in" filter="wipe(left)">
                                      <p:cBhvr>
                                        <p:cTn id="27" dur="500"/>
                                        <p:tgtEl>
                                          <p:spTgt spid="91139">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1141"/>
                                        </p:tgtEl>
                                        <p:attrNameLst>
                                          <p:attrName>style.visibility</p:attrName>
                                        </p:attrNameLst>
                                      </p:cBhvr>
                                      <p:to>
                                        <p:strVal val="visible"/>
                                      </p:to>
                                    </p:set>
                                    <p:animEffect transition="in" filter="fade">
                                      <p:cBhvr>
                                        <p:cTn id="30" dur="500"/>
                                        <p:tgtEl>
                                          <p:spTgt spid="9114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bldLvl="5"/>
      <p:bldP spid="91141"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49841-5DA1-4ECC-872F-2DAAAC93FA56}"/>
              </a:ext>
            </a:extLst>
          </p:cNvPr>
          <p:cNvSpPr>
            <a:spLocks noGrp="1"/>
          </p:cNvSpPr>
          <p:nvPr>
            <p:ph type="title"/>
          </p:nvPr>
        </p:nvSpPr>
        <p:spPr>
          <a:xfrm>
            <a:off x="747824" y="0"/>
            <a:ext cx="10515600" cy="1325563"/>
          </a:xfrm>
        </p:spPr>
        <p:txBody>
          <a:bodyPr/>
          <a:lstStyle/>
          <a:p>
            <a:r>
              <a:rPr lang="en-US" dirty="0">
                <a:solidFill>
                  <a:schemeClr val="bg1"/>
                </a:solidFill>
              </a:rPr>
              <a:t>Con</a:t>
            </a:r>
            <a:r>
              <a:rPr lang="en-US" dirty="0">
                <a:solidFill>
                  <a:schemeClr val="accent5">
                    <a:lumMod val="50000"/>
                  </a:schemeClr>
                </a:solidFill>
              </a:rPr>
              <a:t>gressionally Mandated Goals for the Fed</a:t>
            </a:r>
          </a:p>
        </p:txBody>
      </p:sp>
      <p:sp>
        <p:nvSpPr>
          <p:cNvPr id="3" name="Content Placeholder 2">
            <a:extLst>
              <a:ext uri="{FF2B5EF4-FFF2-40B4-BE49-F238E27FC236}">
                <a16:creationId xmlns:a16="http://schemas.microsoft.com/office/drawing/2014/main" id="{71FBFE2D-B889-4B9E-BE88-435A472ABC12}"/>
              </a:ext>
            </a:extLst>
          </p:cNvPr>
          <p:cNvSpPr>
            <a:spLocks noGrp="1"/>
          </p:cNvSpPr>
          <p:nvPr>
            <p:ph idx="1"/>
          </p:nvPr>
        </p:nvSpPr>
        <p:spPr>
          <a:xfrm>
            <a:off x="680224" y="1570730"/>
            <a:ext cx="10874298" cy="4351338"/>
          </a:xfrm>
        </p:spPr>
        <p:txBody>
          <a:bodyPr>
            <a:normAutofit/>
          </a:bodyPr>
          <a:lstStyle/>
          <a:p>
            <a:pPr marL="0" indent="0">
              <a:buNone/>
            </a:pPr>
            <a:r>
              <a:rPr lang="en-US" sz="3200" dirty="0"/>
              <a:t>The “Dual Mandate:”</a:t>
            </a:r>
          </a:p>
          <a:p>
            <a:pPr marL="514350" indent="-514350">
              <a:buFont typeface="+mj-lt"/>
              <a:buAutoNum type="arabicPeriod"/>
            </a:pPr>
            <a:r>
              <a:rPr lang="en-US" sz="3200" dirty="0"/>
              <a:t>“Stable prices” which  has been interpreted as a 2% rate of inflation in  the Personal Consumption Price Index (which corresponds to about 2.5% inflation in the more well-known CPI).</a:t>
            </a:r>
          </a:p>
          <a:p>
            <a:pPr marL="514350" indent="-514350">
              <a:buFont typeface="+mj-lt"/>
              <a:buAutoNum type="arabicPeriod"/>
            </a:pPr>
            <a:r>
              <a:rPr lang="en-US" sz="3200" dirty="0"/>
              <a:t>“Maximum” employment is the highest level of employment (lowest unemployment rate) consistent with mandate 1.</a:t>
            </a:r>
          </a:p>
        </p:txBody>
      </p:sp>
      <p:sp>
        <p:nvSpPr>
          <p:cNvPr id="4" name="Slide Number Placeholder 3">
            <a:extLst>
              <a:ext uri="{FF2B5EF4-FFF2-40B4-BE49-F238E27FC236}">
                <a16:creationId xmlns:a16="http://schemas.microsoft.com/office/drawing/2014/main" id="{7F0B5545-E234-4D8A-8830-36E7CEDC43C3}"/>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315394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18097</TotalTime>
  <Words>3098</Words>
  <Application>Microsoft Macintosh PowerPoint</Application>
  <PresentationFormat>Widescreen</PresentationFormat>
  <Paragraphs>417</Paragraphs>
  <Slides>48</Slides>
  <Notes>25</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Courier New</vt:lpstr>
      <vt:lpstr>Garamond</vt:lpstr>
      <vt:lpstr>PublicoText-Roman-Web</vt:lpstr>
      <vt:lpstr>Tahoma</vt:lpstr>
      <vt:lpstr>Custom Design</vt:lpstr>
      <vt:lpstr>PowerPoint Presentation</vt:lpstr>
      <vt:lpstr> Available NEED Topics Include:</vt:lpstr>
      <vt:lpstr> Course Outline</vt:lpstr>
      <vt:lpstr>Outline for the Talk</vt:lpstr>
      <vt:lpstr>Federal Reserve:  The US Central Bank</vt:lpstr>
      <vt:lpstr>Federal Reserve Responsibilities</vt:lpstr>
      <vt:lpstr>Three LOL Episodes</vt:lpstr>
      <vt:lpstr>Monetary Policy at the Fed</vt:lpstr>
      <vt:lpstr>Congressionally Mandated Goals for the Fed</vt:lpstr>
      <vt:lpstr>Track Record on Unemployment</vt:lpstr>
      <vt:lpstr>Track Record on “Price Stability”</vt:lpstr>
      <vt:lpstr>A Few Definitions</vt:lpstr>
      <vt:lpstr>Determinants of Unemployment &amp; Inflation</vt:lpstr>
      <vt:lpstr>Determinants of Unemployment &amp; Inflation</vt:lpstr>
      <vt:lpstr>Economic Determinants in FOMC Projections.</vt:lpstr>
      <vt:lpstr>The Fed’s Affects the Economy via Interest Rates</vt:lpstr>
      <vt:lpstr>Become a Central Banker in One Slide!</vt:lpstr>
      <vt:lpstr>Fed Policymaking in Action</vt:lpstr>
      <vt:lpstr>One Big Complication:  Lags</vt:lpstr>
      <vt:lpstr>What about Fiscal Policy (tax rates and govt spending)?</vt:lpstr>
      <vt:lpstr>A Closer Look at Interest Rate Control</vt:lpstr>
      <vt:lpstr>The Fed and Short-term Interest Rates</vt:lpstr>
      <vt:lpstr>What about the Money Supply?</vt:lpstr>
      <vt:lpstr>“Don’t Listen to This Nonsense”</vt:lpstr>
      <vt:lpstr>Two Secondary Tools to affect Interest Rates</vt:lpstr>
      <vt:lpstr>Long-Term Interest Rates</vt:lpstr>
      <vt:lpstr>Forward Guidance</vt:lpstr>
      <vt:lpstr>When the Fed Speaks, Markets Listen</vt:lpstr>
      <vt:lpstr>Asset Purchases or QE</vt:lpstr>
      <vt:lpstr>QE Was a Big Deal</vt:lpstr>
      <vt:lpstr>Interest Rates that the Fed Cares About</vt:lpstr>
      <vt:lpstr>A Policy Strategy: Stabilize Expectations of Inflation</vt:lpstr>
      <vt:lpstr>“Anchoring” Inflation Expectations</vt:lpstr>
      <vt:lpstr>Anchoring Requires Credibility</vt:lpstr>
      <vt:lpstr>How Has the Fed Been Doing Recently?</vt:lpstr>
      <vt:lpstr>What about Supply Chain Disruptions?</vt:lpstr>
      <vt:lpstr>Macro Imbalances &amp; Inflation</vt:lpstr>
      <vt:lpstr>What’s at Stake:  Inflationary Expectations</vt:lpstr>
      <vt:lpstr>Why DidPowell Do It?</vt:lpstr>
      <vt:lpstr>Policy Changes under Powell</vt:lpstr>
      <vt:lpstr>What Have They Done So Far?</vt:lpstr>
      <vt:lpstr>So Far Inflationary Expectations Look Stable</vt:lpstr>
      <vt:lpstr>If Expectations Start to Increase</vt:lpstr>
      <vt:lpstr>Is the Fed Already Losing Credibility?</vt:lpstr>
      <vt:lpstr>Bitcoins: What is the Excitement About?</vt:lpstr>
      <vt:lpstr> Let’s Hear from You!</vt:lpstr>
      <vt:lpstr>Monetary Policy Glossary</vt:lpstr>
      <vt:lpstr>Monetary Policy Glossary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307</cp:revision>
  <cp:lastPrinted>2022-02-07T16:57:10Z</cp:lastPrinted>
  <dcterms:created xsi:type="dcterms:W3CDTF">2017-05-03T22:30:38Z</dcterms:created>
  <dcterms:modified xsi:type="dcterms:W3CDTF">2022-02-08T21:02:37Z</dcterms:modified>
</cp:coreProperties>
</file>