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9"/>
  </p:notesMasterIdLst>
  <p:sldIdLst>
    <p:sldId id="4306" r:id="rId2"/>
    <p:sldId id="4001" r:id="rId3"/>
    <p:sldId id="436" r:id="rId4"/>
    <p:sldId id="4420" r:id="rId5"/>
    <p:sldId id="4142" r:id="rId6"/>
    <p:sldId id="4421" r:id="rId7"/>
    <p:sldId id="4196" r:id="rId8"/>
    <p:sldId id="4417" r:id="rId9"/>
    <p:sldId id="4260" r:id="rId10"/>
    <p:sldId id="4204" r:id="rId11"/>
    <p:sldId id="4205" r:id="rId12"/>
    <p:sldId id="3941" r:id="rId13"/>
    <p:sldId id="3944" r:id="rId14"/>
    <p:sldId id="3945" r:id="rId15"/>
    <p:sldId id="3946" r:id="rId16"/>
    <p:sldId id="1203" r:id="rId17"/>
    <p:sldId id="1099" r:id="rId18"/>
    <p:sldId id="1208" r:id="rId19"/>
    <p:sldId id="4261" r:id="rId20"/>
    <p:sldId id="4271" r:id="rId21"/>
    <p:sldId id="1204" r:id="rId22"/>
    <p:sldId id="1202" r:id="rId23"/>
    <p:sldId id="1101" r:id="rId24"/>
    <p:sldId id="4416" r:id="rId25"/>
    <p:sldId id="4264" r:id="rId26"/>
    <p:sldId id="4214" r:id="rId27"/>
    <p:sldId id="3919" r:id="rId28"/>
    <p:sldId id="287" r:id="rId29"/>
    <p:sldId id="3922" r:id="rId30"/>
    <p:sldId id="4210" r:id="rId31"/>
    <p:sldId id="4215" r:id="rId32"/>
    <p:sldId id="4216" r:id="rId33"/>
    <p:sldId id="4265" r:id="rId34"/>
    <p:sldId id="4263" r:id="rId35"/>
    <p:sldId id="4414" r:id="rId36"/>
    <p:sldId id="4409" r:id="rId37"/>
    <p:sldId id="410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2B414D"/>
    <a:srgbClr val="FAF7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56" autoAdjust="0"/>
    <p:restoredTop sz="83946"/>
  </p:normalViewPr>
  <p:slideViewPr>
    <p:cSldViewPr snapToGrid="0" snapToObjects="1">
      <p:cViewPr varScale="1">
        <p:scale>
          <a:sx n="106" d="100"/>
          <a:sy n="106" d="100"/>
        </p:scale>
        <p:origin x="672" y="184"/>
      </p:cViewPr>
      <p:guideLst>
        <p:guide orient="horz" pos="2160"/>
        <p:guide pos="3840"/>
      </p:guideLst>
    </p:cSldViewPr>
  </p:slideViewPr>
  <p:notesTextViewPr>
    <p:cViewPr>
      <p:scale>
        <a:sx n="3" d="2"/>
        <a:sy n="3" d="2"/>
      </p:scale>
      <p:origin x="0" y="0"/>
    </p:cViewPr>
  </p:notesTextViewPr>
  <p:sorterViewPr>
    <p:cViewPr>
      <p:scale>
        <a:sx n="1" d="1"/>
        <a:sy n="1" d="1"/>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3/2/23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5</a:t>
            </a:fld>
            <a:endParaRPr lang="en-US"/>
          </a:p>
        </p:txBody>
      </p:sp>
    </p:spTree>
    <p:extLst>
      <p:ext uri="{BB962C8B-B14F-4D97-AF65-F5344CB8AC3E}">
        <p14:creationId xmlns:p14="http://schemas.microsoft.com/office/powerpoint/2010/main" val="2467587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 line was 90-day cp, the </a:t>
            </a:r>
            <a:r>
              <a:rPr lang="en-US" dirty="0" err="1"/>
              <a:t>TBIll</a:t>
            </a:r>
            <a:r>
              <a:rPr lang="en-US" dirty="0"/>
              <a:t> line was 1 month rate</a:t>
            </a:r>
          </a:p>
        </p:txBody>
      </p:sp>
      <p:sp>
        <p:nvSpPr>
          <p:cNvPr id="4" name="Slide Number Placeholder 3"/>
          <p:cNvSpPr>
            <a:spLocks noGrp="1"/>
          </p:cNvSpPr>
          <p:nvPr>
            <p:ph type="sldNum" sz="quarter" idx="5"/>
          </p:nvPr>
        </p:nvSpPr>
        <p:spPr/>
        <p:txBody>
          <a:bodyPr/>
          <a:lstStyle/>
          <a:p>
            <a:fld id="{39F294D8-753E-E842-8CF8-893A8D4FD7E5}" type="slidenum">
              <a:rPr lang="en-US" smtClean="0"/>
              <a:t>21</a:t>
            </a:fld>
            <a:endParaRPr lang="en-US"/>
          </a:p>
        </p:txBody>
      </p:sp>
    </p:spTree>
    <p:extLst>
      <p:ext uri="{BB962C8B-B14F-4D97-AF65-F5344CB8AC3E}">
        <p14:creationId xmlns:p14="http://schemas.microsoft.com/office/powerpoint/2010/main" val="2880201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Forward guidance occurs not just with the FOMC policy </a:t>
            </a:r>
            <a:r>
              <a:rPr lang="en-US" dirty="0" err="1"/>
              <a:t>statments</a:t>
            </a:r>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22</a:t>
            </a:fld>
            <a:endParaRPr lang="en-US"/>
          </a:p>
        </p:txBody>
      </p:sp>
    </p:spTree>
    <p:extLst>
      <p:ext uri="{BB962C8B-B14F-4D97-AF65-F5344CB8AC3E}">
        <p14:creationId xmlns:p14="http://schemas.microsoft.com/office/powerpoint/2010/main" val="387295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May, 4</a:t>
            </a:r>
            <a:r>
              <a:rPr lang="en-US" baseline="30000" dirty="0"/>
              <a:t>th</a:t>
            </a:r>
            <a:r>
              <a:rPr lang="en-US" dirty="0"/>
              <a:t>  1%; ; </a:t>
            </a:r>
          </a:p>
        </p:txBody>
      </p:sp>
      <p:sp>
        <p:nvSpPr>
          <p:cNvPr id="4" name="Slide Number Placeholder 3"/>
          <p:cNvSpPr>
            <a:spLocks noGrp="1"/>
          </p:cNvSpPr>
          <p:nvPr>
            <p:ph type="sldNum" sz="quarter" idx="5"/>
          </p:nvPr>
        </p:nvSpPr>
        <p:spPr/>
        <p:txBody>
          <a:bodyPr/>
          <a:lstStyle/>
          <a:p>
            <a:fld id="{39F294D8-753E-E842-8CF8-893A8D4FD7E5}" type="slidenum">
              <a:rPr lang="en-US" smtClean="0"/>
              <a:t>23</a:t>
            </a:fld>
            <a:endParaRPr lang="en-US"/>
          </a:p>
        </p:txBody>
      </p:sp>
    </p:spTree>
    <p:extLst>
      <p:ext uri="{BB962C8B-B14F-4D97-AF65-F5344CB8AC3E}">
        <p14:creationId xmlns:p14="http://schemas.microsoft.com/office/powerpoint/2010/main" val="2520858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25</a:t>
            </a:fld>
            <a:endParaRPr lang="en-US"/>
          </a:p>
        </p:txBody>
      </p:sp>
    </p:spTree>
    <p:extLst>
      <p:ext uri="{BB962C8B-B14F-4D97-AF65-F5344CB8AC3E}">
        <p14:creationId xmlns:p14="http://schemas.microsoft.com/office/powerpoint/2010/main" val="654799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 of marketable Federal Debt; 20 percent of household mortgages.  Total Fed assets increase by over 1.2 tr in 9 weeks;</a:t>
            </a:r>
          </a:p>
          <a:p>
            <a:r>
              <a:rPr lang="en-US" dirty="0"/>
              <a:t>Then by over 2.6 tr second time.</a:t>
            </a:r>
          </a:p>
        </p:txBody>
      </p:sp>
      <p:sp>
        <p:nvSpPr>
          <p:cNvPr id="4" name="Slide Number Placeholder 3"/>
          <p:cNvSpPr>
            <a:spLocks noGrp="1"/>
          </p:cNvSpPr>
          <p:nvPr>
            <p:ph type="sldNum" sz="quarter" idx="5"/>
          </p:nvPr>
        </p:nvSpPr>
        <p:spPr/>
        <p:txBody>
          <a:bodyPr/>
          <a:lstStyle/>
          <a:p>
            <a:fld id="{39F294D8-753E-E842-8CF8-893A8D4FD7E5}" type="slidenum">
              <a:rPr lang="en-US" smtClean="0"/>
              <a:t>26</a:t>
            </a:fld>
            <a:endParaRPr lang="en-US"/>
          </a:p>
        </p:txBody>
      </p:sp>
    </p:spTree>
    <p:extLst>
      <p:ext uri="{BB962C8B-B14F-4D97-AF65-F5344CB8AC3E}">
        <p14:creationId xmlns:p14="http://schemas.microsoft.com/office/powerpoint/2010/main" val="3993861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27</a:t>
            </a:fld>
            <a:endParaRPr lang="en-US"/>
          </a:p>
        </p:txBody>
      </p:sp>
    </p:spTree>
    <p:extLst>
      <p:ext uri="{BB962C8B-B14F-4D97-AF65-F5344CB8AC3E}">
        <p14:creationId xmlns:p14="http://schemas.microsoft.com/office/powerpoint/2010/main" val="902187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Livingston Survey. 75-78.  Unemployment 7% and 6% inflation.  Look at the stability in the post 2001 period and the 2003-2005 period</a:t>
            </a:r>
            <a:endParaRPr/>
          </a:p>
        </p:txBody>
      </p:sp>
      <p:sp>
        <p:nvSpPr>
          <p:cNvPr id="317" name="Google Shape;317;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28</a:t>
            </a:fld>
            <a:endParaRPr/>
          </a:p>
        </p:txBody>
      </p:sp>
    </p:spTree>
    <p:extLst>
      <p:ext uri="{BB962C8B-B14F-4D97-AF65-F5344CB8AC3E}">
        <p14:creationId xmlns:p14="http://schemas.microsoft.com/office/powerpoint/2010/main" val="3692169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Communication releases; accountability, Congressional Testimony and 5 year full release.  Political independence 14 year terms, but fragile.</a:t>
            </a:r>
          </a:p>
        </p:txBody>
      </p:sp>
      <p:sp>
        <p:nvSpPr>
          <p:cNvPr id="4" name="Slide Number Placeholder 3"/>
          <p:cNvSpPr>
            <a:spLocks noGrp="1"/>
          </p:cNvSpPr>
          <p:nvPr>
            <p:ph type="sldNum" sz="quarter" idx="5"/>
          </p:nvPr>
        </p:nvSpPr>
        <p:spPr/>
        <p:txBody>
          <a:bodyPr/>
          <a:lstStyle/>
          <a:p>
            <a:fld id="{39F294D8-753E-E842-8CF8-893A8D4FD7E5}" type="slidenum">
              <a:rPr lang="en-US" smtClean="0"/>
              <a:t>29</a:t>
            </a:fld>
            <a:endParaRPr lang="en-US"/>
          </a:p>
        </p:txBody>
      </p:sp>
    </p:spTree>
    <p:extLst>
      <p:ext uri="{BB962C8B-B14F-4D97-AF65-F5344CB8AC3E}">
        <p14:creationId xmlns:p14="http://schemas.microsoft.com/office/powerpoint/2010/main" val="3721092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back to 16</a:t>
            </a:r>
          </a:p>
        </p:txBody>
      </p:sp>
      <p:sp>
        <p:nvSpPr>
          <p:cNvPr id="4" name="Slide Number Placeholder 3"/>
          <p:cNvSpPr>
            <a:spLocks noGrp="1"/>
          </p:cNvSpPr>
          <p:nvPr>
            <p:ph type="sldNum" sz="quarter" idx="5"/>
          </p:nvPr>
        </p:nvSpPr>
        <p:spPr/>
        <p:txBody>
          <a:bodyPr/>
          <a:lstStyle/>
          <a:p>
            <a:fld id="{88BA6467-982F-43FA-9555-C83E47AD5726}" type="slidenum">
              <a:rPr lang="en-US" smtClean="0"/>
              <a:t>30</a:t>
            </a:fld>
            <a:endParaRPr lang="en-US"/>
          </a:p>
        </p:txBody>
      </p:sp>
    </p:spTree>
    <p:extLst>
      <p:ext uri="{BB962C8B-B14F-4D97-AF65-F5344CB8AC3E}">
        <p14:creationId xmlns:p14="http://schemas.microsoft.com/office/powerpoint/2010/main" val="4106548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average inflation is less than 2% And Fred raises rates before inflation exceeds 2.%. But, very credible.  Latest tightening was begun before Powell became Chair.  Tightening is very gradual 1.5 pct pts in 2 years.</a:t>
            </a:r>
          </a:p>
        </p:txBody>
      </p:sp>
      <p:sp>
        <p:nvSpPr>
          <p:cNvPr id="4" name="Slide Number Placeholder 3"/>
          <p:cNvSpPr>
            <a:spLocks noGrp="1"/>
          </p:cNvSpPr>
          <p:nvPr>
            <p:ph type="sldNum" sz="quarter" idx="5"/>
          </p:nvPr>
        </p:nvSpPr>
        <p:spPr/>
        <p:txBody>
          <a:bodyPr/>
          <a:lstStyle/>
          <a:p>
            <a:fld id="{39F294D8-753E-E842-8CF8-893A8D4FD7E5}" type="slidenum">
              <a:rPr lang="en-US" smtClean="0"/>
              <a:t>31</a:t>
            </a:fld>
            <a:endParaRPr lang="en-US"/>
          </a:p>
        </p:txBody>
      </p:sp>
    </p:spTree>
    <p:extLst>
      <p:ext uri="{BB962C8B-B14F-4D97-AF65-F5344CB8AC3E}">
        <p14:creationId xmlns:p14="http://schemas.microsoft.com/office/powerpoint/2010/main" val="3459087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Jump to 14.</a:t>
            </a:r>
          </a:p>
        </p:txBody>
      </p:sp>
      <p:sp>
        <p:nvSpPr>
          <p:cNvPr id="4" name="Slide Number Placeholder 3"/>
          <p:cNvSpPr>
            <a:spLocks noGrp="1"/>
          </p:cNvSpPr>
          <p:nvPr>
            <p:ph type="sldNum" sz="quarter" idx="5"/>
          </p:nvPr>
        </p:nvSpPr>
        <p:spPr/>
        <p:txBody>
          <a:bodyPr/>
          <a:lstStyle/>
          <a:p>
            <a:fld id="{39F294D8-753E-E842-8CF8-893A8D4FD7E5}" type="slidenum">
              <a:rPr lang="en-US" smtClean="0"/>
              <a:t>8</a:t>
            </a:fld>
            <a:endParaRPr lang="en-US"/>
          </a:p>
        </p:txBody>
      </p:sp>
    </p:spTree>
    <p:extLst>
      <p:ext uri="{BB962C8B-B14F-4D97-AF65-F5344CB8AC3E}">
        <p14:creationId xmlns:p14="http://schemas.microsoft.com/office/powerpoint/2010/main" val="23887937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 of Policy goals reversed the order of the inflation and employment objectives</a:t>
            </a:r>
          </a:p>
        </p:txBody>
      </p:sp>
      <p:sp>
        <p:nvSpPr>
          <p:cNvPr id="4" name="Slide Number Placeholder 3"/>
          <p:cNvSpPr>
            <a:spLocks noGrp="1"/>
          </p:cNvSpPr>
          <p:nvPr>
            <p:ph type="sldNum" sz="quarter" idx="5"/>
          </p:nvPr>
        </p:nvSpPr>
        <p:spPr/>
        <p:txBody>
          <a:bodyPr/>
          <a:lstStyle/>
          <a:p>
            <a:fld id="{39F294D8-753E-E842-8CF8-893A8D4FD7E5}" type="slidenum">
              <a:rPr lang="en-US" smtClean="0"/>
              <a:t>32</a:t>
            </a:fld>
            <a:endParaRPr lang="en-US"/>
          </a:p>
        </p:txBody>
      </p:sp>
    </p:spTree>
    <p:extLst>
      <p:ext uri="{BB962C8B-B14F-4D97-AF65-F5344CB8AC3E}">
        <p14:creationId xmlns:p14="http://schemas.microsoft.com/office/powerpoint/2010/main" val="525641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Inflation more persistent and rising, but to get inflationary expectations down, Volcker had to push the funds rate well over the rate of inflation</a:t>
            </a:r>
          </a:p>
        </p:txBody>
      </p:sp>
      <p:sp>
        <p:nvSpPr>
          <p:cNvPr id="4" name="Slide Number Placeholder 3"/>
          <p:cNvSpPr>
            <a:spLocks noGrp="1"/>
          </p:cNvSpPr>
          <p:nvPr>
            <p:ph type="sldNum" sz="quarter" idx="5"/>
          </p:nvPr>
        </p:nvSpPr>
        <p:spPr/>
        <p:txBody>
          <a:bodyPr/>
          <a:lstStyle/>
          <a:p>
            <a:fld id="{39F294D8-753E-E842-8CF8-893A8D4FD7E5}" type="slidenum">
              <a:rPr lang="en-US" smtClean="0"/>
              <a:t>34</a:t>
            </a:fld>
            <a:endParaRPr lang="en-US"/>
          </a:p>
        </p:txBody>
      </p:sp>
    </p:spTree>
    <p:extLst>
      <p:ext uri="{BB962C8B-B14F-4D97-AF65-F5344CB8AC3E}">
        <p14:creationId xmlns:p14="http://schemas.microsoft.com/office/powerpoint/2010/main" val="3632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inflation as the rate of increase in the average level of prices not gasoline price inflation.  Exceptions Deep </a:t>
            </a:r>
            <a:r>
              <a:rPr lang="en-US" dirty="0" err="1"/>
              <a:t>Recesssions</a:t>
            </a:r>
            <a:r>
              <a:rPr lang="en-US" dirty="0"/>
              <a:t>. ARP we will talk about later.</a:t>
            </a:r>
          </a:p>
          <a:p>
            <a:endParaRPr lang="en-US" dirty="0"/>
          </a:p>
        </p:txBody>
      </p:sp>
      <p:sp>
        <p:nvSpPr>
          <p:cNvPr id="4" name="Slide Number Placeholder 3"/>
          <p:cNvSpPr>
            <a:spLocks noGrp="1"/>
          </p:cNvSpPr>
          <p:nvPr>
            <p:ph type="sldNum" sz="quarter" idx="5"/>
          </p:nvPr>
        </p:nvSpPr>
        <p:spPr/>
        <p:txBody>
          <a:bodyPr/>
          <a:lstStyle/>
          <a:p>
            <a:fld id="{88BA6467-982F-43FA-9555-C83E47AD5726}" type="slidenum">
              <a:rPr lang="en-US" smtClean="0"/>
              <a:t>9</a:t>
            </a:fld>
            <a:endParaRPr lang="en-US"/>
          </a:p>
        </p:txBody>
      </p:sp>
    </p:spTree>
    <p:extLst>
      <p:ext uri="{BB962C8B-B14F-4D97-AF65-F5344CB8AC3E}">
        <p14:creationId xmlns:p14="http://schemas.microsoft.com/office/powerpoint/2010/main" val="3087737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10</a:t>
            </a:fld>
            <a:endParaRPr lang="en-US"/>
          </a:p>
        </p:txBody>
      </p:sp>
    </p:spTree>
    <p:extLst>
      <p:ext uri="{BB962C8B-B14F-4D97-AF65-F5344CB8AC3E}">
        <p14:creationId xmlns:p14="http://schemas.microsoft.com/office/powerpoint/2010/main" val="2576454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Shaded lines are recessions .  1970S THE Great Moderation</a:t>
            </a:r>
          </a:p>
        </p:txBody>
      </p:sp>
      <p:sp>
        <p:nvSpPr>
          <p:cNvPr id="4" name="Slide Number Placeholder 3"/>
          <p:cNvSpPr>
            <a:spLocks noGrp="1"/>
          </p:cNvSpPr>
          <p:nvPr>
            <p:ph type="sldNum" sz="quarter" idx="5"/>
          </p:nvPr>
        </p:nvSpPr>
        <p:spPr/>
        <p:txBody>
          <a:bodyPr/>
          <a:lstStyle/>
          <a:p>
            <a:fld id="{39F294D8-753E-E842-8CF8-893A8D4FD7E5}" type="slidenum">
              <a:rPr lang="en-US" smtClean="0"/>
              <a:t>11</a:t>
            </a:fld>
            <a:endParaRPr lang="en-US"/>
          </a:p>
        </p:txBody>
      </p:sp>
    </p:spTree>
    <p:extLst>
      <p:ext uri="{BB962C8B-B14F-4D97-AF65-F5344CB8AC3E}">
        <p14:creationId xmlns:p14="http://schemas.microsoft.com/office/powerpoint/2010/main" val="3568286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sign of too much spending is a very low unemployment rate. Go back </a:t>
            </a:r>
            <a:r>
              <a:rPr lang="en-US"/>
              <a:t>to 13 </a:t>
            </a:r>
            <a:r>
              <a:rPr lang="en-US" dirty="0"/>
              <a:t>and then </a:t>
            </a:r>
            <a:r>
              <a:rPr lang="en-US"/>
              <a:t>to 16</a:t>
            </a:r>
            <a:endParaRPr lang="en-US" dirty="0"/>
          </a:p>
        </p:txBody>
      </p:sp>
      <p:sp>
        <p:nvSpPr>
          <p:cNvPr id="4" name="Slide Number Placeholder 3"/>
          <p:cNvSpPr>
            <a:spLocks noGrp="1"/>
          </p:cNvSpPr>
          <p:nvPr>
            <p:ph type="sldNum" sz="quarter" idx="5"/>
          </p:nvPr>
        </p:nvSpPr>
        <p:spPr/>
        <p:txBody>
          <a:bodyPr/>
          <a:lstStyle/>
          <a:p>
            <a:fld id="{39F294D8-753E-E842-8CF8-893A8D4FD7E5}" type="slidenum">
              <a:rPr lang="en-US" smtClean="0"/>
              <a:t>12</a:t>
            </a:fld>
            <a:endParaRPr lang="en-US"/>
          </a:p>
        </p:txBody>
      </p:sp>
    </p:spTree>
    <p:extLst>
      <p:ext uri="{BB962C8B-B14F-4D97-AF65-F5344CB8AC3E}">
        <p14:creationId xmlns:p14="http://schemas.microsoft.com/office/powerpoint/2010/main" val="2080673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Target range for the fed funds rate</a:t>
            </a:r>
          </a:p>
        </p:txBody>
      </p:sp>
      <p:sp>
        <p:nvSpPr>
          <p:cNvPr id="4" name="Slide Number Placeholder 3"/>
          <p:cNvSpPr>
            <a:spLocks noGrp="1"/>
          </p:cNvSpPr>
          <p:nvPr>
            <p:ph type="sldNum" sz="quarter" idx="5"/>
          </p:nvPr>
        </p:nvSpPr>
        <p:spPr/>
        <p:txBody>
          <a:bodyPr/>
          <a:lstStyle/>
          <a:p>
            <a:fld id="{39F294D8-753E-E842-8CF8-893A8D4FD7E5}" type="slidenum">
              <a:rPr lang="en-US" smtClean="0"/>
              <a:t>16</a:t>
            </a:fld>
            <a:endParaRPr lang="en-US"/>
          </a:p>
        </p:txBody>
      </p:sp>
    </p:spTree>
    <p:extLst>
      <p:ext uri="{BB962C8B-B14F-4D97-AF65-F5344CB8AC3E}">
        <p14:creationId xmlns:p14="http://schemas.microsoft.com/office/powerpoint/2010/main" val="301419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note over the redline peeking above the others</a:t>
            </a:r>
          </a:p>
        </p:txBody>
      </p:sp>
      <p:sp>
        <p:nvSpPr>
          <p:cNvPr id="4" name="Slide Number Placeholder 3"/>
          <p:cNvSpPr>
            <a:spLocks noGrp="1"/>
          </p:cNvSpPr>
          <p:nvPr>
            <p:ph type="sldNum" sz="quarter" idx="5"/>
          </p:nvPr>
        </p:nvSpPr>
        <p:spPr/>
        <p:txBody>
          <a:bodyPr/>
          <a:lstStyle/>
          <a:p>
            <a:fld id="{39F294D8-753E-E842-8CF8-893A8D4FD7E5}" type="slidenum">
              <a:rPr lang="en-US" smtClean="0"/>
              <a:t>17</a:t>
            </a:fld>
            <a:endParaRPr lang="en-US"/>
          </a:p>
        </p:txBody>
      </p:sp>
    </p:spTree>
    <p:extLst>
      <p:ext uri="{BB962C8B-B14F-4D97-AF65-F5344CB8AC3E}">
        <p14:creationId xmlns:p14="http://schemas.microsoft.com/office/powerpoint/2010/main" val="4100359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 line was 90-day cp, the </a:t>
            </a:r>
            <a:r>
              <a:rPr lang="en-US" dirty="0" err="1"/>
              <a:t>TBIll</a:t>
            </a:r>
            <a:r>
              <a:rPr lang="en-US" dirty="0"/>
              <a:t> line was 1 month rate</a:t>
            </a:r>
          </a:p>
        </p:txBody>
      </p:sp>
      <p:sp>
        <p:nvSpPr>
          <p:cNvPr id="4" name="Slide Number Placeholder 3"/>
          <p:cNvSpPr>
            <a:spLocks noGrp="1"/>
          </p:cNvSpPr>
          <p:nvPr>
            <p:ph type="sldNum" sz="quarter" idx="5"/>
          </p:nvPr>
        </p:nvSpPr>
        <p:spPr/>
        <p:txBody>
          <a:bodyPr/>
          <a:lstStyle/>
          <a:p>
            <a:fld id="{39F294D8-753E-E842-8CF8-893A8D4FD7E5}" type="slidenum">
              <a:rPr lang="en-US" smtClean="0"/>
              <a:t>20</a:t>
            </a:fld>
            <a:endParaRPr lang="en-US"/>
          </a:p>
        </p:txBody>
      </p:sp>
    </p:spTree>
    <p:extLst>
      <p:ext uri="{BB962C8B-B14F-4D97-AF65-F5344CB8AC3E}">
        <p14:creationId xmlns:p14="http://schemas.microsoft.com/office/powerpoint/2010/main" val="8845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nfo@NEEDelegation.org" TargetMode="External"/><Relationship Id="rId2" Type="http://schemas.openxmlformats.org/officeDocument/2006/relationships/hyperlink" Target="http://www.needelegation.org/" TargetMode="External"/><Relationship Id="rId1" Type="http://schemas.openxmlformats.org/officeDocument/2006/relationships/slideLayout" Target="../slideLayouts/slideLayout2.xml"/><Relationship Id="rId4" Type="http://schemas.openxmlformats.org/officeDocument/2006/relationships/hyperlink" Target="http://www.needelegation.org/testimonials.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9895" y="1795708"/>
            <a:ext cx="10219508" cy="2187011"/>
          </a:xfrm>
        </p:spPr>
        <p:txBody>
          <a:bodyPr anchor="ctr" anchorCtr="0">
            <a:noAutofit/>
          </a:bodyPr>
          <a:lstStyle/>
          <a:p>
            <a:pPr>
              <a:lnSpc>
                <a:spcPct val="100000"/>
              </a:lnSpc>
              <a:spcBef>
                <a:spcPts val="0"/>
              </a:spcBef>
            </a:pPr>
            <a:r>
              <a:rPr lang="en-US" sz="3600" b="1" i="1" dirty="0" err="1"/>
              <a:t>Osher</a:t>
            </a:r>
            <a:r>
              <a:rPr lang="en-US" sz="3600" b="1" i="1" dirty="0"/>
              <a:t> Lifelong Learning Institute, </a:t>
            </a:r>
            <a:r>
              <a:rPr lang="en-US" sz="3600" i="1" dirty="0"/>
              <a:t>Winter</a:t>
            </a:r>
            <a:r>
              <a:rPr lang="en-US" sz="3600" b="1" i="1" dirty="0"/>
              <a:t> 2023</a:t>
            </a:r>
          </a:p>
          <a:p>
            <a:pPr>
              <a:lnSpc>
                <a:spcPct val="100000"/>
              </a:lnSpc>
              <a:spcBef>
                <a:spcPts val="0"/>
              </a:spcBef>
            </a:pPr>
            <a:r>
              <a:rPr lang="en-US" sz="4400" dirty="0"/>
              <a:t>Contemporary Economic Policy</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47649" y="4460328"/>
            <a:ext cx="9144000" cy="138408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3100" dirty="0">
                <a:solidFill>
                  <a:schemeClr val="tx2"/>
                </a:solidFill>
              </a:rPr>
              <a:t>West Virginia University</a:t>
            </a:r>
          </a:p>
          <a:p>
            <a:pPr>
              <a:lnSpc>
                <a:spcPct val="100000"/>
              </a:lnSpc>
              <a:spcBef>
                <a:spcPts val="0"/>
              </a:spcBef>
            </a:pPr>
            <a:r>
              <a:rPr lang="en-US" sz="3100" dirty="0">
                <a:solidFill>
                  <a:schemeClr val="tx2"/>
                </a:solidFill>
              </a:rPr>
              <a:t>Winter, 2023</a:t>
            </a:r>
          </a:p>
          <a:p>
            <a:pPr>
              <a:lnSpc>
                <a:spcPct val="100000"/>
              </a:lnSpc>
              <a:spcBef>
                <a:spcPts val="0"/>
              </a:spcBef>
            </a:pPr>
            <a:endParaRPr lang="en-US" sz="3100" dirty="0">
              <a:solidFill>
                <a:schemeClr val="tx2"/>
              </a:solidFill>
            </a:endParaRPr>
          </a:p>
          <a:p>
            <a:pPr>
              <a:lnSpc>
                <a:spcPct val="100000"/>
              </a:lnSpc>
              <a:spcBef>
                <a:spcPts val="0"/>
              </a:spcBef>
            </a:pPr>
            <a:r>
              <a:rPr lang="en-US" sz="3100" dirty="0">
                <a:solidFill>
                  <a:schemeClr val="tx2"/>
                </a:solidFill>
              </a:rPr>
              <a:t>Host: Jon </a:t>
            </a:r>
            <a:r>
              <a:rPr lang="en-US" sz="3100" dirty="0" err="1">
                <a:solidFill>
                  <a:schemeClr val="tx2"/>
                </a:solidFill>
              </a:rPr>
              <a:t>Haveman</a:t>
            </a:r>
            <a:r>
              <a:rPr lang="en-US" sz="3100" dirty="0">
                <a:solidFill>
                  <a:schemeClr val="tx2"/>
                </a:solidFill>
              </a:rPr>
              <a:t>, Ph.D.</a:t>
            </a:r>
          </a:p>
          <a:p>
            <a:pPr>
              <a:lnSpc>
                <a:spcPct val="100000"/>
              </a:lnSpc>
              <a:spcBef>
                <a:spcPts val="0"/>
              </a:spcBef>
            </a:pPr>
            <a:r>
              <a:rPr lang="en-US" sz="2200" dirty="0">
                <a:solidFill>
                  <a:schemeClr val="tx2"/>
                </a:solidFill>
              </a:rPr>
              <a:t>National Economic Education Delegation</a:t>
            </a:r>
          </a:p>
        </p:txBody>
      </p:sp>
    </p:spTree>
    <p:extLst>
      <p:ext uri="{BB962C8B-B14F-4D97-AF65-F5344CB8AC3E}">
        <p14:creationId xmlns:p14="http://schemas.microsoft.com/office/powerpoint/2010/main" val="3811208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D07D-5C46-4789-BE3B-CE0DD9ECD15E}"/>
              </a:ext>
            </a:extLst>
          </p:cNvPr>
          <p:cNvSpPr>
            <a:spLocks noGrp="1"/>
          </p:cNvSpPr>
          <p:nvPr>
            <p:ph type="title"/>
          </p:nvPr>
        </p:nvSpPr>
        <p:spPr/>
        <p:txBody>
          <a:bodyPr/>
          <a:lstStyle/>
          <a:p>
            <a:r>
              <a:rPr lang="en-US" dirty="0">
                <a:solidFill>
                  <a:schemeClr val="bg1"/>
                </a:solidFill>
              </a:rPr>
              <a:t>Tra</a:t>
            </a:r>
            <a:r>
              <a:rPr lang="en-US" dirty="0"/>
              <a:t>ck Record on Unemployment</a:t>
            </a:r>
          </a:p>
        </p:txBody>
      </p:sp>
      <p:sp>
        <p:nvSpPr>
          <p:cNvPr id="4" name="Slide Number Placeholder 3">
            <a:extLst>
              <a:ext uri="{FF2B5EF4-FFF2-40B4-BE49-F238E27FC236}">
                <a16:creationId xmlns:a16="http://schemas.microsoft.com/office/drawing/2014/main" id="{DC582AAE-6B9A-45E7-9AA4-A05D329DB6D2}"/>
              </a:ext>
            </a:extLst>
          </p:cNvPr>
          <p:cNvSpPr>
            <a:spLocks noGrp="1"/>
          </p:cNvSpPr>
          <p:nvPr>
            <p:ph type="sldNum" sz="quarter" idx="12"/>
          </p:nvPr>
        </p:nvSpPr>
        <p:spPr/>
        <p:txBody>
          <a:bodyPr/>
          <a:lstStyle/>
          <a:p>
            <a:fld id="{D9F085D5-EC86-4F6A-B501-C1359CB39116}" type="slidenum">
              <a:rPr lang="en-GB" smtClean="0"/>
              <a:t>10</a:t>
            </a:fld>
            <a:endParaRPr lang="en-GB"/>
          </a:p>
        </p:txBody>
      </p:sp>
      <p:sp>
        <p:nvSpPr>
          <p:cNvPr id="3" name="TextBox 2">
            <a:extLst>
              <a:ext uri="{FF2B5EF4-FFF2-40B4-BE49-F238E27FC236}">
                <a16:creationId xmlns:a16="http://schemas.microsoft.com/office/drawing/2014/main" id="{160DF445-1B9B-BBDA-A19B-172B371E1C80}"/>
              </a:ext>
            </a:extLst>
          </p:cNvPr>
          <p:cNvSpPr txBox="1"/>
          <p:nvPr/>
        </p:nvSpPr>
        <p:spPr>
          <a:xfrm>
            <a:off x="4956716" y="2313878"/>
            <a:ext cx="4184235" cy="461665"/>
          </a:xfrm>
          <a:prstGeom prst="rect">
            <a:avLst/>
          </a:prstGeom>
          <a:noFill/>
        </p:spPr>
        <p:txBody>
          <a:bodyPr wrap="square" rtlCol="0">
            <a:spAutoFit/>
          </a:bodyPr>
          <a:lstStyle/>
          <a:p>
            <a:r>
              <a:rPr lang="en-US" sz="2400" dirty="0"/>
              <a:t>Shaded Bars are Recessions</a:t>
            </a:r>
          </a:p>
        </p:txBody>
      </p:sp>
      <p:pic>
        <p:nvPicPr>
          <p:cNvPr id="7" name="Content Placeholder 6">
            <a:extLst>
              <a:ext uri="{FF2B5EF4-FFF2-40B4-BE49-F238E27FC236}">
                <a16:creationId xmlns:a16="http://schemas.microsoft.com/office/drawing/2014/main" id="{38851AB9-452E-339C-1483-F5A69BF21EED}"/>
              </a:ext>
            </a:extLst>
          </p:cNvPr>
          <p:cNvPicPr>
            <a:picLocks noGrp="1" noChangeAspect="1"/>
          </p:cNvPicPr>
          <p:nvPr>
            <p:ph idx="1"/>
          </p:nvPr>
        </p:nvPicPr>
        <p:blipFill>
          <a:blip r:embed="rId3"/>
          <a:stretch>
            <a:fillRect/>
          </a:stretch>
        </p:blipFill>
        <p:spPr>
          <a:xfrm>
            <a:off x="838200" y="1428108"/>
            <a:ext cx="10515600" cy="4674741"/>
          </a:xfrm>
        </p:spPr>
      </p:pic>
    </p:spTree>
    <p:extLst>
      <p:ext uri="{BB962C8B-B14F-4D97-AF65-F5344CB8AC3E}">
        <p14:creationId xmlns:p14="http://schemas.microsoft.com/office/powerpoint/2010/main" val="1684261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0ED32-CC0D-4465-A709-239684B093C8}"/>
              </a:ext>
            </a:extLst>
          </p:cNvPr>
          <p:cNvSpPr>
            <a:spLocks noGrp="1"/>
          </p:cNvSpPr>
          <p:nvPr>
            <p:ph type="title"/>
          </p:nvPr>
        </p:nvSpPr>
        <p:spPr/>
        <p:txBody>
          <a:bodyPr/>
          <a:lstStyle/>
          <a:p>
            <a:r>
              <a:rPr lang="en-US" dirty="0">
                <a:solidFill>
                  <a:schemeClr val="bg1"/>
                </a:solidFill>
              </a:rPr>
              <a:t>Tra</a:t>
            </a:r>
            <a:r>
              <a:rPr lang="en-US" dirty="0"/>
              <a:t>ck Record on “Price Stability”</a:t>
            </a:r>
          </a:p>
        </p:txBody>
      </p:sp>
      <p:sp>
        <p:nvSpPr>
          <p:cNvPr id="4" name="Slide Number Placeholder 3">
            <a:extLst>
              <a:ext uri="{FF2B5EF4-FFF2-40B4-BE49-F238E27FC236}">
                <a16:creationId xmlns:a16="http://schemas.microsoft.com/office/drawing/2014/main" id="{B4EA603B-44AF-4B61-AEC7-D11455278BD0}"/>
              </a:ext>
            </a:extLst>
          </p:cNvPr>
          <p:cNvSpPr>
            <a:spLocks noGrp="1"/>
          </p:cNvSpPr>
          <p:nvPr>
            <p:ph type="sldNum" sz="quarter" idx="12"/>
          </p:nvPr>
        </p:nvSpPr>
        <p:spPr/>
        <p:txBody>
          <a:bodyPr/>
          <a:lstStyle/>
          <a:p>
            <a:fld id="{D9F085D5-EC86-4F6A-B501-C1359CB39116}" type="slidenum">
              <a:rPr lang="en-GB" smtClean="0"/>
              <a:t>11</a:t>
            </a:fld>
            <a:endParaRPr lang="en-GB"/>
          </a:p>
        </p:txBody>
      </p:sp>
      <p:pic>
        <p:nvPicPr>
          <p:cNvPr id="7" name="Content Placeholder 6">
            <a:extLst>
              <a:ext uri="{FF2B5EF4-FFF2-40B4-BE49-F238E27FC236}">
                <a16:creationId xmlns:a16="http://schemas.microsoft.com/office/drawing/2014/main" id="{03512C6E-6F9B-194E-CCAB-8EA4D721806A}"/>
              </a:ext>
            </a:extLst>
          </p:cNvPr>
          <p:cNvPicPr>
            <a:picLocks noGrp="1" noChangeAspect="1"/>
          </p:cNvPicPr>
          <p:nvPr>
            <p:ph idx="1"/>
          </p:nvPr>
        </p:nvPicPr>
        <p:blipFill>
          <a:blip r:embed="rId3"/>
          <a:stretch>
            <a:fillRect/>
          </a:stretch>
        </p:blipFill>
        <p:spPr>
          <a:xfrm>
            <a:off x="838200" y="1469204"/>
            <a:ext cx="10515600" cy="4302195"/>
          </a:xfrm>
        </p:spPr>
      </p:pic>
    </p:spTree>
    <p:extLst>
      <p:ext uri="{BB962C8B-B14F-4D97-AF65-F5344CB8AC3E}">
        <p14:creationId xmlns:p14="http://schemas.microsoft.com/office/powerpoint/2010/main" val="238653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5BEC2-5C22-4238-AC34-470351F3097D}"/>
              </a:ext>
            </a:extLst>
          </p:cNvPr>
          <p:cNvSpPr>
            <a:spLocks noGrp="1"/>
          </p:cNvSpPr>
          <p:nvPr>
            <p:ph type="title"/>
          </p:nvPr>
        </p:nvSpPr>
        <p:spPr/>
        <p:txBody>
          <a:bodyPr/>
          <a:lstStyle/>
          <a:p>
            <a:r>
              <a:rPr lang="en-US" dirty="0">
                <a:solidFill>
                  <a:schemeClr val="bg1"/>
                </a:solidFill>
              </a:rPr>
              <a:t>De</a:t>
            </a:r>
            <a:r>
              <a:rPr lang="en-US" dirty="0"/>
              <a:t>terminants of Unemployment &amp; Inflation</a:t>
            </a:r>
          </a:p>
        </p:txBody>
      </p:sp>
      <p:sp>
        <p:nvSpPr>
          <p:cNvPr id="3" name="Content Placeholder 2">
            <a:extLst>
              <a:ext uri="{FF2B5EF4-FFF2-40B4-BE49-F238E27FC236}">
                <a16:creationId xmlns:a16="http://schemas.microsoft.com/office/drawing/2014/main" id="{E6B3996E-7E47-493D-9BC6-5B55D207508B}"/>
              </a:ext>
            </a:extLst>
          </p:cNvPr>
          <p:cNvSpPr>
            <a:spLocks noGrp="1"/>
          </p:cNvSpPr>
          <p:nvPr>
            <p:ph idx="1"/>
          </p:nvPr>
        </p:nvSpPr>
        <p:spPr/>
        <p:txBody>
          <a:bodyPr/>
          <a:lstStyle/>
          <a:p>
            <a:pPr marL="0" indent="0">
              <a:buNone/>
            </a:pPr>
            <a:r>
              <a:rPr lang="en-US" dirty="0"/>
              <a:t>Short run:</a:t>
            </a:r>
          </a:p>
          <a:p>
            <a:r>
              <a:rPr lang="en-US" dirty="0"/>
              <a:t>Unemployment:  The higher the level of total spending the lower the unemployment rate.</a:t>
            </a:r>
          </a:p>
          <a:p>
            <a:r>
              <a:rPr lang="en-US" dirty="0"/>
              <a:t>Inflation:  </a:t>
            </a:r>
          </a:p>
          <a:p>
            <a:pPr marL="914400" lvl="1" indent="-457200">
              <a:buFont typeface="+mj-lt"/>
              <a:buAutoNum type="arabicPeriod"/>
            </a:pPr>
            <a:r>
              <a:rPr lang="en-US" dirty="0"/>
              <a:t>“Too much Spending:” Total spending above the economy’s normal capacity (“potential output”) tends to </a:t>
            </a:r>
            <a:r>
              <a:rPr lang="en-US" i="1" dirty="0"/>
              <a:t>increase</a:t>
            </a:r>
            <a:r>
              <a:rPr lang="en-US" dirty="0"/>
              <a:t> inflation.</a:t>
            </a:r>
          </a:p>
          <a:p>
            <a:pPr marL="914400" lvl="1" indent="-457200">
              <a:buFont typeface="+mj-lt"/>
              <a:buAutoNum type="arabicPeriod"/>
            </a:pPr>
            <a:r>
              <a:rPr lang="en-US" dirty="0"/>
              <a:t>Increase in production costs (e.g., “supply chain bottlenecks.”)</a:t>
            </a:r>
          </a:p>
          <a:p>
            <a:pPr marL="914400" lvl="1" indent="-457200">
              <a:buFont typeface="+mj-lt"/>
              <a:buAutoNum type="arabicPeriod"/>
            </a:pPr>
            <a:r>
              <a:rPr lang="en-US" dirty="0"/>
              <a:t>Expectations of high inflation can cause inflation to be high.</a:t>
            </a:r>
          </a:p>
          <a:p>
            <a:pPr marL="914400" lvl="1"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9567FE33-8EBF-42F5-B5CB-8255DE077602}"/>
              </a:ext>
            </a:extLst>
          </p:cNvPr>
          <p:cNvSpPr>
            <a:spLocks noGrp="1"/>
          </p:cNvSpPr>
          <p:nvPr>
            <p:ph type="sldNum" sz="quarter" idx="12"/>
          </p:nvPr>
        </p:nvSpPr>
        <p:spPr/>
        <p:txBody>
          <a:bodyPr/>
          <a:lstStyle/>
          <a:p>
            <a:fld id="{D9F085D5-EC86-4F6A-B501-C1359CB39116}" type="slidenum">
              <a:rPr lang="en-GB" smtClean="0"/>
              <a:t>12</a:t>
            </a:fld>
            <a:endParaRPr lang="en-GB"/>
          </a:p>
        </p:txBody>
      </p:sp>
    </p:spTree>
    <p:extLst>
      <p:ext uri="{BB962C8B-B14F-4D97-AF65-F5344CB8AC3E}">
        <p14:creationId xmlns:p14="http://schemas.microsoft.com/office/powerpoint/2010/main" val="1138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34870-E24C-4D03-8899-49AF36BC610D}"/>
              </a:ext>
            </a:extLst>
          </p:cNvPr>
          <p:cNvSpPr>
            <a:spLocks noGrp="1"/>
          </p:cNvSpPr>
          <p:nvPr>
            <p:ph type="title"/>
          </p:nvPr>
        </p:nvSpPr>
        <p:spPr>
          <a:xfrm>
            <a:off x="710184" y="0"/>
            <a:ext cx="10515600" cy="1325563"/>
          </a:xfrm>
        </p:spPr>
        <p:txBody>
          <a:bodyPr/>
          <a:lstStyle/>
          <a:p>
            <a:r>
              <a:rPr lang="en-US" dirty="0">
                <a:solidFill>
                  <a:schemeClr val="bg1"/>
                </a:solidFill>
              </a:rPr>
              <a:t>The</a:t>
            </a:r>
            <a:r>
              <a:rPr lang="en-US" dirty="0"/>
              <a:t> Fed’s Affects the Economy via Interest Rates</a:t>
            </a:r>
          </a:p>
        </p:txBody>
      </p:sp>
      <p:sp>
        <p:nvSpPr>
          <p:cNvPr id="3" name="Content Placeholder 2">
            <a:extLst>
              <a:ext uri="{FF2B5EF4-FFF2-40B4-BE49-F238E27FC236}">
                <a16:creationId xmlns:a16="http://schemas.microsoft.com/office/drawing/2014/main" id="{41B55811-900F-437B-A12B-379057679858}"/>
              </a:ext>
            </a:extLst>
          </p:cNvPr>
          <p:cNvSpPr>
            <a:spLocks noGrp="1"/>
          </p:cNvSpPr>
          <p:nvPr>
            <p:ph idx="1"/>
          </p:nvPr>
        </p:nvSpPr>
        <p:spPr/>
        <p:txBody>
          <a:bodyPr/>
          <a:lstStyle/>
          <a:p>
            <a:r>
              <a:rPr lang="en-US" dirty="0"/>
              <a:t>Higher Interest rates discourage firms from buying new plant and equipment, households from buying new homes, and tend to lower stock and housing prices (!).</a:t>
            </a:r>
          </a:p>
          <a:p>
            <a:r>
              <a:rPr lang="en-US" dirty="0"/>
              <a:t>Lower spending tends to raise unemployment and eventually lowers inflation.</a:t>
            </a:r>
          </a:p>
        </p:txBody>
      </p:sp>
      <p:sp>
        <p:nvSpPr>
          <p:cNvPr id="4" name="Slide Number Placeholder 3">
            <a:extLst>
              <a:ext uri="{FF2B5EF4-FFF2-40B4-BE49-F238E27FC236}">
                <a16:creationId xmlns:a16="http://schemas.microsoft.com/office/drawing/2014/main" id="{F980C9F6-E283-48A6-AEF4-5DA9989EE368}"/>
              </a:ext>
            </a:extLst>
          </p:cNvPr>
          <p:cNvSpPr>
            <a:spLocks noGrp="1"/>
          </p:cNvSpPr>
          <p:nvPr>
            <p:ph type="sldNum" sz="quarter" idx="12"/>
          </p:nvPr>
        </p:nvSpPr>
        <p:spPr/>
        <p:txBody>
          <a:bodyPr/>
          <a:lstStyle/>
          <a:p>
            <a:fld id="{D9F085D5-EC86-4F6A-B501-C1359CB39116}" type="slidenum">
              <a:rPr lang="en-GB" smtClean="0"/>
              <a:t>13</a:t>
            </a:fld>
            <a:endParaRPr lang="en-GB"/>
          </a:p>
        </p:txBody>
      </p:sp>
    </p:spTree>
    <p:extLst>
      <p:ext uri="{BB962C8B-B14F-4D97-AF65-F5344CB8AC3E}">
        <p14:creationId xmlns:p14="http://schemas.microsoft.com/office/powerpoint/2010/main" val="170488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E6BE-65EF-4CFD-A9B2-3BD56DBBDFDC}"/>
              </a:ext>
            </a:extLst>
          </p:cNvPr>
          <p:cNvSpPr>
            <a:spLocks noGrp="1"/>
          </p:cNvSpPr>
          <p:nvPr>
            <p:ph type="title"/>
          </p:nvPr>
        </p:nvSpPr>
        <p:spPr/>
        <p:txBody>
          <a:bodyPr/>
          <a:lstStyle/>
          <a:p>
            <a:r>
              <a:rPr lang="en-US" dirty="0">
                <a:solidFill>
                  <a:schemeClr val="bg1"/>
                </a:solidFill>
              </a:rPr>
              <a:t>Bec</a:t>
            </a:r>
            <a:r>
              <a:rPr lang="en-US" dirty="0"/>
              <a:t>ome a Central Banker in One Slide!</a:t>
            </a:r>
          </a:p>
        </p:txBody>
      </p:sp>
      <p:sp>
        <p:nvSpPr>
          <p:cNvPr id="3" name="Content Placeholder 2">
            <a:extLst>
              <a:ext uri="{FF2B5EF4-FFF2-40B4-BE49-F238E27FC236}">
                <a16:creationId xmlns:a16="http://schemas.microsoft.com/office/drawing/2014/main" id="{87E38E9C-7C9B-466E-BFCB-3E5085FD3142}"/>
              </a:ext>
            </a:extLst>
          </p:cNvPr>
          <p:cNvSpPr>
            <a:spLocks noGrp="1"/>
          </p:cNvSpPr>
          <p:nvPr>
            <p:ph idx="1"/>
          </p:nvPr>
        </p:nvSpPr>
        <p:spPr/>
        <p:txBody>
          <a:bodyPr/>
          <a:lstStyle/>
          <a:p>
            <a:r>
              <a:rPr lang="en-US" dirty="0"/>
              <a:t>If you are more concerned that inflation is too high, raise interest rates.</a:t>
            </a:r>
          </a:p>
          <a:p>
            <a:r>
              <a:rPr lang="en-US" dirty="0"/>
              <a:t>If you are more concerned that unemployment is too high, lower interest rates.</a:t>
            </a:r>
          </a:p>
          <a:p>
            <a:r>
              <a:rPr lang="en-US" dirty="0"/>
              <a:t>Inflation and unemployment just right:  keep rates the same.</a:t>
            </a:r>
          </a:p>
          <a:p>
            <a:pPr marL="0" indent="0">
              <a:buNone/>
            </a:pPr>
            <a:endParaRPr lang="en-US" dirty="0"/>
          </a:p>
          <a:p>
            <a:pPr marL="0" indent="0">
              <a:buNone/>
            </a:pPr>
            <a:r>
              <a:rPr lang="en-US" dirty="0"/>
              <a:t>Note:  in deciding on appropriate interest rates you must take account of what fiscal policy is doing that affects total spending</a:t>
            </a:r>
          </a:p>
          <a:p>
            <a:endParaRPr lang="en-US" dirty="0"/>
          </a:p>
        </p:txBody>
      </p:sp>
      <p:sp>
        <p:nvSpPr>
          <p:cNvPr id="4" name="Slide Number Placeholder 3">
            <a:extLst>
              <a:ext uri="{FF2B5EF4-FFF2-40B4-BE49-F238E27FC236}">
                <a16:creationId xmlns:a16="http://schemas.microsoft.com/office/drawing/2014/main" id="{AC760BF7-7B4E-4B1D-8FD6-D49D02780021}"/>
              </a:ext>
            </a:extLst>
          </p:cNvPr>
          <p:cNvSpPr>
            <a:spLocks noGrp="1"/>
          </p:cNvSpPr>
          <p:nvPr>
            <p:ph type="sldNum" sz="quarter" idx="12"/>
          </p:nvPr>
        </p:nvSpPr>
        <p:spPr/>
        <p:txBody>
          <a:bodyPr/>
          <a:lstStyle/>
          <a:p>
            <a:fld id="{D9F085D5-EC86-4F6A-B501-C1359CB39116}" type="slidenum">
              <a:rPr lang="en-GB" smtClean="0"/>
              <a:t>14</a:t>
            </a:fld>
            <a:endParaRPr lang="en-GB"/>
          </a:p>
        </p:txBody>
      </p:sp>
    </p:spTree>
    <p:extLst>
      <p:ext uri="{BB962C8B-B14F-4D97-AF65-F5344CB8AC3E}">
        <p14:creationId xmlns:p14="http://schemas.microsoft.com/office/powerpoint/2010/main" val="286810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0112-4E8C-4D15-ABC2-ACE99F7C593A}"/>
              </a:ext>
            </a:extLst>
          </p:cNvPr>
          <p:cNvSpPr>
            <a:spLocks noGrp="1"/>
          </p:cNvSpPr>
          <p:nvPr>
            <p:ph type="title"/>
          </p:nvPr>
        </p:nvSpPr>
        <p:spPr/>
        <p:txBody>
          <a:bodyPr/>
          <a:lstStyle/>
          <a:p>
            <a:r>
              <a:rPr lang="en-US" dirty="0">
                <a:solidFill>
                  <a:schemeClr val="bg1"/>
                </a:solidFill>
              </a:rPr>
              <a:t>On</a:t>
            </a:r>
            <a:r>
              <a:rPr lang="en-US" dirty="0"/>
              <a:t>e Big Complication:  Lags</a:t>
            </a:r>
          </a:p>
        </p:txBody>
      </p:sp>
      <p:sp>
        <p:nvSpPr>
          <p:cNvPr id="3" name="Content Placeholder 2">
            <a:extLst>
              <a:ext uri="{FF2B5EF4-FFF2-40B4-BE49-F238E27FC236}">
                <a16:creationId xmlns:a16="http://schemas.microsoft.com/office/drawing/2014/main" id="{E1F8E39C-2521-46D3-88C9-21EC3CBB8333}"/>
              </a:ext>
            </a:extLst>
          </p:cNvPr>
          <p:cNvSpPr>
            <a:spLocks noGrp="1"/>
          </p:cNvSpPr>
          <p:nvPr>
            <p:ph idx="1"/>
          </p:nvPr>
        </p:nvSpPr>
        <p:spPr/>
        <p:txBody>
          <a:bodyPr/>
          <a:lstStyle/>
          <a:p>
            <a:r>
              <a:rPr lang="en-US" dirty="0"/>
              <a:t>Milton Friedman:  Monetary Policy affects GDP and Inflation with Long and Variable (Unpredictable) Lags.</a:t>
            </a:r>
          </a:p>
          <a:p>
            <a:r>
              <a:rPr lang="en-US" dirty="0"/>
              <a:t>Raising interest rates today does nothing to spending today nor to inflation.</a:t>
            </a:r>
          </a:p>
          <a:p>
            <a:r>
              <a:rPr lang="en-US" dirty="0"/>
              <a:t>But over time spending slows and eventually inflation falls.</a:t>
            </a:r>
          </a:p>
          <a:p>
            <a:r>
              <a:rPr lang="en-US" dirty="0"/>
              <a:t>Friedman believed that lags led to the Fed to “oversteering” the economy consistently.</a:t>
            </a:r>
          </a:p>
        </p:txBody>
      </p:sp>
      <p:sp>
        <p:nvSpPr>
          <p:cNvPr id="4" name="Slide Number Placeholder 3">
            <a:extLst>
              <a:ext uri="{FF2B5EF4-FFF2-40B4-BE49-F238E27FC236}">
                <a16:creationId xmlns:a16="http://schemas.microsoft.com/office/drawing/2014/main" id="{2CB6790A-B63D-48AB-B3FA-B7A79989C789}"/>
              </a:ext>
            </a:extLst>
          </p:cNvPr>
          <p:cNvSpPr>
            <a:spLocks noGrp="1"/>
          </p:cNvSpPr>
          <p:nvPr>
            <p:ph type="sldNum" sz="quarter" idx="12"/>
          </p:nvPr>
        </p:nvSpPr>
        <p:spPr/>
        <p:txBody>
          <a:bodyPr/>
          <a:lstStyle/>
          <a:p>
            <a:fld id="{D9F085D5-EC86-4F6A-B501-C1359CB39116}" type="slidenum">
              <a:rPr lang="en-GB" smtClean="0"/>
              <a:t>15</a:t>
            </a:fld>
            <a:endParaRPr lang="en-GB"/>
          </a:p>
        </p:txBody>
      </p:sp>
    </p:spTree>
    <p:extLst>
      <p:ext uri="{BB962C8B-B14F-4D97-AF65-F5344CB8AC3E}">
        <p14:creationId xmlns:p14="http://schemas.microsoft.com/office/powerpoint/2010/main" val="240307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2F5A1-8E2F-4C27-9327-AF0653E663B8}"/>
              </a:ext>
            </a:extLst>
          </p:cNvPr>
          <p:cNvSpPr>
            <a:spLocks noGrp="1"/>
          </p:cNvSpPr>
          <p:nvPr>
            <p:ph type="title"/>
          </p:nvPr>
        </p:nvSpPr>
        <p:spPr/>
        <p:txBody>
          <a:bodyPr/>
          <a:lstStyle/>
          <a:p>
            <a:r>
              <a:rPr lang="en-US" dirty="0">
                <a:solidFill>
                  <a:schemeClr val="bg1"/>
                </a:solidFill>
              </a:rPr>
              <a:t>A C</a:t>
            </a:r>
            <a:r>
              <a:rPr lang="en-US" dirty="0"/>
              <a:t>loser Look at Interest Rate Control</a:t>
            </a:r>
          </a:p>
        </p:txBody>
      </p:sp>
      <p:sp>
        <p:nvSpPr>
          <p:cNvPr id="3" name="Content Placeholder 2">
            <a:extLst>
              <a:ext uri="{FF2B5EF4-FFF2-40B4-BE49-F238E27FC236}">
                <a16:creationId xmlns:a16="http://schemas.microsoft.com/office/drawing/2014/main" id="{730A6E35-8D9E-40CB-A2B4-C5D1CCC112DC}"/>
              </a:ext>
            </a:extLst>
          </p:cNvPr>
          <p:cNvSpPr>
            <a:spLocks noGrp="1"/>
          </p:cNvSpPr>
          <p:nvPr>
            <p:ph idx="1"/>
          </p:nvPr>
        </p:nvSpPr>
        <p:spPr/>
        <p:txBody>
          <a:bodyPr>
            <a:normAutofit lnSpcReduction="10000"/>
          </a:bodyPr>
          <a:lstStyle/>
          <a:p>
            <a:r>
              <a:rPr lang="en-US" sz="3000" i="1" dirty="0"/>
              <a:t>Primary Tool</a:t>
            </a:r>
            <a:r>
              <a:rPr lang="en-US" dirty="0"/>
              <a:t>:</a:t>
            </a:r>
            <a:r>
              <a:rPr lang="en-US" sz="3000" dirty="0"/>
              <a:t> the Fed targets the </a:t>
            </a:r>
            <a:r>
              <a:rPr lang="en-US" sz="3000" i="1" dirty="0"/>
              <a:t>federal funds rate (</a:t>
            </a:r>
            <a:r>
              <a:rPr lang="en-US" sz="3000" dirty="0"/>
              <a:t>or fed funds rate for short), the interest rate on overnight loans between banks.</a:t>
            </a:r>
          </a:p>
          <a:p>
            <a:r>
              <a:rPr lang="en-US" sz="3000" dirty="0"/>
              <a:t>The Fed adjusts bank reserves so that the federal funds rate is within a target range 25 basis points wide.</a:t>
            </a:r>
          </a:p>
          <a:p>
            <a:r>
              <a:rPr lang="en-US" sz="3000" dirty="0"/>
              <a:t>From the bank’s perspective these loans are very close substitutes to other short-term, safe assets such as Treasury Bills.</a:t>
            </a:r>
          </a:p>
          <a:p>
            <a:r>
              <a:rPr lang="en-US" sz="3000" dirty="0"/>
              <a:t>Therefore, controlling the fed funds rate gives the Fed close control over all safe, </a:t>
            </a:r>
            <a:r>
              <a:rPr lang="en-US" sz="3000" i="1" dirty="0"/>
              <a:t>short-term</a:t>
            </a:r>
            <a:r>
              <a:rPr lang="en-US" sz="3000" dirty="0"/>
              <a:t> interest rates.</a:t>
            </a:r>
          </a:p>
          <a:p>
            <a:pPr marL="0" indent="0">
              <a:buNone/>
            </a:pPr>
            <a:endParaRPr lang="en-US" dirty="0"/>
          </a:p>
        </p:txBody>
      </p:sp>
      <p:sp>
        <p:nvSpPr>
          <p:cNvPr id="4" name="Slide Number Placeholder 3">
            <a:extLst>
              <a:ext uri="{FF2B5EF4-FFF2-40B4-BE49-F238E27FC236}">
                <a16:creationId xmlns:a16="http://schemas.microsoft.com/office/drawing/2014/main" id="{8888EF69-189A-4D97-AAD5-4DCB306BAEE3}"/>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275369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D5B8E-6F6B-4165-8BB4-513A877986E2}"/>
              </a:ext>
            </a:extLst>
          </p:cNvPr>
          <p:cNvSpPr>
            <a:spLocks noGrp="1"/>
          </p:cNvSpPr>
          <p:nvPr>
            <p:ph type="title"/>
          </p:nvPr>
        </p:nvSpPr>
        <p:spPr/>
        <p:txBody>
          <a:bodyPr/>
          <a:lstStyle/>
          <a:p>
            <a:r>
              <a:rPr lang="en-US" dirty="0">
                <a:solidFill>
                  <a:schemeClr val="bg1"/>
                </a:solidFill>
              </a:rPr>
              <a:t>The </a:t>
            </a:r>
            <a:r>
              <a:rPr lang="en-US" dirty="0">
                <a:solidFill>
                  <a:schemeClr val="accent5">
                    <a:lumMod val="50000"/>
                  </a:schemeClr>
                </a:solidFill>
              </a:rPr>
              <a:t>Fed and Short-term Interest Rates</a:t>
            </a:r>
            <a:endParaRPr lang="en-US" dirty="0">
              <a:solidFill>
                <a:schemeClr val="bg1"/>
              </a:solidFill>
            </a:endParaRPr>
          </a:p>
        </p:txBody>
      </p:sp>
      <p:sp>
        <p:nvSpPr>
          <p:cNvPr id="4" name="Slide Number Placeholder 3">
            <a:extLst>
              <a:ext uri="{FF2B5EF4-FFF2-40B4-BE49-F238E27FC236}">
                <a16:creationId xmlns:a16="http://schemas.microsoft.com/office/drawing/2014/main" id="{CE57E094-C1C7-4CBD-B112-65D273BD5FED}"/>
              </a:ext>
            </a:extLst>
          </p:cNvPr>
          <p:cNvSpPr>
            <a:spLocks noGrp="1"/>
          </p:cNvSpPr>
          <p:nvPr>
            <p:ph type="sldNum" sz="quarter" idx="12"/>
          </p:nvPr>
        </p:nvSpPr>
        <p:spPr/>
        <p:txBody>
          <a:bodyPr/>
          <a:lstStyle/>
          <a:p>
            <a:fld id="{D9F085D5-EC86-4F6A-B501-C1359CB39116}" type="slidenum">
              <a:rPr lang="en-GB" smtClean="0"/>
              <a:t>17</a:t>
            </a:fld>
            <a:endParaRPr lang="en-GB" dirty="0"/>
          </a:p>
        </p:txBody>
      </p:sp>
      <p:sp>
        <p:nvSpPr>
          <p:cNvPr id="3" name="TextBox 2">
            <a:extLst>
              <a:ext uri="{FF2B5EF4-FFF2-40B4-BE49-F238E27FC236}">
                <a16:creationId xmlns:a16="http://schemas.microsoft.com/office/drawing/2014/main" id="{95F89B6E-4DED-4ABE-9DD8-E3F9BA133F15}"/>
              </a:ext>
            </a:extLst>
          </p:cNvPr>
          <p:cNvSpPr txBox="1"/>
          <p:nvPr/>
        </p:nvSpPr>
        <p:spPr>
          <a:xfrm>
            <a:off x="8847667" y="1761067"/>
            <a:ext cx="3168284" cy="2677656"/>
          </a:xfrm>
          <a:prstGeom prst="rect">
            <a:avLst/>
          </a:prstGeom>
          <a:noFill/>
        </p:spPr>
        <p:txBody>
          <a:bodyPr wrap="square" rtlCol="0">
            <a:spAutoFit/>
          </a:bodyPr>
          <a:lstStyle/>
          <a:p>
            <a:r>
              <a:rPr lang="en-US" sz="2800" dirty="0">
                <a:solidFill>
                  <a:schemeClr val="accent1"/>
                </a:solidFill>
              </a:rPr>
              <a:t>Blue </a:t>
            </a:r>
            <a:r>
              <a:rPr lang="en-US" sz="2800" dirty="0"/>
              <a:t>is the fed funds rate.</a:t>
            </a:r>
          </a:p>
          <a:p>
            <a:r>
              <a:rPr lang="en-US" sz="2800" dirty="0">
                <a:solidFill>
                  <a:srgbClr val="C00000"/>
                </a:solidFill>
              </a:rPr>
              <a:t>Red </a:t>
            </a:r>
            <a:r>
              <a:rPr lang="en-US" sz="2800" dirty="0"/>
              <a:t>is the prime bank lending rate</a:t>
            </a:r>
            <a:r>
              <a:rPr lang="en-US" sz="2800" dirty="0">
                <a:solidFill>
                  <a:schemeClr val="accent6"/>
                </a:solidFill>
              </a:rPr>
              <a:t>.</a:t>
            </a:r>
            <a:endParaRPr lang="en-US" sz="2800" dirty="0">
              <a:solidFill>
                <a:srgbClr val="C00000"/>
              </a:solidFill>
            </a:endParaRPr>
          </a:p>
          <a:p>
            <a:r>
              <a:rPr lang="en-US" sz="2800" dirty="0">
                <a:solidFill>
                  <a:schemeClr val="accent6"/>
                </a:solidFill>
              </a:rPr>
              <a:t>Green</a:t>
            </a:r>
            <a:r>
              <a:rPr lang="en-US" sz="2800" dirty="0"/>
              <a:t> </a:t>
            </a:r>
            <a:r>
              <a:rPr lang="en-US" sz="2800" dirty="0">
                <a:solidFill>
                  <a:schemeClr val="accent6">
                    <a:lumMod val="75000"/>
                  </a:schemeClr>
                </a:solidFill>
              </a:rPr>
              <a:t>i</a:t>
            </a:r>
            <a:r>
              <a:rPr lang="en-US" sz="2800" dirty="0"/>
              <a:t>s  the rate on 3 month Treasuries.</a:t>
            </a:r>
          </a:p>
        </p:txBody>
      </p:sp>
      <p:pic>
        <p:nvPicPr>
          <p:cNvPr id="11" name="Content Placeholder 10">
            <a:extLst>
              <a:ext uri="{FF2B5EF4-FFF2-40B4-BE49-F238E27FC236}">
                <a16:creationId xmlns:a16="http://schemas.microsoft.com/office/drawing/2014/main" id="{8DD1FFC9-203A-EC1F-576D-2D6938453AA7}"/>
              </a:ext>
            </a:extLst>
          </p:cNvPr>
          <p:cNvPicPr>
            <a:picLocks noGrp="1" noChangeAspect="1"/>
          </p:cNvPicPr>
          <p:nvPr>
            <p:ph idx="1"/>
          </p:nvPr>
        </p:nvPicPr>
        <p:blipFill>
          <a:blip r:embed="rId3"/>
          <a:stretch>
            <a:fillRect/>
          </a:stretch>
        </p:blipFill>
        <p:spPr>
          <a:xfrm>
            <a:off x="543910" y="1502980"/>
            <a:ext cx="8009467" cy="4727246"/>
          </a:xfrm>
        </p:spPr>
      </p:pic>
    </p:spTree>
    <p:extLst>
      <p:ext uri="{BB962C8B-B14F-4D97-AF65-F5344CB8AC3E}">
        <p14:creationId xmlns:p14="http://schemas.microsoft.com/office/powerpoint/2010/main" val="346078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E8CF-4888-42FB-80CE-E98E5DC76178}"/>
              </a:ext>
            </a:extLst>
          </p:cNvPr>
          <p:cNvSpPr>
            <a:spLocks noGrp="1"/>
          </p:cNvSpPr>
          <p:nvPr>
            <p:ph type="title"/>
          </p:nvPr>
        </p:nvSpPr>
        <p:spPr/>
        <p:txBody>
          <a:bodyPr/>
          <a:lstStyle/>
          <a:p>
            <a:r>
              <a:rPr lang="en-US" dirty="0">
                <a:solidFill>
                  <a:schemeClr val="bg1"/>
                </a:solidFill>
              </a:rPr>
              <a:t>Wh</a:t>
            </a:r>
            <a:r>
              <a:rPr lang="en-US" dirty="0"/>
              <a:t>at about the Money Supply?</a:t>
            </a:r>
          </a:p>
        </p:txBody>
      </p:sp>
      <p:sp>
        <p:nvSpPr>
          <p:cNvPr id="3" name="Content Placeholder 2">
            <a:extLst>
              <a:ext uri="{FF2B5EF4-FFF2-40B4-BE49-F238E27FC236}">
                <a16:creationId xmlns:a16="http://schemas.microsoft.com/office/drawing/2014/main" id="{5226CE7B-8C18-49CE-8096-F1977836A1DF}"/>
              </a:ext>
            </a:extLst>
          </p:cNvPr>
          <p:cNvSpPr>
            <a:spLocks noGrp="1"/>
          </p:cNvSpPr>
          <p:nvPr>
            <p:ph idx="1"/>
          </p:nvPr>
        </p:nvSpPr>
        <p:spPr/>
        <p:txBody>
          <a:bodyPr/>
          <a:lstStyle/>
          <a:p>
            <a:pPr marL="0" indent="0">
              <a:buNone/>
            </a:pPr>
            <a:r>
              <a:rPr lang="en-US" dirty="0"/>
              <a:t>Notice the absence of the money supply.  The Fed does not believe there is a reliable, short-run link between the money supply and total spending or inflation.  </a:t>
            </a:r>
          </a:p>
          <a:p>
            <a:pPr marL="0" indent="0">
              <a:buNone/>
            </a:pPr>
            <a:r>
              <a:rPr lang="en-US" dirty="0"/>
              <a:t>The Minutes of the 12/13-14/2022 FOMC Meeting mentions:</a:t>
            </a:r>
          </a:p>
          <a:p>
            <a:pPr lvl="1"/>
            <a:r>
              <a:rPr lang="en-US" dirty="0"/>
              <a:t>Money Supply, M1, M2 – 0 times</a:t>
            </a:r>
          </a:p>
          <a:p>
            <a:pPr lvl="1"/>
            <a:r>
              <a:rPr lang="en-US" dirty="0"/>
              <a:t>Federal funds  rate – 16 times</a:t>
            </a:r>
          </a:p>
          <a:p>
            <a:endParaRPr lang="en-US" dirty="0"/>
          </a:p>
        </p:txBody>
      </p:sp>
      <p:sp>
        <p:nvSpPr>
          <p:cNvPr id="4" name="Slide Number Placeholder 3">
            <a:extLst>
              <a:ext uri="{FF2B5EF4-FFF2-40B4-BE49-F238E27FC236}">
                <a16:creationId xmlns:a16="http://schemas.microsoft.com/office/drawing/2014/main" id="{B6CD9962-6A76-45E1-8680-92491F4D1490}"/>
              </a:ext>
            </a:extLst>
          </p:cNvPr>
          <p:cNvSpPr>
            <a:spLocks noGrp="1"/>
          </p:cNvSpPr>
          <p:nvPr>
            <p:ph type="sldNum" sz="quarter" idx="12"/>
          </p:nvPr>
        </p:nvSpPr>
        <p:spPr/>
        <p:txBody>
          <a:bodyPr/>
          <a:lstStyle/>
          <a:p>
            <a:fld id="{D9F085D5-EC86-4F6A-B501-C1359CB39116}" type="slidenum">
              <a:rPr lang="en-GB" smtClean="0"/>
              <a:t>18</a:t>
            </a:fld>
            <a:endParaRPr lang="en-GB"/>
          </a:p>
        </p:txBody>
      </p:sp>
    </p:spTree>
    <p:extLst>
      <p:ext uri="{BB962C8B-B14F-4D97-AF65-F5344CB8AC3E}">
        <p14:creationId xmlns:p14="http://schemas.microsoft.com/office/powerpoint/2010/main" val="3749614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3A03-6D7F-912C-0845-6F3B9A6C432F}"/>
              </a:ext>
            </a:extLst>
          </p:cNvPr>
          <p:cNvSpPr>
            <a:spLocks noGrp="1"/>
          </p:cNvSpPr>
          <p:nvPr>
            <p:ph type="title"/>
          </p:nvPr>
        </p:nvSpPr>
        <p:spPr/>
        <p:txBody>
          <a:bodyPr/>
          <a:lstStyle/>
          <a:p>
            <a:r>
              <a:rPr lang="en-US" dirty="0">
                <a:solidFill>
                  <a:schemeClr val="bg1"/>
                </a:solidFill>
              </a:rPr>
              <a:t>Do</a:t>
            </a:r>
            <a:r>
              <a:rPr lang="en-US" dirty="0"/>
              <a:t> You See a Relationship?</a:t>
            </a:r>
          </a:p>
        </p:txBody>
      </p:sp>
      <p:sp>
        <p:nvSpPr>
          <p:cNvPr id="4" name="Slide Number Placeholder 3">
            <a:extLst>
              <a:ext uri="{FF2B5EF4-FFF2-40B4-BE49-F238E27FC236}">
                <a16:creationId xmlns:a16="http://schemas.microsoft.com/office/drawing/2014/main" id="{E9CD4A04-812C-8E91-5CC8-7228C5200D47}"/>
              </a:ext>
            </a:extLst>
          </p:cNvPr>
          <p:cNvSpPr>
            <a:spLocks noGrp="1"/>
          </p:cNvSpPr>
          <p:nvPr>
            <p:ph type="sldNum" sz="quarter" idx="12"/>
          </p:nvPr>
        </p:nvSpPr>
        <p:spPr/>
        <p:txBody>
          <a:bodyPr/>
          <a:lstStyle/>
          <a:p>
            <a:fld id="{D9F085D5-EC86-4F6A-B501-C1359CB39116}" type="slidenum">
              <a:rPr lang="en-GB" smtClean="0"/>
              <a:t>19</a:t>
            </a:fld>
            <a:endParaRPr lang="en-GB"/>
          </a:p>
        </p:txBody>
      </p:sp>
      <p:pic>
        <p:nvPicPr>
          <p:cNvPr id="5" name="FRED Graph Chart" descr="FRED Graph">
            <a:extLst>
              <a:ext uri="{FF2B5EF4-FFF2-40B4-BE49-F238E27FC236}">
                <a16:creationId xmlns:a16="http://schemas.microsoft.com/office/drawing/2014/main" id="{C91DEC77-724E-C410-D740-4E96DB0A8636}"/>
              </a:ext>
            </a:extLst>
          </p:cNvPr>
          <p:cNvPicPr>
            <a:picLocks noGrp="1" noChangeAspect="1"/>
          </p:cNvPicPr>
          <p:nvPr>
            <p:ph idx="1"/>
          </p:nvPr>
        </p:nvPicPr>
        <p:blipFill>
          <a:blip r:embed="rId2"/>
          <a:stretch>
            <a:fillRect/>
          </a:stretch>
        </p:blipFill>
        <p:spPr>
          <a:xfrm>
            <a:off x="741556" y="1570038"/>
            <a:ext cx="9946888" cy="4351337"/>
          </a:xfrm>
          <a:prstGeom prst="rect">
            <a:avLst/>
          </a:prstGeom>
        </p:spPr>
      </p:pic>
    </p:spTree>
    <p:extLst>
      <p:ext uri="{BB962C8B-B14F-4D97-AF65-F5344CB8AC3E}">
        <p14:creationId xmlns:p14="http://schemas.microsoft.com/office/powerpoint/2010/main" val="239360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1759-DACC-8946-9598-490F34C9E810}"/>
              </a:ext>
            </a:extLst>
          </p:cNvPr>
          <p:cNvSpPr>
            <a:spLocks noGrp="1"/>
          </p:cNvSpPr>
          <p:nvPr>
            <p:ph type="title"/>
          </p:nvPr>
        </p:nvSpPr>
        <p:spPr>
          <a:xfrm>
            <a:off x="637326" y="0"/>
            <a:ext cx="10515600" cy="1325563"/>
          </a:xfrm>
        </p:spPr>
        <p:txBody>
          <a:bodyPr/>
          <a:lstStyle/>
          <a:p>
            <a:r>
              <a:rPr lang="en-US" dirty="0"/>
              <a:t> </a:t>
            </a:r>
            <a:r>
              <a:rPr lang="en-US" dirty="0">
                <a:solidFill>
                  <a:schemeClr val="bg1"/>
                </a:solidFill>
              </a:rPr>
              <a:t>Ava</a:t>
            </a:r>
            <a:r>
              <a:rPr lang="en-US" dirty="0"/>
              <a:t>ilable NEED Topics Include:</a:t>
            </a:r>
          </a:p>
        </p:txBody>
      </p:sp>
      <p:sp>
        <p:nvSpPr>
          <p:cNvPr id="3" name="Content Placeholder 2">
            <a:extLst>
              <a:ext uri="{FF2B5EF4-FFF2-40B4-BE49-F238E27FC236}">
                <a16:creationId xmlns:a16="http://schemas.microsoft.com/office/drawing/2014/main" id="{424EE1CF-F5DE-3540-AED9-1599FABB82DF}"/>
              </a:ext>
            </a:extLst>
          </p:cNvPr>
          <p:cNvSpPr>
            <a:spLocks noGrp="1"/>
          </p:cNvSpPr>
          <p:nvPr>
            <p:ph sz="half" idx="1"/>
          </p:nvPr>
        </p:nvSpPr>
        <p:spPr>
          <a:xfrm>
            <a:off x="838200" y="1357868"/>
            <a:ext cx="5181600" cy="4189162"/>
          </a:xfrm>
        </p:spPr>
        <p:txBody>
          <a:bodyPr>
            <a:normAutofit lnSpcReduction="10000"/>
          </a:bodyPr>
          <a:lstStyle/>
          <a:p>
            <a:pPr>
              <a:spcAft>
                <a:spcPts val="1000"/>
              </a:spcAft>
            </a:pPr>
            <a:r>
              <a:rPr lang="en-US" dirty="0"/>
              <a:t>US Economy</a:t>
            </a:r>
          </a:p>
          <a:p>
            <a:pPr>
              <a:spcAft>
                <a:spcPts val="1000"/>
              </a:spcAft>
            </a:pPr>
            <a:r>
              <a:rPr lang="en-US" dirty="0"/>
              <a:t>Healthcare Economics</a:t>
            </a:r>
          </a:p>
          <a:p>
            <a:pPr>
              <a:spcAft>
                <a:spcPts val="1000"/>
              </a:spcAft>
            </a:pPr>
            <a:r>
              <a:rPr lang="en-US" dirty="0"/>
              <a:t>Climate Change</a:t>
            </a:r>
          </a:p>
          <a:p>
            <a:pPr>
              <a:spcAft>
                <a:spcPts val="1000"/>
              </a:spcAft>
            </a:pPr>
            <a:r>
              <a:rPr lang="en-US" dirty="0"/>
              <a:t>Economic Inequality</a:t>
            </a:r>
          </a:p>
          <a:p>
            <a:pPr>
              <a:spcAft>
                <a:spcPts val="1000"/>
              </a:spcAft>
            </a:pPr>
            <a:r>
              <a:rPr lang="en-US" dirty="0"/>
              <a:t>Economic Mobility</a:t>
            </a:r>
          </a:p>
          <a:p>
            <a:pPr>
              <a:spcAft>
                <a:spcPts val="1000"/>
              </a:spcAft>
            </a:pPr>
            <a:r>
              <a:rPr lang="en-US" dirty="0"/>
              <a:t>Trade and Globalization</a:t>
            </a:r>
          </a:p>
          <a:p>
            <a:pPr>
              <a:spcAft>
                <a:spcPts val="1000"/>
              </a:spcAft>
            </a:pPr>
            <a:r>
              <a:rPr lang="en-US" dirty="0"/>
              <a:t>Minimum Wages</a:t>
            </a:r>
          </a:p>
        </p:txBody>
      </p:sp>
      <p:sp>
        <p:nvSpPr>
          <p:cNvPr id="4" name="Content Placeholder 3">
            <a:extLst>
              <a:ext uri="{FF2B5EF4-FFF2-40B4-BE49-F238E27FC236}">
                <a16:creationId xmlns:a16="http://schemas.microsoft.com/office/drawing/2014/main" id="{F9836DEF-5C7A-D74F-8694-7D6688B404ED}"/>
              </a:ext>
            </a:extLst>
          </p:cNvPr>
          <p:cNvSpPr>
            <a:spLocks noGrp="1"/>
          </p:cNvSpPr>
          <p:nvPr>
            <p:ph sz="half" idx="2"/>
          </p:nvPr>
        </p:nvSpPr>
        <p:spPr>
          <a:xfrm>
            <a:off x="6172200" y="1357868"/>
            <a:ext cx="5181600" cy="4189162"/>
          </a:xfrm>
        </p:spPr>
        <p:txBody>
          <a:bodyPr>
            <a:normAutofit lnSpcReduction="10000"/>
          </a:bodyPr>
          <a:lstStyle/>
          <a:p>
            <a:pPr>
              <a:spcAft>
                <a:spcPts val="1000"/>
              </a:spcAft>
            </a:pPr>
            <a:r>
              <a:rPr lang="en-US" dirty="0"/>
              <a:t>Immigration Economics</a:t>
            </a:r>
          </a:p>
          <a:p>
            <a:pPr>
              <a:spcAft>
                <a:spcPts val="1000"/>
              </a:spcAft>
            </a:pPr>
            <a:r>
              <a:rPr lang="en-US" dirty="0"/>
              <a:t>Housing Policy</a:t>
            </a:r>
          </a:p>
          <a:p>
            <a:pPr>
              <a:spcAft>
                <a:spcPts val="1000"/>
              </a:spcAft>
            </a:pPr>
            <a:r>
              <a:rPr lang="en-US" dirty="0"/>
              <a:t>Federal Budgets</a:t>
            </a:r>
          </a:p>
          <a:p>
            <a:pPr>
              <a:spcAft>
                <a:spcPts val="1000"/>
              </a:spcAft>
            </a:pPr>
            <a:r>
              <a:rPr lang="en-US" dirty="0"/>
              <a:t>Federal Debt</a:t>
            </a:r>
          </a:p>
          <a:p>
            <a:pPr>
              <a:spcAft>
                <a:spcPts val="1000"/>
              </a:spcAft>
            </a:pPr>
            <a:r>
              <a:rPr lang="en-US" dirty="0"/>
              <a:t>Black-White Wealth Gap</a:t>
            </a:r>
          </a:p>
          <a:p>
            <a:pPr>
              <a:spcAft>
                <a:spcPts val="1000"/>
              </a:spcAft>
            </a:pPr>
            <a:r>
              <a:rPr lang="en-US" dirty="0"/>
              <a:t>Autonomous Vehicles</a:t>
            </a:r>
          </a:p>
          <a:p>
            <a:pPr>
              <a:spcAft>
                <a:spcPts val="1000"/>
              </a:spcAft>
            </a:pPr>
            <a:r>
              <a:rPr lang="en-US" dirty="0"/>
              <a:t>Healthcare Economics</a:t>
            </a:r>
          </a:p>
        </p:txBody>
      </p:sp>
      <p:sp>
        <p:nvSpPr>
          <p:cNvPr id="5" name="Slide Number Placeholder 4">
            <a:extLst>
              <a:ext uri="{FF2B5EF4-FFF2-40B4-BE49-F238E27FC236}">
                <a16:creationId xmlns:a16="http://schemas.microsoft.com/office/drawing/2014/main" id="{BCAECF3A-738D-534F-9B20-5C34452E16B4}"/>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1047991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CEDFD-5D7C-418D-B05B-7434B15F582D}"/>
              </a:ext>
            </a:extLst>
          </p:cNvPr>
          <p:cNvSpPr>
            <a:spLocks noGrp="1"/>
          </p:cNvSpPr>
          <p:nvPr>
            <p:ph type="title"/>
          </p:nvPr>
        </p:nvSpPr>
        <p:spPr/>
        <p:txBody>
          <a:bodyPr/>
          <a:lstStyle/>
          <a:p>
            <a:r>
              <a:rPr lang="en-US" dirty="0">
                <a:solidFill>
                  <a:schemeClr val="bg1"/>
                </a:solidFill>
              </a:rPr>
              <a:t>The </a:t>
            </a:r>
            <a:r>
              <a:rPr lang="en-US" dirty="0">
                <a:solidFill>
                  <a:schemeClr val="accent5">
                    <a:lumMod val="50000"/>
                  </a:schemeClr>
                </a:solidFill>
              </a:rPr>
              <a:t>Importance of Long-Term Interest Rates</a:t>
            </a:r>
          </a:p>
        </p:txBody>
      </p:sp>
      <p:sp>
        <p:nvSpPr>
          <p:cNvPr id="3" name="Content Placeholder 2">
            <a:extLst>
              <a:ext uri="{FF2B5EF4-FFF2-40B4-BE49-F238E27FC236}">
                <a16:creationId xmlns:a16="http://schemas.microsoft.com/office/drawing/2014/main" id="{3314B34F-3A35-4DB7-AADC-9C3459BC44DE}"/>
              </a:ext>
            </a:extLst>
          </p:cNvPr>
          <p:cNvSpPr>
            <a:spLocks noGrp="1"/>
          </p:cNvSpPr>
          <p:nvPr>
            <p:ph idx="1"/>
          </p:nvPr>
        </p:nvSpPr>
        <p:spPr/>
        <p:txBody>
          <a:bodyPr>
            <a:normAutofit/>
          </a:bodyPr>
          <a:lstStyle/>
          <a:p>
            <a:r>
              <a:rPr lang="en-US" dirty="0"/>
              <a:t>Nobody buys a house because of the level of 1-yr interest rates, and unfortunately, the current federal funds rate has much less influence on the rates that matter.</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658536C-AE91-4556-B987-D5F1E16C8368}"/>
              </a:ext>
            </a:extLst>
          </p:cNvPr>
          <p:cNvSpPr>
            <a:spLocks noGrp="1"/>
          </p:cNvSpPr>
          <p:nvPr>
            <p:ph type="sldNum" sz="quarter" idx="12"/>
          </p:nvPr>
        </p:nvSpPr>
        <p:spPr/>
        <p:txBody>
          <a:bodyPr/>
          <a:lstStyle/>
          <a:p>
            <a:fld id="{D9F085D5-EC86-4F6A-B501-C1359CB39116}" type="slidenum">
              <a:rPr lang="en-GB" smtClean="0"/>
              <a:t>20</a:t>
            </a:fld>
            <a:endParaRPr lang="en-GB"/>
          </a:p>
        </p:txBody>
      </p:sp>
      <p:pic>
        <p:nvPicPr>
          <p:cNvPr id="5" name="FRED Graph Chart" descr="FRED Graph">
            <a:extLst>
              <a:ext uri="{FF2B5EF4-FFF2-40B4-BE49-F238E27FC236}">
                <a16:creationId xmlns:a16="http://schemas.microsoft.com/office/drawing/2014/main" id="{C804B018-3822-6B9C-2D2A-340500F12EC8}"/>
              </a:ext>
            </a:extLst>
          </p:cNvPr>
          <p:cNvPicPr>
            <a:picLocks noChangeAspect="1"/>
          </p:cNvPicPr>
          <p:nvPr/>
        </p:nvPicPr>
        <p:blipFill>
          <a:blip r:embed="rId3"/>
          <a:stretch>
            <a:fillRect/>
          </a:stretch>
        </p:blipFill>
        <p:spPr>
          <a:xfrm>
            <a:off x="3097530" y="3037128"/>
            <a:ext cx="8191500" cy="3375660"/>
          </a:xfrm>
          <a:prstGeom prst="rect">
            <a:avLst/>
          </a:prstGeom>
        </p:spPr>
      </p:pic>
    </p:spTree>
    <p:extLst>
      <p:ext uri="{BB962C8B-B14F-4D97-AF65-F5344CB8AC3E}">
        <p14:creationId xmlns:p14="http://schemas.microsoft.com/office/powerpoint/2010/main" val="254034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CEDFD-5D7C-418D-B05B-7434B15F582D}"/>
              </a:ext>
            </a:extLst>
          </p:cNvPr>
          <p:cNvSpPr>
            <a:spLocks noGrp="1"/>
          </p:cNvSpPr>
          <p:nvPr>
            <p:ph type="title"/>
          </p:nvPr>
        </p:nvSpPr>
        <p:spPr/>
        <p:txBody>
          <a:bodyPr/>
          <a:lstStyle/>
          <a:p>
            <a:r>
              <a:rPr lang="en-US" dirty="0">
                <a:solidFill>
                  <a:schemeClr val="bg1"/>
                </a:solidFill>
              </a:rPr>
              <a:t>Lon</a:t>
            </a:r>
            <a:r>
              <a:rPr lang="en-US" dirty="0">
                <a:solidFill>
                  <a:schemeClr val="accent5">
                    <a:lumMod val="50000"/>
                  </a:schemeClr>
                </a:solidFill>
              </a:rPr>
              <a:t>g-Term Interest Rates</a:t>
            </a:r>
          </a:p>
        </p:txBody>
      </p:sp>
      <p:sp>
        <p:nvSpPr>
          <p:cNvPr id="3" name="Content Placeholder 2">
            <a:extLst>
              <a:ext uri="{FF2B5EF4-FFF2-40B4-BE49-F238E27FC236}">
                <a16:creationId xmlns:a16="http://schemas.microsoft.com/office/drawing/2014/main" id="{3314B34F-3A35-4DB7-AADC-9C3459BC44DE}"/>
              </a:ext>
            </a:extLst>
          </p:cNvPr>
          <p:cNvSpPr>
            <a:spLocks noGrp="1"/>
          </p:cNvSpPr>
          <p:nvPr>
            <p:ph idx="1"/>
          </p:nvPr>
        </p:nvSpPr>
        <p:spPr/>
        <p:txBody>
          <a:bodyPr>
            <a:normAutofit/>
          </a:bodyPr>
          <a:lstStyle/>
          <a:p>
            <a:pPr marL="0" indent="0">
              <a:buNone/>
            </a:pPr>
            <a:endParaRPr lang="en-US" dirty="0"/>
          </a:p>
          <a:p>
            <a:r>
              <a:rPr lang="en-US" dirty="0"/>
              <a:t>Long-term interest rates depend on two factors</a:t>
            </a:r>
          </a:p>
          <a:p>
            <a:pPr marL="914400" lvl="1" indent="-457200">
              <a:buFont typeface="+mj-lt"/>
              <a:buAutoNum type="arabicPeriod"/>
            </a:pPr>
            <a:r>
              <a:rPr lang="en-US" dirty="0"/>
              <a:t>The average of expected, future short-term rates over the life of the long-term bond.</a:t>
            </a:r>
          </a:p>
          <a:p>
            <a:pPr marL="914400" lvl="1" indent="-457200">
              <a:buFont typeface="+mj-lt"/>
              <a:buAutoNum type="arabicPeriod"/>
            </a:pPr>
            <a:r>
              <a:rPr lang="en-US" dirty="0"/>
              <a:t>“Risk” premia that reflect the possibility of unexpected changes in interest rates and the possibility of default.</a:t>
            </a:r>
          </a:p>
          <a:p>
            <a:r>
              <a:rPr lang="en-US" dirty="0"/>
              <a:t>The Secondary Tools are aimed at affecting these factors.</a:t>
            </a:r>
          </a:p>
          <a:p>
            <a:pPr lvl="1"/>
            <a:endParaRPr lang="en-US" dirty="0"/>
          </a:p>
        </p:txBody>
      </p:sp>
      <p:sp>
        <p:nvSpPr>
          <p:cNvPr id="4" name="Slide Number Placeholder 3">
            <a:extLst>
              <a:ext uri="{FF2B5EF4-FFF2-40B4-BE49-F238E27FC236}">
                <a16:creationId xmlns:a16="http://schemas.microsoft.com/office/drawing/2014/main" id="{D658536C-AE91-4556-B987-D5F1E16C8368}"/>
              </a:ext>
            </a:extLst>
          </p:cNvPr>
          <p:cNvSpPr>
            <a:spLocks noGrp="1"/>
          </p:cNvSpPr>
          <p:nvPr>
            <p:ph type="sldNum" sz="quarter" idx="12"/>
          </p:nvPr>
        </p:nvSpPr>
        <p:spPr/>
        <p:txBody>
          <a:bodyPr/>
          <a:lstStyle/>
          <a:p>
            <a:fld id="{D9F085D5-EC86-4F6A-B501-C1359CB39116}" type="slidenum">
              <a:rPr lang="en-GB" smtClean="0"/>
              <a:t>21</a:t>
            </a:fld>
            <a:endParaRPr lang="en-GB"/>
          </a:p>
        </p:txBody>
      </p:sp>
    </p:spTree>
    <p:extLst>
      <p:ext uri="{BB962C8B-B14F-4D97-AF65-F5344CB8AC3E}">
        <p14:creationId xmlns:p14="http://schemas.microsoft.com/office/powerpoint/2010/main" val="304246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7118C-1D25-48C0-8FD6-DF1567452F3C}"/>
              </a:ext>
            </a:extLst>
          </p:cNvPr>
          <p:cNvSpPr>
            <a:spLocks noGrp="1"/>
          </p:cNvSpPr>
          <p:nvPr>
            <p:ph type="title"/>
          </p:nvPr>
        </p:nvSpPr>
        <p:spPr/>
        <p:txBody>
          <a:bodyPr/>
          <a:lstStyle/>
          <a:p>
            <a:r>
              <a:rPr lang="en-US" dirty="0">
                <a:solidFill>
                  <a:schemeClr val="bg1"/>
                </a:solidFill>
              </a:rPr>
              <a:t>Tw</a:t>
            </a:r>
            <a:r>
              <a:rPr lang="en-US" dirty="0">
                <a:solidFill>
                  <a:schemeClr val="accent5">
                    <a:lumMod val="50000"/>
                  </a:schemeClr>
                </a:solidFill>
              </a:rPr>
              <a:t>o Secondary Tools to Affect Interest Rates</a:t>
            </a:r>
            <a:endParaRPr lang="en-US" dirty="0">
              <a:solidFill>
                <a:schemeClr val="bg1"/>
              </a:solidFill>
            </a:endParaRPr>
          </a:p>
        </p:txBody>
      </p:sp>
      <p:sp>
        <p:nvSpPr>
          <p:cNvPr id="3" name="Content Placeholder 2">
            <a:extLst>
              <a:ext uri="{FF2B5EF4-FFF2-40B4-BE49-F238E27FC236}">
                <a16:creationId xmlns:a16="http://schemas.microsoft.com/office/drawing/2014/main" id="{1AE86988-4367-40A4-9D4C-E3B68601D29C}"/>
              </a:ext>
            </a:extLst>
          </p:cNvPr>
          <p:cNvSpPr>
            <a:spLocks noGrp="1"/>
          </p:cNvSpPr>
          <p:nvPr>
            <p:ph idx="1"/>
          </p:nvPr>
        </p:nvSpPr>
        <p:spPr/>
        <p:txBody>
          <a:bodyPr>
            <a:normAutofit/>
          </a:bodyPr>
          <a:lstStyle/>
          <a:p>
            <a:pPr marL="514350" indent="-514350">
              <a:buFont typeface="+mj-lt"/>
              <a:buAutoNum type="arabicPeriod"/>
            </a:pPr>
            <a:r>
              <a:rPr lang="en-US" dirty="0"/>
              <a:t>Forward Guidance:  Communicating the Fed’s intentions for the future path of short-term interest rates. </a:t>
            </a:r>
          </a:p>
          <a:p>
            <a:pPr marL="514350" indent="-514350">
              <a:buFont typeface="+mj-lt"/>
              <a:buAutoNum type="arabicPeriod"/>
            </a:pPr>
            <a:r>
              <a:rPr lang="en-US" dirty="0"/>
              <a:t>Long-term Asset Purchases better known as quantitative easing or QE.</a:t>
            </a:r>
          </a:p>
          <a:p>
            <a:pPr marL="514350" indent="-514350">
              <a:buFont typeface="+mj-lt"/>
              <a:buAutoNum type="arabicPeriod"/>
            </a:pPr>
            <a:endParaRPr lang="en-US" dirty="0"/>
          </a:p>
          <a:p>
            <a:pPr marL="0" indent="0">
              <a:buNone/>
            </a:pPr>
            <a:r>
              <a:rPr lang="en-US" dirty="0"/>
              <a:t>Both of these tools also affect interest rates, and thereby aggregate demand.  But their effect is on the interest rates of longer-term and riskier assets.  </a:t>
            </a:r>
          </a:p>
          <a:p>
            <a:pPr marL="0" indent="0">
              <a:buNone/>
            </a:pPr>
            <a:endParaRPr lang="en-US" dirty="0"/>
          </a:p>
        </p:txBody>
      </p:sp>
      <p:sp>
        <p:nvSpPr>
          <p:cNvPr id="4" name="Slide Number Placeholder 3">
            <a:extLst>
              <a:ext uri="{FF2B5EF4-FFF2-40B4-BE49-F238E27FC236}">
                <a16:creationId xmlns:a16="http://schemas.microsoft.com/office/drawing/2014/main" id="{32A33D88-578B-4669-B180-09DCBA25BEED}"/>
              </a:ext>
            </a:extLst>
          </p:cNvPr>
          <p:cNvSpPr>
            <a:spLocks noGrp="1"/>
          </p:cNvSpPr>
          <p:nvPr>
            <p:ph type="sldNum" sz="quarter" idx="12"/>
          </p:nvPr>
        </p:nvSpPr>
        <p:spPr/>
        <p:txBody>
          <a:bodyPr/>
          <a:lstStyle/>
          <a:p>
            <a:fld id="{D9F085D5-EC86-4F6A-B501-C1359CB39116}" type="slidenum">
              <a:rPr lang="en-GB" smtClean="0"/>
              <a:t>22</a:t>
            </a:fld>
            <a:endParaRPr lang="en-GB"/>
          </a:p>
        </p:txBody>
      </p:sp>
    </p:spTree>
    <p:extLst>
      <p:ext uri="{BB962C8B-B14F-4D97-AF65-F5344CB8AC3E}">
        <p14:creationId xmlns:p14="http://schemas.microsoft.com/office/powerpoint/2010/main" val="398009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6BA08-80F7-442E-AD1E-BC3C6DC0D939}"/>
              </a:ext>
            </a:extLst>
          </p:cNvPr>
          <p:cNvSpPr>
            <a:spLocks noGrp="1"/>
          </p:cNvSpPr>
          <p:nvPr>
            <p:ph type="title"/>
          </p:nvPr>
        </p:nvSpPr>
        <p:spPr/>
        <p:txBody>
          <a:bodyPr/>
          <a:lstStyle/>
          <a:p>
            <a:r>
              <a:rPr lang="en-US" dirty="0">
                <a:solidFill>
                  <a:schemeClr val="bg1"/>
                </a:solidFill>
              </a:rPr>
              <a:t>For</a:t>
            </a:r>
            <a:r>
              <a:rPr lang="en-US" dirty="0">
                <a:solidFill>
                  <a:schemeClr val="accent5">
                    <a:lumMod val="50000"/>
                  </a:schemeClr>
                </a:solidFill>
              </a:rPr>
              <a:t>ward Guidance</a:t>
            </a:r>
          </a:p>
        </p:txBody>
      </p:sp>
      <p:sp>
        <p:nvSpPr>
          <p:cNvPr id="3" name="Content Placeholder 2">
            <a:extLst>
              <a:ext uri="{FF2B5EF4-FFF2-40B4-BE49-F238E27FC236}">
                <a16:creationId xmlns:a16="http://schemas.microsoft.com/office/drawing/2014/main" id="{47CA85BB-6FF0-4C68-81F7-5D40A8B70409}"/>
              </a:ext>
            </a:extLst>
          </p:cNvPr>
          <p:cNvSpPr>
            <a:spLocks noGrp="1"/>
          </p:cNvSpPr>
          <p:nvPr>
            <p:ph idx="1"/>
          </p:nvPr>
        </p:nvSpPr>
        <p:spPr/>
        <p:txBody>
          <a:bodyPr>
            <a:normAutofit lnSpcReduction="10000"/>
          </a:bodyPr>
          <a:lstStyle/>
          <a:p>
            <a:pPr marL="0" indent="0">
              <a:buNone/>
            </a:pPr>
            <a:r>
              <a:rPr lang="en-US" dirty="0"/>
              <a:t>The Fed “guides” financial market participants about what they intend to do in the future.  From the Policy Statement since September:</a:t>
            </a:r>
          </a:p>
          <a:p>
            <a:r>
              <a:rPr lang="en-US" dirty="0"/>
              <a:t>“The Committee anticipates that ongoing increases in the target range will be appropriate in order to attain a stance of monetary policy that is sufficiently restrictive to return inflation to 2 percent over time.” </a:t>
            </a:r>
          </a:p>
          <a:p>
            <a:r>
              <a:rPr lang="en-US" sz="2600" dirty="0"/>
              <a:t> “</a:t>
            </a:r>
            <a:r>
              <a:rPr lang="en-US" sz="2600" dirty="0">
                <a:solidFill>
                  <a:schemeClr val="accent5">
                    <a:lumMod val="50000"/>
                  </a:schemeClr>
                </a:solidFill>
                <a:latin typeface="Arial" panose="020B0604020202020204" pitchFamily="34" charset="0"/>
                <a:cs typeface="Arial" panose="020B0604020202020204" pitchFamily="34" charset="0"/>
              </a:rPr>
              <a:t>In determining the  pace  of future increases in the target range, the Committee will take into account the cumulative tightening of monetary policy, the lags with which monetary policy affects economic activity and inflation, and economic and financial developments.” </a:t>
            </a:r>
          </a:p>
        </p:txBody>
      </p:sp>
      <p:sp>
        <p:nvSpPr>
          <p:cNvPr id="4" name="Slide Number Placeholder 3">
            <a:extLst>
              <a:ext uri="{FF2B5EF4-FFF2-40B4-BE49-F238E27FC236}">
                <a16:creationId xmlns:a16="http://schemas.microsoft.com/office/drawing/2014/main" id="{1493303E-A3CB-4881-B489-960A8D8816B5}"/>
              </a:ext>
            </a:extLst>
          </p:cNvPr>
          <p:cNvSpPr>
            <a:spLocks noGrp="1"/>
          </p:cNvSpPr>
          <p:nvPr>
            <p:ph type="sldNum" sz="quarter" idx="12"/>
          </p:nvPr>
        </p:nvSpPr>
        <p:spPr/>
        <p:txBody>
          <a:bodyPr/>
          <a:lstStyle/>
          <a:p>
            <a:fld id="{D9F085D5-EC86-4F6A-B501-C1359CB39116}" type="slidenum">
              <a:rPr lang="en-GB" smtClean="0"/>
              <a:t>23</a:t>
            </a:fld>
            <a:endParaRPr lang="en-GB" dirty="0"/>
          </a:p>
        </p:txBody>
      </p:sp>
      <p:sp>
        <p:nvSpPr>
          <p:cNvPr id="5" name="TextBox 4">
            <a:extLst>
              <a:ext uri="{FF2B5EF4-FFF2-40B4-BE49-F238E27FC236}">
                <a16:creationId xmlns:a16="http://schemas.microsoft.com/office/drawing/2014/main" id="{D82C9E40-B8FF-90AA-B902-D2FFC56C09BB}"/>
              </a:ext>
            </a:extLst>
          </p:cNvPr>
          <p:cNvSpPr txBox="1"/>
          <p:nvPr/>
        </p:nvSpPr>
        <p:spPr>
          <a:xfrm>
            <a:off x="4232953" y="4122395"/>
            <a:ext cx="1160980" cy="523220"/>
          </a:xfrm>
          <a:prstGeom prst="rect">
            <a:avLst/>
          </a:prstGeom>
          <a:solidFill>
            <a:schemeClr val="bg1"/>
          </a:solidFill>
        </p:spPr>
        <p:txBody>
          <a:bodyPr wrap="square" rtlCol="0">
            <a:spAutoFit/>
          </a:bodyPr>
          <a:lstStyle/>
          <a:p>
            <a:r>
              <a:rPr lang="en-US" sz="2800" dirty="0">
                <a:solidFill>
                  <a:srgbClr val="C00000"/>
                </a:solidFill>
                <a:latin typeface="Arial" panose="020B0604020202020204" pitchFamily="34" charset="0"/>
                <a:cs typeface="Arial" panose="020B0604020202020204" pitchFamily="34" charset="0"/>
              </a:rPr>
              <a:t>extent</a:t>
            </a:r>
          </a:p>
        </p:txBody>
      </p:sp>
    </p:spTree>
    <p:extLst>
      <p:ext uri="{BB962C8B-B14F-4D97-AF65-F5344CB8AC3E}">
        <p14:creationId xmlns:p14="http://schemas.microsoft.com/office/powerpoint/2010/main" val="171309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7D9FC-8059-4F46-623D-33FF26E30FF2}"/>
              </a:ext>
            </a:extLst>
          </p:cNvPr>
          <p:cNvSpPr>
            <a:spLocks noGrp="1"/>
          </p:cNvSpPr>
          <p:nvPr>
            <p:ph type="title"/>
          </p:nvPr>
        </p:nvSpPr>
        <p:spPr/>
        <p:txBody>
          <a:bodyPr/>
          <a:lstStyle/>
          <a:p>
            <a:r>
              <a:rPr lang="en-US" dirty="0">
                <a:solidFill>
                  <a:schemeClr val="bg1"/>
                </a:solidFill>
              </a:rPr>
              <a:t>Wh</a:t>
            </a:r>
            <a:r>
              <a:rPr lang="en-US" dirty="0"/>
              <a:t>en the Fed Talks, Wall St Listens!</a:t>
            </a:r>
          </a:p>
        </p:txBody>
      </p:sp>
      <p:sp>
        <p:nvSpPr>
          <p:cNvPr id="4" name="Slide Number Placeholder 3">
            <a:extLst>
              <a:ext uri="{FF2B5EF4-FFF2-40B4-BE49-F238E27FC236}">
                <a16:creationId xmlns:a16="http://schemas.microsoft.com/office/drawing/2014/main" id="{CA607991-AF7A-96F6-558B-6EB80E144F39}"/>
              </a:ext>
            </a:extLst>
          </p:cNvPr>
          <p:cNvSpPr>
            <a:spLocks noGrp="1"/>
          </p:cNvSpPr>
          <p:nvPr>
            <p:ph type="sldNum" sz="quarter" idx="12"/>
          </p:nvPr>
        </p:nvSpPr>
        <p:spPr/>
        <p:txBody>
          <a:bodyPr/>
          <a:lstStyle/>
          <a:p>
            <a:fld id="{D9F085D5-EC86-4F6A-B501-C1359CB39116}" type="slidenum">
              <a:rPr lang="en-GB" smtClean="0"/>
              <a:t>24</a:t>
            </a:fld>
            <a:endParaRPr lang="en-GB"/>
          </a:p>
        </p:txBody>
      </p:sp>
      <p:pic>
        <p:nvPicPr>
          <p:cNvPr id="12" name="Content Placeholder 11">
            <a:extLst>
              <a:ext uri="{FF2B5EF4-FFF2-40B4-BE49-F238E27FC236}">
                <a16:creationId xmlns:a16="http://schemas.microsoft.com/office/drawing/2014/main" id="{235C2290-A6C9-2DAD-87EF-1CBBE0BADDA6}"/>
              </a:ext>
            </a:extLst>
          </p:cNvPr>
          <p:cNvPicPr>
            <a:picLocks noGrp="1" noChangeAspect="1"/>
          </p:cNvPicPr>
          <p:nvPr>
            <p:ph idx="1"/>
          </p:nvPr>
        </p:nvPicPr>
        <p:blipFill>
          <a:blip r:embed="rId2"/>
          <a:stretch>
            <a:fillRect/>
          </a:stretch>
        </p:blipFill>
        <p:spPr>
          <a:xfrm>
            <a:off x="1802674" y="1678781"/>
            <a:ext cx="8046720" cy="4286250"/>
          </a:xfrm>
          <a:prstGeom prst="rect">
            <a:avLst/>
          </a:prstGeom>
          <a:ln w="228600" cap="sq" cmpd="thickThin">
            <a:solidFill>
              <a:srgbClr val="000000"/>
            </a:solidFill>
            <a:prstDash val="solid"/>
            <a:miter lim="800000"/>
          </a:ln>
          <a:effectLst>
            <a:innerShdw blurRad="76200">
              <a:srgbClr val="000000"/>
            </a:innerShdw>
          </a:effectLst>
        </p:spPr>
      </p:pic>
      <p:sp>
        <p:nvSpPr>
          <p:cNvPr id="13" name="TextBox 12">
            <a:extLst>
              <a:ext uri="{FF2B5EF4-FFF2-40B4-BE49-F238E27FC236}">
                <a16:creationId xmlns:a16="http://schemas.microsoft.com/office/drawing/2014/main" id="{B0D9BC8D-9BBA-D151-A76D-F6A6FE1B8C08}"/>
              </a:ext>
            </a:extLst>
          </p:cNvPr>
          <p:cNvSpPr txBox="1"/>
          <p:nvPr/>
        </p:nvSpPr>
        <p:spPr>
          <a:xfrm>
            <a:off x="7276011" y="4506686"/>
            <a:ext cx="679269" cy="369332"/>
          </a:xfrm>
          <a:prstGeom prst="rect">
            <a:avLst/>
          </a:prstGeom>
          <a:noFill/>
        </p:spPr>
        <p:txBody>
          <a:bodyPr wrap="square" rtlCol="0">
            <a:spAutoFit/>
          </a:bodyPr>
          <a:lstStyle/>
          <a:p>
            <a:r>
              <a:rPr lang="en-US" dirty="0"/>
              <a:t>2PM</a:t>
            </a:r>
          </a:p>
        </p:txBody>
      </p:sp>
    </p:spTree>
    <p:extLst>
      <p:ext uri="{BB962C8B-B14F-4D97-AF65-F5344CB8AC3E}">
        <p14:creationId xmlns:p14="http://schemas.microsoft.com/office/powerpoint/2010/main" val="3354965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988AB-BE16-1EDB-86AA-DA7204DB6600}"/>
              </a:ext>
            </a:extLst>
          </p:cNvPr>
          <p:cNvSpPr>
            <a:spLocks noGrp="1"/>
          </p:cNvSpPr>
          <p:nvPr>
            <p:ph type="title"/>
          </p:nvPr>
        </p:nvSpPr>
        <p:spPr/>
        <p:txBody>
          <a:bodyPr/>
          <a:lstStyle/>
          <a:p>
            <a:r>
              <a:rPr lang="en-US" dirty="0">
                <a:solidFill>
                  <a:schemeClr val="bg1"/>
                </a:solidFill>
              </a:rPr>
              <a:t>QE</a:t>
            </a:r>
            <a:r>
              <a:rPr lang="en-US" dirty="0"/>
              <a:t> And Long-term, Risky Rates</a:t>
            </a:r>
          </a:p>
        </p:txBody>
      </p:sp>
      <p:sp>
        <p:nvSpPr>
          <p:cNvPr id="3" name="Content Placeholder 2">
            <a:extLst>
              <a:ext uri="{FF2B5EF4-FFF2-40B4-BE49-F238E27FC236}">
                <a16:creationId xmlns:a16="http://schemas.microsoft.com/office/drawing/2014/main" id="{29DAE064-0E25-0D29-B9FE-9F6D9ACE2EEE}"/>
              </a:ext>
            </a:extLst>
          </p:cNvPr>
          <p:cNvSpPr>
            <a:spLocks noGrp="1"/>
          </p:cNvSpPr>
          <p:nvPr>
            <p:ph idx="1"/>
          </p:nvPr>
        </p:nvSpPr>
        <p:spPr/>
        <p:txBody>
          <a:bodyPr/>
          <a:lstStyle/>
          <a:p>
            <a:r>
              <a:rPr lang="en-US" dirty="0"/>
              <a:t>Financial investors require a higher interest rate on risky bonds, than on safe short-term Treasuries.</a:t>
            </a:r>
          </a:p>
          <a:p>
            <a:r>
              <a:rPr lang="en-US" dirty="0"/>
              <a:t>The greater the supply of risky bonds, the higher the required risk premia needed to get enough private investors to buy them.</a:t>
            </a:r>
          </a:p>
          <a:p>
            <a:r>
              <a:rPr lang="en-US" dirty="0"/>
              <a:t>QE lowers the supply of long-term bonds held by private investors and thereby lowers to required risk premia and the interest rate on these bonds.</a:t>
            </a:r>
          </a:p>
          <a:p>
            <a:r>
              <a:rPr lang="en-US" dirty="0"/>
              <a:t>QE is particularly important when the federal funds rate has hit the zero (ZLB)</a:t>
            </a:r>
          </a:p>
        </p:txBody>
      </p:sp>
      <p:sp>
        <p:nvSpPr>
          <p:cNvPr id="4" name="Slide Number Placeholder 3">
            <a:extLst>
              <a:ext uri="{FF2B5EF4-FFF2-40B4-BE49-F238E27FC236}">
                <a16:creationId xmlns:a16="http://schemas.microsoft.com/office/drawing/2014/main" id="{D8BB4758-95A0-C9FD-FFEC-4BB3AAF52A97}"/>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418314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31154-F82F-4834-9B72-A8C8DC7C1F1E}"/>
              </a:ext>
            </a:extLst>
          </p:cNvPr>
          <p:cNvSpPr>
            <a:spLocks noGrp="1"/>
          </p:cNvSpPr>
          <p:nvPr>
            <p:ph type="title"/>
          </p:nvPr>
        </p:nvSpPr>
        <p:spPr/>
        <p:txBody>
          <a:bodyPr/>
          <a:lstStyle/>
          <a:p>
            <a:r>
              <a:rPr lang="en-US" dirty="0">
                <a:solidFill>
                  <a:schemeClr val="bg1"/>
                </a:solidFill>
              </a:rPr>
              <a:t>QE </a:t>
            </a:r>
            <a:r>
              <a:rPr lang="en-US" dirty="0">
                <a:solidFill>
                  <a:schemeClr val="accent5">
                    <a:lumMod val="50000"/>
                  </a:schemeClr>
                </a:solidFill>
              </a:rPr>
              <a:t>Has Been a Big Deal</a:t>
            </a:r>
            <a:endParaRPr lang="en-US" dirty="0"/>
          </a:p>
        </p:txBody>
      </p:sp>
      <p:sp>
        <p:nvSpPr>
          <p:cNvPr id="4" name="Slide Number Placeholder 3">
            <a:extLst>
              <a:ext uri="{FF2B5EF4-FFF2-40B4-BE49-F238E27FC236}">
                <a16:creationId xmlns:a16="http://schemas.microsoft.com/office/drawing/2014/main" id="{66F1ED89-DEC9-4213-9D39-7733CAD1A37B}"/>
              </a:ext>
            </a:extLst>
          </p:cNvPr>
          <p:cNvSpPr>
            <a:spLocks noGrp="1"/>
          </p:cNvSpPr>
          <p:nvPr>
            <p:ph type="sldNum" sz="quarter" idx="12"/>
          </p:nvPr>
        </p:nvSpPr>
        <p:spPr/>
        <p:txBody>
          <a:bodyPr/>
          <a:lstStyle/>
          <a:p>
            <a:fld id="{D9F085D5-EC86-4F6A-B501-C1359CB39116}" type="slidenum">
              <a:rPr lang="en-GB" smtClean="0"/>
              <a:t>26</a:t>
            </a:fld>
            <a:endParaRPr lang="en-GB"/>
          </a:p>
        </p:txBody>
      </p:sp>
      <p:sp>
        <p:nvSpPr>
          <p:cNvPr id="6" name="TextBox 5">
            <a:extLst>
              <a:ext uri="{FF2B5EF4-FFF2-40B4-BE49-F238E27FC236}">
                <a16:creationId xmlns:a16="http://schemas.microsoft.com/office/drawing/2014/main" id="{5E681B6F-E43A-9007-D6B6-E120B76A9563}"/>
              </a:ext>
            </a:extLst>
          </p:cNvPr>
          <p:cNvSpPr txBox="1"/>
          <p:nvPr/>
        </p:nvSpPr>
        <p:spPr>
          <a:xfrm>
            <a:off x="7528560" y="6457890"/>
            <a:ext cx="3825240" cy="400110"/>
          </a:xfrm>
          <a:prstGeom prst="rect">
            <a:avLst/>
          </a:prstGeom>
          <a:noFill/>
        </p:spPr>
        <p:txBody>
          <a:bodyPr wrap="square" rtlCol="0">
            <a:spAutoFit/>
          </a:bodyPr>
          <a:lstStyle/>
          <a:p>
            <a:r>
              <a:rPr lang="en-US" sz="2000" dirty="0"/>
              <a:t>Source:  Federal Reserve Board</a:t>
            </a:r>
          </a:p>
        </p:txBody>
      </p:sp>
      <p:pic>
        <p:nvPicPr>
          <p:cNvPr id="7" name="Picture 6">
            <a:extLst>
              <a:ext uri="{FF2B5EF4-FFF2-40B4-BE49-F238E27FC236}">
                <a16:creationId xmlns:a16="http://schemas.microsoft.com/office/drawing/2014/main" id="{764C0620-3A2C-AE19-DCA5-AFBFE201DA8D}"/>
              </a:ext>
            </a:extLst>
          </p:cNvPr>
          <p:cNvPicPr>
            <a:picLocks noChangeAspect="1"/>
          </p:cNvPicPr>
          <p:nvPr/>
        </p:nvPicPr>
        <p:blipFill>
          <a:blip r:embed="rId3"/>
          <a:stretch>
            <a:fillRect/>
          </a:stretch>
        </p:blipFill>
        <p:spPr>
          <a:xfrm>
            <a:off x="2348997" y="1452954"/>
            <a:ext cx="7008630" cy="4663440"/>
          </a:xfrm>
          <a:prstGeom prst="rect">
            <a:avLst/>
          </a:prstGeom>
        </p:spPr>
      </p:pic>
    </p:spTree>
    <p:extLst>
      <p:ext uri="{BB962C8B-B14F-4D97-AF65-F5344CB8AC3E}">
        <p14:creationId xmlns:p14="http://schemas.microsoft.com/office/powerpoint/2010/main" val="858960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8EB4E-CDAA-4A10-AC16-7EE163F83EBC}"/>
              </a:ext>
            </a:extLst>
          </p:cNvPr>
          <p:cNvSpPr>
            <a:spLocks noGrp="1"/>
          </p:cNvSpPr>
          <p:nvPr>
            <p:ph type="title"/>
          </p:nvPr>
        </p:nvSpPr>
        <p:spPr>
          <a:xfrm>
            <a:off x="838200" y="312304"/>
            <a:ext cx="10515600" cy="1325563"/>
          </a:xfrm>
        </p:spPr>
        <p:txBody>
          <a:bodyPr/>
          <a:lstStyle/>
          <a:p>
            <a:r>
              <a:rPr lang="en-US" dirty="0">
                <a:solidFill>
                  <a:schemeClr val="bg1"/>
                </a:solidFill>
              </a:rPr>
              <a:t>A P</a:t>
            </a:r>
            <a:r>
              <a:rPr lang="en-US" dirty="0">
                <a:solidFill>
                  <a:schemeClr val="accent5">
                    <a:lumMod val="50000"/>
                  </a:schemeClr>
                </a:solidFill>
              </a:rPr>
              <a:t>olicy Strategy: Stabilize Expectations of Inflation</a:t>
            </a:r>
          </a:p>
        </p:txBody>
      </p:sp>
      <p:sp>
        <p:nvSpPr>
          <p:cNvPr id="3" name="Content Placeholder 2">
            <a:extLst>
              <a:ext uri="{FF2B5EF4-FFF2-40B4-BE49-F238E27FC236}">
                <a16:creationId xmlns:a16="http://schemas.microsoft.com/office/drawing/2014/main" id="{B96CDF0B-C973-413B-A178-673E1F962B2F}"/>
              </a:ext>
            </a:extLst>
          </p:cNvPr>
          <p:cNvSpPr>
            <a:spLocks noGrp="1"/>
          </p:cNvSpPr>
          <p:nvPr>
            <p:ph idx="1"/>
          </p:nvPr>
        </p:nvSpPr>
        <p:spPr/>
        <p:txBody>
          <a:bodyPr>
            <a:normAutofit/>
          </a:bodyPr>
          <a:lstStyle/>
          <a:p>
            <a:r>
              <a:rPr lang="en-US" dirty="0"/>
              <a:t>Monetary Policy is much easier if people believe that the Fed will achieve its inflation target. </a:t>
            </a:r>
          </a:p>
          <a:p>
            <a:r>
              <a:rPr lang="en-US" dirty="0">
                <a:solidFill>
                  <a:schemeClr val="accent5">
                    <a:lumMod val="50000"/>
                  </a:schemeClr>
                </a:solidFill>
                <a:latin typeface="Arial" panose="020B0604020202020204" pitchFamily="34" charset="0"/>
              </a:rPr>
              <a:t>In central bank jargon, if expectations are stable and “well anchored.”</a:t>
            </a:r>
          </a:p>
          <a:p>
            <a:pPr marL="0" indent="0">
              <a:buNone/>
            </a:pPr>
            <a:endParaRPr lang="en-US" dirty="0">
              <a:solidFill>
                <a:schemeClr val="accent5">
                  <a:lumMod val="50000"/>
                </a:schemeClr>
              </a:solidFill>
              <a:latin typeface="Arial" panose="020B060402020202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AE76E956-A595-43FF-A071-B8A11BB27C81}"/>
              </a:ext>
            </a:extLst>
          </p:cNvPr>
          <p:cNvSpPr>
            <a:spLocks noGrp="1"/>
          </p:cNvSpPr>
          <p:nvPr>
            <p:ph type="sldNum" sz="quarter" idx="12"/>
          </p:nvPr>
        </p:nvSpPr>
        <p:spPr/>
        <p:txBody>
          <a:bodyPr/>
          <a:lstStyle/>
          <a:p>
            <a:fld id="{D9F085D5-EC86-4F6A-B501-C1359CB39116}" type="slidenum">
              <a:rPr lang="en-GB" smtClean="0"/>
              <a:t>27</a:t>
            </a:fld>
            <a:endParaRPr lang="en-GB"/>
          </a:p>
        </p:txBody>
      </p:sp>
    </p:spTree>
    <p:extLst>
      <p:ext uri="{BB962C8B-B14F-4D97-AF65-F5344CB8AC3E}">
        <p14:creationId xmlns:p14="http://schemas.microsoft.com/office/powerpoint/2010/main" val="204688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44"/>
          <p:cNvSpPr txBox="1">
            <a:spLocks noGrp="1"/>
          </p:cNvSpPr>
          <p:nvPr>
            <p:ph type="title"/>
          </p:nvPr>
        </p:nvSpPr>
        <p:spPr>
          <a:xfrm>
            <a:off x="753140" y="-882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000"/>
              <a:buFont typeface="Calibri"/>
              <a:buNone/>
            </a:pPr>
            <a:r>
              <a:rPr lang="en-US">
                <a:solidFill>
                  <a:schemeClr val="lt1"/>
                </a:solidFill>
              </a:rPr>
              <a:t>“An</a:t>
            </a:r>
            <a:r>
              <a:rPr lang="en-US"/>
              <a:t>choring” Inflation Expectations</a:t>
            </a:r>
            <a:endParaRPr/>
          </a:p>
        </p:txBody>
      </p:sp>
      <p:sp>
        <p:nvSpPr>
          <p:cNvPr id="320" name="Google Shape;320;p44"/>
          <p:cNvSpPr txBox="1">
            <a:spLocks noGrp="1"/>
          </p:cNvSpPr>
          <p:nvPr>
            <p:ph type="sldNum" idx="12"/>
          </p:nvPr>
        </p:nvSpPr>
        <p:spPr>
          <a:xfrm>
            <a:off x="9272751" y="6230226"/>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
        <p:nvSpPr>
          <p:cNvPr id="321" name="Google Shape;321;p44"/>
          <p:cNvSpPr txBox="1"/>
          <p:nvPr/>
        </p:nvSpPr>
        <p:spPr>
          <a:xfrm>
            <a:off x="4141381" y="5981901"/>
            <a:ext cx="7942522" cy="43088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a:solidFill>
                  <a:schemeClr val="dk1"/>
                </a:solidFill>
                <a:latin typeface="Calibri"/>
                <a:ea typeface="Calibri"/>
                <a:cs typeface="Calibri"/>
                <a:sym typeface="Calibri"/>
              </a:rPr>
              <a:t>Forecasts:  Philadelphia Fed, “Survey of Professional Forecasters”</a:t>
            </a:r>
            <a:endParaRPr/>
          </a:p>
        </p:txBody>
      </p:sp>
      <p:pic>
        <p:nvPicPr>
          <p:cNvPr id="322" name="Google Shape;322;p44"/>
          <p:cNvPicPr preferRelativeResize="0"/>
          <p:nvPr/>
        </p:nvPicPr>
        <p:blipFill rotWithShape="1">
          <a:blip r:embed="rId3">
            <a:alphaModFix/>
          </a:blip>
          <a:srcRect/>
          <a:stretch/>
        </p:blipFill>
        <p:spPr>
          <a:xfrm>
            <a:off x="838200" y="1316740"/>
            <a:ext cx="10515600" cy="4604635"/>
          </a:xfrm>
          <a:prstGeom prst="rect">
            <a:avLst/>
          </a:prstGeom>
          <a:noFill/>
          <a:ln>
            <a:noFill/>
          </a:ln>
        </p:spPr>
      </p:pic>
    </p:spTree>
    <p:extLst>
      <p:ext uri="{BB962C8B-B14F-4D97-AF65-F5344CB8AC3E}">
        <p14:creationId xmlns:p14="http://schemas.microsoft.com/office/powerpoint/2010/main" val="215163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6862C-B9C8-42D6-9110-8E4FB1523928}"/>
              </a:ext>
            </a:extLst>
          </p:cNvPr>
          <p:cNvSpPr>
            <a:spLocks noGrp="1"/>
          </p:cNvSpPr>
          <p:nvPr>
            <p:ph type="title"/>
          </p:nvPr>
        </p:nvSpPr>
        <p:spPr/>
        <p:txBody>
          <a:bodyPr/>
          <a:lstStyle/>
          <a:p>
            <a:r>
              <a:rPr lang="en-US" dirty="0">
                <a:solidFill>
                  <a:schemeClr val="bg1"/>
                </a:solidFill>
              </a:rPr>
              <a:t>An</a:t>
            </a:r>
            <a:r>
              <a:rPr lang="en-US" dirty="0"/>
              <a:t>choring Requires Credibility</a:t>
            </a:r>
          </a:p>
        </p:txBody>
      </p:sp>
      <p:sp>
        <p:nvSpPr>
          <p:cNvPr id="3" name="Content Placeholder 2">
            <a:extLst>
              <a:ext uri="{FF2B5EF4-FFF2-40B4-BE49-F238E27FC236}">
                <a16:creationId xmlns:a16="http://schemas.microsoft.com/office/drawing/2014/main" id="{5C676D83-EF67-405F-BAA3-0179AE615C74}"/>
              </a:ext>
            </a:extLst>
          </p:cNvPr>
          <p:cNvSpPr>
            <a:spLocks noGrp="1"/>
          </p:cNvSpPr>
          <p:nvPr>
            <p:ph idx="1"/>
          </p:nvPr>
        </p:nvSpPr>
        <p:spPr/>
        <p:txBody>
          <a:bodyPr/>
          <a:lstStyle/>
          <a:p>
            <a:pPr marL="0" indent="0">
              <a:buNone/>
            </a:pPr>
            <a:r>
              <a:rPr lang="en-US" dirty="0"/>
              <a:t>Credibility, the public believes that the Fed will achieve its goals.</a:t>
            </a:r>
          </a:p>
          <a:p>
            <a:r>
              <a:rPr lang="en-US" dirty="0"/>
              <a:t>Requirements for Credibility</a:t>
            </a:r>
          </a:p>
          <a:p>
            <a:pPr marL="914400" lvl="1" indent="-457200">
              <a:buFont typeface="+mj-lt"/>
              <a:buAutoNum type="arabicPeriod"/>
            </a:pPr>
            <a:r>
              <a:rPr lang="en-US" dirty="0"/>
              <a:t>Transparency (Communication)</a:t>
            </a:r>
          </a:p>
          <a:p>
            <a:pPr marL="914400" lvl="1" indent="-457200">
              <a:buFont typeface="+mj-lt"/>
              <a:buAutoNum type="arabicPeriod"/>
            </a:pPr>
            <a:r>
              <a:rPr lang="en-US" dirty="0"/>
              <a:t>Accountability (Performance)</a:t>
            </a:r>
          </a:p>
          <a:p>
            <a:pPr marL="914400" lvl="1" indent="-457200">
              <a:buFont typeface="+mj-lt"/>
              <a:buAutoNum type="arabicPeriod"/>
            </a:pPr>
            <a:r>
              <a:rPr lang="en-US" dirty="0"/>
              <a:t>Political Independence</a:t>
            </a:r>
          </a:p>
          <a:p>
            <a:pPr marL="0" indent="0">
              <a:buNone/>
            </a:pPr>
            <a:endParaRPr lang="en-US" dirty="0"/>
          </a:p>
          <a:p>
            <a:pPr marL="0" indent="0">
              <a:buNone/>
            </a:pPr>
            <a:r>
              <a:rPr lang="en-US" dirty="0"/>
              <a:t>Things to think about:  The Fed through monetary policy has the most influence on the short-run behavior of the economy.  These governmental decisions are made “technocratically” and not democratically.  Is that a problem?</a:t>
            </a:r>
          </a:p>
          <a:p>
            <a:pPr marL="914400" lvl="1"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1CDDFFB4-39E9-43AF-AB62-8B9A37B3D8BB}"/>
              </a:ext>
            </a:extLst>
          </p:cNvPr>
          <p:cNvSpPr>
            <a:spLocks noGrp="1"/>
          </p:cNvSpPr>
          <p:nvPr>
            <p:ph type="sldNum" sz="quarter" idx="12"/>
          </p:nvPr>
        </p:nvSpPr>
        <p:spPr/>
        <p:txBody>
          <a:bodyPr/>
          <a:lstStyle/>
          <a:p>
            <a:fld id="{D9F085D5-EC86-4F6A-B501-C1359CB39116}" type="slidenum">
              <a:rPr lang="en-GB" smtClean="0"/>
              <a:t>29</a:t>
            </a:fld>
            <a:endParaRPr lang="en-GB"/>
          </a:p>
        </p:txBody>
      </p:sp>
    </p:spTree>
    <p:extLst>
      <p:ext uri="{BB962C8B-B14F-4D97-AF65-F5344CB8AC3E}">
        <p14:creationId xmlns:p14="http://schemas.microsoft.com/office/powerpoint/2010/main" val="289988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170EF-8EDB-7745-8BB2-2100735B84BD}"/>
              </a:ext>
            </a:extLst>
          </p:cNvPr>
          <p:cNvSpPr>
            <a:spLocks noGrp="1"/>
          </p:cNvSpPr>
          <p:nvPr>
            <p:ph type="title"/>
          </p:nvPr>
        </p:nvSpPr>
        <p:spPr/>
        <p:txBody>
          <a:bodyPr/>
          <a:lstStyle/>
          <a:p>
            <a:r>
              <a:rPr lang="en-US" dirty="0">
                <a:solidFill>
                  <a:schemeClr val="bg1"/>
                </a:solidFill>
              </a:rPr>
              <a:t> Co</a:t>
            </a:r>
            <a:r>
              <a:rPr lang="en-US" dirty="0"/>
              <a:t>urse Outline</a:t>
            </a:r>
          </a:p>
        </p:txBody>
      </p:sp>
      <p:sp>
        <p:nvSpPr>
          <p:cNvPr id="3" name="Content Placeholder 2">
            <a:extLst>
              <a:ext uri="{FF2B5EF4-FFF2-40B4-BE49-F238E27FC236}">
                <a16:creationId xmlns:a16="http://schemas.microsoft.com/office/drawing/2014/main" id="{8D022FA3-29B6-8E48-8CFA-C14EC58E75F7}"/>
              </a:ext>
            </a:extLst>
          </p:cNvPr>
          <p:cNvSpPr>
            <a:spLocks noGrp="1"/>
          </p:cNvSpPr>
          <p:nvPr>
            <p:ph idx="1"/>
          </p:nvPr>
        </p:nvSpPr>
        <p:spPr>
          <a:xfrm>
            <a:off x="640079" y="1570730"/>
            <a:ext cx="11375871" cy="4351338"/>
          </a:xfrm>
        </p:spPr>
        <p:txBody>
          <a:bodyPr/>
          <a:lstStyle/>
          <a:p>
            <a:pPr>
              <a:spcAft>
                <a:spcPts val="1000"/>
              </a:spcAft>
            </a:pPr>
            <a:r>
              <a:rPr lang="en-US" dirty="0"/>
              <a:t>Contemporary Economic Policy</a:t>
            </a:r>
          </a:p>
          <a:p>
            <a:pPr lvl="1">
              <a:spcAft>
                <a:spcPts val="1000"/>
              </a:spcAft>
            </a:pPr>
            <a:r>
              <a:rPr lang="en-US" dirty="0"/>
              <a:t>Week 1 (1/25): 	Trade and Globalization (Alan Deardorff, Univ. of Michigan)</a:t>
            </a:r>
          </a:p>
          <a:p>
            <a:pPr lvl="1">
              <a:spcAft>
                <a:spcPts val="1000"/>
              </a:spcAft>
            </a:pPr>
            <a:r>
              <a:rPr lang="en-US" dirty="0"/>
              <a:t>Week 2 (2/1): 	US Economic Update (Jon </a:t>
            </a:r>
            <a:r>
              <a:rPr lang="en-US" dirty="0" err="1"/>
              <a:t>Haveman</a:t>
            </a:r>
            <a:r>
              <a:rPr lang="en-US" dirty="0"/>
              <a:t>, NEED)</a:t>
            </a:r>
          </a:p>
          <a:p>
            <a:pPr lvl="1">
              <a:spcAft>
                <a:spcPts val="1000"/>
              </a:spcAft>
            </a:pPr>
            <a:r>
              <a:rPr lang="en-US" dirty="0"/>
              <a:t>Week 3 (2/8): 	Trade Deficits and Exchange Rates (Alan Deardorff)</a:t>
            </a:r>
          </a:p>
          <a:p>
            <a:pPr lvl="1">
              <a:spcAft>
                <a:spcPts val="1000"/>
              </a:spcAft>
            </a:pPr>
            <a:r>
              <a:rPr lang="en-US" dirty="0"/>
              <a:t>Week 4 (2/22): 	 Climate Change Economics (Sarah Jacobson, Williams College)</a:t>
            </a:r>
          </a:p>
          <a:p>
            <a:pPr lvl="1">
              <a:spcAft>
                <a:spcPts val="1000"/>
              </a:spcAft>
            </a:pPr>
            <a:r>
              <a:rPr lang="en-US" dirty="0"/>
              <a:t>Week 5 (3/1):	Economic Inequality (Kelley Cullen, NEED)</a:t>
            </a:r>
          </a:p>
          <a:p>
            <a:pPr lvl="1">
              <a:spcAft>
                <a:spcPts val="1000"/>
              </a:spcAft>
            </a:pPr>
            <a:r>
              <a:rPr lang="en-US" b="1" dirty="0"/>
              <a:t>Week 6 (3/8):	Monetary Policy (Geoffrey </a:t>
            </a:r>
            <a:r>
              <a:rPr lang="en-US" b="1" dirty="0" err="1"/>
              <a:t>Woglom</a:t>
            </a:r>
            <a:r>
              <a:rPr lang="en-US" b="1" dirty="0"/>
              <a:t>, Amherst College)</a:t>
            </a:r>
          </a:p>
        </p:txBody>
      </p:sp>
      <p:sp>
        <p:nvSpPr>
          <p:cNvPr id="4" name="Slide Number Placeholder 3">
            <a:extLst>
              <a:ext uri="{FF2B5EF4-FFF2-40B4-BE49-F238E27FC236}">
                <a16:creationId xmlns:a16="http://schemas.microsoft.com/office/drawing/2014/main" id="{1BAC9F29-08F6-1440-B2E7-4A98F5584A95}"/>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3750007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C7E48-8B5B-41A5-958B-67CFF404A27F}"/>
              </a:ext>
            </a:extLst>
          </p:cNvPr>
          <p:cNvSpPr>
            <a:spLocks noGrp="1"/>
          </p:cNvSpPr>
          <p:nvPr>
            <p:ph type="title"/>
          </p:nvPr>
        </p:nvSpPr>
        <p:spPr/>
        <p:txBody>
          <a:bodyPr/>
          <a:lstStyle/>
          <a:p>
            <a:r>
              <a:rPr lang="en-US" dirty="0">
                <a:solidFill>
                  <a:schemeClr val="bg1"/>
                </a:solidFill>
              </a:rPr>
              <a:t>The</a:t>
            </a:r>
            <a:r>
              <a:rPr lang="en-US" dirty="0"/>
              <a:t> Great Moderation</a:t>
            </a:r>
          </a:p>
        </p:txBody>
      </p:sp>
      <p:sp>
        <p:nvSpPr>
          <p:cNvPr id="3" name="Content Placeholder 2">
            <a:extLst>
              <a:ext uri="{FF2B5EF4-FFF2-40B4-BE49-F238E27FC236}">
                <a16:creationId xmlns:a16="http://schemas.microsoft.com/office/drawing/2014/main" id="{2279CC3F-3296-4DE3-8621-A153E2864D82}"/>
              </a:ext>
            </a:extLst>
          </p:cNvPr>
          <p:cNvSpPr>
            <a:spLocks noGrp="1"/>
          </p:cNvSpPr>
          <p:nvPr>
            <p:ph idx="1"/>
          </p:nvPr>
        </p:nvSpPr>
        <p:spPr/>
        <p:txBody>
          <a:bodyPr/>
          <a:lstStyle/>
          <a:p>
            <a:r>
              <a:rPr lang="en-US" dirty="0">
                <a:solidFill>
                  <a:schemeClr val="accent5">
                    <a:lumMod val="50000"/>
                  </a:schemeClr>
                </a:solidFill>
              </a:rPr>
              <a:t>Volcker paid a price in the early 1980s, but the price paid dividends from 1990 through 2008.</a:t>
            </a:r>
          </a:p>
          <a:p>
            <a:r>
              <a:rPr lang="en-US" dirty="0"/>
              <a:t>During that period the performance of the US economy was extraordinary and even Milton Friedman gave kudos to the Alan Greenspan.</a:t>
            </a:r>
          </a:p>
          <a:p>
            <a:r>
              <a:rPr lang="en-US" dirty="0">
                <a:solidFill>
                  <a:schemeClr val="accent5">
                    <a:lumMod val="50000"/>
                  </a:schemeClr>
                </a:solidFill>
              </a:rPr>
              <a:t>Has Powell jeopardized Volcker’s legacy?</a:t>
            </a:r>
            <a:endParaRPr lang="en-US" dirty="0"/>
          </a:p>
        </p:txBody>
      </p:sp>
      <p:sp>
        <p:nvSpPr>
          <p:cNvPr id="4" name="Slide Number Placeholder 3">
            <a:extLst>
              <a:ext uri="{FF2B5EF4-FFF2-40B4-BE49-F238E27FC236}">
                <a16:creationId xmlns:a16="http://schemas.microsoft.com/office/drawing/2014/main" id="{9BC948DC-D7D5-4CC1-9349-710B67BF2C84}"/>
              </a:ext>
            </a:extLst>
          </p:cNvPr>
          <p:cNvSpPr>
            <a:spLocks noGrp="1"/>
          </p:cNvSpPr>
          <p:nvPr>
            <p:ph type="sldNum" sz="quarter" idx="12"/>
          </p:nvPr>
        </p:nvSpPr>
        <p:spPr/>
        <p:txBody>
          <a:bodyPr/>
          <a:lstStyle/>
          <a:p>
            <a:fld id="{D9F085D5-EC86-4F6A-B501-C1359CB39116}" type="slidenum">
              <a:rPr lang="en-GB" smtClean="0"/>
              <a:t>30</a:t>
            </a:fld>
            <a:endParaRPr lang="en-GB"/>
          </a:p>
        </p:txBody>
      </p:sp>
    </p:spTree>
    <p:extLst>
      <p:ext uri="{BB962C8B-B14F-4D97-AF65-F5344CB8AC3E}">
        <p14:creationId xmlns:p14="http://schemas.microsoft.com/office/powerpoint/2010/main" val="2028264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AA9A2-493F-4BA3-8549-01EBE4E50DA8}"/>
              </a:ext>
            </a:extLst>
          </p:cNvPr>
          <p:cNvSpPr>
            <a:spLocks noGrp="1"/>
          </p:cNvSpPr>
          <p:nvPr>
            <p:ph type="title"/>
          </p:nvPr>
        </p:nvSpPr>
        <p:spPr/>
        <p:txBody>
          <a:bodyPr/>
          <a:lstStyle/>
          <a:p>
            <a:r>
              <a:rPr lang="en-US" dirty="0">
                <a:solidFill>
                  <a:schemeClr val="bg2"/>
                </a:solidFill>
              </a:rPr>
              <a:t>Wh</a:t>
            </a:r>
            <a:r>
              <a:rPr lang="en-US" dirty="0"/>
              <a:t>y Did Powell Do It?</a:t>
            </a:r>
          </a:p>
        </p:txBody>
      </p:sp>
      <p:sp>
        <p:nvSpPr>
          <p:cNvPr id="4" name="Slide Number Placeholder 3">
            <a:extLst>
              <a:ext uri="{FF2B5EF4-FFF2-40B4-BE49-F238E27FC236}">
                <a16:creationId xmlns:a16="http://schemas.microsoft.com/office/drawing/2014/main" id="{70BE3F07-9210-4FF7-A6B4-A7B7D585AE03}"/>
              </a:ext>
            </a:extLst>
          </p:cNvPr>
          <p:cNvSpPr>
            <a:spLocks noGrp="1"/>
          </p:cNvSpPr>
          <p:nvPr>
            <p:ph type="sldNum" sz="quarter" idx="12"/>
          </p:nvPr>
        </p:nvSpPr>
        <p:spPr/>
        <p:txBody>
          <a:bodyPr/>
          <a:lstStyle/>
          <a:p>
            <a:fld id="{D9F085D5-EC86-4F6A-B501-C1359CB39116}" type="slidenum">
              <a:rPr lang="en-GB" smtClean="0"/>
              <a:t>31</a:t>
            </a:fld>
            <a:endParaRPr lang="en-GB"/>
          </a:p>
        </p:txBody>
      </p:sp>
      <p:pic>
        <p:nvPicPr>
          <p:cNvPr id="8" name="Content Placeholder 7" descr="Chart, line chart&#10;&#10;Description automatically generated">
            <a:extLst>
              <a:ext uri="{FF2B5EF4-FFF2-40B4-BE49-F238E27FC236}">
                <a16:creationId xmlns:a16="http://schemas.microsoft.com/office/drawing/2014/main" id="{B8CB2992-39E2-4B19-8ED7-ED778F8E0BF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6814" y="1078706"/>
            <a:ext cx="10818371" cy="5029200"/>
          </a:xfrm>
        </p:spPr>
      </p:pic>
      <p:grpSp>
        <p:nvGrpSpPr>
          <p:cNvPr id="10" name="Group 9">
            <a:extLst>
              <a:ext uri="{FF2B5EF4-FFF2-40B4-BE49-F238E27FC236}">
                <a16:creationId xmlns:a16="http://schemas.microsoft.com/office/drawing/2014/main" id="{F311A8EF-364F-4DEE-B584-3E39F5535F04}"/>
              </a:ext>
            </a:extLst>
          </p:cNvPr>
          <p:cNvGrpSpPr/>
          <p:nvPr/>
        </p:nvGrpSpPr>
        <p:grpSpPr>
          <a:xfrm>
            <a:off x="8672053" y="1834699"/>
            <a:ext cx="2583917" cy="3439048"/>
            <a:chOff x="8672053" y="1834699"/>
            <a:chExt cx="2583917" cy="3439048"/>
          </a:xfrm>
        </p:grpSpPr>
        <p:cxnSp>
          <p:nvCxnSpPr>
            <p:cNvPr id="5" name="Straight Connector 4">
              <a:extLst>
                <a:ext uri="{FF2B5EF4-FFF2-40B4-BE49-F238E27FC236}">
                  <a16:creationId xmlns:a16="http://schemas.microsoft.com/office/drawing/2014/main" id="{789F080F-8EBE-4EE8-B827-AE9A9A8ECB09}"/>
                </a:ext>
              </a:extLst>
            </p:cNvPr>
            <p:cNvCxnSpPr>
              <a:cxnSpLocks/>
            </p:cNvCxnSpPr>
            <p:nvPr/>
          </p:nvCxnSpPr>
          <p:spPr>
            <a:xfrm>
              <a:off x="9710368" y="2607515"/>
              <a:ext cx="0" cy="2666232"/>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D88C295-39AF-4577-84A8-9835B908D1D3}"/>
                </a:ext>
              </a:extLst>
            </p:cNvPr>
            <p:cNvSpPr txBox="1"/>
            <p:nvPr/>
          </p:nvSpPr>
          <p:spPr>
            <a:xfrm>
              <a:off x="8672053" y="1834699"/>
              <a:ext cx="2583917" cy="830997"/>
            </a:xfrm>
            <a:prstGeom prst="rect">
              <a:avLst/>
            </a:prstGeom>
            <a:noFill/>
          </p:spPr>
          <p:txBody>
            <a:bodyPr wrap="square" rtlCol="0">
              <a:spAutoFit/>
            </a:bodyPr>
            <a:lstStyle/>
            <a:p>
              <a:r>
                <a:rPr lang="en-US" sz="2400" dirty="0"/>
                <a:t>Powell Replaces </a:t>
              </a:r>
            </a:p>
            <a:p>
              <a:r>
                <a:rPr lang="en-US" sz="2400" dirty="0"/>
                <a:t>Yellen as Chair</a:t>
              </a:r>
            </a:p>
          </p:txBody>
        </p:sp>
      </p:grpSp>
    </p:spTree>
    <p:extLst>
      <p:ext uri="{BB962C8B-B14F-4D97-AF65-F5344CB8AC3E}">
        <p14:creationId xmlns:p14="http://schemas.microsoft.com/office/powerpoint/2010/main" val="154134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A7DD4-E49D-44E4-AA7B-A66A2DB44D1F}"/>
              </a:ext>
            </a:extLst>
          </p:cNvPr>
          <p:cNvSpPr>
            <a:spLocks noGrp="1"/>
          </p:cNvSpPr>
          <p:nvPr>
            <p:ph type="title"/>
          </p:nvPr>
        </p:nvSpPr>
        <p:spPr/>
        <p:txBody>
          <a:bodyPr/>
          <a:lstStyle/>
          <a:p>
            <a:r>
              <a:rPr lang="en-US" dirty="0">
                <a:solidFill>
                  <a:schemeClr val="bg2"/>
                </a:solidFill>
              </a:rPr>
              <a:t>Pol</a:t>
            </a:r>
            <a:r>
              <a:rPr lang="en-US" dirty="0"/>
              <a:t>icy Changes under Powell</a:t>
            </a:r>
          </a:p>
        </p:txBody>
      </p:sp>
      <p:sp>
        <p:nvSpPr>
          <p:cNvPr id="3" name="Content Placeholder 2">
            <a:extLst>
              <a:ext uri="{FF2B5EF4-FFF2-40B4-BE49-F238E27FC236}">
                <a16:creationId xmlns:a16="http://schemas.microsoft.com/office/drawing/2014/main" id="{F27DF15E-5D2F-47C9-867B-C4BAC8F96B74}"/>
              </a:ext>
            </a:extLst>
          </p:cNvPr>
          <p:cNvSpPr>
            <a:spLocks noGrp="1"/>
          </p:cNvSpPr>
          <p:nvPr>
            <p:ph idx="1"/>
          </p:nvPr>
        </p:nvSpPr>
        <p:spPr/>
        <p:txBody>
          <a:bodyPr/>
          <a:lstStyle/>
          <a:p>
            <a:r>
              <a:rPr lang="en-US" dirty="0"/>
              <a:t>In the Fed’s dual mandate put more emphasis on the employment goal relative to the inflation goal.</a:t>
            </a:r>
          </a:p>
          <a:p>
            <a:r>
              <a:rPr lang="en-US" dirty="0"/>
              <a:t>Inflation goal switched from targeting forecasted</a:t>
            </a:r>
            <a:r>
              <a:rPr lang="en-US" i="1" dirty="0"/>
              <a:t> future </a:t>
            </a:r>
            <a:r>
              <a:rPr lang="en-US" dirty="0"/>
              <a:t>inflation to trying to achieve average </a:t>
            </a:r>
            <a:r>
              <a:rPr lang="en-US" i="1" dirty="0"/>
              <a:t>realized</a:t>
            </a:r>
            <a:r>
              <a:rPr lang="en-US" dirty="0"/>
              <a:t> inflation of 2%</a:t>
            </a:r>
          </a:p>
          <a:p>
            <a:pPr marL="0" indent="0">
              <a:buNone/>
            </a:pPr>
            <a:r>
              <a:rPr lang="en-US" dirty="0"/>
              <a:t>Have they forgotten about Lags!</a:t>
            </a:r>
          </a:p>
        </p:txBody>
      </p:sp>
      <p:sp>
        <p:nvSpPr>
          <p:cNvPr id="4" name="Slide Number Placeholder 3">
            <a:extLst>
              <a:ext uri="{FF2B5EF4-FFF2-40B4-BE49-F238E27FC236}">
                <a16:creationId xmlns:a16="http://schemas.microsoft.com/office/drawing/2014/main" id="{63BBF451-2397-4B4C-A2B0-B4155CDBFEFE}"/>
              </a:ext>
            </a:extLst>
          </p:cNvPr>
          <p:cNvSpPr>
            <a:spLocks noGrp="1"/>
          </p:cNvSpPr>
          <p:nvPr>
            <p:ph type="sldNum" sz="quarter" idx="12"/>
          </p:nvPr>
        </p:nvSpPr>
        <p:spPr/>
        <p:txBody>
          <a:bodyPr/>
          <a:lstStyle/>
          <a:p>
            <a:fld id="{D9F085D5-EC86-4F6A-B501-C1359CB39116}" type="slidenum">
              <a:rPr lang="en-GB" smtClean="0"/>
              <a:t>32</a:t>
            </a:fld>
            <a:endParaRPr lang="en-GB"/>
          </a:p>
        </p:txBody>
      </p:sp>
    </p:spTree>
    <p:extLst>
      <p:ext uri="{BB962C8B-B14F-4D97-AF65-F5344CB8AC3E}">
        <p14:creationId xmlns:p14="http://schemas.microsoft.com/office/powerpoint/2010/main" val="33340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EEDEB-B3C1-E5B2-C306-7D971E6AF44E}"/>
              </a:ext>
            </a:extLst>
          </p:cNvPr>
          <p:cNvSpPr>
            <a:spLocks noGrp="1"/>
          </p:cNvSpPr>
          <p:nvPr>
            <p:ph type="title"/>
          </p:nvPr>
        </p:nvSpPr>
        <p:spPr/>
        <p:txBody>
          <a:bodyPr/>
          <a:lstStyle/>
          <a:p>
            <a:r>
              <a:rPr lang="en-US" dirty="0">
                <a:solidFill>
                  <a:schemeClr val="bg1"/>
                </a:solidFill>
              </a:rPr>
              <a:t>OK, </a:t>
            </a:r>
            <a:r>
              <a:rPr lang="en-US" dirty="0"/>
              <a:t>But What Explains Powell’s Reversal?</a:t>
            </a:r>
          </a:p>
        </p:txBody>
      </p:sp>
      <p:sp>
        <p:nvSpPr>
          <p:cNvPr id="3" name="Content Placeholder 2">
            <a:extLst>
              <a:ext uri="{FF2B5EF4-FFF2-40B4-BE49-F238E27FC236}">
                <a16:creationId xmlns:a16="http://schemas.microsoft.com/office/drawing/2014/main" id="{F6EA55A9-103E-CB20-5625-17565DF486F0}"/>
              </a:ext>
            </a:extLst>
          </p:cNvPr>
          <p:cNvSpPr>
            <a:spLocks noGrp="1"/>
          </p:cNvSpPr>
          <p:nvPr>
            <p:ph idx="1"/>
          </p:nvPr>
        </p:nvSpPr>
        <p:spPr/>
        <p:txBody>
          <a:bodyPr>
            <a:normAutofit fontScale="92500" lnSpcReduction="20000"/>
          </a:bodyPr>
          <a:lstStyle/>
          <a:p>
            <a:pPr marL="0" indent="0">
              <a:buNone/>
            </a:pPr>
            <a:r>
              <a:rPr lang="en-US" i="0" dirty="0">
                <a:solidFill>
                  <a:schemeClr val="accent5">
                    <a:lumMod val="50000"/>
                  </a:schemeClr>
                </a:solidFill>
                <a:effectLst/>
                <a:latin typeface="Calibri" panose="020F0502020204030204" pitchFamily="34" charset="0"/>
                <a:cs typeface="Calibri" panose="020F0502020204030204" pitchFamily="34" charset="0"/>
              </a:rPr>
              <a:t>The change in monetary policy this year has been so extreme that it’s hard to explain using economist’s tools alone…</a:t>
            </a:r>
          </a:p>
          <a:p>
            <a:pPr marL="0" indent="0">
              <a:buNone/>
            </a:pPr>
            <a:r>
              <a:rPr lang="en-US" dirty="0">
                <a:solidFill>
                  <a:schemeClr val="accent5">
                    <a:lumMod val="50000"/>
                  </a:schemeClr>
                </a:solidFill>
                <a:latin typeface="Calibri" panose="020F0502020204030204" pitchFamily="34" charset="0"/>
                <a:cs typeface="Calibri" panose="020F0502020204030204" pitchFamily="34" charset="0"/>
              </a:rPr>
              <a:t>[He] was asked… if the Fed was prepared to do whatever it took to control inflation, even if that meant temporarily harming the economy , as Volcker did.</a:t>
            </a:r>
            <a:endParaRPr lang="en-US" i="0" dirty="0">
              <a:solidFill>
                <a:schemeClr val="accent5">
                  <a:lumMod val="50000"/>
                </a:schemeClr>
              </a:solidFill>
              <a:effectLst/>
              <a:latin typeface="Calibri" panose="020F0502020204030204" pitchFamily="34" charset="0"/>
              <a:cs typeface="Calibri" panose="020F0502020204030204" pitchFamily="34" charset="0"/>
            </a:endParaRPr>
          </a:p>
          <a:p>
            <a:pPr marL="0" indent="0">
              <a:buNone/>
            </a:pPr>
            <a:r>
              <a:rPr lang="en-US" i="0" dirty="0">
                <a:solidFill>
                  <a:schemeClr val="accent5">
                    <a:lumMod val="50000"/>
                  </a:schemeClr>
                </a:solidFill>
                <a:effectLst/>
                <a:latin typeface="Calibri" panose="020F0502020204030204" pitchFamily="34" charset="0"/>
                <a:cs typeface="Calibri" panose="020F0502020204030204" pitchFamily="34" charset="0"/>
              </a:rPr>
              <a:t>“I knew Paul Volcker,” Powell responded. “I think he was one of the great public servants of the era — the greatest economic public servant of the era.” Making clear that his own legacy was on his mind, Powell continued, “I hope that history will record that the answer to your question is yes.” Peter Coy, </a:t>
            </a:r>
            <a:r>
              <a:rPr lang="en-US" i="1" dirty="0">
                <a:solidFill>
                  <a:schemeClr val="accent5">
                    <a:lumMod val="50000"/>
                  </a:schemeClr>
                </a:solidFill>
                <a:effectLst/>
                <a:latin typeface="Calibri" panose="020F0502020204030204" pitchFamily="34" charset="0"/>
                <a:cs typeface="Calibri" panose="020F0502020204030204" pitchFamily="34" charset="0"/>
              </a:rPr>
              <a:t>NYTimes, </a:t>
            </a:r>
            <a:r>
              <a:rPr lang="en-US" dirty="0">
                <a:solidFill>
                  <a:schemeClr val="accent5">
                    <a:lumMod val="50000"/>
                  </a:schemeClr>
                </a:solidFill>
                <a:effectLst/>
                <a:latin typeface="Calibri" panose="020F0502020204030204" pitchFamily="34" charset="0"/>
                <a:cs typeface="Calibri" panose="020F0502020204030204" pitchFamily="34" charset="0"/>
              </a:rPr>
              <a:t>“Jerome Powel Is Not Just the Head of the Fed.  He’s Also a Human Being”  9/23/2022</a:t>
            </a:r>
          </a:p>
          <a:p>
            <a:pPr marL="0" indent="0">
              <a:buNone/>
            </a:pPr>
            <a:endParaRPr lang="en-US" dirty="0">
              <a:solidFill>
                <a:schemeClr val="accent5">
                  <a:lumMod val="50000"/>
                </a:schemeClr>
              </a:solidFill>
              <a:latin typeface="Calibri" panose="020F0502020204030204" pitchFamily="34" charset="0"/>
              <a:cs typeface="Calibri" panose="020F0502020204030204" pitchFamily="34" charset="0"/>
            </a:endParaRPr>
          </a:p>
          <a:p>
            <a:pPr marL="0" indent="0">
              <a:buNone/>
            </a:pPr>
            <a:r>
              <a:rPr lang="en-US" dirty="0">
                <a:solidFill>
                  <a:schemeClr val="accent5">
                    <a:lumMod val="50000"/>
                  </a:schemeClr>
                </a:solidFill>
                <a:latin typeface="Calibri" panose="020F0502020204030204" pitchFamily="34" charset="0"/>
                <a:cs typeface="Calibri" panose="020F0502020204030204" pitchFamily="34" charset="0"/>
              </a:rPr>
              <a:t>Could Powell be “Oversteering?”</a:t>
            </a:r>
          </a:p>
        </p:txBody>
      </p:sp>
      <p:sp>
        <p:nvSpPr>
          <p:cNvPr id="4" name="Slide Number Placeholder 3">
            <a:extLst>
              <a:ext uri="{FF2B5EF4-FFF2-40B4-BE49-F238E27FC236}">
                <a16:creationId xmlns:a16="http://schemas.microsoft.com/office/drawing/2014/main" id="{48007011-8069-9523-5B5B-A7F168854715}"/>
              </a:ext>
            </a:extLst>
          </p:cNvPr>
          <p:cNvSpPr>
            <a:spLocks noGrp="1"/>
          </p:cNvSpPr>
          <p:nvPr>
            <p:ph type="sldNum" sz="quarter" idx="12"/>
          </p:nvPr>
        </p:nvSpPr>
        <p:spPr/>
        <p:txBody>
          <a:bodyPr/>
          <a:lstStyle/>
          <a:p>
            <a:fld id="{D9F085D5-EC86-4F6A-B501-C1359CB39116}" type="slidenum">
              <a:rPr lang="en-GB" smtClean="0"/>
              <a:t>33</a:t>
            </a:fld>
            <a:endParaRPr lang="en-GB"/>
          </a:p>
        </p:txBody>
      </p:sp>
    </p:spTree>
    <p:extLst>
      <p:ext uri="{BB962C8B-B14F-4D97-AF65-F5344CB8AC3E}">
        <p14:creationId xmlns:p14="http://schemas.microsoft.com/office/powerpoint/2010/main" val="4048539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9F546-0960-D57E-0B3A-587450647536}"/>
              </a:ext>
            </a:extLst>
          </p:cNvPr>
          <p:cNvSpPr>
            <a:spLocks noGrp="1"/>
          </p:cNvSpPr>
          <p:nvPr>
            <p:ph type="title"/>
          </p:nvPr>
        </p:nvSpPr>
        <p:spPr/>
        <p:txBody>
          <a:bodyPr/>
          <a:lstStyle/>
          <a:p>
            <a:r>
              <a:rPr lang="en-US" dirty="0">
                <a:solidFill>
                  <a:schemeClr val="bg1"/>
                </a:solidFill>
              </a:rPr>
              <a:t>Is P</a:t>
            </a:r>
            <a:r>
              <a:rPr lang="en-US" dirty="0">
                <a:solidFill>
                  <a:schemeClr val="accent5">
                    <a:lumMod val="50000"/>
                  </a:schemeClr>
                </a:solidFill>
              </a:rPr>
              <a:t>owell Now Channeling Volcker?</a:t>
            </a:r>
            <a:endParaRPr lang="en-US" dirty="0"/>
          </a:p>
        </p:txBody>
      </p:sp>
      <p:pic>
        <p:nvPicPr>
          <p:cNvPr id="6" name="Content Placeholder 5">
            <a:extLst>
              <a:ext uri="{FF2B5EF4-FFF2-40B4-BE49-F238E27FC236}">
                <a16:creationId xmlns:a16="http://schemas.microsoft.com/office/drawing/2014/main" id="{478601E6-D690-68FD-4A40-4FD32C780B66}"/>
              </a:ext>
            </a:extLst>
          </p:cNvPr>
          <p:cNvPicPr>
            <a:picLocks noGrp="1" noChangeAspect="1"/>
          </p:cNvPicPr>
          <p:nvPr>
            <p:ph idx="1"/>
          </p:nvPr>
        </p:nvPicPr>
        <p:blipFill>
          <a:blip r:embed="rId3"/>
          <a:stretch>
            <a:fillRect/>
          </a:stretch>
        </p:blipFill>
        <p:spPr>
          <a:xfrm>
            <a:off x="99060" y="1720013"/>
            <a:ext cx="5783580" cy="4051386"/>
          </a:xfrm>
        </p:spPr>
      </p:pic>
      <p:sp>
        <p:nvSpPr>
          <p:cNvPr id="4" name="Slide Number Placeholder 3">
            <a:extLst>
              <a:ext uri="{FF2B5EF4-FFF2-40B4-BE49-F238E27FC236}">
                <a16:creationId xmlns:a16="http://schemas.microsoft.com/office/drawing/2014/main" id="{60799B62-7C3F-66FB-D791-956E8394FE11}"/>
              </a:ext>
            </a:extLst>
          </p:cNvPr>
          <p:cNvSpPr>
            <a:spLocks noGrp="1"/>
          </p:cNvSpPr>
          <p:nvPr>
            <p:ph type="sldNum" sz="quarter" idx="12"/>
          </p:nvPr>
        </p:nvSpPr>
        <p:spPr/>
        <p:txBody>
          <a:bodyPr/>
          <a:lstStyle/>
          <a:p>
            <a:fld id="{D9F085D5-EC86-4F6A-B501-C1359CB39116}" type="slidenum">
              <a:rPr lang="en-GB" smtClean="0"/>
              <a:t>34</a:t>
            </a:fld>
            <a:endParaRPr lang="en-GB"/>
          </a:p>
        </p:txBody>
      </p:sp>
      <p:pic>
        <p:nvPicPr>
          <p:cNvPr id="5" name="Picture 4">
            <a:extLst>
              <a:ext uri="{FF2B5EF4-FFF2-40B4-BE49-F238E27FC236}">
                <a16:creationId xmlns:a16="http://schemas.microsoft.com/office/drawing/2014/main" id="{9461891D-D838-1684-000B-DCF6D3B62BE2}"/>
              </a:ext>
            </a:extLst>
          </p:cNvPr>
          <p:cNvPicPr>
            <a:picLocks noChangeAspect="1"/>
          </p:cNvPicPr>
          <p:nvPr/>
        </p:nvPicPr>
        <p:blipFill>
          <a:blip r:embed="rId4"/>
          <a:stretch>
            <a:fillRect/>
          </a:stretch>
        </p:blipFill>
        <p:spPr>
          <a:xfrm>
            <a:off x="6598920" y="1480867"/>
            <a:ext cx="4754880" cy="4931921"/>
          </a:xfrm>
          <a:prstGeom prst="rect">
            <a:avLst/>
          </a:prstGeom>
        </p:spPr>
      </p:pic>
    </p:spTree>
    <p:extLst>
      <p:ext uri="{BB962C8B-B14F-4D97-AF65-F5344CB8AC3E}">
        <p14:creationId xmlns:p14="http://schemas.microsoft.com/office/powerpoint/2010/main" val="68321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9B79A-A823-DE21-C5FE-BECBA1CEDAC6}"/>
              </a:ext>
            </a:extLst>
          </p:cNvPr>
          <p:cNvSpPr>
            <a:spLocks noGrp="1"/>
          </p:cNvSpPr>
          <p:nvPr>
            <p:ph type="title"/>
          </p:nvPr>
        </p:nvSpPr>
        <p:spPr/>
        <p:txBody>
          <a:bodyPr/>
          <a:lstStyle/>
          <a:p>
            <a:r>
              <a:rPr lang="en-US" dirty="0">
                <a:solidFill>
                  <a:schemeClr val="bg1"/>
                </a:solidFill>
              </a:rPr>
              <a:t>Wa</a:t>
            </a:r>
            <a:r>
              <a:rPr lang="en-US" dirty="0"/>
              <a:t>ll Street Doesn’t Believe the Fed</a:t>
            </a:r>
          </a:p>
        </p:txBody>
      </p:sp>
      <p:sp>
        <p:nvSpPr>
          <p:cNvPr id="4" name="Slide Number Placeholder 3">
            <a:extLst>
              <a:ext uri="{FF2B5EF4-FFF2-40B4-BE49-F238E27FC236}">
                <a16:creationId xmlns:a16="http://schemas.microsoft.com/office/drawing/2014/main" id="{BD4B3D03-5F74-29B3-C19F-C77F3C3DA96D}"/>
              </a:ext>
            </a:extLst>
          </p:cNvPr>
          <p:cNvSpPr>
            <a:spLocks noGrp="1"/>
          </p:cNvSpPr>
          <p:nvPr>
            <p:ph type="sldNum" sz="quarter" idx="12"/>
          </p:nvPr>
        </p:nvSpPr>
        <p:spPr/>
        <p:txBody>
          <a:bodyPr/>
          <a:lstStyle/>
          <a:p>
            <a:fld id="{D9F085D5-EC86-4F6A-B501-C1359CB39116}" type="slidenum">
              <a:rPr lang="en-GB" smtClean="0"/>
              <a:t>35</a:t>
            </a:fld>
            <a:endParaRPr lang="en-GB"/>
          </a:p>
        </p:txBody>
      </p:sp>
      <p:pic>
        <p:nvPicPr>
          <p:cNvPr id="8" name="Content Placeholder 7">
            <a:extLst>
              <a:ext uri="{FF2B5EF4-FFF2-40B4-BE49-F238E27FC236}">
                <a16:creationId xmlns:a16="http://schemas.microsoft.com/office/drawing/2014/main" id="{D421E007-7FB5-543C-1238-77399F57038B}"/>
              </a:ext>
            </a:extLst>
          </p:cNvPr>
          <p:cNvPicPr>
            <a:picLocks noGrp="1" noChangeAspect="1"/>
          </p:cNvPicPr>
          <p:nvPr>
            <p:ph idx="1"/>
          </p:nvPr>
        </p:nvPicPr>
        <p:blipFill>
          <a:blip r:embed="rId2"/>
          <a:stretch>
            <a:fillRect/>
          </a:stretch>
        </p:blipFill>
        <p:spPr>
          <a:xfrm>
            <a:off x="3242453" y="1233706"/>
            <a:ext cx="5466647" cy="4846320"/>
          </a:xfrm>
        </p:spPr>
      </p:pic>
      <p:sp>
        <p:nvSpPr>
          <p:cNvPr id="3" name="TextBox 2">
            <a:extLst>
              <a:ext uri="{FF2B5EF4-FFF2-40B4-BE49-F238E27FC236}">
                <a16:creationId xmlns:a16="http://schemas.microsoft.com/office/drawing/2014/main" id="{8406C36C-421E-D9E5-538C-2921D8F164C2}"/>
              </a:ext>
            </a:extLst>
          </p:cNvPr>
          <p:cNvSpPr txBox="1"/>
          <p:nvPr/>
        </p:nvSpPr>
        <p:spPr>
          <a:xfrm>
            <a:off x="3359649" y="293688"/>
            <a:ext cx="1767155" cy="646331"/>
          </a:xfrm>
          <a:prstGeom prst="rect">
            <a:avLst/>
          </a:prstGeom>
          <a:solidFill>
            <a:schemeClr val="bg1"/>
          </a:solidFill>
        </p:spPr>
        <p:txBody>
          <a:bodyPr wrap="square" rtlCol="0">
            <a:spAutoFit/>
          </a:bodyPr>
          <a:lstStyle/>
          <a:p>
            <a:r>
              <a:rPr lang="en-US" sz="3600" b="1" dirty="0">
                <a:solidFill>
                  <a:schemeClr val="accent5">
                    <a:lumMod val="50000"/>
                  </a:schemeClr>
                </a:solidFill>
              </a:rPr>
              <a:t>Didn’t</a:t>
            </a:r>
          </a:p>
        </p:txBody>
      </p:sp>
    </p:spTree>
    <p:extLst>
      <p:ext uri="{BB962C8B-B14F-4D97-AF65-F5344CB8AC3E}">
        <p14:creationId xmlns:p14="http://schemas.microsoft.com/office/powerpoint/2010/main" val="255001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274A7-47C3-6348-9655-09435F9D9AB1}"/>
              </a:ext>
            </a:extLst>
          </p:cNvPr>
          <p:cNvSpPr>
            <a:spLocks noGrp="1"/>
          </p:cNvSpPr>
          <p:nvPr>
            <p:ph type="title"/>
          </p:nvPr>
        </p:nvSpPr>
        <p:spPr/>
        <p:txBody>
          <a:bodyPr/>
          <a:lstStyle/>
          <a:p>
            <a:r>
              <a:rPr lang="en-US" dirty="0">
                <a:solidFill>
                  <a:schemeClr val="bg1"/>
                </a:solidFill>
              </a:rPr>
              <a:t>Is t</a:t>
            </a:r>
            <a:r>
              <a:rPr lang="en-US" dirty="0"/>
              <a:t>he Fed Happy with this Chart?</a:t>
            </a:r>
          </a:p>
        </p:txBody>
      </p:sp>
      <p:sp>
        <p:nvSpPr>
          <p:cNvPr id="4" name="Slide Number Placeholder 3">
            <a:extLst>
              <a:ext uri="{FF2B5EF4-FFF2-40B4-BE49-F238E27FC236}">
                <a16:creationId xmlns:a16="http://schemas.microsoft.com/office/drawing/2014/main" id="{3ED4C662-2743-6826-5FCB-772ECCC09AF1}"/>
              </a:ext>
            </a:extLst>
          </p:cNvPr>
          <p:cNvSpPr>
            <a:spLocks noGrp="1"/>
          </p:cNvSpPr>
          <p:nvPr>
            <p:ph type="sldNum" sz="quarter" idx="12"/>
          </p:nvPr>
        </p:nvSpPr>
        <p:spPr/>
        <p:txBody>
          <a:bodyPr/>
          <a:lstStyle/>
          <a:p>
            <a:fld id="{D9F085D5-EC86-4F6A-B501-C1359CB39116}" type="slidenum">
              <a:rPr lang="en-GB" smtClean="0"/>
              <a:t>36</a:t>
            </a:fld>
            <a:endParaRPr lang="en-GB"/>
          </a:p>
        </p:txBody>
      </p:sp>
      <p:pic>
        <p:nvPicPr>
          <p:cNvPr id="7" name="Content Placeholder 6">
            <a:extLst>
              <a:ext uri="{FF2B5EF4-FFF2-40B4-BE49-F238E27FC236}">
                <a16:creationId xmlns:a16="http://schemas.microsoft.com/office/drawing/2014/main" id="{EC322CD2-E66E-C4F7-0A60-6CCB81F11200}"/>
              </a:ext>
            </a:extLst>
          </p:cNvPr>
          <p:cNvPicPr>
            <a:picLocks noGrp="1" noChangeAspect="1"/>
          </p:cNvPicPr>
          <p:nvPr>
            <p:ph idx="1"/>
          </p:nvPr>
        </p:nvPicPr>
        <p:blipFill>
          <a:blip r:embed="rId2"/>
          <a:stretch>
            <a:fillRect/>
          </a:stretch>
        </p:blipFill>
        <p:spPr>
          <a:xfrm>
            <a:off x="638504" y="1446743"/>
            <a:ext cx="10515600" cy="4510213"/>
          </a:xfrm>
        </p:spPr>
      </p:pic>
    </p:spTree>
    <p:extLst>
      <p:ext uri="{BB962C8B-B14F-4D97-AF65-F5344CB8AC3E}">
        <p14:creationId xmlns:p14="http://schemas.microsoft.com/office/powerpoint/2010/main" val="1573689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a:xfrm>
            <a:off x="733982" y="-317"/>
            <a:ext cx="10515600" cy="1325563"/>
          </a:xfrm>
        </p:spPr>
        <p:txBody>
          <a:bodyPr>
            <a:normAutofit/>
          </a:bodyPr>
          <a:lstStyle/>
          <a:p>
            <a:r>
              <a:rPr lang="en-US" sz="3800" dirty="0"/>
              <a:t> </a:t>
            </a:r>
            <a:r>
              <a:rPr lang="en-US" sz="3800" dirty="0">
                <a:solidFill>
                  <a:schemeClr val="bg1"/>
                </a:solidFill>
              </a:rPr>
              <a:t>Let’</a:t>
            </a:r>
            <a:r>
              <a:rPr lang="en-US" sz="3800" dirty="0"/>
              <a:t>s Hear from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647700" y="670559"/>
            <a:ext cx="11074608" cy="5924791"/>
          </a:xfrm>
        </p:spPr>
        <p:txBody>
          <a:bodyPr>
            <a:normAutofit fontScale="55000" lnSpcReduction="20000"/>
          </a:bodyPr>
          <a:lstStyle/>
          <a:p>
            <a:pPr marL="0" indent="0" algn="ctr">
              <a:buNone/>
            </a:pPr>
            <a:endParaRPr lang="en-US" sz="5100" dirty="0">
              <a:hlinkClick r:id="rId2"/>
            </a:endParaRPr>
          </a:p>
          <a:p>
            <a:pPr marL="0" indent="0" algn="ctr">
              <a:buNone/>
            </a:pPr>
            <a:r>
              <a:rPr lang="en-US" sz="7400" dirty="0"/>
              <a:t>Geoffrey Woglom</a:t>
            </a:r>
          </a:p>
          <a:p>
            <a:pPr marL="0" indent="0" algn="ctr">
              <a:buNone/>
            </a:pPr>
            <a:r>
              <a:rPr lang="en-US" sz="7400" dirty="0"/>
              <a:t>grwoglom@amherst.edu</a:t>
            </a:r>
          </a:p>
          <a:p>
            <a:pPr marL="0" indent="0" algn="ctr">
              <a:buNone/>
            </a:pPr>
            <a:endParaRPr lang="en-US" sz="7400" dirty="0"/>
          </a:p>
          <a:p>
            <a:pPr marL="0" indent="0" algn="ctr">
              <a:buNone/>
            </a:pPr>
            <a:r>
              <a:rPr lang="en-US" sz="7400" dirty="0"/>
              <a:t>Contact NEED: </a:t>
            </a:r>
            <a:r>
              <a:rPr lang="en-US" sz="7400" dirty="0" err="1"/>
              <a:t>I</a:t>
            </a:r>
            <a:r>
              <a:rPr lang="en-US" sz="7400" dirty="0" err="1">
                <a:hlinkClick r:id="rId3"/>
              </a:rPr>
              <a:t>nfo@NEEDelegation.org</a:t>
            </a:r>
            <a:endParaRPr lang="en-US" sz="7400" dirty="0"/>
          </a:p>
          <a:p>
            <a:pPr marL="0" indent="0" algn="ctr">
              <a:buNone/>
            </a:pPr>
            <a:endParaRPr lang="en-US" sz="7400" dirty="0"/>
          </a:p>
          <a:p>
            <a:pPr marL="0" indent="0" algn="ctr">
              <a:buNone/>
            </a:pPr>
            <a:r>
              <a:rPr lang="en-US" sz="7400" dirty="0"/>
              <a:t>Submit a testimonial:  </a:t>
            </a:r>
            <a:r>
              <a:rPr lang="en-US" sz="7400" dirty="0">
                <a:hlinkClick r:id="rId4"/>
              </a:rPr>
              <a:t>www.NEEDelegation.org/testimonials.php</a:t>
            </a:r>
            <a:endParaRPr lang="en-US" sz="7400" dirty="0"/>
          </a:p>
          <a:p>
            <a:pPr marL="0" indent="0" algn="ctr">
              <a:buNone/>
            </a:pPr>
            <a:endParaRPr lang="en-US" sz="7400" dirty="0"/>
          </a:p>
          <a:p>
            <a:pPr marL="0" indent="0" algn="ctr">
              <a:buNone/>
            </a:pPr>
            <a:r>
              <a:rPr lang="en-US" sz="7400" dirty="0"/>
              <a:t>Support NEED:  </a:t>
            </a:r>
            <a:r>
              <a:rPr lang="en-US" sz="7400" dirty="0" err="1"/>
              <a:t>www.NEEDelegation.org</a:t>
            </a:r>
            <a:r>
              <a:rPr lang="en-US" sz="7400" dirty="0"/>
              <a:t>/</a:t>
            </a:r>
            <a:r>
              <a:rPr lang="en-US" sz="7400" dirty="0" err="1"/>
              <a:t>donate.php</a:t>
            </a:r>
            <a:endParaRPr lang="en-US" sz="7400"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37</a:t>
            </a:fld>
            <a:endParaRPr lang="en-GB"/>
          </a:p>
        </p:txBody>
      </p:sp>
    </p:spTree>
    <p:extLst>
      <p:ext uri="{BB962C8B-B14F-4D97-AF65-F5344CB8AC3E}">
        <p14:creationId xmlns:p14="http://schemas.microsoft.com/office/powerpoint/2010/main" val="63799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7AF01-9403-8B45-9B3D-54F69C904653}"/>
              </a:ext>
            </a:extLst>
          </p:cNvPr>
          <p:cNvSpPr>
            <a:spLocks noGrp="1"/>
          </p:cNvSpPr>
          <p:nvPr>
            <p:ph type="title"/>
          </p:nvPr>
        </p:nvSpPr>
        <p:spPr>
          <a:xfrm>
            <a:off x="756139" y="0"/>
            <a:ext cx="10515600" cy="1325563"/>
          </a:xfrm>
        </p:spPr>
        <p:txBody>
          <a:bodyPr/>
          <a:lstStyle/>
          <a:p>
            <a:r>
              <a:rPr lang="en-US" dirty="0">
                <a:solidFill>
                  <a:schemeClr val="bg1"/>
                </a:solidFill>
              </a:rPr>
              <a:t>Sub</a:t>
            </a:r>
            <a:r>
              <a:rPr lang="en-US" dirty="0"/>
              <a:t>mitting Questions</a:t>
            </a:r>
          </a:p>
        </p:txBody>
      </p:sp>
      <p:sp>
        <p:nvSpPr>
          <p:cNvPr id="3" name="Content Placeholder 2">
            <a:extLst>
              <a:ext uri="{FF2B5EF4-FFF2-40B4-BE49-F238E27FC236}">
                <a16:creationId xmlns:a16="http://schemas.microsoft.com/office/drawing/2014/main" id="{8046BCC2-1252-644F-A5FE-9BA98B69FA5F}"/>
              </a:ext>
            </a:extLst>
          </p:cNvPr>
          <p:cNvSpPr>
            <a:spLocks noGrp="1"/>
          </p:cNvSpPr>
          <p:nvPr>
            <p:ph idx="1"/>
          </p:nvPr>
        </p:nvSpPr>
        <p:spPr/>
        <p:txBody>
          <a:bodyPr/>
          <a:lstStyle/>
          <a:p>
            <a:r>
              <a:rPr lang="en-US" dirty="0"/>
              <a:t>Please submit questions of clarification in the chat.</a:t>
            </a:r>
          </a:p>
          <a:p>
            <a:pPr lvl="1"/>
            <a:r>
              <a:rPr lang="en-US" dirty="0"/>
              <a:t>I will try to handle them as they come up.</a:t>
            </a:r>
          </a:p>
          <a:p>
            <a:endParaRPr lang="en-US" dirty="0"/>
          </a:p>
          <a:p>
            <a:r>
              <a:rPr lang="en-US" dirty="0"/>
              <a:t>We will do a verbal Q&amp;A once the material has been presented.</a:t>
            </a:r>
          </a:p>
          <a:p>
            <a:endParaRPr lang="en-US" dirty="0"/>
          </a:p>
          <a:p>
            <a:r>
              <a:rPr lang="en-US" dirty="0"/>
              <a:t>Slides will be available from the NEED website tomorrow (https://needelegation.org/delivered_presentations.php)</a:t>
            </a:r>
          </a:p>
        </p:txBody>
      </p:sp>
      <p:sp>
        <p:nvSpPr>
          <p:cNvPr id="4" name="Slide Number Placeholder 3">
            <a:extLst>
              <a:ext uri="{FF2B5EF4-FFF2-40B4-BE49-F238E27FC236}">
                <a16:creationId xmlns:a16="http://schemas.microsoft.com/office/drawing/2014/main" id="{E06E0C3F-F683-7649-B9E6-AA5563106E18}"/>
              </a:ext>
            </a:extLst>
          </p:cNvPr>
          <p:cNvSpPr>
            <a:spLocks noGrp="1"/>
          </p:cNvSpPr>
          <p:nvPr>
            <p:ph type="sldNum" sz="quarter" idx="12"/>
          </p:nvPr>
        </p:nvSpPr>
        <p:spPr/>
        <p:txBody>
          <a:bodyPr/>
          <a:lstStyle/>
          <a:p>
            <a:fld id="{D9F085D5-EC86-4F6A-B501-C1359CB39116}" type="slidenum">
              <a:rPr lang="en-GB" smtClean="0"/>
              <a:t>4</a:t>
            </a:fld>
            <a:endParaRPr lang="en-GB"/>
          </a:p>
        </p:txBody>
      </p:sp>
    </p:spTree>
    <p:extLst>
      <p:ext uri="{BB962C8B-B14F-4D97-AF65-F5344CB8AC3E}">
        <p14:creationId xmlns:p14="http://schemas.microsoft.com/office/powerpoint/2010/main" val="284314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39586" y="2214275"/>
            <a:ext cx="10219508" cy="874970"/>
          </a:xfrm>
        </p:spPr>
        <p:txBody>
          <a:bodyPr anchor="ctr" anchorCtr="0">
            <a:noAutofit/>
          </a:bodyPr>
          <a:lstStyle/>
          <a:p>
            <a:pPr>
              <a:lnSpc>
                <a:spcPct val="100000"/>
              </a:lnSpc>
              <a:spcBef>
                <a:spcPts val="0"/>
              </a:spcBef>
            </a:pPr>
            <a:endParaRPr lang="en-US" sz="4800" dirty="0"/>
          </a:p>
          <a:p>
            <a:pPr>
              <a:lnSpc>
                <a:spcPct val="100000"/>
              </a:lnSpc>
              <a:spcBef>
                <a:spcPts val="0"/>
              </a:spcBef>
            </a:pPr>
            <a:r>
              <a:rPr lang="en-US" sz="4800" dirty="0"/>
              <a:t>Monetary Policy &amp; The Fed</a:t>
            </a:r>
            <a:endParaRPr lang="en-US" sz="4800" b="1" dirty="0"/>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5</a:t>
            </a:fld>
            <a:endParaRPr lang="en-US" dirty="0"/>
          </a:p>
        </p:txBody>
      </p:sp>
      <p:sp>
        <p:nvSpPr>
          <p:cNvPr id="4" name="TextBox 3">
            <a:extLst>
              <a:ext uri="{FF2B5EF4-FFF2-40B4-BE49-F238E27FC236}">
                <a16:creationId xmlns:a16="http://schemas.microsoft.com/office/drawing/2014/main" id="{B26D7F51-049F-674F-8A06-04B9CAEBB587}"/>
              </a:ext>
            </a:extLst>
          </p:cNvPr>
          <p:cNvSpPr txBox="1"/>
          <p:nvPr/>
        </p:nvSpPr>
        <p:spPr>
          <a:xfrm>
            <a:off x="3774831" y="550985"/>
            <a:ext cx="184731" cy="369332"/>
          </a:xfrm>
          <a:prstGeom prst="rect">
            <a:avLst/>
          </a:prstGeom>
          <a:noFill/>
        </p:spPr>
        <p:txBody>
          <a:bodyPr wrap="none" rtlCol="0">
            <a:spAutoFit/>
          </a:bodyPr>
          <a:lstStyle/>
          <a:p>
            <a:endParaRPr lang="en-US" dirty="0"/>
          </a:p>
        </p:txBody>
      </p:sp>
      <p:pic>
        <p:nvPicPr>
          <p:cNvPr id="1026" name="Picture 2" descr="3 Factors That Drive the U.S. Dollar">
            <a:extLst>
              <a:ext uri="{FF2B5EF4-FFF2-40B4-BE49-F238E27FC236}">
                <a16:creationId xmlns:a16="http://schemas.microsoft.com/office/drawing/2014/main" id="{27EC2AB0-46C9-BABB-A34A-D05F1C7AE0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0863" y="4564938"/>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Federal Reserve: How It Works, What It Does, Why It Matters">
            <a:extLst>
              <a:ext uri="{FF2B5EF4-FFF2-40B4-BE49-F238E27FC236}">
                <a16:creationId xmlns:a16="http://schemas.microsoft.com/office/drawing/2014/main" id="{13B2E0F3-9AB0-3F94-773B-BCAE372588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4831" y="-30109"/>
            <a:ext cx="4389120" cy="219456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2">
            <a:extLst>
              <a:ext uri="{FF2B5EF4-FFF2-40B4-BE49-F238E27FC236}">
                <a16:creationId xmlns:a16="http://schemas.microsoft.com/office/drawing/2014/main" id="{AE10D639-22D7-E345-802B-15DC424172CA}"/>
              </a:ext>
            </a:extLst>
          </p:cNvPr>
          <p:cNvSpPr txBox="1">
            <a:spLocks/>
          </p:cNvSpPr>
          <p:nvPr/>
        </p:nvSpPr>
        <p:spPr>
          <a:xfrm>
            <a:off x="1554480" y="3970784"/>
            <a:ext cx="7580158" cy="24823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endParaRPr lang="en-US" sz="3100" dirty="0">
              <a:solidFill>
                <a:schemeClr val="tx2"/>
              </a:solidFill>
            </a:endParaRPr>
          </a:p>
          <a:p>
            <a:pPr>
              <a:lnSpc>
                <a:spcPct val="100000"/>
              </a:lnSpc>
              <a:spcBef>
                <a:spcPts val="0"/>
              </a:spcBef>
            </a:pPr>
            <a:r>
              <a:rPr lang="en-US" sz="3100" dirty="0">
                <a:solidFill>
                  <a:schemeClr val="tx2"/>
                </a:solidFill>
              </a:rPr>
              <a:t>Geoffrey Woglom, </a:t>
            </a:r>
          </a:p>
          <a:p>
            <a:pPr>
              <a:lnSpc>
                <a:spcPct val="100000"/>
              </a:lnSpc>
              <a:spcBef>
                <a:spcPts val="0"/>
              </a:spcBef>
            </a:pPr>
            <a:r>
              <a:rPr lang="en-US" sz="2200" dirty="0">
                <a:solidFill>
                  <a:schemeClr val="tx2"/>
                </a:solidFill>
              </a:rPr>
              <a:t>Professor of Economics</a:t>
            </a:r>
          </a:p>
          <a:p>
            <a:pPr>
              <a:lnSpc>
                <a:spcPct val="100000"/>
              </a:lnSpc>
              <a:spcBef>
                <a:spcPts val="0"/>
              </a:spcBef>
            </a:pPr>
            <a:r>
              <a:rPr lang="en-US" sz="2200" dirty="0">
                <a:solidFill>
                  <a:schemeClr val="tx2"/>
                </a:solidFill>
              </a:rPr>
              <a:t>Amherst College, emeritus</a:t>
            </a:r>
          </a:p>
          <a:p>
            <a:pPr>
              <a:lnSpc>
                <a:spcPct val="100000"/>
              </a:lnSpc>
              <a:spcBef>
                <a:spcPts val="0"/>
              </a:spcBef>
            </a:pPr>
            <a:r>
              <a:rPr lang="en-US" sz="2200" dirty="0">
                <a:solidFill>
                  <a:schemeClr val="tx2"/>
                </a:solidFill>
              </a:rPr>
              <a:t>March 8, 2023</a:t>
            </a:r>
          </a:p>
        </p:txBody>
      </p:sp>
    </p:spTree>
    <p:extLst>
      <p:ext uri="{BB962C8B-B14F-4D97-AF65-F5344CB8AC3E}">
        <p14:creationId xmlns:p14="http://schemas.microsoft.com/office/powerpoint/2010/main" val="1415934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a:xfrm>
            <a:off x="838200" y="1570730"/>
            <a:ext cx="10515600" cy="3330723"/>
          </a:xfrm>
        </p:spPr>
        <p:txBody>
          <a:bodyPr>
            <a:normAutofit/>
          </a:bodyPr>
          <a:lstStyle/>
          <a:p>
            <a:r>
              <a:rPr lang="en-US" dirty="0"/>
              <a:t>This slide deck was authored by:</a:t>
            </a:r>
          </a:p>
          <a:p>
            <a:pPr lvl="1"/>
            <a:r>
              <a:rPr lang="en-US" dirty="0"/>
              <a:t>Geoffrey Woglom, Amherst College (Emeritus)</a:t>
            </a:r>
          </a:p>
          <a:p>
            <a:r>
              <a:rPr lang="en-US" dirty="0"/>
              <a:t>Disclaimer</a:t>
            </a:r>
          </a:p>
          <a:p>
            <a:pPr lvl="1"/>
            <a:r>
              <a:rPr lang="en-US" sz="1800" dirty="0"/>
              <a:t>NEED presentations are designed to be nonpartisan.</a:t>
            </a:r>
          </a:p>
          <a:p>
            <a:pPr lvl="1"/>
            <a:r>
              <a:rPr lang="en-US" sz="1800" dirty="0"/>
              <a:t>It is, however, inevitable that the presenter will be asked for and will provide their own views.</a:t>
            </a:r>
          </a:p>
          <a:p>
            <a:pPr lvl="1"/>
            <a:r>
              <a:rPr lang="en-US" sz="1800" dirty="0"/>
              <a:t>Such views are those of the presenter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6</a:t>
            </a:fld>
            <a:endParaRPr lang="en-GB" dirty="0"/>
          </a:p>
        </p:txBody>
      </p:sp>
    </p:spTree>
    <p:extLst>
      <p:ext uri="{BB962C8B-B14F-4D97-AF65-F5344CB8AC3E}">
        <p14:creationId xmlns:p14="http://schemas.microsoft.com/office/powerpoint/2010/main" val="338072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8EED-5FAC-4A5F-A802-97C23DE1DB73}"/>
              </a:ext>
            </a:extLst>
          </p:cNvPr>
          <p:cNvSpPr>
            <a:spLocks noGrp="1"/>
          </p:cNvSpPr>
          <p:nvPr>
            <p:ph type="title"/>
          </p:nvPr>
        </p:nvSpPr>
        <p:spPr/>
        <p:txBody>
          <a:bodyPr/>
          <a:lstStyle/>
          <a:p>
            <a:r>
              <a:rPr lang="en-US" dirty="0">
                <a:solidFill>
                  <a:schemeClr val="bg1"/>
                </a:solidFill>
              </a:rPr>
              <a:t>Out</a:t>
            </a:r>
            <a:r>
              <a:rPr lang="en-US" dirty="0">
                <a:solidFill>
                  <a:schemeClr val="accent5">
                    <a:lumMod val="50000"/>
                  </a:schemeClr>
                </a:solidFill>
              </a:rPr>
              <a:t>line for the Talk</a:t>
            </a:r>
            <a:endParaRPr lang="en-US" dirty="0">
              <a:solidFill>
                <a:schemeClr val="bg1"/>
              </a:solidFill>
            </a:endParaRPr>
          </a:p>
        </p:txBody>
      </p:sp>
      <p:sp>
        <p:nvSpPr>
          <p:cNvPr id="3" name="Content Placeholder 2">
            <a:extLst>
              <a:ext uri="{FF2B5EF4-FFF2-40B4-BE49-F238E27FC236}">
                <a16:creationId xmlns:a16="http://schemas.microsoft.com/office/drawing/2014/main" id="{9AE39474-2798-4DE3-B4CE-FD655FF9D2AB}"/>
              </a:ext>
            </a:extLst>
          </p:cNvPr>
          <p:cNvSpPr>
            <a:spLocks noGrp="1"/>
          </p:cNvSpPr>
          <p:nvPr>
            <p:ph idx="1"/>
          </p:nvPr>
        </p:nvSpPr>
        <p:spPr/>
        <p:txBody>
          <a:bodyPr>
            <a:normAutofit/>
          </a:bodyPr>
          <a:lstStyle/>
          <a:p>
            <a:pPr marL="514350" indent="-514350">
              <a:buFont typeface="+mj-lt"/>
              <a:buAutoNum type="arabicPeriod"/>
            </a:pPr>
            <a:r>
              <a:rPr lang="en-US" dirty="0"/>
              <a:t>The economic determinants of inflation and unemployment.</a:t>
            </a:r>
          </a:p>
          <a:p>
            <a:pPr marL="514350" indent="-514350">
              <a:buFont typeface="+mj-lt"/>
              <a:buAutoNum type="arabicPeriod"/>
            </a:pPr>
            <a:r>
              <a:rPr lang="en-US" dirty="0"/>
              <a:t>The Fed’s policy tools for influencing interest rates and thereby affecting aggregate demand and the economy.</a:t>
            </a:r>
          </a:p>
          <a:p>
            <a:pPr marL="514350" indent="-514350">
              <a:buFont typeface="+mj-lt"/>
              <a:buAutoNum type="arabicPeriod"/>
            </a:pPr>
            <a:r>
              <a:rPr lang="en-US" dirty="0"/>
              <a:t>A closer look at changes that Chair Powell made in Fed policy that contributed to the run up in inflation.</a:t>
            </a:r>
          </a:p>
          <a:p>
            <a:pPr marL="514350" indent="-514350">
              <a:buFont typeface="+mj-lt"/>
              <a:buAutoNum type="arabicPeriod"/>
            </a:pPr>
            <a:r>
              <a:rPr lang="en-US" dirty="0"/>
              <a:t>Speculation on what comes next.</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02D5BAE-DEAA-4788-AD45-91A623CE54CE}"/>
              </a:ext>
            </a:extLst>
          </p:cNvPr>
          <p:cNvSpPr>
            <a:spLocks noGrp="1"/>
          </p:cNvSpPr>
          <p:nvPr>
            <p:ph type="sldNum" sz="quarter" idx="12"/>
          </p:nvPr>
        </p:nvSpPr>
        <p:spPr/>
        <p:txBody>
          <a:bodyPr/>
          <a:lstStyle/>
          <a:p>
            <a:fld id="{D9F085D5-EC86-4F6A-B501-C1359CB39116}" type="slidenum">
              <a:rPr lang="en-GB" smtClean="0"/>
              <a:t>7</a:t>
            </a:fld>
            <a:endParaRPr lang="en-GB"/>
          </a:p>
        </p:txBody>
      </p:sp>
    </p:spTree>
    <p:extLst>
      <p:ext uri="{BB962C8B-B14F-4D97-AF65-F5344CB8AC3E}">
        <p14:creationId xmlns:p14="http://schemas.microsoft.com/office/powerpoint/2010/main" val="51381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7B0DA-9C41-8072-2808-C26E71C0A986}"/>
              </a:ext>
            </a:extLst>
          </p:cNvPr>
          <p:cNvSpPr>
            <a:spLocks noGrp="1"/>
          </p:cNvSpPr>
          <p:nvPr>
            <p:ph type="title"/>
          </p:nvPr>
        </p:nvSpPr>
        <p:spPr/>
        <p:txBody>
          <a:bodyPr/>
          <a:lstStyle/>
          <a:p>
            <a:r>
              <a:rPr lang="en-US" dirty="0">
                <a:solidFill>
                  <a:schemeClr val="bg1"/>
                </a:solidFill>
              </a:rPr>
              <a:t>Wh</a:t>
            </a:r>
            <a:r>
              <a:rPr lang="en-US" dirty="0"/>
              <a:t>at Is a Central Bank, such as the Fed?</a:t>
            </a:r>
          </a:p>
        </p:txBody>
      </p:sp>
      <p:sp>
        <p:nvSpPr>
          <p:cNvPr id="3" name="Content Placeholder 2">
            <a:extLst>
              <a:ext uri="{FF2B5EF4-FFF2-40B4-BE49-F238E27FC236}">
                <a16:creationId xmlns:a16="http://schemas.microsoft.com/office/drawing/2014/main" id="{F2DB3089-0AA8-AAA5-3B48-5E34C6AF7232}"/>
              </a:ext>
            </a:extLst>
          </p:cNvPr>
          <p:cNvSpPr>
            <a:spLocks noGrp="1"/>
          </p:cNvSpPr>
          <p:nvPr>
            <p:ph idx="1"/>
          </p:nvPr>
        </p:nvSpPr>
        <p:spPr/>
        <p:txBody>
          <a:bodyPr/>
          <a:lstStyle/>
          <a:p>
            <a:pPr marL="514350" indent="-514350">
              <a:buFont typeface="+mj-lt"/>
              <a:buAutoNum type="arabicPeriod"/>
            </a:pPr>
            <a:r>
              <a:rPr lang="en-US" sz="3000" dirty="0"/>
              <a:t>Government’s Bank.</a:t>
            </a:r>
          </a:p>
          <a:p>
            <a:pPr marL="971550" lvl="1" indent="-514350">
              <a:buFont typeface="+mj-lt"/>
              <a:buAutoNum type="alphaLcPeriod"/>
            </a:pPr>
            <a:r>
              <a:rPr lang="en-US" sz="2600" dirty="0"/>
              <a:t>Regulate currency and manage the payment system.</a:t>
            </a:r>
          </a:p>
          <a:p>
            <a:pPr marL="971550" lvl="1" indent="-514350">
              <a:buFont typeface="+mj-lt"/>
              <a:buAutoNum type="alphaLcPeriod"/>
            </a:pPr>
            <a:r>
              <a:rPr lang="en-US" sz="2600" dirty="0"/>
              <a:t>Help with government finance.</a:t>
            </a:r>
          </a:p>
          <a:p>
            <a:pPr marL="571500" indent="-514350">
              <a:buFont typeface="+mj-lt"/>
              <a:buAutoNum type="arabicPeriod"/>
            </a:pPr>
            <a:r>
              <a:rPr lang="en-US" sz="3000" dirty="0"/>
              <a:t>“Lender of Last Resort” (LOL) in financial crises.</a:t>
            </a:r>
          </a:p>
          <a:p>
            <a:pPr marL="571500" indent="-514350">
              <a:buFont typeface="+mj-lt"/>
              <a:buAutoNum type="arabicPeriod"/>
            </a:pPr>
            <a:r>
              <a:rPr lang="en-US" sz="3000" dirty="0"/>
              <a:t>Responsible for stabilizing the macro economy:  i.e., low, stable inflation and full employment</a:t>
            </a:r>
          </a:p>
          <a:p>
            <a:endParaRPr lang="en-US" dirty="0"/>
          </a:p>
        </p:txBody>
      </p:sp>
      <p:sp>
        <p:nvSpPr>
          <p:cNvPr id="4" name="Slide Number Placeholder 3">
            <a:extLst>
              <a:ext uri="{FF2B5EF4-FFF2-40B4-BE49-F238E27FC236}">
                <a16:creationId xmlns:a16="http://schemas.microsoft.com/office/drawing/2014/main" id="{A0902EBD-4B86-C030-46D8-DE522943ED50}"/>
              </a:ext>
            </a:extLst>
          </p:cNvPr>
          <p:cNvSpPr>
            <a:spLocks noGrp="1"/>
          </p:cNvSpPr>
          <p:nvPr>
            <p:ph type="sldNum" sz="quarter" idx="12"/>
          </p:nvPr>
        </p:nvSpPr>
        <p:spPr/>
        <p:txBody>
          <a:bodyPr/>
          <a:lstStyle/>
          <a:p>
            <a:fld id="{D9F085D5-EC86-4F6A-B501-C1359CB39116}" type="slidenum">
              <a:rPr lang="en-GB" smtClean="0"/>
              <a:t>8</a:t>
            </a:fld>
            <a:endParaRPr lang="en-GB"/>
          </a:p>
        </p:txBody>
      </p:sp>
    </p:spTree>
    <p:extLst>
      <p:ext uri="{BB962C8B-B14F-4D97-AF65-F5344CB8AC3E}">
        <p14:creationId xmlns:p14="http://schemas.microsoft.com/office/powerpoint/2010/main" val="3050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B4BBA-DAB0-4288-86CA-E1FF10863FF6}"/>
              </a:ext>
            </a:extLst>
          </p:cNvPr>
          <p:cNvSpPr>
            <a:spLocks noGrp="1"/>
          </p:cNvSpPr>
          <p:nvPr>
            <p:ph type="title"/>
          </p:nvPr>
        </p:nvSpPr>
        <p:spPr/>
        <p:txBody>
          <a:bodyPr/>
          <a:lstStyle/>
          <a:p>
            <a:r>
              <a:rPr lang="en-US" dirty="0">
                <a:solidFill>
                  <a:schemeClr val="bg1"/>
                </a:solidFill>
              </a:rPr>
              <a:t>Sta</a:t>
            </a:r>
            <a:r>
              <a:rPr lang="en-US" dirty="0"/>
              <a:t>bilizer in Chief:  the Fed</a:t>
            </a:r>
          </a:p>
        </p:txBody>
      </p:sp>
      <p:sp>
        <p:nvSpPr>
          <p:cNvPr id="3" name="Content Placeholder 2">
            <a:extLst>
              <a:ext uri="{FF2B5EF4-FFF2-40B4-BE49-F238E27FC236}">
                <a16:creationId xmlns:a16="http://schemas.microsoft.com/office/drawing/2014/main" id="{DE97389C-DB4A-436D-8603-DEE548E1F861}"/>
              </a:ext>
            </a:extLst>
          </p:cNvPr>
          <p:cNvSpPr>
            <a:spLocks noGrp="1"/>
          </p:cNvSpPr>
          <p:nvPr>
            <p:ph idx="1"/>
          </p:nvPr>
        </p:nvSpPr>
        <p:spPr/>
        <p:txBody>
          <a:bodyPr/>
          <a:lstStyle/>
          <a:p>
            <a:r>
              <a:rPr lang="en-US" dirty="0"/>
              <a:t>The Fed’s Dual Mandate:</a:t>
            </a:r>
          </a:p>
          <a:p>
            <a:pPr marL="971550" lvl="1" indent="-514350">
              <a:buFont typeface="+mj-lt"/>
              <a:buAutoNum type="arabicPeriod"/>
            </a:pPr>
            <a:r>
              <a:rPr lang="en-US" sz="2000" dirty="0"/>
              <a:t>“Stable prices” which means 2% rate of inflation in  the Personal Consumption Expenditure Price Index (which corresponds to about 2.5% inflation in the more well-known CPI).</a:t>
            </a:r>
          </a:p>
          <a:p>
            <a:pPr marL="971550" lvl="1" indent="-514350">
              <a:buFont typeface="+mj-lt"/>
              <a:buAutoNum type="arabicPeriod"/>
            </a:pPr>
            <a:r>
              <a:rPr lang="en-US" sz="2000" dirty="0"/>
              <a:t>“Maximum employment” which means the highest level of employment (lowest unemployment rate) consistent with mandate 1.</a:t>
            </a:r>
          </a:p>
          <a:p>
            <a:r>
              <a:rPr lang="en-US" sz="2400" dirty="0"/>
              <a:t>Monetary policy is made by the Federal Open Market Committee (FOMC), comprised of the 7 Fed Governors and 5 of the 12 Presidents of the Regional Federal Reserve Banks on a rotating basis.  </a:t>
            </a:r>
          </a:p>
          <a:p>
            <a:r>
              <a:rPr lang="en-US" sz="2400" dirty="0"/>
              <a:t>The FOMC has scheduled meetings 8 times a year, but can hold unscheduled meetings at a moments notice (</a:t>
            </a:r>
            <a:r>
              <a:rPr lang="en-US" sz="2400" dirty="0" err="1"/>
              <a:t>e..g</a:t>
            </a:r>
            <a:r>
              <a:rPr lang="en-US" sz="2400" dirty="0"/>
              <a:t>., March of 2020)</a:t>
            </a:r>
          </a:p>
          <a:p>
            <a:pPr marL="971550" lvl="1"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AE84A9B4-7752-4E6C-A57E-29A74214D508}"/>
              </a:ext>
            </a:extLst>
          </p:cNvPr>
          <p:cNvSpPr>
            <a:spLocks noGrp="1"/>
          </p:cNvSpPr>
          <p:nvPr>
            <p:ph type="sldNum" sz="quarter" idx="12"/>
          </p:nvPr>
        </p:nvSpPr>
        <p:spPr/>
        <p:txBody>
          <a:bodyPr/>
          <a:lstStyle/>
          <a:p>
            <a:fld id="{D9F085D5-EC86-4F6A-B501-C1359CB39116}" type="slidenum">
              <a:rPr lang="en-GB" smtClean="0"/>
              <a:t>9</a:t>
            </a:fld>
            <a:endParaRPr lang="en-GB"/>
          </a:p>
        </p:txBody>
      </p:sp>
      <p:grpSp>
        <p:nvGrpSpPr>
          <p:cNvPr id="10" name="Group 9">
            <a:extLst>
              <a:ext uri="{FF2B5EF4-FFF2-40B4-BE49-F238E27FC236}">
                <a16:creationId xmlns:a16="http://schemas.microsoft.com/office/drawing/2014/main" id="{D3ABA6E7-BED4-4657-BBB7-80C3B685E2F0}"/>
              </a:ext>
            </a:extLst>
          </p:cNvPr>
          <p:cNvGrpSpPr>
            <a:grpSpLocks noChangeAspect="1"/>
          </p:cNvGrpSpPr>
          <p:nvPr/>
        </p:nvGrpSpPr>
        <p:grpSpPr>
          <a:xfrm>
            <a:off x="7357465" y="0"/>
            <a:ext cx="2349031" cy="2798064"/>
            <a:chOff x="6561931" y="762000"/>
            <a:chExt cx="3090752" cy="3970318"/>
          </a:xfrm>
        </p:grpSpPr>
        <p:grpSp>
          <p:nvGrpSpPr>
            <p:cNvPr id="5" name="Group 4">
              <a:extLst>
                <a:ext uri="{FF2B5EF4-FFF2-40B4-BE49-F238E27FC236}">
                  <a16:creationId xmlns:a16="http://schemas.microsoft.com/office/drawing/2014/main" id="{82F609A6-F8DF-45BB-AF7F-6A70D100A0BF}"/>
                </a:ext>
              </a:extLst>
            </p:cNvPr>
            <p:cNvGrpSpPr>
              <a:grpSpLocks noChangeAspect="1"/>
            </p:cNvGrpSpPr>
            <p:nvPr/>
          </p:nvGrpSpPr>
          <p:grpSpPr>
            <a:xfrm>
              <a:off x="6561931" y="762000"/>
              <a:ext cx="3090752" cy="3970318"/>
              <a:chOff x="5037931" y="768885"/>
              <a:chExt cx="4221162" cy="4788636"/>
            </a:xfrm>
          </p:grpSpPr>
          <p:sp>
            <p:nvSpPr>
              <p:cNvPr id="6" name="TextBox 5">
                <a:extLst>
                  <a:ext uri="{FF2B5EF4-FFF2-40B4-BE49-F238E27FC236}">
                    <a16:creationId xmlns:a16="http://schemas.microsoft.com/office/drawing/2014/main" id="{29E4CB7A-0418-4881-B75B-0DDD2FB13670}"/>
                  </a:ext>
                </a:extLst>
              </p:cNvPr>
              <p:cNvSpPr txBox="1"/>
              <p:nvPr/>
            </p:nvSpPr>
            <p:spPr>
              <a:xfrm>
                <a:off x="5037931" y="768885"/>
                <a:ext cx="4221162" cy="4788636"/>
              </a:xfrm>
              <a:prstGeom prst="rect">
                <a:avLst/>
              </a:prstGeom>
              <a:solidFill>
                <a:schemeClr val="bg1"/>
              </a:solidFill>
            </p:spPr>
            <p:txBody>
              <a:bodyPr wrap="square" rtlCol="0">
                <a:spAutoFit/>
              </a:bodyPr>
              <a:lstStyle/>
              <a:p>
                <a:pPr algn="r"/>
                <a:endParaRPr lang="en-US" sz="2800" dirty="0"/>
              </a:p>
              <a:p>
                <a:pPr algn="r"/>
                <a:endParaRPr lang="en-US" sz="2800" dirty="0"/>
              </a:p>
              <a:p>
                <a:pPr algn="r"/>
                <a:endParaRPr lang="en-US" sz="2800" dirty="0"/>
              </a:p>
              <a:p>
                <a:pPr algn="r"/>
                <a:endParaRPr lang="en-US" sz="2800" dirty="0"/>
              </a:p>
              <a:p>
                <a:pPr algn="r"/>
                <a:endParaRPr lang="en-US" sz="2800" dirty="0"/>
              </a:p>
              <a:p>
                <a:pPr algn="r"/>
                <a:endParaRPr lang="en-US" sz="2800" dirty="0"/>
              </a:p>
              <a:p>
                <a:pPr algn="ctr"/>
                <a:endParaRPr lang="en-US" sz="2800" dirty="0"/>
              </a:p>
              <a:p>
                <a:pPr algn="ctr"/>
                <a:endParaRPr lang="en-US" sz="2800" dirty="0"/>
              </a:p>
              <a:p>
                <a:pPr algn="ctr"/>
                <a:endParaRPr lang="en-US" sz="2800" dirty="0"/>
              </a:p>
            </p:txBody>
          </p:sp>
          <p:pic>
            <p:nvPicPr>
              <p:cNvPr id="7" name="Picture 4" descr="Image: Governor Jerome H. Powell">
                <a:extLst>
                  <a:ext uri="{FF2B5EF4-FFF2-40B4-BE49-F238E27FC236}">
                    <a16:creationId xmlns:a16="http://schemas.microsoft.com/office/drawing/2014/main" id="{326C2786-FA03-4EF1-B401-7DDC528A54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139558"/>
                <a:ext cx="2201336" cy="274320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DBF5D535-62A0-4A3F-85EF-C48FA5435FAF}"/>
                </a:ext>
              </a:extLst>
            </p:cNvPr>
            <p:cNvSpPr txBox="1"/>
            <p:nvPr/>
          </p:nvSpPr>
          <p:spPr>
            <a:xfrm>
              <a:off x="7031736" y="3264408"/>
              <a:ext cx="2109978" cy="646331"/>
            </a:xfrm>
            <a:prstGeom prst="rect">
              <a:avLst/>
            </a:prstGeom>
            <a:noFill/>
          </p:spPr>
          <p:txBody>
            <a:bodyPr wrap="square">
              <a:spAutoFit/>
            </a:bodyPr>
            <a:lstStyle/>
            <a:p>
              <a:pPr algn="ctr"/>
              <a:r>
                <a:rPr lang="en-US" sz="1800" dirty="0"/>
                <a:t>Jerome Powell</a:t>
              </a:r>
            </a:p>
            <a:p>
              <a:pPr algn="ctr"/>
              <a:r>
                <a:rPr lang="en-US" sz="1800" dirty="0"/>
                <a:t>February 2018</a:t>
              </a:r>
              <a:endParaRPr lang="en-US" dirty="0"/>
            </a:p>
          </p:txBody>
        </p:sp>
      </p:grpSp>
    </p:spTree>
    <p:extLst>
      <p:ext uri="{BB962C8B-B14F-4D97-AF65-F5344CB8AC3E}">
        <p14:creationId xmlns:p14="http://schemas.microsoft.com/office/powerpoint/2010/main" val="323396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106455</TotalTime>
  <Words>2185</Words>
  <Application>Microsoft Macintosh PowerPoint</Application>
  <PresentationFormat>Widescreen</PresentationFormat>
  <Paragraphs>266</Paragraphs>
  <Slides>37</Slides>
  <Notes>21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Courier New</vt:lpstr>
      <vt:lpstr>Custom Design</vt:lpstr>
      <vt:lpstr>PowerPoint Presentation</vt:lpstr>
      <vt:lpstr> Available NEED Topics Include:</vt:lpstr>
      <vt:lpstr> Course Outline</vt:lpstr>
      <vt:lpstr>Submitting Questions</vt:lpstr>
      <vt:lpstr>PowerPoint Presentation</vt:lpstr>
      <vt:lpstr>Credits and Disclaimer</vt:lpstr>
      <vt:lpstr>Outline for the Talk</vt:lpstr>
      <vt:lpstr>What Is a Central Bank, such as the Fed?</vt:lpstr>
      <vt:lpstr>Stabilizer in Chief:  the Fed</vt:lpstr>
      <vt:lpstr>Track Record on Unemployment</vt:lpstr>
      <vt:lpstr>Track Record on “Price Stability”</vt:lpstr>
      <vt:lpstr>Determinants of Unemployment &amp; Inflation</vt:lpstr>
      <vt:lpstr>The Fed’s Affects the Economy via Interest Rates</vt:lpstr>
      <vt:lpstr>Become a Central Banker in One Slide!</vt:lpstr>
      <vt:lpstr>One Big Complication:  Lags</vt:lpstr>
      <vt:lpstr>A Closer Look at Interest Rate Control</vt:lpstr>
      <vt:lpstr>The Fed and Short-term Interest Rates</vt:lpstr>
      <vt:lpstr>What about the Money Supply?</vt:lpstr>
      <vt:lpstr>Do You See a Relationship?</vt:lpstr>
      <vt:lpstr>The Importance of Long-Term Interest Rates</vt:lpstr>
      <vt:lpstr>Long-Term Interest Rates</vt:lpstr>
      <vt:lpstr>Two Secondary Tools to Affect Interest Rates</vt:lpstr>
      <vt:lpstr>Forward Guidance</vt:lpstr>
      <vt:lpstr>When the Fed Talks, Wall St Listens!</vt:lpstr>
      <vt:lpstr>QE And Long-term, Risky Rates</vt:lpstr>
      <vt:lpstr>QE Has Been a Big Deal</vt:lpstr>
      <vt:lpstr>A Policy Strategy: Stabilize Expectations of Inflation</vt:lpstr>
      <vt:lpstr>“Anchoring” Inflation Expectations</vt:lpstr>
      <vt:lpstr>Anchoring Requires Credibility</vt:lpstr>
      <vt:lpstr>The Great Moderation</vt:lpstr>
      <vt:lpstr>Why Did Powell Do It?</vt:lpstr>
      <vt:lpstr>Policy Changes under Powell</vt:lpstr>
      <vt:lpstr>OK, But What Explains Powell’s Reversal?</vt:lpstr>
      <vt:lpstr>Is Powell Now Channeling Volcker?</vt:lpstr>
      <vt:lpstr>Wall Street Doesn’t Believe the Fed</vt:lpstr>
      <vt:lpstr>Is the Fed Happy with this Chart?</vt:lpstr>
      <vt:lpstr> Let’s Hear from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haveman</cp:lastModifiedBy>
  <cp:revision>391</cp:revision>
  <cp:lastPrinted>2022-09-09T18:17:38Z</cp:lastPrinted>
  <dcterms:created xsi:type="dcterms:W3CDTF">2017-05-03T22:30:38Z</dcterms:created>
  <dcterms:modified xsi:type="dcterms:W3CDTF">2023-03-02T19:20:43Z</dcterms:modified>
</cp:coreProperties>
</file>