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8"/>
  </p:notesMasterIdLst>
  <p:sldIdLst>
    <p:sldId id="4536" r:id="rId2"/>
    <p:sldId id="4001" r:id="rId3"/>
    <p:sldId id="4084" r:id="rId4"/>
    <p:sldId id="4142" r:id="rId5"/>
    <p:sldId id="1027" r:id="rId6"/>
    <p:sldId id="4594" r:id="rId7"/>
    <p:sldId id="4634" r:id="rId8"/>
    <p:sldId id="4253" r:id="rId9"/>
    <p:sldId id="4254" r:id="rId10"/>
    <p:sldId id="518" r:id="rId11"/>
    <p:sldId id="1112" r:id="rId12"/>
    <p:sldId id="1111" r:id="rId13"/>
    <p:sldId id="4635" r:id="rId14"/>
    <p:sldId id="4636" r:id="rId15"/>
    <p:sldId id="4637" r:id="rId16"/>
    <p:sldId id="4260" r:id="rId17"/>
    <p:sldId id="4421" r:id="rId18"/>
    <p:sldId id="4204" r:id="rId19"/>
    <p:sldId id="4205" r:id="rId20"/>
    <p:sldId id="3941" r:id="rId21"/>
    <p:sldId id="4595" r:id="rId22"/>
    <p:sldId id="3942" r:id="rId23"/>
    <p:sldId id="1208" r:id="rId24"/>
    <p:sldId id="4261" r:id="rId25"/>
    <p:sldId id="3944" r:id="rId26"/>
    <p:sldId id="3945" r:id="rId27"/>
    <p:sldId id="3946" r:id="rId28"/>
    <p:sldId id="3949" r:id="rId29"/>
    <p:sldId id="4639" r:id="rId30"/>
    <p:sldId id="1203" r:id="rId31"/>
    <p:sldId id="1099" r:id="rId32"/>
    <p:sldId id="4271" r:id="rId33"/>
    <p:sldId id="1204" r:id="rId34"/>
    <p:sldId id="1202" r:id="rId35"/>
    <p:sldId id="4596" r:id="rId36"/>
    <p:sldId id="4559" r:id="rId37"/>
    <p:sldId id="4633" r:id="rId38"/>
    <p:sldId id="4638" r:id="rId39"/>
    <p:sldId id="4264" r:id="rId40"/>
    <p:sldId id="4214" r:id="rId41"/>
    <p:sldId id="3919" r:id="rId42"/>
    <p:sldId id="3922" r:id="rId43"/>
    <p:sldId id="4570" r:id="rId44"/>
    <p:sldId id="4210" r:id="rId45"/>
    <p:sldId id="4215" r:id="rId46"/>
    <p:sldId id="4216" r:id="rId47"/>
    <p:sldId id="4538" r:id="rId48"/>
    <p:sldId id="4263" r:id="rId49"/>
    <p:sldId id="4265" r:id="rId50"/>
    <p:sldId id="4541" r:id="rId51"/>
    <p:sldId id="4267" r:id="rId52"/>
    <p:sldId id="4560" r:id="rId53"/>
    <p:sldId id="4640" r:id="rId54"/>
    <p:sldId id="4601" r:id="rId55"/>
    <p:sldId id="4631" r:id="rId56"/>
    <p:sldId id="4100"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FF3300"/>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1" autoAdjust="0"/>
    <p:restoredTop sz="94694"/>
  </p:normalViewPr>
  <p:slideViewPr>
    <p:cSldViewPr snapToGrid="0" snapToObjects="1">
      <p:cViewPr varScale="1">
        <p:scale>
          <a:sx n="60" d="100"/>
          <a:sy n="60" d="100"/>
        </p:scale>
        <p:origin x="266" y="28"/>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Forecast Made 1-Yr Ago</c:v>
          </c:tx>
          <c:spPr>
            <a:ln w="28575" cap="rnd">
              <a:solidFill>
                <a:schemeClr val="accent1"/>
              </a:solidFill>
              <a:round/>
            </a:ln>
            <a:effectLst/>
          </c:spPr>
          <c:marker>
            <c:symbol val="none"/>
          </c:marker>
          <c:cat>
            <c:numRef>
              <c:f>InflationData!$A$99:$A$319</c:f>
              <c:numCache>
                <c:formatCode>[$-409]mmm\-yy;@</c:formatCode>
                <c:ptCount val="221"/>
                <c:pt idx="0">
                  <c:v>25477</c:v>
                </c:pt>
                <c:pt idx="1">
                  <c:v>25569</c:v>
                </c:pt>
                <c:pt idx="2">
                  <c:v>25659</c:v>
                </c:pt>
                <c:pt idx="3">
                  <c:v>25750</c:v>
                </c:pt>
                <c:pt idx="4">
                  <c:v>25842</c:v>
                </c:pt>
                <c:pt idx="5">
                  <c:v>25934</c:v>
                </c:pt>
                <c:pt idx="6">
                  <c:v>26024</c:v>
                </c:pt>
                <c:pt idx="7">
                  <c:v>26115</c:v>
                </c:pt>
                <c:pt idx="8">
                  <c:v>26207</c:v>
                </c:pt>
                <c:pt idx="9">
                  <c:v>26299</c:v>
                </c:pt>
                <c:pt idx="10">
                  <c:v>26390</c:v>
                </c:pt>
                <c:pt idx="11">
                  <c:v>26481</c:v>
                </c:pt>
                <c:pt idx="12">
                  <c:v>26573</c:v>
                </c:pt>
                <c:pt idx="13">
                  <c:v>26665</c:v>
                </c:pt>
                <c:pt idx="14">
                  <c:v>26755</c:v>
                </c:pt>
                <c:pt idx="15">
                  <c:v>26846</c:v>
                </c:pt>
                <c:pt idx="16">
                  <c:v>26938</c:v>
                </c:pt>
                <c:pt idx="17">
                  <c:v>27030</c:v>
                </c:pt>
                <c:pt idx="18">
                  <c:v>27120</c:v>
                </c:pt>
                <c:pt idx="19">
                  <c:v>27211</c:v>
                </c:pt>
                <c:pt idx="20">
                  <c:v>27303</c:v>
                </c:pt>
                <c:pt idx="21">
                  <c:v>27395</c:v>
                </c:pt>
                <c:pt idx="22">
                  <c:v>27485</c:v>
                </c:pt>
                <c:pt idx="23">
                  <c:v>27576</c:v>
                </c:pt>
                <c:pt idx="24">
                  <c:v>27668</c:v>
                </c:pt>
                <c:pt idx="25">
                  <c:v>27760</c:v>
                </c:pt>
                <c:pt idx="26">
                  <c:v>27851</c:v>
                </c:pt>
                <c:pt idx="27">
                  <c:v>27942</c:v>
                </c:pt>
                <c:pt idx="28">
                  <c:v>28034</c:v>
                </c:pt>
                <c:pt idx="29">
                  <c:v>28126</c:v>
                </c:pt>
                <c:pt idx="30">
                  <c:v>28216</c:v>
                </c:pt>
                <c:pt idx="31">
                  <c:v>28307</c:v>
                </c:pt>
                <c:pt idx="32">
                  <c:v>28399</c:v>
                </c:pt>
                <c:pt idx="33">
                  <c:v>28491</c:v>
                </c:pt>
                <c:pt idx="34">
                  <c:v>28581</c:v>
                </c:pt>
                <c:pt idx="35">
                  <c:v>28672</c:v>
                </c:pt>
                <c:pt idx="36">
                  <c:v>28764</c:v>
                </c:pt>
                <c:pt idx="37">
                  <c:v>28856</c:v>
                </c:pt>
                <c:pt idx="38">
                  <c:v>28946</c:v>
                </c:pt>
                <c:pt idx="39">
                  <c:v>29037</c:v>
                </c:pt>
                <c:pt idx="40">
                  <c:v>29129</c:v>
                </c:pt>
                <c:pt idx="41">
                  <c:v>29221</c:v>
                </c:pt>
                <c:pt idx="42">
                  <c:v>29312</c:v>
                </c:pt>
                <c:pt idx="43">
                  <c:v>29403</c:v>
                </c:pt>
                <c:pt idx="44">
                  <c:v>29495</c:v>
                </c:pt>
                <c:pt idx="45">
                  <c:v>29587</c:v>
                </c:pt>
                <c:pt idx="46">
                  <c:v>29677</c:v>
                </c:pt>
                <c:pt idx="47">
                  <c:v>29768</c:v>
                </c:pt>
                <c:pt idx="48">
                  <c:v>29860</c:v>
                </c:pt>
                <c:pt idx="49">
                  <c:v>29952</c:v>
                </c:pt>
                <c:pt idx="50">
                  <c:v>30042</c:v>
                </c:pt>
                <c:pt idx="51">
                  <c:v>30133</c:v>
                </c:pt>
                <c:pt idx="52">
                  <c:v>30225</c:v>
                </c:pt>
                <c:pt idx="53">
                  <c:v>30317</c:v>
                </c:pt>
                <c:pt idx="54">
                  <c:v>30407</c:v>
                </c:pt>
                <c:pt idx="55">
                  <c:v>30498</c:v>
                </c:pt>
                <c:pt idx="56">
                  <c:v>30590</c:v>
                </c:pt>
                <c:pt idx="57">
                  <c:v>30682</c:v>
                </c:pt>
                <c:pt idx="58">
                  <c:v>30773</c:v>
                </c:pt>
                <c:pt idx="59">
                  <c:v>30864</c:v>
                </c:pt>
                <c:pt idx="60">
                  <c:v>30956</c:v>
                </c:pt>
                <c:pt idx="61">
                  <c:v>31048</c:v>
                </c:pt>
                <c:pt idx="62">
                  <c:v>31138</c:v>
                </c:pt>
                <c:pt idx="63">
                  <c:v>31229</c:v>
                </c:pt>
                <c:pt idx="64">
                  <c:v>31321</c:v>
                </c:pt>
                <c:pt idx="65">
                  <c:v>31413</c:v>
                </c:pt>
                <c:pt idx="66">
                  <c:v>31503</c:v>
                </c:pt>
                <c:pt idx="67">
                  <c:v>31594</c:v>
                </c:pt>
                <c:pt idx="68">
                  <c:v>31686</c:v>
                </c:pt>
                <c:pt idx="69">
                  <c:v>31778</c:v>
                </c:pt>
                <c:pt idx="70">
                  <c:v>31868</c:v>
                </c:pt>
                <c:pt idx="71">
                  <c:v>31959</c:v>
                </c:pt>
                <c:pt idx="72">
                  <c:v>32051</c:v>
                </c:pt>
                <c:pt idx="73">
                  <c:v>32143</c:v>
                </c:pt>
                <c:pt idx="74">
                  <c:v>32234</c:v>
                </c:pt>
                <c:pt idx="75">
                  <c:v>32325</c:v>
                </c:pt>
                <c:pt idx="76">
                  <c:v>32417</c:v>
                </c:pt>
                <c:pt idx="77">
                  <c:v>32509</c:v>
                </c:pt>
                <c:pt idx="78">
                  <c:v>32599</c:v>
                </c:pt>
                <c:pt idx="79">
                  <c:v>32690</c:v>
                </c:pt>
                <c:pt idx="80">
                  <c:v>32782</c:v>
                </c:pt>
                <c:pt idx="81">
                  <c:v>32874</c:v>
                </c:pt>
                <c:pt idx="82">
                  <c:v>32964</c:v>
                </c:pt>
                <c:pt idx="83">
                  <c:v>33055</c:v>
                </c:pt>
                <c:pt idx="84">
                  <c:v>33147</c:v>
                </c:pt>
                <c:pt idx="85">
                  <c:v>33239</c:v>
                </c:pt>
                <c:pt idx="86">
                  <c:v>33329</c:v>
                </c:pt>
                <c:pt idx="87">
                  <c:v>33420</c:v>
                </c:pt>
                <c:pt idx="88">
                  <c:v>33512</c:v>
                </c:pt>
                <c:pt idx="89">
                  <c:v>33604</c:v>
                </c:pt>
                <c:pt idx="90">
                  <c:v>33695</c:v>
                </c:pt>
                <c:pt idx="91">
                  <c:v>33786</c:v>
                </c:pt>
                <c:pt idx="92">
                  <c:v>33878</c:v>
                </c:pt>
                <c:pt idx="93">
                  <c:v>33970</c:v>
                </c:pt>
                <c:pt idx="94">
                  <c:v>34060</c:v>
                </c:pt>
                <c:pt idx="95">
                  <c:v>34151</c:v>
                </c:pt>
                <c:pt idx="96">
                  <c:v>34243</c:v>
                </c:pt>
                <c:pt idx="97">
                  <c:v>34335</c:v>
                </c:pt>
                <c:pt idx="98">
                  <c:v>34425</c:v>
                </c:pt>
                <c:pt idx="99">
                  <c:v>34516</c:v>
                </c:pt>
                <c:pt idx="100">
                  <c:v>34608</c:v>
                </c:pt>
                <c:pt idx="101">
                  <c:v>34700</c:v>
                </c:pt>
                <c:pt idx="102">
                  <c:v>34790</c:v>
                </c:pt>
                <c:pt idx="103">
                  <c:v>34881</c:v>
                </c:pt>
                <c:pt idx="104">
                  <c:v>34973</c:v>
                </c:pt>
                <c:pt idx="105">
                  <c:v>35065</c:v>
                </c:pt>
                <c:pt idx="106">
                  <c:v>35156</c:v>
                </c:pt>
                <c:pt idx="107">
                  <c:v>35247</c:v>
                </c:pt>
                <c:pt idx="108">
                  <c:v>35339</c:v>
                </c:pt>
                <c:pt idx="109">
                  <c:v>35431</c:v>
                </c:pt>
                <c:pt idx="110">
                  <c:v>35521</c:v>
                </c:pt>
                <c:pt idx="111">
                  <c:v>35612</c:v>
                </c:pt>
                <c:pt idx="112">
                  <c:v>35704</c:v>
                </c:pt>
                <c:pt idx="113">
                  <c:v>35796</c:v>
                </c:pt>
                <c:pt idx="114">
                  <c:v>35886</c:v>
                </c:pt>
                <c:pt idx="115">
                  <c:v>35977</c:v>
                </c:pt>
                <c:pt idx="116">
                  <c:v>36069</c:v>
                </c:pt>
                <c:pt idx="117">
                  <c:v>36161</c:v>
                </c:pt>
                <c:pt idx="118">
                  <c:v>36251</c:v>
                </c:pt>
                <c:pt idx="119">
                  <c:v>36342</c:v>
                </c:pt>
                <c:pt idx="120">
                  <c:v>36434</c:v>
                </c:pt>
                <c:pt idx="121">
                  <c:v>36526</c:v>
                </c:pt>
                <c:pt idx="122">
                  <c:v>36617</c:v>
                </c:pt>
                <c:pt idx="123">
                  <c:v>36708</c:v>
                </c:pt>
                <c:pt idx="124">
                  <c:v>36800</c:v>
                </c:pt>
                <c:pt idx="125">
                  <c:v>36892</c:v>
                </c:pt>
                <c:pt idx="126">
                  <c:v>36982</c:v>
                </c:pt>
                <c:pt idx="127">
                  <c:v>37073</c:v>
                </c:pt>
                <c:pt idx="128">
                  <c:v>37165</c:v>
                </c:pt>
                <c:pt idx="129">
                  <c:v>37257</c:v>
                </c:pt>
                <c:pt idx="130">
                  <c:v>37347</c:v>
                </c:pt>
                <c:pt idx="131">
                  <c:v>37438</c:v>
                </c:pt>
                <c:pt idx="132">
                  <c:v>37530</c:v>
                </c:pt>
                <c:pt idx="133">
                  <c:v>37622</c:v>
                </c:pt>
                <c:pt idx="134">
                  <c:v>37712</c:v>
                </c:pt>
                <c:pt idx="135">
                  <c:v>37803</c:v>
                </c:pt>
                <c:pt idx="136">
                  <c:v>37895</c:v>
                </c:pt>
                <c:pt idx="137">
                  <c:v>37987</c:v>
                </c:pt>
                <c:pt idx="138">
                  <c:v>38078</c:v>
                </c:pt>
                <c:pt idx="139">
                  <c:v>38169</c:v>
                </c:pt>
                <c:pt idx="140">
                  <c:v>38261</c:v>
                </c:pt>
                <c:pt idx="141">
                  <c:v>38353</c:v>
                </c:pt>
                <c:pt idx="142">
                  <c:v>38443</c:v>
                </c:pt>
                <c:pt idx="143">
                  <c:v>38534</c:v>
                </c:pt>
                <c:pt idx="144">
                  <c:v>38626</c:v>
                </c:pt>
                <c:pt idx="145">
                  <c:v>38718</c:v>
                </c:pt>
                <c:pt idx="146">
                  <c:v>38808</c:v>
                </c:pt>
                <c:pt idx="147">
                  <c:v>38899</c:v>
                </c:pt>
                <c:pt idx="148">
                  <c:v>38991</c:v>
                </c:pt>
                <c:pt idx="149">
                  <c:v>39083</c:v>
                </c:pt>
                <c:pt idx="150">
                  <c:v>39173</c:v>
                </c:pt>
                <c:pt idx="151">
                  <c:v>39264</c:v>
                </c:pt>
                <c:pt idx="152">
                  <c:v>39356</c:v>
                </c:pt>
                <c:pt idx="153">
                  <c:v>39448</c:v>
                </c:pt>
                <c:pt idx="154">
                  <c:v>39539</c:v>
                </c:pt>
                <c:pt idx="155">
                  <c:v>39630</c:v>
                </c:pt>
                <c:pt idx="156">
                  <c:v>39722</c:v>
                </c:pt>
                <c:pt idx="157">
                  <c:v>39814</c:v>
                </c:pt>
                <c:pt idx="158">
                  <c:v>39904</c:v>
                </c:pt>
                <c:pt idx="159">
                  <c:v>39995</c:v>
                </c:pt>
                <c:pt idx="160">
                  <c:v>40087</c:v>
                </c:pt>
                <c:pt idx="161">
                  <c:v>40179</c:v>
                </c:pt>
                <c:pt idx="162">
                  <c:v>40269</c:v>
                </c:pt>
                <c:pt idx="163">
                  <c:v>40360</c:v>
                </c:pt>
                <c:pt idx="164">
                  <c:v>40452</c:v>
                </c:pt>
                <c:pt idx="165">
                  <c:v>40544</c:v>
                </c:pt>
                <c:pt idx="166">
                  <c:v>40634</c:v>
                </c:pt>
                <c:pt idx="167">
                  <c:v>40725</c:v>
                </c:pt>
                <c:pt idx="168">
                  <c:v>40817</c:v>
                </c:pt>
                <c:pt idx="169">
                  <c:v>40909</c:v>
                </c:pt>
                <c:pt idx="170">
                  <c:v>41000</c:v>
                </c:pt>
                <c:pt idx="171">
                  <c:v>41091</c:v>
                </c:pt>
                <c:pt idx="172">
                  <c:v>41183</c:v>
                </c:pt>
                <c:pt idx="173">
                  <c:v>41275</c:v>
                </c:pt>
                <c:pt idx="174">
                  <c:v>41365</c:v>
                </c:pt>
                <c:pt idx="175">
                  <c:v>41456</c:v>
                </c:pt>
                <c:pt idx="176">
                  <c:v>41548</c:v>
                </c:pt>
                <c:pt idx="177">
                  <c:v>41640</c:v>
                </c:pt>
                <c:pt idx="178">
                  <c:v>41730</c:v>
                </c:pt>
                <c:pt idx="179">
                  <c:v>41821</c:v>
                </c:pt>
                <c:pt idx="180">
                  <c:v>41913</c:v>
                </c:pt>
                <c:pt idx="181">
                  <c:v>42005</c:v>
                </c:pt>
                <c:pt idx="182">
                  <c:v>42095</c:v>
                </c:pt>
                <c:pt idx="183">
                  <c:v>42186</c:v>
                </c:pt>
                <c:pt idx="184">
                  <c:v>42278</c:v>
                </c:pt>
                <c:pt idx="185">
                  <c:v>42370</c:v>
                </c:pt>
                <c:pt idx="186">
                  <c:v>42461</c:v>
                </c:pt>
                <c:pt idx="187">
                  <c:v>42552</c:v>
                </c:pt>
                <c:pt idx="188">
                  <c:v>42644</c:v>
                </c:pt>
                <c:pt idx="189">
                  <c:v>42736</c:v>
                </c:pt>
                <c:pt idx="190">
                  <c:v>42826</c:v>
                </c:pt>
                <c:pt idx="191">
                  <c:v>42917</c:v>
                </c:pt>
                <c:pt idx="192">
                  <c:v>43009</c:v>
                </c:pt>
                <c:pt idx="193">
                  <c:v>43101</c:v>
                </c:pt>
                <c:pt idx="194">
                  <c:v>43191</c:v>
                </c:pt>
                <c:pt idx="195">
                  <c:v>43282</c:v>
                </c:pt>
                <c:pt idx="196">
                  <c:v>43374</c:v>
                </c:pt>
                <c:pt idx="197">
                  <c:v>43466</c:v>
                </c:pt>
                <c:pt idx="198">
                  <c:v>43556</c:v>
                </c:pt>
                <c:pt idx="199">
                  <c:v>43647</c:v>
                </c:pt>
                <c:pt idx="200">
                  <c:v>43739</c:v>
                </c:pt>
                <c:pt idx="201">
                  <c:v>43831</c:v>
                </c:pt>
                <c:pt idx="202">
                  <c:v>43922</c:v>
                </c:pt>
                <c:pt idx="203">
                  <c:v>44013</c:v>
                </c:pt>
                <c:pt idx="204">
                  <c:v>44105</c:v>
                </c:pt>
                <c:pt idx="205">
                  <c:v>44197</c:v>
                </c:pt>
                <c:pt idx="206">
                  <c:v>44287</c:v>
                </c:pt>
                <c:pt idx="207">
                  <c:v>44378</c:v>
                </c:pt>
                <c:pt idx="208">
                  <c:v>44470</c:v>
                </c:pt>
                <c:pt idx="209">
                  <c:v>44562</c:v>
                </c:pt>
                <c:pt idx="210">
                  <c:v>44652</c:v>
                </c:pt>
                <c:pt idx="211">
                  <c:v>44743</c:v>
                </c:pt>
                <c:pt idx="212">
                  <c:v>44835</c:v>
                </c:pt>
                <c:pt idx="213">
                  <c:v>44927</c:v>
                </c:pt>
                <c:pt idx="214">
                  <c:v>45017</c:v>
                </c:pt>
                <c:pt idx="215">
                  <c:v>45108</c:v>
                </c:pt>
                <c:pt idx="216">
                  <c:v>45200</c:v>
                </c:pt>
                <c:pt idx="217">
                  <c:v>45292</c:v>
                </c:pt>
                <c:pt idx="218">
                  <c:v>45383</c:v>
                </c:pt>
                <c:pt idx="219">
                  <c:v>45474</c:v>
                </c:pt>
                <c:pt idx="220">
                  <c:v>45566</c:v>
                </c:pt>
              </c:numCache>
            </c:numRef>
          </c:cat>
          <c:val>
            <c:numRef>
              <c:f>forecastLevels!$K$6:$K$226</c:f>
              <c:numCache>
                <c:formatCode>General</c:formatCode>
                <c:ptCount val="221"/>
                <c:pt idx="0">
                  <c:v>3.2786885245901676</c:v>
                </c:pt>
                <c:pt idx="1">
                  <c:v>2.4193548387096753</c:v>
                </c:pt>
                <c:pt idx="2">
                  <c:v>3.2000000000000028</c:v>
                </c:pt>
                <c:pt idx="3">
                  <c:v>3.937007874015741</c:v>
                </c:pt>
                <c:pt idx="4">
                  <c:v>3.8759689922480689</c:v>
                </c:pt>
                <c:pt idx="5">
                  <c:v>3.0534351145038219</c:v>
                </c:pt>
                <c:pt idx="6">
                  <c:v>3.7878787878787845</c:v>
                </c:pt>
                <c:pt idx="7">
                  <c:v>3.7313432835820892</c:v>
                </c:pt>
                <c:pt idx="8">
                  <c:v>3.7638376383763772</c:v>
                </c:pt>
                <c:pt idx="9">
                  <c:v>3.7117903930131035</c:v>
                </c:pt>
                <c:pt idx="10">
                  <c:v>3.5919540229885083</c:v>
                </c:pt>
                <c:pt idx="11">
                  <c:v>3.0855539971949453</c:v>
                </c:pt>
                <c:pt idx="12">
                  <c:v>3.232607167955015</c:v>
                </c:pt>
                <c:pt idx="13">
                  <c:v>3.5739313244569137</c:v>
                </c:pt>
                <c:pt idx="14">
                  <c:v>3.4482758620689724</c:v>
                </c:pt>
                <c:pt idx="15">
                  <c:v>3.5763411279229551</c:v>
                </c:pt>
                <c:pt idx="16">
                  <c:v>3.488372093023262</c:v>
                </c:pt>
                <c:pt idx="17">
                  <c:v>3.9402173913043459</c:v>
                </c:pt>
                <c:pt idx="18">
                  <c:v>4.0829986613119207</c:v>
                </c:pt>
                <c:pt idx="19">
                  <c:v>4.3393782383419621</c:v>
                </c:pt>
                <c:pt idx="20">
                  <c:v>5.7382333978078792</c:v>
                </c:pt>
                <c:pt idx="21">
                  <c:v>6.3291139240506222</c:v>
                </c:pt>
                <c:pt idx="22">
                  <c:v>6.7692307692307718</c:v>
                </c:pt>
                <c:pt idx="23">
                  <c:v>7.5703171753441101</c:v>
                </c:pt>
                <c:pt idx="24">
                  <c:v>8.6918604651162745</c:v>
                </c:pt>
                <c:pt idx="25">
                  <c:v>7.934721440630299</c:v>
                </c:pt>
                <c:pt idx="26">
                  <c:v>5.8985667034178624</c:v>
                </c:pt>
                <c:pt idx="27">
                  <c:v>5.8727569331158191</c:v>
                </c:pt>
                <c:pt idx="28">
                  <c:v>6.3372717508055842</c:v>
                </c:pt>
                <c:pt idx="29">
                  <c:v>6.0371517027863808</c:v>
                </c:pt>
                <c:pt idx="30">
                  <c:v>5.7854406130268377</c:v>
                </c:pt>
                <c:pt idx="31">
                  <c:v>5.7981927710843317</c:v>
                </c:pt>
                <c:pt idx="32">
                  <c:v>5.6175595238095122</c:v>
                </c:pt>
                <c:pt idx="33">
                  <c:v>5.6085043988269856</c:v>
                </c:pt>
                <c:pt idx="34">
                  <c:v>6.2952243125904639</c:v>
                </c:pt>
                <c:pt idx="35">
                  <c:v>5.9829059829059839</c:v>
                </c:pt>
                <c:pt idx="36">
                  <c:v>5.9732958538299297</c:v>
                </c:pt>
                <c:pt idx="37">
                  <c:v>6.2023562023561851</c:v>
                </c:pt>
                <c:pt idx="38">
                  <c:v>6.6802999318336775</c:v>
                </c:pt>
                <c:pt idx="39">
                  <c:v>7.0338420703384363</c:v>
                </c:pt>
                <c:pt idx="40">
                  <c:v>7.2265625</c:v>
                </c:pt>
                <c:pt idx="41">
                  <c:v>7.667731629392982</c:v>
                </c:pt>
                <c:pt idx="42">
                  <c:v>8.2238899312070188</c:v>
                </c:pt>
                <c:pt idx="43">
                  <c:v>8.5365853658536661</c:v>
                </c:pt>
                <c:pt idx="44">
                  <c:v>8.6774386594853361</c:v>
                </c:pt>
                <c:pt idx="45">
                  <c:v>8.9630931458699603</c:v>
                </c:pt>
                <c:pt idx="46">
                  <c:v>9.1117478510028604</c:v>
                </c:pt>
                <c:pt idx="47">
                  <c:v>8.8317495807713762</c:v>
                </c:pt>
                <c:pt idx="48">
                  <c:v>9.4313832695462008</c:v>
                </c:pt>
                <c:pt idx="49">
                  <c:v>9.3206521739130466</c:v>
                </c:pt>
                <c:pt idx="50">
                  <c:v>8.7709944014929384</c:v>
                </c:pt>
                <c:pt idx="51">
                  <c:v>7.4267782426778339</c:v>
                </c:pt>
                <c:pt idx="52">
                  <c:v>7.727737973387927</c:v>
                </c:pt>
                <c:pt idx="53">
                  <c:v>6.9138276553106337</c:v>
                </c:pt>
                <c:pt idx="54">
                  <c:v>5.993065874195147</c:v>
                </c:pt>
                <c:pt idx="55">
                  <c:v>5.9593023255813948</c:v>
                </c:pt>
                <c:pt idx="56">
                  <c:v>5.2707235265931907</c:v>
                </c:pt>
                <c:pt idx="57">
                  <c:v>4.8884670147128606</c:v>
                </c:pt>
                <c:pt idx="58">
                  <c:v>4.5454545454545414</c:v>
                </c:pt>
                <c:pt idx="59">
                  <c:v>4.5539033457249189</c:v>
                </c:pt>
                <c:pt idx="60">
                  <c:v>5.3142329020332779</c:v>
                </c:pt>
                <c:pt idx="61">
                  <c:v>4.8054919908466776</c:v>
                </c:pt>
                <c:pt idx="62">
                  <c:v>5.0294517444494868</c:v>
                </c:pt>
                <c:pt idx="63">
                  <c:v>4.3634727845254018</c:v>
                </c:pt>
                <c:pt idx="64">
                  <c:v>4.3672014260249581</c:v>
                </c:pt>
                <c:pt idx="65">
                  <c:v>3.9619300575475913</c:v>
                </c:pt>
                <c:pt idx="66">
                  <c:v>4.1921397379912628</c:v>
                </c:pt>
                <c:pt idx="67">
                  <c:v>3.9462272333044224</c:v>
                </c:pt>
                <c:pt idx="68">
                  <c:v>3.706896551724137</c:v>
                </c:pt>
                <c:pt idx="69">
                  <c:v>3.539823008849563</c:v>
                </c:pt>
                <c:pt idx="70">
                  <c:v>2.770448548812654</c:v>
                </c:pt>
                <c:pt idx="71">
                  <c:v>2.4978089395267355</c:v>
                </c:pt>
                <c:pt idx="72">
                  <c:v>2.9130434782608683</c:v>
                </c:pt>
                <c:pt idx="73">
                  <c:v>3.425845620121426</c:v>
                </c:pt>
                <c:pt idx="74">
                  <c:v>4.0447504302925985</c:v>
                </c:pt>
                <c:pt idx="75">
                  <c:v>4.0955631399317349</c:v>
                </c:pt>
                <c:pt idx="76">
                  <c:v>3.4804753820034007</c:v>
                </c:pt>
                <c:pt idx="77">
                  <c:v>3.664700926705966</c:v>
                </c:pt>
                <c:pt idx="78">
                  <c:v>3.9363484087101996</c:v>
                </c:pt>
                <c:pt idx="79">
                  <c:v>4.270315091210608</c:v>
                </c:pt>
                <c:pt idx="80">
                  <c:v>4.5789043336059043</c:v>
                </c:pt>
                <c:pt idx="81">
                  <c:v>4.4426494345719103</c:v>
                </c:pt>
                <c:pt idx="82">
                  <c:v>4.6325878594249081</c:v>
                </c:pt>
                <c:pt idx="83">
                  <c:v>4.1269841269841123</c:v>
                </c:pt>
                <c:pt idx="84">
                  <c:v>4.022082018927442</c:v>
                </c:pt>
                <c:pt idx="85">
                  <c:v>3.90625</c:v>
                </c:pt>
                <c:pt idx="86">
                  <c:v>4.0863531225906025</c:v>
                </c:pt>
                <c:pt idx="87">
                  <c:v>4.3544690603513958</c:v>
                </c:pt>
                <c:pt idx="88">
                  <c:v>4.4663133989401915</c:v>
                </c:pt>
                <c:pt idx="89">
                  <c:v>3.7565740045078844</c:v>
                </c:pt>
                <c:pt idx="90">
                  <c:v>3.3358042994811044</c:v>
                </c:pt>
                <c:pt idx="91">
                  <c:v>3.3798677443056535</c:v>
                </c:pt>
                <c:pt idx="92">
                  <c:v>2.9948867786705691</c:v>
                </c:pt>
                <c:pt idx="93">
                  <c:v>2.9991518235793047</c:v>
                </c:pt>
                <c:pt idx="94">
                  <c:v>3.0723905723905709</c:v>
                </c:pt>
                <c:pt idx="95">
                  <c:v>2.7244813278008317</c:v>
                </c:pt>
                <c:pt idx="96">
                  <c:v>2.6625412541254168</c:v>
                </c:pt>
                <c:pt idx="97">
                  <c:v>2.79375513557929</c:v>
                </c:pt>
                <c:pt idx="98">
                  <c:v>2.6851098454027555</c:v>
                </c:pt>
                <c:pt idx="99">
                  <c:v>2.9911075181891622</c:v>
                </c:pt>
                <c:pt idx="100">
                  <c:v>2.764257028112449</c:v>
                </c:pt>
                <c:pt idx="101">
                  <c:v>2.7221777421937654</c:v>
                </c:pt>
                <c:pt idx="102">
                  <c:v>2.7844073190135044</c:v>
                </c:pt>
                <c:pt idx="103">
                  <c:v>3.0182684670373217</c:v>
                </c:pt>
                <c:pt idx="104">
                  <c:v>3.0458860759493556</c:v>
                </c:pt>
                <c:pt idx="105">
                  <c:v>2.7952755905511939</c:v>
                </c:pt>
                <c:pt idx="106">
                  <c:v>2.899686520376199</c:v>
                </c:pt>
                <c:pt idx="107">
                  <c:v>2.5781250000000089</c:v>
                </c:pt>
                <c:pt idx="108">
                  <c:v>2.2548713951675792</c:v>
                </c:pt>
                <c:pt idx="109">
                  <c:v>2.3857142857142799</c:v>
                </c:pt>
                <c:pt idx="110">
                  <c:v>2.5315934065934131</c:v>
                </c:pt>
                <c:pt idx="111">
                  <c:v>2.5547445255474477</c:v>
                </c:pt>
                <c:pt idx="112">
                  <c:v>2.4636693914623198</c:v>
                </c:pt>
                <c:pt idx="113">
                  <c:v>2.4498644986449936</c:v>
                </c:pt>
                <c:pt idx="114">
                  <c:v>2.3914213926776728</c:v>
                </c:pt>
                <c:pt idx="115">
                  <c:v>2.3357403940447607</c:v>
                </c:pt>
                <c:pt idx="116">
                  <c:v>2.2248357890999548</c:v>
                </c:pt>
                <c:pt idx="117">
                  <c:v>2.0543766578249523</c:v>
                </c:pt>
                <c:pt idx="118">
                  <c:v>1.8997617576987702</c:v>
                </c:pt>
                <c:pt idx="119">
                  <c:v>1.7637914186728221</c:v>
                </c:pt>
                <c:pt idx="120">
                  <c:v>1.7287234042553168</c:v>
                </c:pt>
                <c:pt idx="121">
                  <c:v>1.5120700327172942</c:v>
                </c:pt>
                <c:pt idx="122">
                  <c:v>1.6038068382093762</c:v>
                </c:pt>
                <c:pt idx="123">
                  <c:v>1.7722407439901611</c:v>
                </c:pt>
                <c:pt idx="124">
                  <c:v>1.7436290477103045</c:v>
                </c:pt>
                <c:pt idx="125">
                  <c:v>1.9125214408233226</c:v>
                </c:pt>
                <c:pt idx="126">
                  <c:v>2.2671452862270902</c:v>
                </c:pt>
                <c:pt idx="127">
                  <c:v>2.3214452869044333</c:v>
                </c:pt>
                <c:pt idx="128">
                  <c:v>2.3013137053945698</c:v>
                </c:pt>
                <c:pt idx="129">
                  <c:v>2.1573721814976299</c:v>
                </c:pt>
                <c:pt idx="130">
                  <c:v>2.127267704208502</c:v>
                </c:pt>
                <c:pt idx="131">
                  <c:v>1.9998169503935515</c:v>
                </c:pt>
                <c:pt idx="132">
                  <c:v>1.5573770491803307</c:v>
                </c:pt>
                <c:pt idx="133">
                  <c:v>1.6393293238563977</c:v>
                </c:pt>
                <c:pt idx="134">
                  <c:v>1.8905653517542254</c:v>
                </c:pt>
                <c:pt idx="135">
                  <c:v>1.846822379141777</c:v>
                </c:pt>
                <c:pt idx="136">
                  <c:v>1.8494448957486975</c:v>
                </c:pt>
                <c:pt idx="137">
                  <c:v>1.8167925206760138</c:v>
                </c:pt>
                <c:pt idx="138">
                  <c:v>1.7284502009825786</c:v>
                </c:pt>
                <c:pt idx="139">
                  <c:v>1.6314522599625514</c:v>
                </c:pt>
                <c:pt idx="140">
                  <c:v>1.6863406408094361</c:v>
                </c:pt>
                <c:pt idx="141">
                  <c:v>1.4873915541781635</c:v>
                </c:pt>
                <c:pt idx="142">
                  <c:v>1.9032921810699488</c:v>
                </c:pt>
                <c:pt idx="143">
                  <c:v>2.1311020710059303</c:v>
                </c:pt>
                <c:pt idx="144">
                  <c:v>1.9998156851902982</c:v>
                </c:pt>
                <c:pt idx="145">
                  <c:v>1.9497662480520539</c:v>
                </c:pt>
                <c:pt idx="146">
                  <c:v>2.2414576517630014</c:v>
                </c:pt>
                <c:pt idx="147">
                  <c:v>2.1705044350864622</c:v>
                </c:pt>
                <c:pt idx="148">
                  <c:v>2.3493601137575482</c:v>
                </c:pt>
                <c:pt idx="149">
                  <c:v>2.2065955383123059</c:v>
                </c:pt>
                <c:pt idx="150">
                  <c:v>2.3735255570118019</c:v>
                </c:pt>
                <c:pt idx="151">
                  <c:v>2.5246311793633014</c:v>
                </c:pt>
                <c:pt idx="152">
                  <c:v>2.2740702568066595</c:v>
                </c:pt>
                <c:pt idx="153">
                  <c:v>2.188125588159795</c:v>
                </c:pt>
                <c:pt idx="154">
                  <c:v>2.3351401710849595</c:v>
                </c:pt>
                <c:pt idx="155">
                  <c:v>2.2611678099380805</c:v>
                </c:pt>
                <c:pt idx="156">
                  <c:v>2.2248663994655971</c:v>
                </c:pt>
                <c:pt idx="157">
                  <c:v>2.2312603648424467</c:v>
                </c:pt>
                <c:pt idx="158">
                  <c:v>2.4048129223668946</c:v>
                </c:pt>
                <c:pt idx="159">
                  <c:v>2.4499302878700835</c:v>
                </c:pt>
                <c:pt idx="160">
                  <c:v>2.1103896103896069</c:v>
                </c:pt>
                <c:pt idx="161">
                  <c:v>1.0182763382341031</c:v>
                </c:pt>
                <c:pt idx="162">
                  <c:v>1.2403575167082792</c:v>
                </c:pt>
                <c:pt idx="163">
                  <c:v>1.2748564658707773</c:v>
                </c:pt>
                <c:pt idx="164">
                  <c:v>1.3433148266132733</c:v>
                </c:pt>
                <c:pt idx="165">
                  <c:v>1.4348221595560817</c:v>
                </c:pt>
                <c:pt idx="166">
                  <c:v>1.5595605592881645</c:v>
                </c:pt>
                <c:pt idx="167">
                  <c:v>1.4404309252218139</c:v>
                </c:pt>
                <c:pt idx="168">
                  <c:v>1.4998649986499801</c:v>
                </c:pt>
                <c:pt idx="169">
                  <c:v>1.4574898785425061</c:v>
                </c:pt>
                <c:pt idx="170">
                  <c:v>1.8171725311129094</c:v>
                </c:pt>
                <c:pt idx="171">
                  <c:v>1.8308563340410311</c:v>
                </c:pt>
                <c:pt idx="172">
                  <c:v>1.7704745166959635</c:v>
                </c:pt>
                <c:pt idx="173">
                  <c:v>1.7221344567316166</c:v>
                </c:pt>
                <c:pt idx="174">
                  <c:v>1.9110839374617994</c:v>
                </c:pt>
                <c:pt idx="175">
                  <c:v>1.7783572359843625</c:v>
                </c:pt>
                <c:pt idx="176">
                  <c:v>1.8902123252200864</c:v>
                </c:pt>
                <c:pt idx="177">
                  <c:v>1.8615278496292298</c:v>
                </c:pt>
                <c:pt idx="178">
                  <c:v>1.8387734066311667</c:v>
                </c:pt>
                <c:pt idx="179">
                  <c:v>1.7421602787456525</c:v>
                </c:pt>
                <c:pt idx="180">
                  <c:v>1.7386331677135214</c:v>
                </c:pt>
                <c:pt idx="181">
                  <c:v>1.7635955896094124</c:v>
                </c:pt>
                <c:pt idx="182">
                  <c:v>1.8054909260120988</c:v>
                </c:pt>
                <c:pt idx="183">
                  <c:v>1.9157272223248922</c:v>
                </c:pt>
                <c:pt idx="184">
                  <c:v>1.8079366540834085</c:v>
                </c:pt>
                <c:pt idx="185">
                  <c:v>1.4245213549337388</c:v>
                </c:pt>
                <c:pt idx="186">
                  <c:v>1.7431673875034415</c:v>
                </c:pt>
                <c:pt idx="187">
                  <c:v>1.7727521429874216</c:v>
                </c:pt>
                <c:pt idx="188">
                  <c:v>1.7231412470460006</c:v>
                </c:pt>
                <c:pt idx="189">
                  <c:v>1.5980409940141493</c:v>
                </c:pt>
                <c:pt idx="190">
                  <c:v>1.7290252511539705</c:v>
                </c:pt>
                <c:pt idx="191">
                  <c:v>1.8410643653362202</c:v>
                </c:pt>
                <c:pt idx="192">
                  <c:v>1.9034828543289528</c:v>
                </c:pt>
                <c:pt idx="193">
                  <c:v>2.1159123307199046</c:v>
                </c:pt>
                <c:pt idx="194">
                  <c:v>1.9355010188712551</c:v>
                </c:pt>
                <c:pt idx="195">
                  <c:v>1.8662420382165701</c:v>
                </c:pt>
                <c:pt idx="196">
                  <c:v>1.9240651121865238</c:v>
                </c:pt>
                <c:pt idx="197">
                  <c:v>2.0150494356461657</c:v>
                </c:pt>
                <c:pt idx="198">
                  <c:v>2.0688724423160609</c:v>
                </c:pt>
                <c:pt idx="199">
                  <c:v>2.2499773077970353</c:v>
                </c:pt>
                <c:pt idx="200">
                  <c:v>2.1883756666365439</c:v>
                </c:pt>
                <c:pt idx="201">
                  <c:v>2.0939186757826578</c:v>
                </c:pt>
                <c:pt idx="202">
                  <c:v>2.0712874842880202</c:v>
                </c:pt>
                <c:pt idx="203">
                  <c:v>1.959611269614836</c:v>
                </c:pt>
                <c:pt idx="204">
                  <c:v>1.8982599431818237</c:v>
                </c:pt>
                <c:pt idx="205">
                  <c:v>1.8747789175804774</c:v>
                </c:pt>
                <c:pt idx="206">
                  <c:v>1.0227513227513141</c:v>
                </c:pt>
                <c:pt idx="207">
                  <c:v>1.4499379762537679</c:v>
                </c:pt>
                <c:pt idx="208">
                  <c:v>1.8082733181099542</c:v>
                </c:pt>
                <c:pt idx="209">
                  <c:v>1.9570879216920023</c:v>
                </c:pt>
                <c:pt idx="210">
                  <c:v>2.4705780546901979</c:v>
                </c:pt>
                <c:pt idx="211">
                  <c:v>2.6120660313138089</c:v>
                </c:pt>
                <c:pt idx="212">
                  <c:v>2.8284252034566748</c:v>
                </c:pt>
                <c:pt idx="213">
                  <c:v>3.1427275725593562</c:v>
                </c:pt>
                <c:pt idx="214">
                  <c:v>3.7459573091849885</c:v>
                </c:pt>
                <c:pt idx="215">
                  <c:v>3.5563029199968454</c:v>
                </c:pt>
                <c:pt idx="216">
                  <c:v>3.0035056164805507</c:v>
                </c:pt>
                <c:pt idx="217">
                  <c:v>2.5061643892100527</c:v>
                </c:pt>
                <c:pt idx="218">
                  <c:v>2.7298260598196622</c:v>
                </c:pt>
                <c:pt idx="219">
                  <c:v>2.4584154705853623</c:v>
                </c:pt>
                <c:pt idx="220">
                  <c:v>2.2635408245755828</c:v>
                </c:pt>
              </c:numCache>
            </c:numRef>
          </c:val>
          <c:smooth val="0"/>
          <c:extLst>
            <c:ext xmlns:c16="http://schemas.microsoft.com/office/drawing/2014/chart" uri="{C3380CC4-5D6E-409C-BE32-E72D297353CC}">
              <c16:uniqueId val="{00000000-652D-4D4C-902F-6E49ED99B1AB}"/>
            </c:ext>
          </c:extLst>
        </c:ser>
        <c:ser>
          <c:idx val="1"/>
          <c:order val="1"/>
          <c:tx>
            <c:v>Inflation</c:v>
          </c:tx>
          <c:spPr>
            <a:ln w="28575" cap="rnd">
              <a:solidFill>
                <a:srgbClr val="C00000"/>
              </a:solidFill>
              <a:round/>
            </a:ln>
            <a:effectLst/>
          </c:spPr>
          <c:marker>
            <c:symbol val="none"/>
          </c:marker>
          <c:val>
            <c:numRef>
              <c:f>InflationData!$B$99:$B$314</c:f>
              <c:numCache>
                <c:formatCode>0.0</c:formatCode>
                <c:ptCount val="216"/>
                <c:pt idx="0">
                  <c:v>5.0945799999999997</c:v>
                </c:pt>
                <c:pt idx="1">
                  <c:v>5.4893599999999996</c:v>
                </c:pt>
                <c:pt idx="2">
                  <c:v>5.6147900000000002</c:v>
                </c:pt>
                <c:pt idx="3">
                  <c:v>5.0033700000000003</c:v>
                </c:pt>
                <c:pt idx="4">
                  <c:v>5.0368199999999996</c:v>
                </c:pt>
                <c:pt idx="5">
                  <c:v>5.14825</c:v>
                </c:pt>
                <c:pt idx="6">
                  <c:v>5.0676300000000003</c:v>
                </c:pt>
                <c:pt idx="7">
                  <c:v>5.2730199999999998</c:v>
                </c:pt>
                <c:pt idx="8">
                  <c:v>4.7660799999999997</c:v>
                </c:pt>
                <c:pt idx="9">
                  <c:v>4.7714999999999996</c:v>
                </c:pt>
                <c:pt idx="10">
                  <c:v>4.0564200000000001</c:v>
                </c:pt>
                <c:pt idx="11">
                  <c:v>3.99213</c:v>
                </c:pt>
                <c:pt idx="12">
                  <c:v>4.4470299999999998</c:v>
                </c:pt>
                <c:pt idx="13">
                  <c:v>4.0644499999999999</c:v>
                </c:pt>
                <c:pt idx="14">
                  <c:v>5.01274</c:v>
                </c:pt>
                <c:pt idx="15">
                  <c:v>6.0421699999999996</c:v>
                </c:pt>
                <c:pt idx="16">
                  <c:v>6.7936100000000001</c:v>
                </c:pt>
                <c:pt idx="17">
                  <c:v>7.5694900000000001</c:v>
                </c:pt>
                <c:pt idx="18">
                  <c:v>8.4423499999999994</c:v>
                </c:pt>
                <c:pt idx="19">
                  <c:v>9.4922500000000003</c:v>
                </c:pt>
                <c:pt idx="20">
                  <c:v>10.51075</c:v>
                </c:pt>
                <c:pt idx="21">
                  <c:v>10.92939</c:v>
                </c:pt>
                <c:pt idx="22">
                  <c:v>9.9780300000000004</c:v>
                </c:pt>
                <c:pt idx="23">
                  <c:v>8.73142</c:v>
                </c:pt>
                <c:pt idx="24">
                  <c:v>7.3924700000000003</c:v>
                </c:pt>
                <c:pt idx="25">
                  <c:v>6.1150000000000002</c:v>
                </c:pt>
                <c:pt idx="26">
                  <c:v>5.6150799999999998</c:v>
                </c:pt>
                <c:pt idx="27">
                  <c:v>5.1250900000000001</c:v>
                </c:pt>
                <c:pt idx="28">
                  <c:v>5.2478199999999999</c:v>
                </c:pt>
                <c:pt idx="29">
                  <c:v>5.8216700000000001</c:v>
                </c:pt>
                <c:pt idx="30">
                  <c:v>6.2450599999999996</c:v>
                </c:pt>
                <c:pt idx="31">
                  <c:v>6.1653399999999996</c:v>
                </c:pt>
                <c:pt idx="32">
                  <c:v>6.5503799999999996</c:v>
                </c:pt>
                <c:pt idx="33">
                  <c:v>6.3876600000000003</c:v>
                </c:pt>
                <c:pt idx="34">
                  <c:v>6.9137399999999998</c:v>
                </c:pt>
                <c:pt idx="35">
                  <c:v>7.4222099999999998</c:v>
                </c:pt>
                <c:pt idx="36">
                  <c:v>7.2995900000000002</c:v>
                </c:pt>
                <c:pt idx="37">
                  <c:v>7.6918300000000004</c:v>
                </c:pt>
                <c:pt idx="38">
                  <c:v>8.2589100000000002</c:v>
                </c:pt>
                <c:pt idx="39">
                  <c:v>8.7788799999999991</c:v>
                </c:pt>
                <c:pt idx="40">
                  <c:v>8.5766799999999996</c:v>
                </c:pt>
                <c:pt idx="41">
                  <c:v>8.8729099999999992</c:v>
                </c:pt>
                <c:pt idx="42">
                  <c:v>8.7977900000000009</c:v>
                </c:pt>
                <c:pt idx="43">
                  <c:v>8.8475999999999999</c:v>
                </c:pt>
                <c:pt idx="44">
                  <c:v>9.6483000000000008</c:v>
                </c:pt>
                <c:pt idx="45">
                  <c:v>10.22078</c:v>
                </c:pt>
                <c:pt idx="46">
                  <c:v>9.7930899999999994</c:v>
                </c:pt>
                <c:pt idx="47">
                  <c:v>9.4156999999999993</c:v>
                </c:pt>
                <c:pt idx="48">
                  <c:v>8.4807600000000001</c:v>
                </c:pt>
                <c:pt idx="49">
                  <c:v>7.1505299999999998</c:v>
                </c:pt>
                <c:pt idx="50">
                  <c:v>6.4333400000000003</c:v>
                </c:pt>
                <c:pt idx="51">
                  <c:v>5.9491300000000003</c:v>
                </c:pt>
                <c:pt idx="52">
                  <c:v>5.2291600000000003</c:v>
                </c:pt>
                <c:pt idx="53">
                  <c:v>4.5855600000000001</c:v>
                </c:pt>
                <c:pt idx="54">
                  <c:v>4.0098500000000001</c:v>
                </c:pt>
                <c:pt idx="55">
                  <c:v>3.6457899999999999</c:v>
                </c:pt>
                <c:pt idx="56">
                  <c:v>3.3593799999999998</c:v>
                </c:pt>
                <c:pt idx="57">
                  <c:v>3.6239300000000001</c:v>
                </c:pt>
                <c:pt idx="58">
                  <c:v>3.7410700000000001</c:v>
                </c:pt>
                <c:pt idx="59">
                  <c:v>3.56149</c:v>
                </c:pt>
                <c:pt idx="60">
                  <c:v>3.5513300000000001</c:v>
                </c:pt>
                <c:pt idx="61">
                  <c:v>3.5259800000000001</c:v>
                </c:pt>
                <c:pt idx="62">
                  <c:v>3.3085300000000002</c:v>
                </c:pt>
                <c:pt idx="63">
                  <c:v>3.0167099999999998</c:v>
                </c:pt>
                <c:pt idx="64">
                  <c:v>2.8238500000000002</c:v>
                </c:pt>
                <c:pt idx="65">
                  <c:v>2.32355</c:v>
                </c:pt>
                <c:pt idx="66">
                  <c:v>2.0541499999999999</c:v>
                </c:pt>
                <c:pt idx="67">
                  <c:v>1.85745</c:v>
                </c:pt>
                <c:pt idx="68">
                  <c:v>1.8432200000000001</c:v>
                </c:pt>
                <c:pt idx="69">
                  <c:v>1.98742</c:v>
                </c:pt>
                <c:pt idx="70">
                  <c:v>2.3067000000000002</c:v>
                </c:pt>
                <c:pt idx="71">
                  <c:v>2.6612200000000001</c:v>
                </c:pt>
                <c:pt idx="72">
                  <c:v>2.9187599999999998</c:v>
                </c:pt>
                <c:pt idx="73">
                  <c:v>3.0657700000000001</c:v>
                </c:pt>
                <c:pt idx="74">
                  <c:v>3.3527399999999998</c:v>
                </c:pt>
                <c:pt idx="75">
                  <c:v>3.8020700000000001</c:v>
                </c:pt>
                <c:pt idx="76">
                  <c:v>3.8706299999999998</c:v>
                </c:pt>
                <c:pt idx="77">
                  <c:v>4.1378199999999996</c:v>
                </c:pt>
                <c:pt idx="78">
                  <c:v>4.2332599999999996</c:v>
                </c:pt>
                <c:pt idx="79">
                  <c:v>3.7531599999999998</c:v>
                </c:pt>
                <c:pt idx="80">
                  <c:v>3.59741</c:v>
                </c:pt>
                <c:pt idx="81">
                  <c:v>3.6347499999999999</c:v>
                </c:pt>
                <c:pt idx="82">
                  <c:v>3.69116</c:v>
                </c:pt>
                <c:pt idx="83">
                  <c:v>3.82117</c:v>
                </c:pt>
                <c:pt idx="84">
                  <c:v>3.85467</c:v>
                </c:pt>
                <c:pt idx="85">
                  <c:v>3.7519200000000001</c:v>
                </c:pt>
                <c:pt idx="86">
                  <c:v>3.3550499999999999</c:v>
                </c:pt>
                <c:pt idx="87">
                  <c:v>3.2795999999999998</c:v>
                </c:pt>
                <c:pt idx="88">
                  <c:v>3.1238000000000001</c:v>
                </c:pt>
                <c:pt idx="89">
                  <c:v>2.5031699999999999</c:v>
                </c:pt>
                <c:pt idx="90">
                  <c:v>2.3687100000000001</c:v>
                </c:pt>
                <c:pt idx="91">
                  <c:v>2.0709499999999998</c:v>
                </c:pt>
                <c:pt idx="92">
                  <c:v>2.1669299999999998</c:v>
                </c:pt>
                <c:pt idx="93">
                  <c:v>2.36</c:v>
                </c:pt>
                <c:pt idx="94">
                  <c:v>2.3538800000000002</c:v>
                </c:pt>
                <c:pt idx="95">
                  <c:v>2.4601799999999998</c:v>
                </c:pt>
                <c:pt idx="96">
                  <c:v>2.3153600000000001</c:v>
                </c:pt>
                <c:pt idx="97">
                  <c:v>2.2317200000000001</c:v>
                </c:pt>
                <c:pt idx="98">
                  <c:v>2.1169600000000002</c:v>
                </c:pt>
                <c:pt idx="99">
                  <c:v>2.0966999999999998</c:v>
                </c:pt>
                <c:pt idx="100">
                  <c:v>2.0930499999999999</c:v>
                </c:pt>
                <c:pt idx="101">
                  <c:v>2.1584099999999999</c:v>
                </c:pt>
                <c:pt idx="102">
                  <c:v>2.1556899999999999</c:v>
                </c:pt>
                <c:pt idx="103">
                  <c:v>2.07341</c:v>
                </c:pt>
                <c:pt idx="104">
                  <c:v>2.0123199999999999</c:v>
                </c:pt>
                <c:pt idx="105">
                  <c:v>1.94878</c:v>
                </c:pt>
                <c:pt idx="106">
                  <c:v>1.8825499999999999</c:v>
                </c:pt>
                <c:pt idx="107">
                  <c:v>1.7153499999999999</c:v>
                </c:pt>
                <c:pt idx="108">
                  <c:v>1.7679400000000001</c:v>
                </c:pt>
                <c:pt idx="109">
                  <c:v>1.8864300000000001</c:v>
                </c:pt>
                <c:pt idx="110">
                  <c:v>1.66696</c:v>
                </c:pt>
                <c:pt idx="111">
                  <c:v>1.7772600000000001</c:v>
                </c:pt>
                <c:pt idx="112">
                  <c:v>1.5740000000000001</c:v>
                </c:pt>
                <c:pt idx="113">
                  <c:v>1.11409</c:v>
                </c:pt>
                <c:pt idx="114">
                  <c:v>1.1523699999999999</c:v>
                </c:pt>
                <c:pt idx="115">
                  <c:v>1.13872</c:v>
                </c:pt>
                <c:pt idx="116">
                  <c:v>1.0875999999999999</c:v>
                </c:pt>
                <c:pt idx="117">
                  <c:v>1.2723199999999999</c:v>
                </c:pt>
                <c:pt idx="118">
                  <c:v>1.4151100000000001</c:v>
                </c:pt>
                <c:pt idx="119">
                  <c:v>1.3451</c:v>
                </c:pt>
                <c:pt idx="120">
                  <c:v>1.62094</c:v>
                </c:pt>
                <c:pt idx="121">
                  <c:v>1.9651400000000001</c:v>
                </c:pt>
                <c:pt idx="122">
                  <c:v>2.21427</c:v>
                </c:pt>
                <c:pt idx="123">
                  <c:v>2.4494400000000001</c:v>
                </c:pt>
                <c:pt idx="124">
                  <c:v>2.4331299999999998</c:v>
                </c:pt>
                <c:pt idx="125">
                  <c:v>2.4295499999999999</c:v>
                </c:pt>
                <c:pt idx="126">
                  <c:v>2.40761</c:v>
                </c:pt>
                <c:pt idx="127">
                  <c:v>2.2126600000000001</c:v>
                </c:pt>
                <c:pt idx="128">
                  <c:v>1.9839899999999999</c:v>
                </c:pt>
                <c:pt idx="129">
                  <c:v>1.6323000000000001</c:v>
                </c:pt>
                <c:pt idx="130">
                  <c:v>1.37748</c:v>
                </c:pt>
                <c:pt idx="131">
                  <c:v>1.4646300000000001</c:v>
                </c:pt>
                <c:pt idx="132">
                  <c:v>1.73414</c:v>
                </c:pt>
                <c:pt idx="133">
                  <c:v>1.9113100000000001</c:v>
                </c:pt>
                <c:pt idx="134">
                  <c:v>1.9139600000000001</c:v>
                </c:pt>
                <c:pt idx="135">
                  <c:v>2.00793</c:v>
                </c:pt>
                <c:pt idx="136">
                  <c:v>2.0370900000000001</c:v>
                </c:pt>
                <c:pt idx="137">
                  <c:v>2.2652100000000002</c:v>
                </c:pt>
                <c:pt idx="138">
                  <c:v>2.72905</c:v>
                </c:pt>
                <c:pt idx="139">
                  <c:v>2.79257</c:v>
                </c:pt>
                <c:pt idx="140">
                  <c:v>2.9624299999999999</c:v>
                </c:pt>
                <c:pt idx="141">
                  <c:v>3.0501499999999999</c:v>
                </c:pt>
                <c:pt idx="142">
                  <c:v>2.9610300000000001</c:v>
                </c:pt>
                <c:pt idx="143">
                  <c:v>3.24492</c:v>
                </c:pt>
                <c:pt idx="144">
                  <c:v>3.29251</c:v>
                </c:pt>
                <c:pt idx="145">
                  <c:v>3.1993800000000001</c:v>
                </c:pt>
                <c:pt idx="146">
                  <c:v>3.35642</c:v>
                </c:pt>
                <c:pt idx="147">
                  <c:v>3.1380499999999998</c:v>
                </c:pt>
                <c:pt idx="148">
                  <c:v>2.66316</c:v>
                </c:pt>
                <c:pt idx="149">
                  <c:v>2.9101900000000001</c:v>
                </c:pt>
                <c:pt idx="150">
                  <c:v>2.7288299999999999</c:v>
                </c:pt>
                <c:pt idx="151">
                  <c:v>2.57376</c:v>
                </c:pt>
                <c:pt idx="152">
                  <c:v>2.6223900000000002</c:v>
                </c:pt>
                <c:pt idx="153">
                  <c:v>2.0321099999999999</c:v>
                </c:pt>
                <c:pt idx="154">
                  <c:v>1.8184800000000001</c:v>
                </c:pt>
                <c:pt idx="155">
                  <c:v>2.0278800000000001</c:v>
                </c:pt>
                <c:pt idx="156">
                  <c:v>1.86222</c:v>
                </c:pt>
                <c:pt idx="157">
                  <c:v>1.4064000000000001</c:v>
                </c:pt>
                <c:pt idx="158">
                  <c:v>0.74995999999999996</c:v>
                </c:pt>
                <c:pt idx="159">
                  <c:v>0.11539000000000001</c:v>
                </c:pt>
                <c:pt idx="160">
                  <c:v>0.18959000000000001</c:v>
                </c:pt>
                <c:pt idx="161">
                  <c:v>0.55679000000000001</c:v>
                </c:pt>
                <c:pt idx="162">
                  <c:v>1.2161200000000001</c:v>
                </c:pt>
                <c:pt idx="163">
                  <c:v>1.40337</c:v>
                </c:pt>
                <c:pt idx="164">
                  <c:v>1.6704000000000001</c:v>
                </c:pt>
                <c:pt idx="165">
                  <c:v>1.89811</c:v>
                </c:pt>
                <c:pt idx="166">
                  <c:v>2.0733000000000001</c:v>
                </c:pt>
                <c:pt idx="167">
                  <c:v>2.3767900000000002</c:v>
                </c:pt>
                <c:pt idx="168">
                  <c:v>1.90663</c:v>
                </c:pt>
                <c:pt idx="169">
                  <c:v>1.98289</c:v>
                </c:pt>
                <c:pt idx="170">
                  <c:v>1.73116</c:v>
                </c:pt>
                <c:pt idx="171">
                  <c:v>1.67726</c:v>
                </c:pt>
                <c:pt idx="172">
                  <c:v>2.06555</c:v>
                </c:pt>
                <c:pt idx="173">
                  <c:v>1.8730100000000001</c:v>
                </c:pt>
                <c:pt idx="174">
                  <c:v>1.6726399999999999</c:v>
                </c:pt>
                <c:pt idx="175">
                  <c:v>1.6132</c:v>
                </c:pt>
                <c:pt idx="176">
                  <c:v>1.64137</c:v>
                </c:pt>
                <c:pt idx="177">
                  <c:v>1.6232</c:v>
                </c:pt>
                <c:pt idx="178">
                  <c:v>1.9785900000000001</c:v>
                </c:pt>
                <c:pt idx="179">
                  <c:v>1.89836</c:v>
                </c:pt>
                <c:pt idx="180">
                  <c:v>1.4629099999999999</c:v>
                </c:pt>
                <c:pt idx="181">
                  <c:v>1.0241400000000001</c:v>
                </c:pt>
                <c:pt idx="182">
                  <c:v>1.03291</c:v>
                </c:pt>
                <c:pt idx="183">
                  <c:v>0.88600999999999996</c:v>
                </c:pt>
                <c:pt idx="184">
                  <c:v>0.78391</c:v>
                </c:pt>
                <c:pt idx="185">
                  <c:v>0.75126999999999999</c:v>
                </c:pt>
                <c:pt idx="186">
                  <c:v>0.85692000000000002</c:v>
                </c:pt>
                <c:pt idx="187">
                  <c:v>0.84748000000000001</c:v>
                </c:pt>
                <c:pt idx="188">
                  <c:v>1.33735</c:v>
                </c:pt>
                <c:pt idx="189">
                  <c:v>1.9426399999999999</c:v>
                </c:pt>
                <c:pt idx="190">
                  <c:v>1.5189600000000001</c:v>
                </c:pt>
                <c:pt idx="191">
                  <c:v>1.7803100000000001</c:v>
                </c:pt>
                <c:pt idx="192">
                  <c:v>1.9133100000000001</c:v>
                </c:pt>
                <c:pt idx="193">
                  <c:v>2.0414500000000002</c:v>
                </c:pt>
                <c:pt idx="194">
                  <c:v>2.4947300000000001</c:v>
                </c:pt>
                <c:pt idx="195">
                  <c:v>2.4110900000000002</c:v>
                </c:pt>
                <c:pt idx="196">
                  <c:v>2.2237</c:v>
                </c:pt>
                <c:pt idx="197">
                  <c:v>1.9286300000000001</c:v>
                </c:pt>
                <c:pt idx="198">
                  <c:v>1.71536</c:v>
                </c:pt>
                <c:pt idx="199">
                  <c:v>1.5929500000000001</c:v>
                </c:pt>
                <c:pt idx="200">
                  <c:v>1.4774</c:v>
                </c:pt>
                <c:pt idx="201">
                  <c:v>1.6077399999999999</c:v>
                </c:pt>
                <c:pt idx="202">
                  <c:v>0.69882999999999995</c:v>
                </c:pt>
                <c:pt idx="203">
                  <c:v>1.27338</c:v>
                </c:pt>
                <c:pt idx="204">
                  <c:v>1.6586799999999999</c:v>
                </c:pt>
                <c:pt idx="205">
                  <c:v>2.5048300000000001</c:v>
                </c:pt>
                <c:pt idx="206">
                  <c:v>4.4840999999999998</c:v>
                </c:pt>
                <c:pt idx="207">
                  <c:v>5.0995799999999996</c:v>
                </c:pt>
                <c:pt idx="208">
                  <c:v>6.1848999999999998</c:v>
                </c:pt>
                <c:pt idx="209">
                  <c:v>6.9352099999999997</c:v>
                </c:pt>
                <c:pt idx="210">
                  <c:v>7.65381</c:v>
                </c:pt>
                <c:pt idx="211">
                  <c:v>7.2502700000000004</c:v>
                </c:pt>
                <c:pt idx="212">
                  <c:v>6.42014</c:v>
                </c:pt>
                <c:pt idx="213">
                  <c:v>5.3207100000000001</c:v>
                </c:pt>
                <c:pt idx="214">
                  <c:v>3.4800399999999998</c:v>
                </c:pt>
                <c:pt idx="215">
                  <c:v>3.1943000000000001</c:v>
                </c:pt>
              </c:numCache>
            </c:numRef>
          </c:val>
          <c:smooth val="0"/>
          <c:extLst>
            <c:ext xmlns:c16="http://schemas.microsoft.com/office/drawing/2014/chart" uri="{C3380CC4-5D6E-409C-BE32-E72D297353CC}">
              <c16:uniqueId val="{00000001-652D-4D4C-902F-6E49ED99B1AB}"/>
            </c:ext>
          </c:extLst>
        </c:ser>
        <c:dLbls>
          <c:showLegendKey val="0"/>
          <c:showVal val="0"/>
          <c:showCatName val="0"/>
          <c:showSerName val="0"/>
          <c:showPercent val="0"/>
          <c:showBubbleSize val="0"/>
        </c:dLbls>
        <c:smooth val="0"/>
        <c:axId val="172876464"/>
        <c:axId val="1827544384"/>
      </c:lineChart>
      <c:dateAx>
        <c:axId val="1728764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7544384"/>
        <c:crosses val="autoZero"/>
        <c:auto val="1"/>
        <c:lblOffset val="100"/>
        <c:baseTimeUnit val="months"/>
      </c:dateAx>
      <c:valAx>
        <c:axId val="1827544384"/>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7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EC6A77-897B-A94D-8179-085D1B4EE98D}" type="datetimeFigureOut">
              <a:rPr lang="en-US" smtClean="0"/>
              <a:t>2/6/2024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6</a:t>
            </a:r>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103991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183873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302484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59151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16152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44</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7579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Fed funds rate 525 basis points higher!</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169687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Professional Forecasters from early August:  GDP and unemployment much like the June Fed forecast.  Inflation much like the Fed’s September forecast.</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7403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16</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19 and 20 then to 21</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CE6F3-EDA7-9B6E-0574-26A780451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6D447-F9F0-87CF-BD30-2F335097F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EA1E7-4146-1E80-3D34-56F2EE9FBACB}"/>
              </a:ext>
            </a:extLst>
          </p:cNvPr>
          <p:cNvSpPr>
            <a:spLocks noGrp="1"/>
          </p:cNvSpPr>
          <p:nvPr>
            <p:ph type="body" idx="1"/>
          </p:nvPr>
        </p:nvSpPr>
        <p:spPr/>
        <p:txBody>
          <a:bodyPr/>
          <a:lstStyle/>
          <a:p>
            <a:r>
              <a:rPr lang="en-US" dirty="0"/>
              <a:t>One sign of too much spending is a very low unemployment rate. Go back to 19 and 20 then to 21</a:t>
            </a:r>
          </a:p>
        </p:txBody>
      </p:sp>
      <p:sp>
        <p:nvSpPr>
          <p:cNvPr id="4" name="Slide Number Placeholder 3">
            <a:extLst>
              <a:ext uri="{FF2B5EF4-FFF2-40B4-BE49-F238E27FC236}">
                <a16:creationId xmlns:a16="http://schemas.microsoft.com/office/drawing/2014/main" id="{2439094A-1BD2-BE89-B19F-614607F50848}"/>
              </a:ext>
            </a:extLst>
          </p:cNvPr>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04792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418930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drive.google.com/file/d/1GyIvOIwlDVR9RA3C_ljzD-g5KCCbafJW/vie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ites.google.com/view/macro-current-issues/monetary-policy"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con.org/testimonials.php" TargetMode="External"/><Relationship Id="rId4" Type="http://schemas.openxmlformats.org/officeDocument/2006/relationships/hyperlink" Target="mailto:nfo@NEEDEcon.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Southern Maine</a:t>
            </a:r>
          </a:p>
          <a:p>
            <a:pPr>
              <a:lnSpc>
                <a:spcPct val="100000"/>
              </a:lnSpc>
              <a:spcBef>
                <a:spcPts val="0"/>
              </a:spcBef>
            </a:pPr>
            <a:r>
              <a:rPr lang="en-US" sz="3100" dirty="0">
                <a:solidFill>
                  <a:schemeClr val="tx2"/>
                </a:solidFill>
              </a:rPr>
              <a:t>January/February  2024</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Fin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thins change, the liabilities will not be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12</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29439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pPr marL="914400" lvl="1" indent="-457200">
              <a:buFont typeface="+mj-lt"/>
              <a:buAutoNum type="arabicPeriod"/>
            </a:pPr>
            <a:r>
              <a:rPr lang="en-US" dirty="0"/>
              <a:t>2022:  Silicon Valley Bank aftermath</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514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r>
              <a:rPr lang="en-US" dirty="0"/>
              <a:t>Division of Labor between Monetary and Fiscal Policies.</a:t>
            </a:r>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424179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0431-7C85-44E0-FCAA-389F53183EA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is “Price Stability” 2% Inflation?</a:t>
            </a:r>
          </a:p>
        </p:txBody>
      </p:sp>
      <p:sp>
        <p:nvSpPr>
          <p:cNvPr id="3" name="Content Placeholder 2">
            <a:extLst>
              <a:ext uri="{FF2B5EF4-FFF2-40B4-BE49-F238E27FC236}">
                <a16:creationId xmlns:a16="http://schemas.microsoft.com/office/drawing/2014/main" id="{C000C14C-779B-B778-6643-0C8371D075C8}"/>
              </a:ext>
            </a:extLst>
          </p:cNvPr>
          <p:cNvSpPr>
            <a:spLocks noGrp="1"/>
          </p:cNvSpPr>
          <p:nvPr>
            <p:ph idx="1"/>
          </p:nvPr>
        </p:nvSpPr>
        <p:spPr/>
        <p:txBody>
          <a:bodyPr/>
          <a:lstStyle/>
          <a:p>
            <a:r>
              <a:rPr lang="en-US" dirty="0"/>
              <a:t>It started in 1990 when New Zealand was the first country to adopt an inflation target: 0-2%</a:t>
            </a:r>
          </a:p>
          <a:p>
            <a:r>
              <a:rPr lang="en-US" dirty="0"/>
              <a:t>Why not 0?</a:t>
            </a:r>
          </a:p>
          <a:p>
            <a:pPr lvl="1"/>
            <a:r>
              <a:rPr lang="en-US" dirty="0"/>
              <a:t>“Greasing the Wheels.”</a:t>
            </a:r>
          </a:p>
          <a:p>
            <a:pPr lvl="1"/>
            <a:r>
              <a:rPr lang="en-US" dirty="0"/>
              <a:t>Zero Lower Bound for Interest Rates</a:t>
            </a:r>
          </a:p>
          <a:p>
            <a:r>
              <a:rPr lang="en-US" dirty="0"/>
              <a:t>Why 2%- New Zealand raised it to 3%?</a:t>
            </a:r>
          </a:p>
        </p:txBody>
      </p:sp>
      <p:sp>
        <p:nvSpPr>
          <p:cNvPr id="4" name="Slide Number Placeholder 3">
            <a:extLst>
              <a:ext uri="{FF2B5EF4-FFF2-40B4-BE49-F238E27FC236}">
                <a16:creationId xmlns:a16="http://schemas.microsoft.com/office/drawing/2014/main" id="{285491FD-23DE-9C77-DBBA-30D763EBEC8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5028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Content Placeholder 7">
            <a:extLst>
              <a:ext uri="{FF2B5EF4-FFF2-40B4-BE49-F238E27FC236}">
                <a16:creationId xmlns:a16="http://schemas.microsoft.com/office/drawing/2014/main" id="{94D4E82F-01B5-0FA1-23DD-6FFA6AC11520}"/>
              </a:ext>
            </a:extLst>
          </p:cNvPr>
          <p:cNvPicPr>
            <a:picLocks noGrp="1" noChangeAspect="1"/>
          </p:cNvPicPr>
          <p:nvPr>
            <p:ph idx="1"/>
          </p:nvPr>
        </p:nvPicPr>
        <p:blipFill>
          <a:blip r:embed="rId3"/>
          <a:stretch>
            <a:fillRect/>
          </a:stretch>
        </p:blipFill>
        <p:spPr>
          <a:xfrm>
            <a:off x="838200" y="1469985"/>
            <a:ext cx="10515600" cy="4554638"/>
          </a:xfrm>
        </p:spPr>
      </p:pic>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spTree>
    <p:extLst>
      <p:ext uri="{BB962C8B-B14F-4D97-AF65-F5344CB8AC3E}">
        <p14:creationId xmlns:p14="http://schemas.microsoft.com/office/powerpoint/2010/main" val="59771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Content Placeholder 7">
            <a:extLst>
              <a:ext uri="{FF2B5EF4-FFF2-40B4-BE49-F238E27FC236}">
                <a16:creationId xmlns:a16="http://schemas.microsoft.com/office/drawing/2014/main" id="{3FFF4E6F-ED10-3F86-7AB5-550AA91469E2}"/>
              </a:ext>
            </a:extLst>
          </p:cNvPr>
          <p:cNvPicPr>
            <a:picLocks noGrp="1" noChangeAspect="1"/>
          </p:cNvPicPr>
          <p:nvPr>
            <p:ph idx="1"/>
          </p:nvPr>
        </p:nvPicPr>
        <p:blipFill>
          <a:blip r:embed="rId3"/>
          <a:stretch>
            <a:fillRect/>
          </a:stretch>
        </p:blipFill>
        <p:spPr>
          <a:xfrm>
            <a:off x="838200" y="1469813"/>
            <a:ext cx="10515600" cy="4409440"/>
          </a:xfrm>
        </p:spPr>
      </p:pic>
    </p:spTree>
    <p:extLst>
      <p:ext uri="{BB962C8B-B14F-4D97-AF65-F5344CB8AC3E}">
        <p14:creationId xmlns:p14="http://schemas.microsoft.com/office/powerpoint/2010/main" val="270674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3410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t>
            </a:r>
            <a:r>
              <a:rPr lang="en-US" b="1" i="1" dirty="0"/>
              <a:t>above</a:t>
            </a:r>
            <a:r>
              <a:rPr lang="en-US" dirty="0"/>
              <a:t> the economy’s normal capacity (“potential output”) tends to </a:t>
            </a:r>
            <a:r>
              <a:rPr lang="en-US" b="1"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r>
              <a:rPr lang="en-US" dirty="0"/>
              <a:t>In the absence of 1.and 2., inflation will equal expected.</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D9E1-6261-2B13-C264-DBD4675BD8C1}"/>
              </a:ext>
            </a:extLst>
          </p:cNvPr>
          <p:cNvSpPr>
            <a:spLocks noGrp="1"/>
          </p:cNvSpPr>
          <p:nvPr>
            <p:ph type="title"/>
          </p:nvPr>
        </p:nvSpPr>
        <p:spPr/>
        <p:txBody>
          <a:bodyPr/>
          <a:lstStyle/>
          <a:p>
            <a:r>
              <a:rPr lang="en-US" dirty="0">
                <a:solidFill>
                  <a:schemeClr val="bg1"/>
                </a:solidFill>
              </a:rPr>
              <a:t>Cor</a:t>
            </a:r>
            <a:r>
              <a:rPr lang="en-US" dirty="0"/>
              <a:t>porate “Greed” and Inflation?</a:t>
            </a:r>
          </a:p>
        </p:txBody>
      </p:sp>
      <p:sp>
        <p:nvSpPr>
          <p:cNvPr id="4" name="Slide Number Placeholder 3">
            <a:extLst>
              <a:ext uri="{FF2B5EF4-FFF2-40B4-BE49-F238E27FC236}">
                <a16:creationId xmlns:a16="http://schemas.microsoft.com/office/drawing/2014/main" id="{3B55C8A8-9B1F-F5A7-5F31-EC59B9B17EEA}"/>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26" name="Picture 2">
            <a:extLst>
              <a:ext uri="{FF2B5EF4-FFF2-40B4-BE49-F238E27FC236}">
                <a16:creationId xmlns:a16="http://schemas.microsoft.com/office/drawing/2014/main" id="{205E4CA6-D29D-0CAE-10C2-821224C76F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773" y="1325563"/>
            <a:ext cx="6842525"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5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  what the economy would look like if real GDP were at potential (average behavior of the economy over a number of years):</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12/12-13/2023 FOMC Meeting mentions:</a:t>
            </a:r>
          </a:p>
          <a:p>
            <a:pPr lvl="1"/>
            <a:r>
              <a:rPr lang="en-US" dirty="0"/>
              <a:t>Money Supply, M1, M2 – 0 times</a:t>
            </a:r>
          </a:p>
          <a:p>
            <a:pPr lvl="1"/>
            <a:r>
              <a:rPr lang="en-US" dirty="0"/>
              <a:t>Federal funds  rate – 13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7" name="Content Placeholder 6">
            <a:extLst>
              <a:ext uri="{FF2B5EF4-FFF2-40B4-BE49-F238E27FC236}">
                <a16:creationId xmlns:a16="http://schemas.microsoft.com/office/drawing/2014/main" id="{97F3D11D-09AE-72D6-28A2-2BAC424DDD5D}"/>
              </a:ext>
            </a:extLst>
          </p:cNvPr>
          <p:cNvPicPr>
            <a:picLocks noGrp="1" noChangeAspect="1"/>
          </p:cNvPicPr>
          <p:nvPr>
            <p:ph idx="1"/>
          </p:nvPr>
        </p:nvPicPr>
        <p:blipFill>
          <a:blip r:embed="rId2"/>
          <a:stretch>
            <a:fillRect/>
          </a:stretch>
        </p:blipFill>
        <p:spPr>
          <a:xfrm>
            <a:off x="218574" y="1721954"/>
            <a:ext cx="11516159" cy="3931920"/>
          </a:xfrm>
        </p:spPr>
      </p:pic>
    </p:spTree>
    <p:extLst>
      <p:ext uri="{BB962C8B-B14F-4D97-AF65-F5344CB8AC3E}">
        <p14:creationId xmlns:p14="http://schemas.microsoft.com/office/powerpoint/2010/main" val="238130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 to lower total spending below potential output.</a:t>
            </a:r>
          </a:p>
          <a:p>
            <a:r>
              <a:rPr lang="en-US" dirty="0"/>
              <a:t>If you are more concerned that unemployment is too high, lower interest rates to raise total spending.</a:t>
            </a:r>
          </a:p>
          <a:p>
            <a:r>
              <a:rPr lang="en-US" dirty="0"/>
              <a:t>Inflation and unemployment just right:  keep rates the same.</a:t>
            </a:r>
          </a:p>
          <a:p>
            <a:endParaRPr lang="en-US" dirty="0"/>
          </a:p>
          <a:p>
            <a:pPr marL="0" indent="0">
              <a:buNone/>
            </a:pPr>
            <a:r>
              <a:rPr lang="en-US" dirty="0"/>
              <a:t>Sounds Easy!  But…</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p:txBody>
          <a:bodyPr/>
          <a:lstStyle/>
          <a:p>
            <a:r>
              <a:rPr lang="en-US" dirty="0">
                <a:solidFill>
                  <a:schemeClr val="bg1"/>
                </a:solidFill>
              </a:rPr>
              <a:t>“D</a:t>
            </a:r>
            <a:r>
              <a:rPr lang="en-US" dirty="0"/>
              <a:t>on’t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a:xfrm>
            <a:off x="838199" y="1570730"/>
            <a:ext cx="11177751" cy="4351338"/>
          </a:xfrm>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reduce inflation and unemployment.”(from January of 1983 to the end of his first term unemployment fell from 10.4 to 7.3% and inflation from 4.7 to 3.7%). </a:t>
            </a:r>
          </a:p>
          <a:p>
            <a:pPr marL="0" indent="0">
              <a:buNone/>
            </a:pPr>
            <a:r>
              <a:rPr lang="en-US" dirty="0"/>
              <a:t>You will probably not be surprised that I disagree.  What do you think I would say?</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417233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C7D83-AA44-F480-3837-37015576A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D9785-11DC-6824-5743-62F84017145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35C90779-F412-D699-352E-BB97C5F62FDC}"/>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t>
            </a:r>
            <a:r>
              <a:rPr lang="en-US" b="1" i="1" dirty="0"/>
              <a:t>above</a:t>
            </a:r>
            <a:r>
              <a:rPr lang="en-US" dirty="0"/>
              <a:t> the economy’s normal capacity (“potential output”) tends to </a:t>
            </a:r>
            <a:r>
              <a:rPr lang="en-US" b="1"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r>
              <a:rPr lang="en-US" dirty="0"/>
              <a:t>In the absence of 1.and 2., inflation will equal expected.</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2A2A1A07-AAB8-D85D-5F3B-5C98B396E46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140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410901" y="1253331"/>
            <a:ext cx="11605049" cy="4351338"/>
          </a:xfrm>
        </p:spPr>
        <p:txBody>
          <a:bodyPr/>
          <a:lstStyle/>
          <a:p>
            <a:pPr>
              <a:spcAft>
                <a:spcPts val="1000"/>
              </a:spcAft>
            </a:pPr>
            <a:r>
              <a:rPr lang="en-US" dirty="0"/>
              <a:t>Contemporary Economic Policy</a:t>
            </a:r>
          </a:p>
          <a:p>
            <a:pPr lvl="1">
              <a:spcAft>
                <a:spcPts val="1000"/>
              </a:spcAft>
            </a:pPr>
            <a:r>
              <a:rPr lang="en-US" dirty="0"/>
              <a:t>Week 1 (1/09): 	Economic Update (Geoffrey Woglom Amherst College) </a:t>
            </a:r>
            <a:endParaRPr lang="en-US" b="1" dirty="0"/>
          </a:p>
          <a:p>
            <a:pPr lvl="1">
              <a:spcAft>
                <a:spcPts val="1000"/>
              </a:spcAft>
            </a:pPr>
            <a:r>
              <a:rPr lang="en-US" dirty="0"/>
              <a:t>Week 2 (1/16):   Climate Change Economics (Sarah Jacobson, Williams College)</a:t>
            </a:r>
          </a:p>
          <a:p>
            <a:pPr lvl="1">
              <a:spcAft>
                <a:spcPts val="1000"/>
              </a:spcAft>
            </a:pPr>
            <a:r>
              <a:rPr lang="en-US" dirty="0"/>
              <a:t>Week 3 (1/23):   Federal Debt and Deficits (Brian Peterson, LaGrange College)</a:t>
            </a:r>
          </a:p>
          <a:p>
            <a:pPr lvl="1">
              <a:spcAft>
                <a:spcPts val="1000"/>
              </a:spcAft>
            </a:pPr>
            <a:r>
              <a:rPr lang="en-US" dirty="0"/>
              <a:t>Week 4 (1/30):   International Institutions (Alan Deardorff U of Michigan)</a:t>
            </a:r>
          </a:p>
          <a:p>
            <a:pPr lvl="1">
              <a:spcAft>
                <a:spcPts val="1000"/>
              </a:spcAft>
            </a:pPr>
            <a:r>
              <a:rPr lang="en-US" b="1" dirty="0"/>
              <a:t>Week 5 (2/6):     Monetary Policy and Inflation (Geoffrey Woglom)</a:t>
            </a:r>
          </a:p>
          <a:p>
            <a:pPr lvl="1">
              <a:spcAft>
                <a:spcPts val="1000"/>
              </a:spcAft>
            </a:pPr>
            <a:r>
              <a:rPr lang="en-US" dirty="0"/>
              <a:t>Week 5 (2/13):  Is College Worth It?  (Geoffrey Woglom)</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 e.g., 5.5-5.25%</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31</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solidFill>
                  <a:schemeClr val="accent6">
                    <a:lumMod val="75000"/>
                  </a:schemeClr>
                </a:solidFill>
              </a:rPr>
              <a:t>i</a:t>
            </a:r>
            <a:r>
              <a:rPr lang="en-US" sz="2800" dirty="0"/>
              <a:t>s  the rate on 3 month Treasuries.</a:t>
            </a:r>
          </a:p>
          <a:p>
            <a:r>
              <a:rPr lang="en-US" sz="2800" dirty="0">
                <a:solidFill>
                  <a:schemeClr val="accent6"/>
                </a:solidFill>
              </a:rPr>
              <a:t>Green</a:t>
            </a:r>
            <a:r>
              <a:rPr lang="en-US" sz="2800" dirty="0"/>
              <a:t> is the prime bank lending rate</a:t>
            </a:r>
            <a:endParaRPr lang="en-US" sz="2800" dirty="0">
              <a:solidFill>
                <a:schemeClr val="accent6"/>
              </a:solidFill>
            </a:endParaRPr>
          </a:p>
        </p:txBody>
      </p:sp>
      <p:pic>
        <p:nvPicPr>
          <p:cNvPr id="8" name="Content Placeholder 7">
            <a:extLst>
              <a:ext uri="{FF2B5EF4-FFF2-40B4-BE49-F238E27FC236}">
                <a16:creationId xmlns:a16="http://schemas.microsoft.com/office/drawing/2014/main" id="{98D8866E-6277-194E-8CD8-4A6528A1BFCB}"/>
              </a:ext>
            </a:extLst>
          </p:cNvPr>
          <p:cNvPicPr>
            <a:picLocks noGrp="1" noChangeAspect="1"/>
          </p:cNvPicPr>
          <p:nvPr>
            <p:ph idx="1"/>
          </p:nvPr>
        </p:nvPicPr>
        <p:blipFill>
          <a:blip r:embed="rId3"/>
          <a:stretch>
            <a:fillRect/>
          </a:stretch>
        </p:blipFill>
        <p:spPr>
          <a:xfrm>
            <a:off x="650240" y="1524000"/>
            <a:ext cx="7667413" cy="4246879"/>
          </a:xfrm>
        </p:spPr>
      </p:pic>
    </p:spTree>
    <p:extLst>
      <p:ext uri="{BB962C8B-B14F-4D97-AF65-F5344CB8AC3E}">
        <p14:creationId xmlns:p14="http://schemas.microsoft.com/office/powerpoint/2010/main" val="5868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a:xfrm>
            <a:off x="838200" y="1253331"/>
            <a:ext cx="10515600" cy="4351338"/>
          </a:xfrm>
        </p:spPr>
        <p:txBody>
          <a:bodyPr>
            <a:normAutofit/>
          </a:bodyPr>
          <a:lstStyle/>
          <a:p>
            <a:r>
              <a:rPr lang="en-US" dirty="0"/>
              <a:t>Nobody buys a house because of the level overnight interest rates.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7" name="Picture 6">
            <a:extLst>
              <a:ext uri="{FF2B5EF4-FFF2-40B4-BE49-F238E27FC236}">
                <a16:creationId xmlns:a16="http://schemas.microsoft.com/office/drawing/2014/main" id="{8474ED43-C853-58F7-055F-63D1275210AA}"/>
              </a:ext>
            </a:extLst>
          </p:cNvPr>
          <p:cNvPicPr>
            <a:picLocks noChangeAspect="1"/>
          </p:cNvPicPr>
          <p:nvPr/>
        </p:nvPicPr>
        <p:blipFill>
          <a:blip r:embed="rId3"/>
          <a:stretch>
            <a:fillRect/>
          </a:stretch>
        </p:blipFill>
        <p:spPr>
          <a:xfrm>
            <a:off x="106680" y="2045317"/>
            <a:ext cx="11978640" cy="4089824"/>
          </a:xfrm>
          <a:prstGeom prst="rect">
            <a:avLst/>
          </a:prstGeom>
        </p:spPr>
      </p:pic>
    </p:spTree>
    <p:extLst>
      <p:ext uri="{BB962C8B-B14F-4D97-AF65-F5344CB8AC3E}">
        <p14:creationId xmlns:p14="http://schemas.microsoft.com/office/powerpoint/2010/main" val="41157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Unfortunately, the current fed funds rate has much less influence on long term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 Yesterday 10AM, US Treasuries: 1-Y 4.87; 2-Y 4.43. Why?</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a:t>
            </a:r>
            <a:r>
              <a:rPr lang="en-US" i="1" dirty="0"/>
              <a:t>future path of short-term interest rates</a:t>
            </a:r>
            <a:r>
              <a:rPr lang="en-US" dirty="0"/>
              <a:t>.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E398-B706-BF9B-8112-BBEC6986FB8F}"/>
              </a:ext>
            </a:extLst>
          </p:cNvPr>
          <p:cNvSpPr>
            <a:spLocks noGrp="1"/>
          </p:cNvSpPr>
          <p:nvPr>
            <p:ph type="title"/>
          </p:nvPr>
        </p:nvSpPr>
        <p:spPr/>
        <p:txBody>
          <a:bodyPr/>
          <a:lstStyle/>
          <a:p>
            <a:r>
              <a:rPr lang="en-US" dirty="0">
                <a:solidFill>
                  <a:schemeClr val="bg1"/>
                </a:solidFill>
              </a:rPr>
              <a:t>Her</a:t>
            </a:r>
            <a:r>
              <a:rPr lang="en-US" dirty="0"/>
              <a:t>e Is What They Did 1/31</a:t>
            </a:r>
          </a:p>
        </p:txBody>
      </p:sp>
      <p:sp>
        <p:nvSpPr>
          <p:cNvPr id="4" name="Slide Number Placeholder 3">
            <a:extLst>
              <a:ext uri="{FF2B5EF4-FFF2-40B4-BE49-F238E27FC236}">
                <a16:creationId xmlns:a16="http://schemas.microsoft.com/office/drawing/2014/main" id="{287705A4-B54E-EF85-9E25-70E6B359099D}"/>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Content Placeholder 4">
            <a:extLst>
              <a:ext uri="{FF2B5EF4-FFF2-40B4-BE49-F238E27FC236}">
                <a16:creationId xmlns:a16="http://schemas.microsoft.com/office/drawing/2014/main" id="{21B6A4C7-6319-B4B7-93C9-EAA68BFF2E1B}"/>
              </a:ext>
            </a:extLst>
          </p:cNvPr>
          <p:cNvSpPr>
            <a:spLocks noGrp="1"/>
          </p:cNvSpPr>
          <p:nvPr>
            <p:ph idx="1"/>
          </p:nvPr>
        </p:nvSpPr>
        <p:spPr/>
        <p:txBody>
          <a:bodyPr/>
          <a:lstStyle/>
          <a:p>
            <a:r>
              <a:rPr lang="en-US" dirty="0">
                <a:hlinkClick r:id="rId2"/>
              </a:rPr>
              <a:t>https://drive.google.com/file/d/1GyIvOIwlDVR9RA3C_ljzD-g5KCCbafJW/view</a:t>
            </a:r>
            <a:endParaRPr lang="en-US" dirty="0"/>
          </a:p>
        </p:txBody>
      </p:sp>
    </p:spTree>
    <p:extLst>
      <p:ext uri="{BB962C8B-B14F-4D97-AF65-F5344CB8AC3E}">
        <p14:creationId xmlns:p14="http://schemas.microsoft.com/office/powerpoint/2010/main" val="1695805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88D8-7C39-C1D8-27C8-6A3ED76264E9}"/>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en EF Hutton Talks…</a:t>
            </a:r>
            <a:endParaRPr lang="en-US" dirty="0"/>
          </a:p>
        </p:txBody>
      </p:sp>
      <p:sp>
        <p:nvSpPr>
          <p:cNvPr id="3" name="Content Placeholder 2">
            <a:extLst>
              <a:ext uri="{FF2B5EF4-FFF2-40B4-BE49-F238E27FC236}">
                <a16:creationId xmlns:a16="http://schemas.microsoft.com/office/drawing/2014/main" id="{C8908894-3121-2347-B0C2-316A9A6674A7}"/>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64BDA44-1F4D-08D6-0C22-B11AD077DFD1}"/>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7" name="Picture 6">
            <a:extLst>
              <a:ext uri="{FF2B5EF4-FFF2-40B4-BE49-F238E27FC236}">
                <a16:creationId xmlns:a16="http://schemas.microsoft.com/office/drawing/2014/main" id="{422B081E-3A54-95D8-ACC5-92DC2C351B21}"/>
              </a:ext>
            </a:extLst>
          </p:cNvPr>
          <p:cNvPicPr>
            <a:picLocks noChangeAspect="1"/>
          </p:cNvPicPr>
          <p:nvPr/>
        </p:nvPicPr>
        <p:blipFill>
          <a:blip r:embed="rId2"/>
          <a:stretch>
            <a:fillRect/>
          </a:stretch>
        </p:blipFill>
        <p:spPr>
          <a:xfrm>
            <a:off x="949901" y="1570730"/>
            <a:ext cx="10448609" cy="4663440"/>
          </a:xfrm>
          <a:prstGeom prst="rect">
            <a:avLst/>
          </a:prstGeom>
        </p:spPr>
      </p:pic>
      <p:sp>
        <p:nvSpPr>
          <p:cNvPr id="5" name="TextBox 4">
            <a:extLst>
              <a:ext uri="{FF2B5EF4-FFF2-40B4-BE49-F238E27FC236}">
                <a16:creationId xmlns:a16="http://schemas.microsoft.com/office/drawing/2014/main" id="{EC3B2E68-C038-BB00-7109-3DEA43D758DE}"/>
              </a:ext>
            </a:extLst>
          </p:cNvPr>
          <p:cNvSpPr txBox="1"/>
          <p:nvPr/>
        </p:nvSpPr>
        <p:spPr>
          <a:xfrm>
            <a:off x="1031358" y="2025502"/>
            <a:ext cx="2684720" cy="954107"/>
          </a:xfrm>
          <a:prstGeom prst="rect">
            <a:avLst/>
          </a:prstGeom>
          <a:noFill/>
        </p:spPr>
        <p:txBody>
          <a:bodyPr wrap="square" rtlCol="0">
            <a:spAutoFit/>
          </a:bodyPr>
          <a:lstStyle/>
          <a:p>
            <a:r>
              <a:rPr lang="en-US" sz="2800" dirty="0"/>
              <a:t>People Get Confused</a:t>
            </a:r>
          </a:p>
        </p:txBody>
      </p:sp>
      <p:cxnSp>
        <p:nvCxnSpPr>
          <p:cNvPr id="9" name="Straight Connector 8">
            <a:extLst>
              <a:ext uri="{FF2B5EF4-FFF2-40B4-BE49-F238E27FC236}">
                <a16:creationId xmlns:a16="http://schemas.microsoft.com/office/drawing/2014/main" id="{96466FC8-6C56-0544-D989-84E054A8BA8E}"/>
              </a:ext>
            </a:extLst>
          </p:cNvPr>
          <p:cNvCxnSpPr/>
          <p:nvPr/>
        </p:nvCxnSpPr>
        <p:spPr>
          <a:xfrm>
            <a:off x="4304904" y="1570730"/>
            <a:ext cx="0" cy="4069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C80A7A-3507-4135-9C8E-EA985258B042}"/>
              </a:ext>
            </a:extLst>
          </p:cNvPr>
          <p:cNvCxnSpPr/>
          <p:nvPr/>
        </p:nvCxnSpPr>
        <p:spPr>
          <a:xfrm>
            <a:off x="4826955" y="1570730"/>
            <a:ext cx="0" cy="40698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93075F-58E1-D9B3-1BBC-DCBE7BB6AB55}"/>
              </a:ext>
            </a:extLst>
          </p:cNvPr>
          <p:cNvSpPr txBox="1"/>
          <p:nvPr/>
        </p:nvSpPr>
        <p:spPr>
          <a:xfrm>
            <a:off x="3910520" y="1046787"/>
            <a:ext cx="2405974" cy="461665"/>
          </a:xfrm>
          <a:prstGeom prst="rect">
            <a:avLst/>
          </a:prstGeom>
          <a:noFill/>
        </p:spPr>
        <p:txBody>
          <a:bodyPr wrap="square" rtlCol="0">
            <a:spAutoFit/>
          </a:bodyPr>
          <a:lstStyle/>
          <a:p>
            <a:r>
              <a:rPr lang="en-US" sz="2400" dirty="0"/>
              <a:t>2:05  2:40</a:t>
            </a:r>
          </a:p>
        </p:txBody>
      </p:sp>
    </p:spTree>
    <p:extLst>
      <p:ext uri="{BB962C8B-B14F-4D97-AF65-F5344CB8AC3E}">
        <p14:creationId xmlns:p14="http://schemas.microsoft.com/office/powerpoint/2010/main" val="22830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D43E-9B00-C8AF-EA77-20D8A055B314}"/>
              </a:ext>
            </a:extLst>
          </p:cNvPr>
          <p:cNvSpPr>
            <a:spLocks noGrp="1"/>
          </p:cNvSpPr>
          <p:nvPr>
            <p:ph type="title"/>
          </p:nvPr>
        </p:nvSpPr>
        <p:spPr/>
        <p:txBody>
          <a:bodyPr/>
          <a:lstStyle/>
          <a:p>
            <a:r>
              <a:rPr lang="en-US" dirty="0">
                <a:solidFill>
                  <a:schemeClr val="bg1"/>
                </a:solidFill>
              </a:rPr>
              <a:t>But</a:t>
            </a:r>
            <a:r>
              <a:rPr lang="en-US" dirty="0"/>
              <a:t>, When the BLS Talks…</a:t>
            </a:r>
          </a:p>
        </p:txBody>
      </p:sp>
      <p:pic>
        <p:nvPicPr>
          <p:cNvPr id="6" name="Content Placeholder 5">
            <a:extLst>
              <a:ext uri="{FF2B5EF4-FFF2-40B4-BE49-F238E27FC236}">
                <a16:creationId xmlns:a16="http://schemas.microsoft.com/office/drawing/2014/main" id="{C1D5A75F-FCC7-9A0C-93E7-7CAB8D2BE873}"/>
              </a:ext>
            </a:extLst>
          </p:cNvPr>
          <p:cNvPicPr>
            <a:picLocks noGrp="1" noChangeAspect="1"/>
          </p:cNvPicPr>
          <p:nvPr>
            <p:ph idx="1"/>
          </p:nvPr>
        </p:nvPicPr>
        <p:blipFill>
          <a:blip r:embed="rId2"/>
          <a:stretch>
            <a:fillRect/>
          </a:stretch>
        </p:blipFill>
        <p:spPr>
          <a:xfrm>
            <a:off x="1221334" y="1570038"/>
            <a:ext cx="9749332" cy="4351337"/>
          </a:xfrm>
          <a:solidFill>
            <a:srgbClr val="FF3300"/>
          </a:solidFill>
        </p:spPr>
      </p:pic>
      <p:sp>
        <p:nvSpPr>
          <p:cNvPr id="4" name="Slide Number Placeholder 3">
            <a:extLst>
              <a:ext uri="{FF2B5EF4-FFF2-40B4-BE49-F238E27FC236}">
                <a16:creationId xmlns:a16="http://schemas.microsoft.com/office/drawing/2014/main" id="{3C09C978-F260-43DB-7D88-65AE73195596}"/>
              </a:ext>
            </a:extLst>
          </p:cNvPr>
          <p:cNvSpPr>
            <a:spLocks noGrp="1"/>
          </p:cNvSpPr>
          <p:nvPr>
            <p:ph type="sldNum" sz="quarter" idx="12"/>
          </p:nvPr>
        </p:nvSpPr>
        <p:spPr/>
        <p:txBody>
          <a:bodyPr/>
          <a:lstStyle/>
          <a:p>
            <a:fld id="{D9F085D5-EC86-4F6A-B501-C1359CB39116}" type="slidenum">
              <a:rPr lang="en-GB" smtClean="0"/>
              <a:t>37</a:t>
            </a:fld>
            <a:endParaRPr lang="en-GB"/>
          </a:p>
        </p:txBody>
      </p:sp>
      <p:cxnSp>
        <p:nvCxnSpPr>
          <p:cNvPr id="5" name="Straight Connector 4">
            <a:extLst>
              <a:ext uri="{FF2B5EF4-FFF2-40B4-BE49-F238E27FC236}">
                <a16:creationId xmlns:a16="http://schemas.microsoft.com/office/drawing/2014/main" id="{AC8F96D5-82B5-C1B8-9FD0-D4FA72D2CDF6}"/>
              </a:ext>
            </a:extLst>
          </p:cNvPr>
          <p:cNvCxnSpPr/>
          <p:nvPr/>
        </p:nvCxnSpPr>
        <p:spPr>
          <a:xfrm>
            <a:off x="9030546" y="2034139"/>
            <a:ext cx="0" cy="3344779"/>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3A0A29B1-E83A-4444-EC64-F40FD10F3452}"/>
              </a:ext>
            </a:extLst>
          </p:cNvPr>
          <p:cNvSpPr txBox="1"/>
          <p:nvPr/>
        </p:nvSpPr>
        <p:spPr>
          <a:xfrm>
            <a:off x="8466666" y="1648881"/>
            <a:ext cx="2661920" cy="461665"/>
          </a:xfrm>
          <a:prstGeom prst="rect">
            <a:avLst/>
          </a:prstGeom>
          <a:noFill/>
        </p:spPr>
        <p:txBody>
          <a:bodyPr wrap="square" rtlCol="0">
            <a:spAutoFit/>
          </a:bodyPr>
          <a:lstStyle/>
          <a:p>
            <a:r>
              <a:rPr lang="en-US" sz="2400" dirty="0"/>
              <a:t>8:30 AM</a:t>
            </a:r>
          </a:p>
        </p:txBody>
      </p:sp>
    </p:spTree>
    <p:extLst>
      <p:ext uri="{BB962C8B-B14F-4D97-AF65-F5344CB8AC3E}">
        <p14:creationId xmlns:p14="http://schemas.microsoft.com/office/powerpoint/2010/main" val="21975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B01F-CAA0-5DC1-E402-2E7D5006FB2A}"/>
              </a:ext>
            </a:extLst>
          </p:cNvPr>
          <p:cNvSpPr>
            <a:spLocks noGrp="1"/>
          </p:cNvSpPr>
          <p:nvPr>
            <p:ph type="title"/>
          </p:nvPr>
        </p:nvSpPr>
        <p:spPr/>
        <p:txBody>
          <a:bodyPr/>
          <a:lstStyle/>
          <a:p>
            <a:r>
              <a:rPr lang="en-US" dirty="0">
                <a:solidFill>
                  <a:schemeClr val="bg1"/>
                </a:solidFill>
              </a:rPr>
              <a:t>Evo</a:t>
            </a:r>
            <a:r>
              <a:rPr lang="en-US" dirty="0"/>
              <a:t>lution of Market Opinion</a:t>
            </a:r>
          </a:p>
        </p:txBody>
      </p:sp>
      <p:sp>
        <p:nvSpPr>
          <p:cNvPr id="4" name="Slide Number Placeholder 3">
            <a:extLst>
              <a:ext uri="{FF2B5EF4-FFF2-40B4-BE49-F238E27FC236}">
                <a16:creationId xmlns:a16="http://schemas.microsoft.com/office/drawing/2014/main" id="{79E15A31-0577-5676-CFCC-3C52FDE75978}"/>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6" name="TextBox 5">
            <a:extLst>
              <a:ext uri="{FF2B5EF4-FFF2-40B4-BE49-F238E27FC236}">
                <a16:creationId xmlns:a16="http://schemas.microsoft.com/office/drawing/2014/main" id="{BF51FFCC-B9D8-81AA-F186-352E0B250F0B}"/>
              </a:ext>
            </a:extLst>
          </p:cNvPr>
          <p:cNvSpPr txBox="1"/>
          <p:nvPr/>
        </p:nvSpPr>
        <p:spPr>
          <a:xfrm>
            <a:off x="838200" y="5383709"/>
            <a:ext cx="5127413" cy="584775"/>
          </a:xfrm>
          <a:prstGeom prst="rect">
            <a:avLst/>
          </a:prstGeom>
          <a:noFill/>
        </p:spPr>
        <p:txBody>
          <a:bodyPr wrap="square" rtlCol="0">
            <a:spAutoFit/>
          </a:bodyPr>
          <a:lstStyle/>
          <a:p>
            <a:r>
              <a:rPr lang="en-US" sz="3200" dirty="0"/>
              <a:t>*</a:t>
            </a:r>
            <a:r>
              <a:rPr lang="en-US" sz="2400" dirty="0"/>
              <a:t> Current Range</a:t>
            </a:r>
          </a:p>
        </p:txBody>
      </p:sp>
      <p:graphicFrame>
        <p:nvGraphicFramePr>
          <p:cNvPr id="12" name="Content Placeholder 11">
            <a:extLst>
              <a:ext uri="{FF2B5EF4-FFF2-40B4-BE49-F238E27FC236}">
                <a16:creationId xmlns:a16="http://schemas.microsoft.com/office/drawing/2014/main" id="{69DA765C-B2CB-B643-E9D5-6990A2D2B0DE}"/>
              </a:ext>
            </a:extLst>
          </p:cNvPr>
          <p:cNvGraphicFramePr>
            <a:graphicFrameLocks noGrp="1"/>
          </p:cNvGraphicFramePr>
          <p:nvPr>
            <p:ph idx="1"/>
            <p:extLst>
              <p:ext uri="{D42A27DB-BD31-4B8C-83A1-F6EECF244321}">
                <p14:modId xmlns:p14="http://schemas.microsoft.com/office/powerpoint/2010/main" val="3906856407"/>
              </p:ext>
            </p:extLst>
          </p:nvPr>
        </p:nvGraphicFramePr>
        <p:xfrm>
          <a:off x="868680" y="1677776"/>
          <a:ext cx="10193866" cy="3782554"/>
        </p:xfrm>
        <a:graphic>
          <a:graphicData uri="http://schemas.openxmlformats.org/drawingml/2006/table">
            <a:tbl>
              <a:tblPr firstRow="1" firstCol="1" bandRow="1">
                <a:tableStyleId>{5C22544A-7EE6-4342-B048-85BDC9FD1C3A}</a:tableStyleId>
              </a:tblPr>
              <a:tblGrid>
                <a:gridCol w="4218189">
                  <a:extLst>
                    <a:ext uri="{9D8B030D-6E8A-4147-A177-3AD203B41FA5}">
                      <a16:colId xmlns:a16="http://schemas.microsoft.com/office/drawing/2014/main" val="1624998688"/>
                    </a:ext>
                  </a:extLst>
                </a:gridCol>
                <a:gridCol w="1543798">
                  <a:extLst>
                    <a:ext uri="{9D8B030D-6E8A-4147-A177-3AD203B41FA5}">
                      <a16:colId xmlns:a16="http://schemas.microsoft.com/office/drawing/2014/main" val="3005462509"/>
                    </a:ext>
                  </a:extLst>
                </a:gridCol>
                <a:gridCol w="1477293">
                  <a:extLst>
                    <a:ext uri="{9D8B030D-6E8A-4147-A177-3AD203B41FA5}">
                      <a16:colId xmlns:a16="http://schemas.microsoft.com/office/drawing/2014/main" val="1916764524"/>
                    </a:ext>
                  </a:extLst>
                </a:gridCol>
                <a:gridCol w="1477293">
                  <a:extLst>
                    <a:ext uri="{9D8B030D-6E8A-4147-A177-3AD203B41FA5}">
                      <a16:colId xmlns:a16="http://schemas.microsoft.com/office/drawing/2014/main" val="3628049057"/>
                    </a:ext>
                  </a:extLst>
                </a:gridCol>
                <a:gridCol w="1477293">
                  <a:extLst>
                    <a:ext uri="{9D8B030D-6E8A-4147-A177-3AD203B41FA5}">
                      <a16:colId xmlns:a16="http://schemas.microsoft.com/office/drawing/2014/main" val="3000275150"/>
                    </a:ext>
                  </a:extLst>
                </a:gridCol>
              </a:tblGrid>
              <a:tr h="982606">
                <a:tc gridSpan="5">
                  <a:txBody>
                    <a:bodyPr/>
                    <a:lstStyle/>
                    <a:p>
                      <a:pPr marL="0" marR="0" algn="ctr">
                        <a:lnSpc>
                          <a:spcPct val="107000"/>
                        </a:lnSpc>
                        <a:spcBef>
                          <a:spcPts val="0"/>
                        </a:spcBef>
                        <a:spcAft>
                          <a:spcPts val="0"/>
                        </a:spcAft>
                      </a:pPr>
                      <a:r>
                        <a:rPr lang="en-US" sz="2800" kern="100" dirty="0">
                          <a:effectLst/>
                        </a:rPr>
                        <a:t>Probability for the Target Range after the March 20</a:t>
                      </a:r>
                      <a:r>
                        <a:rPr lang="en-US" sz="2800" kern="100" baseline="30000" dirty="0">
                          <a:effectLst/>
                        </a:rPr>
                        <a:t>th</a:t>
                      </a:r>
                      <a:r>
                        <a:rPr lang="en-US" sz="2800" kern="100" dirty="0">
                          <a:effectLst/>
                        </a:rPr>
                        <a:t> FOMC Meeting</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4849064"/>
                  </a:ext>
                </a:extLst>
              </a:tr>
              <a:tr h="699987">
                <a:tc>
                  <a:txBody>
                    <a:bodyPr/>
                    <a:lstStyle/>
                    <a:p>
                      <a:pPr marL="0" marR="0">
                        <a:lnSpc>
                          <a:spcPct val="107000"/>
                        </a:lnSpc>
                        <a:spcBef>
                          <a:spcPts val="0"/>
                        </a:spcBef>
                        <a:spcAft>
                          <a:spcPts val="0"/>
                        </a:spcAft>
                      </a:pPr>
                      <a:r>
                        <a:rPr lang="en-US" sz="2400" kern="100" dirty="0">
                          <a:effectLst/>
                        </a:rPr>
                        <a:t>Target Range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dirty="0">
                          <a:effectLst/>
                        </a:rPr>
                        <a:t>As of 2/5</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2/2</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2/1</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kern="100">
                          <a:effectLst/>
                        </a:rPr>
                        <a:t>1/28</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227277"/>
                  </a:ext>
                </a:extLst>
              </a:tr>
              <a:tr h="699987">
                <a:tc>
                  <a:txBody>
                    <a:bodyPr/>
                    <a:lstStyle/>
                    <a:p>
                      <a:pPr marL="0" marR="0" algn="ctr">
                        <a:lnSpc>
                          <a:spcPct val="107000"/>
                        </a:lnSpc>
                        <a:spcBef>
                          <a:spcPts val="0"/>
                        </a:spcBef>
                        <a:spcAft>
                          <a:spcPts val="0"/>
                        </a:spcAft>
                      </a:pPr>
                      <a:r>
                        <a:rPr lang="en-US" sz="2400" kern="100">
                          <a:effectLst/>
                        </a:rPr>
                        <a:t>4.75-5.00%</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0.0%</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0.0%</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0.0%</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rPr>
                        <a:t>1.0%</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0816725"/>
                  </a:ext>
                </a:extLst>
              </a:tr>
              <a:tr h="699987">
                <a:tc>
                  <a:txBody>
                    <a:bodyPr/>
                    <a:lstStyle/>
                    <a:p>
                      <a:pPr marL="0" marR="0" algn="ctr">
                        <a:lnSpc>
                          <a:spcPct val="107000"/>
                        </a:lnSpc>
                        <a:spcBef>
                          <a:spcPts val="0"/>
                        </a:spcBef>
                        <a:spcAft>
                          <a:spcPts val="0"/>
                        </a:spcAft>
                      </a:pPr>
                      <a:r>
                        <a:rPr lang="en-US" sz="2400" kern="100">
                          <a:effectLst/>
                        </a:rPr>
                        <a:t>5.00-5.25%</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16.5%</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rPr>
                        <a:t>20.0%</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38.0%</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rPr>
                        <a:t>46.2%</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0996759"/>
                  </a:ext>
                </a:extLst>
              </a:tr>
              <a:tr h="699987">
                <a:tc>
                  <a:txBody>
                    <a:bodyPr/>
                    <a:lstStyle/>
                    <a:p>
                      <a:pPr marL="0" marR="0" algn="ctr">
                        <a:lnSpc>
                          <a:spcPct val="107000"/>
                        </a:lnSpc>
                        <a:spcBef>
                          <a:spcPts val="0"/>
                        </a:spcBef>
                        <a:spcAft>
                          <a:spcPts val="0"/>
                        </a:spcAft>
                      </a:pPr>
                      <a:r>
                        <a:rPr lang="en-US" sz="2400" kern="100">
                          <a:effectLst/>
                        </a:rPr>
                        <a:t>5.25-5.00%*</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rPr>
                        <a:t>83.5%</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rPr>
                        <a:t>80.0%</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62.0%</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rPr>
                        <a:t>52.9%</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763328"/>
                  </a:ext>
                </a:extLst>
              </a:tr>
            </a:tbl>
          </a:graphicData>
        </a:graphic>
      </p:graphicFrame>
    </p:spTree>
    <p:extLst>
      <p:ext uri="{BB962C8B-B14F-4D97-AF65-F5344CB8AC3E}">
        <p14:creationId xmlns:p14="http://schemas.microsoft.com/office/powerpoint/2010/main" val="694551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lower the supply of risky bonds, the lower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3992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February 6, 2024</a:t>
            </a:r>
          </a:p>
        </p:txBody>
      </p:sp>
    </p:spTree>
    <p:extLst>
      <p:ext uri="{BB962C8B-B14F-4D97-AF65-F5344CB8AC3E}">
        <p14:creationId xmlns:p14="http://schemas.microsoft.com/office/powerpoint/2010/main" val="2033224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Had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51DB8695-E0A4-F1CF-F1B0-F959F240004B}"/>
              </a:ext>
            </a:extLst>
          </p:cNvPr>
          <p:cNvPicPr>
            <a:picLocks noChangeAspect="1"/>
          </p:cNvPicPr>
          <p:nvPr/>
        </p:nvPicPr>
        <p:blipFill>
          <a:blip r:embed="rId3"/>
          <a:stretch>
            <a:fillRect/>
          </a:stretch>
        </p:blipFill>
        <p:spPr>
          <a:xfrm>
            <a:off x="0" y="1347664"/>
            <a:ext cx="11243733" cy="4829616"/>
          </a:xfrm>
          <a:prstGeom prst="rect">
            <a:avLst/>
          </a:prstGeom>
        </p:spPr>
      </p:pic>
      <p:sp>
        <p:nvSpPr>
          <p:cNvPr id="8" name="TextBox 7">
            <a:extLst>
              <a:ext uri="{FF2B5EF4-FFF2-40B4-BE49-F238E27FC236}">
                <a16:creationId xmlns:a16="http://schemas.microsoft.com/office/drawing/2014/main" id="{7065126C-5EFC-03EE-6C13-53E61569347A}"/>
              </a:ext>
            </a:extLst>
          </p:cNvPr>
          <p:cNvSpPr txBox="1"/>
          <p:nvPr/>
        </p:nvSpPr>
        <p:spPr>
          <a:xfrm>
            <a:off x="8615680" y="3908213"/>
            <a:ext cx="2628053" cy="954107"/>
          </a:xfrm>
          <a:prstGeom prst="rect">
            <a:avLst/>
          </a:prstGeom>
          <a:noFill/>
        </p:spPr>
        <p:txBody>
          <a:bodyPr wrap="square" rtlCol="0">
            <a:spAutoFit/>
          </a:bodyPr>
          <a:lstStyle/>
          <a:p>
            <a:r>
              <a:rPr lang="en-US" sz="2800" dirty="0"/>
              <a:t>Quantitative</a:t>
            </a:r>
          </a:p>
          <a:p>
            <a:r>
              <a:rPr lang="en-US" sz="2800" dirty="0"/>
              <a:t>Tightening!</a:t>
            </a:r>
          </a:p>
        </p:txBody>
      </p:sp>
    </p:spTree>
    <p:extLst>
      <p:ext uri="{BB962C8B-B14F-4D97-AF65-F5344CB8AC3E}">
        <p14:creationId xmlns:p14="http://schemas.microsoft.com/office/powerpoint/2010/main" val="156706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 BOE Letter?</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  What would Sen Warren say?</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DB86-3C70-8ACE-7BD7-579D1CD98CBF}"/>
              </a:ext>
            </a:extLst>
          </p:cNvPr>
          <p:cNvSpPr>
            <a:spLocks noGrp="1"/>
          </p:cNvSpPr>
          <p:nvPr>
            <p:ph type="title"/>
          </p:nvPr>
        </p:nvSpPr>
        <p:spPr/>
        <p:txBody>
          <a:bodyPr/>
          <a:lstStyle/>
          <a:p>
            <a:r>
              <a:rPr lang="en-US" dirty="0">
                <a:solidFill>
                  <a:schemeClr val="bg1"/>
                </a:solidFill>
              </a:rPr>
              <a:t>Infl</a:t>
            </a:r>
            <a:r>
              <a:rPr lang="en-US" dirty="0"/>
              <a:t>ation and Expectations of Inflation</a:t>
            </a:r>
          </a:p>
        </p:txBody>
      </p:sp>
      <p:sp>
        <p:nvSpPr>
          <p:cNvPr id="4" name="Slide Number Placeholder 3">
            <a:extLst>
              <a:ext uri="{FF2B5EF4-FFF2-40B4-BE49-F238E27FC236}">
                <a16:creationId xmlns:a16="http://schemas.microsoft.com/office/drawing/2014/main" id="{635168AB-10FB-F29C-3933-E1E6B81BE581}"/>
              </a:ext>
            </a:extLst>
          </p:cNvPr>
          <p:cNvSpPr>
            <a:spLocks noGrp="1"/>
          </p:cNvSpPr>
          <p:nvPr>
            <p:ph type="sldNum" sz="quarter" idx="12"/>
          </p:nvPr>
        </p:nvSpPr>
        <p:spPr/>
        <p:txBody>
          <a:bodyPr/>
          <a:lstStyle/>
          <a:p>
            <a:fld id="{D9F085D5-EC86-4F6A-B501-C1359CB39116}" type="slidenum">
              <a:rPr lang="en-GB" smtClean="0"/>
              <a:t>43</a:t>
            </a:fld>
            <a:endParaRPr lang="en-GB"/>
          </a:p>
        </p:txBody>
      </p:sp>
      <p:graphicFrame>
        <p:nvGraphicFramePr>
          <p:cNvPr id="5" name="Content Placeholder 4">
            <a:extLst>
              <a:ext uri="{FF2B5EF4-FFF2-40B4-BE49-F238E27FC236}">
                <a16:creationId xmlns:a16="http://schemas.microsoft.com/office/drawing/2014/main" id="{AEA42456-68F6-E6EB-9A73-4B0E78E2C2E7}"/>
              </a:ext>
            </a:extLst>
          </p:cNvPr>
          <p:cNvGraphicFramePr>
            <a:graphicFrameLocks noGrp="1"/>
          </p:cNvGraphicFramePr>
          <p:nvPr>
            <p:ph idx="1"/>
          </p:nvPr>
        </p:nvGraphicFramePr>
        <p:xfrm>
          <a:off x="838200" y="1377388"/>
          <a:ext cx="10515600" cy="4948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1865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757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401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normAutofit/>
          </a:bodyPr>
          <a:lstStyle/>
          <a:p>
            <a:r>
              <a:rPr lang="en-US" dirty="0"/>
              <a:t>In the Fed’s dual mandate FOMC put more emphasis on the employment goal relative to the inflation goal.</a:t>
            </a:r>
          </a:p>
          <a:p>
            <a:r>
              <a:rPr lang="en-US" dirty="0"/>
              <a:t>Inflation goal switched from targeting forecasted</a:t>
            </a:r>
            <a:r>
              <a:rPr lang="en-US" i="1" dirty="0"/>
              <a:t> future </a:t>
            </a:r>
            <a:r>
              <a:rPr lang="en-US" dirty="0"/>
              <a:t>inflation to:</a:t>
            </a:r>
          </a:p>
          <a:p>
            <a:pPr marL="0" indent="0">
              <a:buNone/>
            </a:pPr>
            <a:r>
              <a:rPr lang="en-US" dirty="0"/>
              <a:t>“In order to anchor longer-term inflation expectations at this [2 percent], the Committee seeks to achieve inflation that averages 2 percent over time, and therefore judges that, following periods when inflation has been running persistently below 2 percent, appropriate monetary policy will likely aim to achieve inflation moderately above 2 percent for some time.” </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525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685E-3A85-73C6-CF98-8C42C5D5D524}"/>
              </a:ext>
            </a:extLst>
          </p:cNvPr>
          <p:cNvSpPr>
            <a:spLocks noGrp="1"/>
          </p:cNvSpPr>
          <p:nvPr>
            <p:ph type="title"/>
          </p:nvPr>
        </p:nvSpPr>
        <p:spPr/>
        <p:txBody>
          <a:bodyPr/>
          <a:lstStyle/>
          <a:p>
            <a:r>
              <a:rPr lang="en-US" dirty="0">
                <a:solidFill>
                  <a:schemeClr val="bg1"/>
                </a:solidFill>
              </a:rPr>
              <a:t>Wh</a:t>
            </a:r>
            <a:r>
              <a:rPr lang="en-US" dirty="0"/>
              <a:t>y Didn’t the Fed Act by April 2021?</a:t>
            </a:r>
          </a:p>
        </p:txBody>
      </p:sp>
      <p:pic>
        <p:nvPicPr>
          <p:cNvPr id="6" name="Content Placeholder 5">
            <a:extLst>
              <a:ext uri="{FF2B5EF4-FFF2-40B4-BE49-F238E27FC236}">
                <a16:creationId xmlns:a16="http://schemas.microsoft.com/office/drawing/2014/main" id="{C4A3490B-CA4A-A6A7-75DA-637B1481E22F}"/>
              </a:ext>
            </a:extLst>
          </p:cNvPr>
          <p:cNvPicPr>
            <a:picLocks noGrp="1" noChangeAspect="1"/>
          </p:cNvPicPr>
          <p:nvPr>
            <p:ph idx="1"/>
          </p:nvPr>
        </p:nvPicPr>
        <p:blipFill>
          <a:blip r:embed="rId2"/>
          <a:stretch>
            <a:fillRect/>
          </a:stretch>
        </p:blipFill>
        <p:spPr>
          <a:xfrm>
            <a:off x="838200" y="1950555"/>
            <a:ext cx="10515600" cy="3913035"/>
          </a:xfrm>
        </p:spPr>
      </p:pic>
      <p:sp>
        <p:nvSpPr>
          <p:cNvPr id="4" name="Slide Number Placeholder 3">
            <a:extLst>
              <a:ext uri="{FF2B5EF4-FFF2-40B4-BE49-F238E27FC236}">
                <a16:creationId xmlns:a16="http://schemas.microsoft.com/office/drawing/2014/main" id="{5FE1A7F8-FA37-6EF6-3EB7-E7E453D3B384}"/>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7" name="TextBox 6">
            <a:extLst>
              <a:ext uri="{FF2B5EF4-FFF2-40B4-BE49-F238E27FC236}">
                <a16:creationId xmlns:a16="http://schemas.microsoft.com/office/drawing/2014/main" id="{4FA8BC0B-3BA4-C4B3-C799-50344254F6CC}"/>
              </a:ext>
            </a:extLst>
          </p:cNvPr>
          <p:cNvSpPr txBox="1"/>
          <p:nvPr/>
        </p:nvSpPr>
        <p:spPr>
          <a:xfrm>
            <a:off x="2937510" y="2491740"/>
            <a:ext cx="7600950" cy="461665"/>
          </a:xfrm>
          <a:prstGeom prst="rect">
            <a:avLst/>
          </a:prstGeom>
          <a:noFill/>
        </p:spPr>
        <p:txBody>
          <a:bodyPr wrap="square" rtlCol="0">
            <a:spAutoFit/>
          </a:bodyPr>
          <a:lstStyle/>
          <a:p>
            <a:r>
              <a:rPr lang="en-US" sz="2400" dirty="0"/>
              <a:t>Have They Forgotten about Policy Lags!!</a:t>
            </a:r>
          </a:p>
        </p:txBody>
      </p:sp>
      <p:sp>
        <p:nvSpPr>
          <p:cNvPr id="3" name="TextBox 2">
            <a:extLst>
              <a:ext uri="{FF2B5EF4-FFF2-40B4-BE49-F238E27FC236}">
                <a16:creationId xmlns:a16="http://schemas.microsoft.com/office/drawing/2014/main" id="{39428AB9-D8F6-1193-B038-D8BF7AC57E79}"/>
              </a:ext>
            </a:extLst>
          </p:cNvPr>
          <p:cNvSpPr txBox="1"/>
          <p:nvPr/>
        </p:nvSpPr>
        <p:spPr>
          <a:xfrm>
            <a:off x="2937510" y="3051810"/>
            <a:ext cx="4743450" cy="461665"/>
          </a:xfrm>
          <a:prstGeom prst="rect">
            <a:avLst/>
          </a:prstGeom>
          <a:noFill/>
        </p:spPr>
        <p:txBody>
          <a:bodyPr wrap="square" rtlCol="0">
            <a:spAutoFit/>
          </a:bodyPr>
          <a:lstStyle/>
          <a:p>
            <a:r>
              <a:rPr lang="en-US" sz="2400" dirty="0"/>
              <a:t>But, by March 2022 Things Changed!</a:t>
            </a:r>
          </a:p>
        </p:txBody>
      </p:sp>
    </p:spTree>
    <p:extLst>
      <p:ext uri="{BB962C8B-B14F-4D97-AF65-F5344CB8AC3E}">
        <p14:creationId xmlns:p14="http://schemas.microsoft.com/office/powerpoint/2010/main" val="21355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1387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normAutofit/>
          </a:bodyPr>
          <a:lstStyle/>
          <a:p>
            <a:pPr marL="0" indent="0">
              <a:buNone/>
            </a:pPr>
            <a:r>
              <a:rPr lang="en-US" dirty="0"/>
              <a:t>Congress asked Powell, if like Volcker, </a:t>
            </a:r>
            <a:r>
              <a:rPr lang="en-US" dirty="0">
                <a:solidFill>
                  <a:srgbClr val="FF0000"/>
                </a:solidFill>
              </a:rPr>
              <a:t>he would do whatever was necessary to bring inflation down</a:t>
            </a:r>
            <a:r>
              <a:rPr lang="en-US" dirty="0"/>
              <a:t>.</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it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“Economic Theory Alone May Not Explain Jerome Powell’s Actions,”  9/23/2022</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3970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raise your </a:t>
            </a:r>
            <a:r>
              <a:rPr lang="en-US" dirty="0" err="1"/>
              <a:t>digitalhand</a:t>
            </a:r>
            <a:r>
              <a:rPr lang="en-US" dirty="0"/>
              <a:t>.</a:t>
            </a:r>
          </a:p>
          <a:p>
            <a:pPr lvl="1"/>
            <a:r>
              <a:rPr lang="en-US" dirty="0"/>
              <a:t>I will try to handle them as they come up, but may take them in a bunch as time permits.</a:t>
            </a:r>
          </a:p>
          <a:p>
            <a:r>
              <a:rPr lang="en-US" dirty="0"/>
              <a:t>We will do a verbal Q&amp;A once the material has been presented.</a:t>
            </a:r>
          </a:p>
          <a:p>
            <a:pPr lvl="1"/>
            <a:r>
              <a:rPr lang="en-US" dirty="0"/>
              <a:t>And the questions in the chat have been addressed.</a:t>
            </a:r>
          </a:p>
          <a:p>
            <a:r>
              <a:rPr lang="en-US" dirty="0"/>
              <a:t>After talk, I hope there will be time for more extended questions.</a:t>
            </a:r>
          </a:p>
          <a:p>
            <a:r>
              <a:rPr lang="en-US" dirty="0"/>
              <a:t>Slides will be posted at https://needecon.org/delivered_presentations.php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503792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B643-7D50-F841-F942-7102FEA5EFD2}"/>
              </a:ext>
            </a:extLst>
          </p:cNvPr>
          <p:cNvSpPr>
            <a:spLocks noGrp="1"/>
          </p:cNvSpPr>
          <p:nvPr>
            <p:ph type="title"/>
          </p:nvPr>
        </p:nvSpPr>
        <p:spPr/>
        <p:txBody>
          <a:bodyPr/>
          <a:lstStyle/>
          <a:p>
            <a:r>
              <a:rPr lang="en-US" dirty="0">
                <a:solidFill>
                  <a:schemeClr val="bg1"/>
                </a:solidFill>
              </a:rPr>
              <a:t>Has </a:t>
            </a:r>
            <a:r>
              <a:rPr lang="en-US" dirty="0">
                <a:solidFill>
                  <a:schemeClr val="accent5">
                    <a:lumMod val="50000"/>
                  </a:schemeClr>
                </a:solidFill>
              </a:rPr>
              <a:t>Powell Learned His Lesson</a:t>
            </a:r>
            <a:endParaRPr lang="en-US" dirty="0">
              <a:solidFill>
                <a:schemeClr val="bg1"/>
              </a:solidFill>
            </a:endParaRPr>
          </a:p>
        </p:txBody>
      </p:sp>
      <p:sp>
        <p:nvSpPr>
          <p:cNvPr id="3" name="Content Placeholder 2">
            <a:extLst>
              <a:ext uri="{FF2B5EF4-FFF2-40B4-BE49-F238E27FC236}">
                <a16:creationId xmlns:a16="http://schemas.microsoft.com/office/drawing/2014/main" id="{DDE4CCD1-8BB3-B55E-D92A-000EB43DC0FB}"/>
              </a:ext>
            </a:extLst>
          </p:cNvPr>
          <p:cNvSpPr>
            <a:spLocks noGrp="1"/>
          </p:cNvSpPr>
          <p:nvPr>
            <p:ph idx="1"/>
          </p:nvPr>
        </p:nvSpPr>
        <p:spPr/>
        <p:txBody>
          <a:bodyPr/>
          <a:lstStyle/>
          <a:p>
            <a:r>
              <a:rPr lang="en-US" dirty="0"/>
              <a:t>Letting inflation exceed the target causes lots of problems.</a:t>
            </a:r>
          </a:p>
          <a:p>
            <a:r>
              <a:rPr lang="en-US" dirty="0"/>
              <a:t>Because of lags you must act in advance of a potential problem.</a:t>
            </a:r>
          </a:p>
          <a:p>
            <a:endParaRPr lang="en-US" dirty="0"/>
          </a:p>
          <a:p>
            <a:r>
              <a:rPr lang="en-US" dirty="0"/>
              <a:t>But, in January of this year the Fed reaffirmed that it was targeting average realized inflation!</a:t>
            </a:r>
          </a:p>
          <a:p>
            <a:endParaRPr lang="en-US" dirty="0"/>
          </a:p>
          <a:p>
            <a:r>
              <a:rPr lang="en-US" dirty="0"/>
              <a:t>But where does the economy go from here?</a:t>
            </a:r>
          </a:p>
        </p:txBody>
      </p:sp>
      <p:sp>
        <p:nvSpPr>
          <p:cNvPr id="4" name="Slide Number Placeholder 3">
            <a:extLst>
              <a:ext uri="{FF2B5EF4-FFF2-40B4-BE49-F238E27FC236}">
                <a16:creationId xmlns:a16="http://schemas.microsoft.com/office/drawing/2014/main" id="{6821CF00-8E58-A7FE-C1D0-A4416371ED5D}"/>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4011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9292CD-BEA4-D7B6-EF10-6651B49B27BF}"/>
              </a:ext>
            </a:extLst>
          </p:cNvPr>
          <p:cNvGrpSpPr/>
          <p:nvPr/>
        </p:nvGrpSpPr>
        <p:grpSpPr>
          <a:xfrm>
            <a:off x="838200" y="1085309"/>
            <a:ext cx="5394960" cy="4716019"/>
            <a:chOff x="1649500" y="1131299"/>
            <a:chExt cx="5394960" cy="4716019"/>
          </a:xfrm>
        </p:grpSpPr>
        <p:pic>
          <p:nvPicPr>
            <p:cNvPr id="7" name="Picture 6">
              <a:extLst>
                <a:ext uri="{FF2B5EF4-FFF2-40B4-BE49-F238E27FC236}">
                  <a16:creationId xmlns:a16="http://schemas.microsoft.com/office/drawing/2014/main" id="{03D5E6AB-0AC6-BF82-4DAA-63CF9F6542F0}"/>
                </a:ext>
              </a:extLst>
            </p:cNvPr>
            <p:cNvPicPr preferRelativeResize="0">
              <a:picLocks/>
            </p:cNvPicPr>
            <p:nvPr/>
          </p:nvPicPr>
          <p:blipFill>
            <a:blip r:embed="rId3"/>
            <a:stretch>
              <a:fillRect/>
            </a:stretch>
          </p:blipFill>
          <p:spPr>
            <a:xfrm>
              <a:off x="1649500" y="1183878"/>
              <a:ext cx="5394960" cy="4663440"/>
            </a:xfrm>
            <a:prstGeom prst="rect">
              <a:avLst/>
            </a:prstGeom>
          </p:spPr>
        </p:pic>
        <p:sp>
          <p:nvSpPr>
            <p:cNvPr id="10" name="TextBox 9">
              <a:extLst>
                <a:ext uri="{FF2B5EF4-FFF2-40B4-BE49-F238E27FC236}">
                  <a16:creationId xmlns:a16="http://schemas.microsoft.com/office/drawing/2014/main" id="{455C94E4-4912-5E65-EA5F-1CDB7B53C8D7}"/>
                </a:ext>
              </a:extLst>
            </p:cNvPr>
            <p:cNvSpPr txBox="1"/>
            <p:nvPr/>
          </p:nvSpPr>
          <p:spPr>
            <a:xfrm>
              <a:off x="2772892" y="1131299"/>
              <a:ext cx="2763520" cy="461665"/>
            </a:xfrm>
            <a:prstGeom prst="rect">
              <a:avLst/>
            </a:prstGeom>
            <a:noFill/>
          </p:spPr>
          <p:txBody>
            <a:bodyPr wrap="square" rtlCol="0">
              <a:spAutoFit/>
            </a:bodyPr>
            <a:lstStyle/>
            <a:p>
              <a:r>
                <a:rPr lang="en-US" sz="2400" dirty="0"/>
                <a:t>3/22/2023</a:t>
              </a:r>
            </a:p>
          </p:txBody>
        </p:sp>
      </p:grpSp>
      <p:pic>
        <p:nvPicPr>
          <p:cNvPr id="8" name="Content Placeholder 7">
            <a:extLst>
              <a:ext uri="{FF2B5EF4-FFF2-40B4-BE49-F238E27FC236}">
                <a16:creationId xmlns:a16="http://schemas.microsoft.com/office/drawing/2014/main" id="{7251E8FD-2A58-8052-7D75-0C9944CB67B4}"/>
              </a:ext>
            </a:extLst>
          </p:cNvPr>
          <p:cNvPicPr>
            <a:picLocks noGrp="1" noChangeAspect="1"/>
          </p:cNvPicPr>
          <p:nvPr>
            <p:ph idx="1"/>
          </p:nvPr>
        </p:nvPicPr>
        <p:blipFill>
          <a:blip r:embed="rId4"/>
          <a:stretch>
            <a:fillRect/>
          </a:stretch>
        </p:blipFill>
        <p:spPr>
          <a:xfrm>
            <a:off x="742178" y="1190467"/>
            <a:ext cx="5438489" cy="4663440"/>
          </a:xfrm>
        </p:spPr>
      </p:pic>
      <p:sp>
        <p:nvSpPr>
          <p:cNvPr id="2" name="Title 1">
            <a:extLst>
              <a:ext uri="{FF2B5EF4-FFF2-40B4-BE49-F238E27FC236}">
                <a16:creationId xmlns:a16="http://schemas.microsoft.com/office/drawing/2014/main" id="{892919A6-615B-1C16-9175-289C110F9B89}"/>
              </a:ext>
            </a:extLst>
          </p:cNvPr>
          <p:cNvSpPr>
            <a:spLocks noGrp="1"/>
          </p:cNvSpPr>
          <p:nvPr>
            <p:ph type="title"/>
          </p:nvPr>
        </p:nvSpPr>
        <p:spPr/>
        <p:txBody>
          <a:bodyPr/>
          <a:lstStyle/>
          <a:p>
            <a:r>
              <a:rPr lang="en-US" dirty="0">
                <a:solidFill>
                  <a:schemeClr val="bg1"/>
                </a:solidFill>
              </a:rPr>
              <a:t>Fed</a:t>
            </a:r>
            <a:r>
              <a:rPr lang="en-US" dirty="0"/>
              <a:t> Economic Projections</a:t>
            </a:r>
          </a:p>
        </p:txBody>
      </p:sp>
      <p:sp>
        <p:nvSpPr>
          <p:cNvPr id="4" name="Slide Number Placeholder 3">
            <a:extLst>
              <a:ext uri="{FF2B5EF4-FFF2-40B4-BE49-F238E27FC236}">
                <a16:creationId xmlns:a16="http://schemas.microsoft.com/office/drawing/2014/main" id="{A04F4D1E-E799-D546-31F6-FCC512356128}"/>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3" name="TextBox 2">
            <a:extLst>
              <a:ext uri="{FF2B5EF4-FFF2-40B4-BE49-F238E27FC236}">
                <a16:creationId xmlns:a16="http://schemas.microsoft.com/office/drawing/2014/main" id="{88D4BCAC-5D9A-23BE-3296-6CE9663217A9}"/>
              </a:ext>
            </a:extLst>
          </p:cNvPr>
          <p:cNvSpPr txBox="1"/>
          <p:nvPr/>
        </p:nvSpPr>
        <p:spPr>
          <a:xfrm>
            <a:off x="7559039" y="1600200"/>
            <a:ext cx="4158828" cy="1938992"/>
          </a:xfrm>
          <a:prstGeom prst="rect">
            <a:avLst/>
          </a:prstGeom>
          <a:noFill/>
        </p:spPr>
        <p:txBody>
          <a:bodyPr wrap="square" rtlCol="0">
            <a:spAutoFit/>
          </a:bodyPr>
          <a:lstStyle/>
          <a:p>
            <a:r>
              <a:rPr lang="en-US" sz="2400" dirty="0"/>
              <a:t>Austin </a:t>
            </a:r>
            <a:r>
              <a:rPr lang="en-US" sz="2400" dirty="0" err="1"/>
              <a:t>Goolsbee</a:t>
            </a:r>
            <a:r>
              <a:rPr lang="en-US" sz="2400" dirty="0"/>
              <a:t>, President of the Chicago Fed.  The economy is on a “golden path” and will achieve the  “mother of all soft landings.”</a:t>
            </a:r>
          </a:p>
        </p:txBody>
      </p:sp>
      <p:sp>
        <p:nvSpPr>
          <p:cNvPr id="5" name="TextBox 4">
            <a:extLst>
              <a:ext uri="{FF2B5EF4-FFF2-40B4-BE49-F238E27FC236}">
                <a16:creationId xmlns:a16="http://schemas.microsoft.com/office/drawing/2014/main" id="{BEB2CCE3-2FAF-49FB-FCCF-062843139249}"/>
              </a:ext>
            </a:extLst>
          </p:cNvPr>
          <p:cNvSpPr txBox="1"/>
          <p:nvPr/>
        </p:nvSpPr>
        <p:spPr>
          <a:xfrm>
            <a:off x="7559039" y="3691592"/>
            <a:ext cx="4158828" cy="1200329"/>
          </a:xfrm>
          <a:prstGeom prst="rect">
            <a:avLst/>
          </a:prstGeom>
          <a:noFill/>
        </p:spPr>
        <p:txBody>
          <a:bodyPr wrap="square" rtlCol="0">
            <a:spAutoFit/>
          </a:bodyPr>
          <a:lstStyle/>
          <a:p>
            <a:r>
              <a:rPr lang="en-US" sz="2400" dirty="0"/>
              <a:t>For me, the mystery is why inflationary expectations have remained so contained</a:t>
            </a:r>
          </a:p>
        </p:txBody>
      </p:sp>
      <p:sp>
        <p:nvSpPr>
          <p:cNvPr id="9" name="TextBox 8">
            <a:extLst>
              <a:ext uri="{FF2B5EF4-FFF2-40B4-BE49-F238E27FC236}">
                <a16:creationId xmlns:a16="http://schemas.microsoft.com/office/drawing/2014/main" id="{471FE4CE-9C2E-37D5-6F58-542DA1F74C2C}"/>
              </a:ext>
            </a:extLst>
          </p:cNvPr>
          <p:cNvSpPr txBox="1"/>
          <p:nvPr/>
        </p:nvSpPr>
        <p:spPr>
          <a:xfrm>
            <a:off x="2311881" y="1085308"/>
            <a:ext cx="2763520" cy="461665"/>
          </a:xfrm>
          <a:prstGeom prst="rect">
            <a:avLst/>
          </a:prstGeom>
          <a:noFill/>
        </p:spPr>
        <p:txBody>
          <a:bodyPr wrap="square" rtlCol="0">
            <a:spAutoFit/>
          </a:bodyPr>
          <a:lstStyle/>
          <a:p>
            <a:r>
              <a:rPr lang="en-US" sz="2400" dirty="0"/>
              <a:t>1/31/2024</a:t>
            </a:r>
          </a:p>
        </p:txBody>
      </p:sp>
    </p:spTree>
    <p:extLst>
      <p:ext uri="{BB962C8B-B14F-4D97-AF65-F5344CB8AC3E}">
        <p14:creationId xmlns:p14="http://schemas.microsoft.com/office/powerpoint/2010/main" val="15847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0D94C-BDE8-FFE1-9362-5B004C96D3A9}"/>
              </a:ext>
            </a:extLst>
          </p:cNvPr>
          <p:cNvSpPr>
            <a:spLocks noGrp="1"/>
          </p:cNvSpPr>
          <p:nvPr>
            <p:ph type="title"/>
          </p:nvPr>
        </p:nvSpPr>
        <p:spPr>
          <a:xfrm>
            <a:off x="899162" y="270856"/>
            <a:ext cx="10515600" cy="1325563"/>
          </a:xfrm>
        </p:spPr>
        <p:txBody>
          <a:bodyPr/>
          <a:lstStyle/>
          <a:p>
            <a:r>
              <a:rPr lang="en-US" dirty="0">
                <a:solidFill>
                  <a:schemeClr val="bg1"/>
                </a:solidFill>
              </a:rPr>
              <a:t>Lon</a:t>
            </a:r>
            <a:r>
              <a:rPr lang="en-US" dirty="0"/>
              <a:t>g-Term Inflation Expectations Remained “Well Anchored”</a:t>
            </a:r>
          </a:p>
        </p:txBody>
      </p:sp>
      <p:sp>
        <p:nvSpPr>
          <p:cNvPr id="4" name="Slide Number Placeholder 3">
            <a:extLst>
              <a:ext uri="{FF2B5EF4-FFF2-40B4-BE49-F238E27FC236}">
                <a16:creationId xmlns:a16="http://schemas.microsoft.com/office/drawing/2014/main" id="{3B46DE86-7EA2-ED23-4FC6-C0763208EC14}"/>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9" name="Content Placeholder 8">
            <a:extLst>
              <a:ext uri="{FF2B5EF4-FFF2-40B4-BE49-F238E27FC236}">
                <a16:creationId xmlns:a16="http://schemas.microsoft.com/office/drawing/2014/main" id="{BD2A7840-432F-7836-F0B7-038B448C58EE}"/>
              </a:ext>
            </a:extLst>
          </p:cNvPr>
          <p:cNvPicPr>
            <a:picLocks noGrp="1" noChangeAspect="1"/>
          </p:cNvPicPr>
          <p:nvPr>
            <p:ph idx="1"/>
          </p:nvPr>
        </p:nvPicPr>
        <p:blipFill>
          <a:blip r:embed="rId2"/>
          <a:stretch>
            <a:fillRect/>
          </a:stretch>
        </p:blipFill>
        <p:spPr>
          <a:xfrm>
            <a:off x="176049" y="2122579"/>
            <a:ext cx="5756223" cy="4173262"/>
          </a:xfrm>
        </p:spPr>
      </p:pic>
      <p:pic>
        <p:nvPicPr>
          <p:cNvPr id="11" name="Picture 10">
            <a:extLst>
              <a:ext uri="{FF2B5EF4-FFF2-40B4-BE49-F238E27FC236}">
                <a16:creationId xmlns:a16="http://schemas.microsoft.com/office/drawing/2014/main" id="{854AD19A-CA4B-0156-59B0-65A47C79BB56}"/>
              </a:ext>
            </a:extLst>
          </p:cNvPr>
          <p:cNvPicPr>
            <a:picLocks noChangeAspect="1"/>
          </p:cNvPicPr>
          <p:nvPr/>
        </p:nvPicPr>
        <p:blipFill>
          <a:blip r:embed="rId3"/>
          <a:stretch>
            <a:fillRect/>
          </a:stretch>
        </p:blipFill>
        <p:spPr>
          <a:xfrm>
            <a:off x="5994859" y="2250117"/>
            <a:ext cx="6021092" cy="4162671"/>
          </a:xfrm>
          <a:prstGeom prst="rect">
            <a:avLst/>
          </a:prstGeom>
        </p:spPr>
      </p:pic>
    </p:spTree>
    <p:extLst>
      <p:ext uri="{BB962C8B-B14F-4D97-AF65-F5344CB8AC3E}">
        <p14:creationId xmlns:p14="http://schemas.microsoft.com/office/powerpoint/2010/main" val="28907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A16F-B2B3-398C-C9C9-BE1E789F3CC8}"/>
              </a:ext>
            </a:extLst>
          </p:cNvPr>
          <p:cNvSpPr>
            <a:spLocks noGrp="1"/>
          </p:cNvSpPr>
          <p:nvPr>
            <p:ph type="title"/>
          </p:nvPr>
        </p:nvSpPr>
        <p:spPr/>
        <p:txBody>
          <a:bodyPr/>
          <a:lstStyle/>
          <a:p>
            <a:r>
              <a:rPr lang="en-US" dirty="0">
                <a:solidFill>
                  <a:schemeClr val="bg1"/>
                </a:solidFill>
              </a:rPr>
              <a:t>Th</a:t>
            </a:r>
            <a:r>
              <a:rPr lang="en-US" dirty="0"/>
              <a:t>e Future:  Conflicting Signals</a:t>
            </a:r>
          </a:p>
        </p:txBody>
      </p:sp>
      <p:pic>
        <p:nvPicPr>
          <p:cNvPr id="6" name="Content Placeholder 5">
            <a:extLst>
              <a:ext uri="{FF2B5EF4-FFF2-40B4-BE49-F238E27FC236}">
                <a16:creationId xmlns:a16="http://schemas.microsoft.com/office/drawing/2014/main" id="{AD936406-2DF3-9BE0-1C3A-12615E801668}"/>
              </a:ext>
            </a:extLst>
          </p:cNvPr>
          <p:cNvPicPr>
            <a:picLocks noGrp="1" noChangeAspect="1"/>
          </p:cNvPicPr>
          <p:nvPr>
            <p:ph idx="1"/>
          </p:nvPr>
        </p:nvPicPr>
        <p:blipFill>
          <a:blip r:embed="rId2"/>
          <a:stretch>
            <a:fillRect/>
          </a:stretch>
        </p:blipFill>
        <p:spPr>
          <a:xfrm>
            <a:off x="140366" y="2034775"/>
            <a:ext cx="6025898" cy="4114800"/>
          </a:xfrm>
        </p:spPr>
      </p:pic>
      <p:sp>
        <p:nvSpPr>
          <p:cNvPr id="4" name="Slide Number Placeholder 3">
            <a:extLst>
              <a:ext uri="{FF2B5EF4-FFF2-40B4-BE49-F238E27FC236}">
                <a16:creationId xmlns:a16="http://schemas.microsoft.com/office/drawing/2014/main" id="{EF1A27D2-0B2E-A09D-55A6-E6FB3CBEB8E7}"/>
              </a:ext>
            </a:extLst>
          </p:cNvPr>
          <p:cNvSpPr>
            <a:spLocks noGrp="1"/>
          </p:cNvSpPr>
          <p:nvPr>
            <p:ph type="sldNum" sz="quarter" idx="12"/>
          </p:nvPr>
        </p:nvSpPr>
        <p:spPr/>
        <p:txBody>
          <a:bodyPr/>
          <a:lstStyle/>
          <a:p>
            <a:fld id="{D9F085D5-EC86-4F6A-B501-C1359CB39116}" type="slidenum">
              <a:rPr lang="en-GB" smtClean="0"/>
              <a:t>53</a:t>
            </a:fld>
            <a:endParaRPr lang="en-GB"/>
          </a:p>
        </p:txBody>
      </p:sp>
      <p:pic>
        <p:nvPicPr>
          <p:cNvPr id="8" name="Picture 7">
            <a:extLst>
              <a:ext uri="{FF2B5EF4-FFF2-40B4-BE49-F238E27FC236}">
                <a16:creationId xmlns:a16="http://schemas.microsoft.com/office/drawing/2014/main" id="{CB370915-A386-7F53-EFD1-6CD2281D5ACF}"/>
              </a:ext>
            </a:extLst>
          </p:cNvPr>
          <p:cNvPicPr>
            <a:picLocks noChangeAspect="1"/>
          </p:cNvPicPr>
          <p:nvPr/>
        </p:nvPicPr>
        <p:blipFill>
          <a:blip r:embed="rId3"/>
          <a:stretch>
            <a:fillRect/>
          </a:stretch>
        </p:blipFill>
        <p:spPr>
          <a:xfrm>
            <a:off x="6300951" y="2034776"/>
            <a:ext cx="5715000" cy="4114800"/>
          </a:xfrm>
          <a:prstGeom prst="rect">
            <a:avLst/>
          </a:prstGeom>
        </p:spPr>
      </p:pic>
      <p:sp>
        <p:nvSpPr>
          <p:cNvPr id="9" name="TextBox 8">
            <a:extLst>
              <a:ext uri="{FF2B5EF4-FFF2-40B4-BE49-F238E27FC236}">
                <a16:creationId xmlns:a16="http://schemas.microsoft.com/office/drawing/2014/main" id="{CF1E146C-47E7-FD2E-BE19-F5A7ED696CD9}"/>
              </a:ext>
            </a:extLst>
          </p:cNvPr>
          <p:cNvSpPr txBox="1"/>
          <p:nvPr/>
        </p:nvSpPr>
        <p:spPr>
          <a:xfrm>
            <a:off x="2249905" y="1325563"/>
            <a:ext cx="7206916" cy="523220"/>
          </a:xfrm>
          <a:prstGeom prst="rect">
            <a:avLst/>
          </a:prstGeom>
          <a:noFill/>
        </p:spPr>
        <p:txBody>
          <a:bodyPr wrap="square" rtlCol="0">
            <a:spAutoFit/>
          </a:bodyPr>
          <a:lstStyle/>
          <a:p>
            <a:pPr algn="ctr"/>
            <a:r>
              <a:rPr lang="en-US" sz="2800" dirty="0"/>
              <a:t>Hot or Cooling?</a:t>
            </a:r>
          </a:p>
        </p:txBody>
      </p:sp>
    </p:spTree>
    <p:extLst>
      <p:ext uri="{BB962C8B-B14F-4D97-AF65-F5344CB8AC3E}">
        <p14:creationId xmlns:p14="http://schemas.microsoft.com/office/powerpoint/2010/main" val="394331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8662-048C-E1BC-AFA8-F286D6900C44}"/>
              </a:ext>
            </a:extLst>
          </p:cNvPr>
          <p:cNvSpPr>
            <a:spLocks noGrp="1"/>
          </p:cNvSpPr>
          <p:nvPr>
            <p:ph type="title"/>
          </p:nvPr>
        </p:nvSpPr>
        <p:spPr/>
        <p:txBody>
          <a:bodyPr/>
          <a:lstStyle/>
          <a:p>
            <a:r>
              <a:rPr lang="en-US" dirty="0">
                <a:solidFill>
                  <a:schemeClr val="bg1"/>
                </a:solidFill>
              </a:rPr>
              <a:t>Abo</a:t>
            </a:r>
            <a:r>
              <a:rPr lang="en-US" dirty="0">
                <a:solidFill>
                  <a:schemeClr val="accent5">
                    <a:lumMod val="50000"/>
                  </a:schemeClr>
                </a:solidFill>
              </a:rPr>
              <a:t>ve My Pay Grade</a:t>
            </a:r>
            <a:endParaRPr lang="en-US" dirty="0"/>
          </a:p>
        </p:txBody>
      </p:sp>
      <p:sp>
        <p:nvSpPr>
          <p:cNvPr id="3" name="Content Placeholder 2">
            <a:extLst>
              <a:ext uri="{FF2B5EF4-FFF2-40B4-BE49-F238E27FC236}">
                <a16:creationId xmlns:a16="http://schemas.microsoft.com/office/drawing/2014/main" id="{62EEDC03-E9BA-8FA7-E1C9-58F4B96980E2}"/>
              </a:ext>
            </a:extLst>
          </p:cNvPr>
          <p:cNvSpPr>
            <a:spLocks noGrp="1"/>
          </p:cNvSpPr>
          <p:nvPr>
            <p:ph idx="1"/>
          </p:nvPr>
        </p:nvSpPr>
        <p:spPr/>
        <p:txBody>
          <a:bodyPr/>
          <a:lstStyle/>
          <a:p>
            <a:r>
              <a:rPr lang="en-US" dirty="0"/>
              <a:t>To Cut or Not To Cut.</a:t>
            </a:r>
          </a:p>
          <a:p>
            <a:r>
              <a:rPr lang="en-US" dirty="0"/>
              <a:t>Don’t Forget about Lags.</a:t>
            </a:r>
          </a:p>
          <a:p>
            <a:r>
              <a:rPr lang="en-US" dirty="0"/>
              <a:t>Political Reaction once Rates Start Coming Down?</a:t>
            </a:r>
          </a:p>
          <a:p>
            <a:r>
              <a:rPr lang="en-US" dirty="0"/>
              <a:t>Stay Tuned:  The 2024 election may hinge on what the Fed does and when.</a:t>
            </a:r>
          </a:p>
        </p:txBody>
      </p:sp>
      <p:sp>
        <p:nvSpPr>
          <p:cNvPr id="4" name="Slide Number Placeholder 3">
            <a:extLst>
              <a:ext uri="{FF2B5EF4-FFF2-40B4-BE49-F238E27FC236}">
                <a16:creationId xmlns:a16="http://schemas.microsoft.com/office/drawing/2014/main" id="{4AAE865D-FDB2-0419-4B62-B68301C41A55}"/>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41926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684E-8E9A-44D8-850C-3EACBD55E5B8}"/>
              </a:ext>
            </a:extLst>
          </p:cNvPr>
          <p:cNvSpPr>
            <a:spLocks noGrp="1"/>
          </p:cNvSpPr>
          <p:nvPr>
            <p:ph type="title"/>
          </p:nvPr>
        </p:nvSpPr>
        <p:spPr/>
        <p:txBody>
          <a:bodyPr/>
          <a:lstStyle/>
          <a:p>
            <a:r>
              <a:rPr lang="en-US" dirty="0">
                <a:solidFill>
                  <a:schemeClr val="bg1"/>
                </a:solidFill>
              </a:rPr>
              <a:t>3. S</a:t>
            </a:r>
            <a:r>
              <a:rPr lang="en-US" dirty="0">
                <a:solidFill>
                  <a:schemeClr val="accent5">
                    <a:lumMod val="50000"/>
                  </a:schemeClr>
                </a:solidFill>
              </a:rPr>
              <a:t>tudent Debt</a:t>
            </a:r>
            <a:endParaRPr lang="en-US" dirty="0">
              <a:solidFill>
                <a:schemeClr val="bg1"/>
              </a:solidFill>
            </a:endParaRPr>
          </a:p>
        </p:txBody>
      </p:sp>
      <p:pic>
        <p:nvPicPr>
          <p:cNvPr id="6" name="Content Placeholder 5">
            <a:extLst>
              <a:ext uri="{FF2B5EF4-FFF2-40B4-BE49-F238E27FC236}">
                <a16:creationId xmlns:a16="http://schemas.microsoft.com/office/drawing/2014/main" id="{7FAD0EF1-ACF9-2B37-E4A3-F65CA06DE3B4}"/>
              </a:ext>
            </a:extLst>
          </p:cNvPr>
          <p:cNvPicPr>
            <a:picLocks noGrp="1" noChangeAspect="1"/>
          </p:cNvPicPr>
          <p:nvPr>
            <p:ph idx="1"/>
          </p:nvPr>
        </p:nvPicPr>
        <p:blipFill>
          <a:blip r:embed="rId2"/>
          <a:stretch>
            <a:fillRect/>
          </a:stretch>
        </p:blipFill>
        <p:spPr>
          <a:xfrm>
            <a:off x="3970704" y="1034695"/>
            <a:ext cx="4702626" cy="5486400"/>
          </a:xfrm>
        </p:spPr>
      </p:pic>
      <p:sp>
        <p:nvSpPr>
          <p:cNvPr id="4" name="Slide Number Placeholder 3">
            <a:extLst>
              <a:ext uri="{FF2B5EF4-FFF2-40B4-BE49-F238E27FC236}">
                <a16:creationId xmlns:a16="http://schemas.microsoft.com/office/drawing/2014/main" id="{F93CB1AB-2362-5FBE-E9A7-C4B209913DAE}"/>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9833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6400" dirty="0"/>
              <a:t>Geoffrey Woglom grwoglom@amherst.edu</a:t>
            </a:r>
          </a:p>
          <a:p>
            <a:pPr marL="0" indent="0" algn="ctr">
              <a:buNone/>
            </a:pPr>
            <a:r>
              <a:rPr lang="en-US" sz="7400">
                <a:hlinkClick r:id="rId3"/>
              </a:rPr>
              <a:t>https://sites.google.com/view/macro-current-issues/monetary-policy</a:t>
            </a:r>
            <a:endParaRPr lang="en-US" sz="7400"/>
          </a:p>
          <a:p>
            <a:pPr marL="0" indent="0" algn="ctr">
              <a:buNone/>
            </a:pPr>
            <a:r>
              <a:rPr lang="en-US" sz="7400"/>
              <a:t>Contact </a:t>
            </a:r>
            <a:r>
              <a:rPr lang="en-US" sz="7400" dirty="0"/>
              <a:t>NEED: I</a:t>
            </a:r>
            <a:r>
              <a:rPr lang="en-US" sz="7400" dirty="0">
                <a:hlinkClick r:id="rId4"/>
              </a:rPr>
              <a:t>nfo@NEEDEcon.org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5"/>
              </a:rPr>
              <a:t>www.NEEDEcon.org/testimonials.php</a:t>
            </a:r>
            <a:endParaRPr lang="en-US" sz="7400" dirty="0"/>
          </a:p>
          <a:p>
            <a:pPr marL="0" indent="0" algn="ctr">
              <a:buNone/>
            </a:pPr>
            <a:endParaRPr lang="en-US" sz="7400" dirty="0"/>
          </a:p>
          <a:p>
            <a:pPr marL="0" indent="0" algn="ctr">
              <a:buNone/>
            </a:pPr>
            <a:r>
              <a:rPr lang="en-US" sz="7400" dirty="0"/>
              <a:t>Support NEED:  www.NEEDEcon.org/donate.php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63799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History of the origin and development of central banks</a:t>
            </a:r>
          </a:p>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The January 30-31 Fed monetary policy meeting and what comes next.</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727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0852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850-15DA-580B-D51E-7C90B5F6F2F0}"/>
              </a:ext>
            </a:extLst>
          </p:cNvPr>
          <p:cNvSpPr>
            <a:spLocks noGrp="1"/>
          </p:cNvSpPr>
          <p:nvPr>
            <p:ph type="title"/>
          </p:nvPr>
        </p:nvSpPr>
        <p:spPr/>
        <p:txBody>
          <a:bodyPr/>
          <a:lstStyle/>
          <a:p>
            <a:r>
              <a:rPr lang="en-US" dirty="0">
                <a:solidFill>
                  <a:schemeClr val="bg1"/>
                </a:solidFill>
              </a:rPr>
              <a:t>Or</a:t>
            </a:r>
            <a:r>
              <a:rPr lang="en-US" dirty="0"/>
              <a:t>igins</a:t>
            </a:r>
          </a:p>
        </p:txBody>
      </p:sp>
      <p:sp>
        <p:nvSpPr>
          <p:cNvPr id="3" name="Content Placeholder 2">
            <a:extLst>
              <a:ext uri="{FF2B5EF4-FFF2-40B4-BE49-F238E27FC236}">
                <a16:creationId xmlns:a16="http://schemas.microsoft.com/office/drawing/2014/main" id="{6375CD7D-32F1-4758-0754-42439ECE7EB9}"/>
              </a:ext>
            </a:extLst>
          </p:cNvPr>
          <p:cNvSpPr>
            <a:spLocks noGrp="1"/>
          </p:cNvSpPr>
          <p:nvPr>
            <p:ph idx="1"/>
          </p:nvPr>
        </p:nvSpPr>
        <p:spPr/>
        <p:txBody>
          <a:bodyPr/>
          <a:lstStyle/>
          <a:p>
            <a:r>
              <a:rPr lang="en-US" sz="2800" dirty="0" err="1"/>
              <a:t>Sveriges</a:t>
            </a:r>
            <a:r>
              <a:rPr lang="en-US" sz="2800" dirty="0"/>
              <a:t> </a:t>
            </a:r>
            <a:r>
              <a:rPr lang="en-US" sz="2800" dirty="0" err="1"/>
              <a:t>Riksbank</a:t>
            </a:r>
            <a:r>
              <a:rPr lang="en-US" sz="2800" dirty="0"/>
              <a:t> (Sweden), 1668, currency regulation.</a:t>
            </a:r>
          </a:p>
          <a:p>
            <a:r>
              <a:rPr lang="en-US" sz="2800" dirty="0"/>
              <a:t>Bank of England, 1694, debt finance for the War of Grand Alliance.</a:t>
            </a:r>
          </a:p>
          <a:p>
            <a:r>
              <a:rPr lang="en-US" sz="2800" dirty="0"/>
              <a:t>Banks of the US, First (1791-1811) and Second (1816-1836) did a little of both.</a:t>
            </a:r>
          </a:p>
          <a:p>
            <a:endParaRPr lang="en-US" dirty="0"/>
          </a:p>
        </p:txBody>
      </p:sp>
      <p:sp>
        <p:nvSpPr>
          <p:cNvPr id="4" name="Slide Number Placeholder 3">
            <a:extLst>
              <a:ext uri="{FF2B5EF4-FFF2-40B4-BE49-F238E27FC236}">
                <a16:creationId xmlns:a16="http://schemas.microsoft.com/office/drawing/2014/main" id="{5386AE61-6838-E04F-7563-B0E52FAC4100}"/>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5644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26322</TotalTime>
  <Words>3262</Words>
  <Application>Microsoft Office PowerPoint</Application>
  <PresentationFormat>Widescreen</PresentationFormat>
  <Paragraphs>406</Paragraphs>
  <Slides>56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Courier New</vt:lpstr>
      <vt:lpstr>Times New Roman</vt:lpstr>
      <vt:lpstr>Custom Design</vt:lpstr>
      <vt:lpstr>PowerPoint Presentation</vt:lpstr>
      <vt:lpstr> Available NEED Topics Include:</vt:lpstr>
      <vt:lpstr> Course Outline</vt:lpstr>
      <vt:lpstr>PowerPoint Presentation</vt:lpstr>
      <vt:lpstr>Submitting Questions</vt:lpstr>
      <vt:lpstr>Credits and Disclaimer</vt:lpstr>
      <vt:lpstr>Outline for the Talk</vt:lpstr>
      <vt:lpstr>What Is a Central Bank?</vt:lpstr>
      <vt:lpstr>Origins</vt:lpstr>
      <vt:lpstr>Financial Crises in the 19th Century</vt:lpstr>
      <vt:lpstr>Illiquidity Can Lead to Insolvency</vt:lpstr>
      <vt:lpstr>Walter Bagehot’s and his Famous Dictum</vt:lpstr>
      <vt:lpstr>JP Morgan, “Lender of Last Resort?” (LOL)</vt:lpstr>
      <vt:lpstr>The Aftermath:  Federal Reserve Act of 1913</vt:lpstr>
      <vt:lpstr>The Evolution of the Fed’s Role  in the Macro Economy</vt:lpstr>
      <vt:lpstr>Stabilizer in Chief:  the Fed</vt:lpstr>
      <vt:lpstr>Why is “Price Stability” 2% Inflation?</vt:lpstr>
      <vt:lpstr>Track Record on Unemployment</vt:lpstr>
      <vt:lpstr>Track Record on “Price Stability”</vt:lpstr>
      <vt:lpstr>Determinants of Unemployment &amp; Inflation</vt:lpstr>
      <vt:lpstr>Corporate “Greed” and Inflation?</vt:lpstr>
      <vt:lpstr>Determinants of Unemployment &amp; Inflation</vt:lpstr>
      <vt:lpstr>What about the Money Supply?</vt:lpstr>
      <vt:lpstr>Do You See a Relationship?</vt:lpstr>
      <vt:lpstr>The Fed’s Affects the Economy via Interest Rates</vt:lpstr>
      <vt:lpstr>Become a Central Banker in One Slide!</vt:lpstr>
      <vt:lpstr>One Big Complication:  Lags</vt:lpstr>
      <vt:lpstr>“Don’t Listen to This Nonsense”</vt:lpstr>
      <vt:lpstr>Determinants of Unemployment &amp; Inflation</vt:lpstr>
      <vt:lpstr>A Closer Look at Interest Rate Control</vt:lpstr>
      <vt:lpstr>The Fed and Short-term Interest Rates</vt:lpstr>
      <vt:lpstr>The Importance of Long-Term Interest Rates</vt:lpstr>
      <vt:lpstr>Long-Term Interest Rates</vt:lpstr>
      <vt:lpstr>Two Secondary Tools to Affect Interest Rates</vt:lpstr>
      <vt:lpstr>Here Is What They Did 1/31</vt:lpstr>
      <vt:lpstr>When EF Hutton Talks…</vt:lpstr>
      <vt:lpstr>But, When the BLS Talks…</vt:lpstr>
      <vt:lpstr>Evolution of Market Opinion</vt:lpstr>
      <vt:lpstr>QE And Long-term, Risky Rates</vt:lpstr>
      <vt:lpstr>QE Had Been a Big Deal</vt:lpstr>
      <vt:lpstr>A Policy Strategy: Stabilize Expectations of Inflation</vt:lpstr>
      <vt:lpstr>Anchoring Requires Credibility</vt:lpstr>
      <vt:lpstr>Inflation and Expectations of Inflation</vt:lpstr>
      <vt:lpstr>The Great Moderation</vt:lpstr>
      <vt:lpstr>Why Did Powell Do It?</vt:lpstr>
      <vt:lpstr>Policy Changes under Powell</vt:lpstr>
      <vt:lpstr>Why Didn’t the Fed Act by April 2021?</vt:lpstr>
      <vt:lpstr>Is Powell Now Channeling Volcker?</vt:lpstr>
      <vt:lpstr>OK, But What Explains Powell’s Reversal?</vt:lpstr>
      <vt:lpstr>Has Powell Learned His Lesson</vt:lpstr>
      <vt:lpstr>Fed Economic Projections</vt:lpstr>
      <vt:lpstr>Long-Term Inflation Expectations Remained “Well Anchored”</vt:lpstr>
      <vt:lpstr>The Future:  Conflicting Signals</vt:lpstr>
      <vt:lpstr>Above My Pay Grade</vt:lpstr>
      <vt:lpstr>3. Student Debt</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416</cp:revision>
  <cp:lastPrinted>2024-02-06T19:48:05Z</cp:lastPrinted>
  <dcterms:created xsi:type="dcterms:W3CDTF">2017-05-03T22:30:38Z</dcterms:created>
  <dcterms:modified xsi:type="dcterms:W3CDTF">2024-02-06T19:50:29Z</dcterms:modified>
</cp:coreProperties>
</file>