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6"/>
  </p:notesMasterIdLst>
  <p:sldIdLst>
    <p:sldId id="4194" r:id="rId2"/>
    <p:sldId id="328" r:id="rId3"/>
    <p:sldId id="3935" r:id="rId4"/>
    <p:sldId id="1029" r:id="rId5"/>
    <p:sldId id="4001" r:id="rId6"/>
    <p:sldId id="4318" r:id="rId7"/>
    <p:sldId id="4142" r:id="rId8"/>
    <p:sldId id="4196" r:id="rId9"/>
    <p:sldId id="4417" r:id="rId10"/>
    <p:sldId id="4418" r:id="rId11"/>
    <p:sldId id="4419" r:id="rId12"/>
    <p:sldId id="4420" r:id="rId13"/>
    <p:sldId id="4421" r:id="rId14"/>
    <p:sldId id="4422" r:id="rId15"/>
    <p:sldId id="4423" r:id="rId16"/>
    <p:sldId id="4260" r:id="rId17"/>
    <p:sldId id="4204" r:id="rId18"/>
    <p:sldId id="4205" r:id="rId19"/>
    <p:sldId id="3941" r:id="rId20"/>
    <p:sldId id="3942" r:id="rId21"/>
    <p:sldId id="3944" r:id="rId22"/>
    <p:sldId id="3945" r:id="rId23"/>
    <p:sldId id="3946" r:id="rId24"/>
    <p:sldId id="1203" r:id="rId25"/>
    <p:sldId id="1099" r:id="rId26"/>
    <p:sldId id="1208" r:id="rId27"/>
    <p:sldId id="4261" r:id="rId28"/>
    <p:sldId id="3949" r:id="rId29"/>
    <p:sldId id="4271" r:id="rId30"/>
    <p:sldId id="1204" r:id="rId31"/>
    <p:sldId id="1202" r:id="rId32"/>
    <p:sldId id="1101" r:id="rId33"/>
    <p:sldId id="4416" r:id="rId34"/>
    <p:sldId id="4264" r:id="rId35"/>
    <p:sldId id="4214" r:id="rId36"/>
    <p:sldId id="3919" r:id="rId37"/>
    <p:sldId id="287" r:id="rId38"/>
    <p:sldId id="3922" r:id="rId39"/>
    <p:sldId id="4210" r:id="rId40"/>
    <p:sldId id="4215" r:id="rId41"/>
    <p:sldId id="4216" r:id="rId42"/>
    <p:sldId id="4265" r:id="rId43"/>
    <p:sldId id="4263" r:id="rId44"/>
    <p:sldId id="4410" r:id="rId45"/>
    <p:sldId id="4327" r:id="rId46"/>
    <p:sldId id="4267" r:id="rId47"/>
    <p:sldId id="4411" r:id="rId48"/>
    <p:sldId id="275" r:id="rId49"/>
    <p:sldId id="4413" r:id="rId50"/>
    <p:sldId id="4412" r:id="rId51"/>
    <p:sldId id="4414" r:id="rId52"/>
    <p:sldId id="4415" r:id="rId53"/>
    <p:sldId id="4409" r:id="rId54"/>
    <p:sldId id="32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3" autoAdjust="0"/>
    <p:restoredTop sz="67891" autoAdjust="0"/>
  </p:normalViewPr>
  <p:slideViewPr>
    <p:cSldViewPr snapToGrid="0" snapToObjects="1">
      <p:cViewPr varScale="1">
        <p:scale>
          <a:sx n="85" d="100"/>
          <a:sy n="85" d="100"/>
        </p:scale>
        <p:origin x="1136" y="160"/>
      </p:cViewPr>
      <p:guideLst>
        <p:guide orient="horz" pos="2160"/>
        <p:guide pos="3840"/>
      </p:guideLst>
    </p:cSldViewPr>
  </p:slideViewPr>
  <p:notesTextViewPr>
    <p:cViewPr>
      <p:scale>
        <a:sx n="3" d="2"/>
        <a:sy n="3" d="2"/>
      </p:scale>
      <p:origin x="0" y="0"/>
    </p:cViewPr>
  </p:notesTextViewPr>
  <p:sorterViewPr>
    <p:cViewPr>
      <p:scale>
        <a:sx n="200" d="100"/>
        <a:sy n="200" d="100"/>
      </p:scale>
      <p:origin x="0" y="-3244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Sources</a:t>
            </a:r>
            <a:r>
              <a:rPr lang="en-US" sz="2400" baseline="0"/>
              <a:t> of Personal Income</a:t>
            </a:r>
          </a:p>
          <a:p>
            <a:pPr>
              <a:defRPr sz="2400"/>
            </a:pPr>
            <a:r>
              <a:rPr lang="en-US" sz="2400" baseline="0"/>
              <a:t>Billions of $ at Annual Rates; BEA</a:t>
            </a:r>
            <a:endParaRPr lang="en-US" sz="2400"/>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7.2890067766952865E-2"/>
          <c:y val="0.1495888872258927"/>
          <c:w val="0.91640242194751054"/>
          <c:h val="0.53504327028475729"/>
        </c:manualLayout>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Graph'!$A$18:$A$54</c:f>
              <c:numCache>
                <c:formatCode>yyyy\-mm\-dd</c:formatCode>
                <c:ptCount val="3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pt idx="30">
                  <c:v>44713</c:v>
                </c:pt>
                <c:pt idx="31">
                  <c:v>44743</c:v>
                </c:pt>
                <c:pt idx="32">
                  <c:v>44774</c:v>
                </c:pt>
                <c:pt idx="33">
                  <c:v>44805</c:v>
                </c:pt>
                <c:pt idx="34">
                  <c:v>44835</c:v>
                </c:pt>
                <c:pt idx="35">
                  <c:v>44866</c:v>
                </c:pt>
                <c:pt idx="36">
                  <c:v>44896</c:v>
                </c:pt>
              </c:numCache>
            </c:numRef>
          </c:cat>
          <c:val>
            <c:numRef>
              <c:f>'FRED Graph'!$D$18:$D$54</c:f>
              <c:numCache>
                <c:formatCode>0.0</c:formatCode>
                <c:ptCount val="37"/>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18080</c:v>
                </c:pt>
                <c:pt idx="26">
                  <c:v>18172.5</c:v>
                </c:pt>
                <c:pt idx="27">
                  <c:v>18270.599999999999</c:v>
                </c:pt>
                <c:pt idx="28">
                  <c:v>18296.5</c:v>
                </c:pt>
                <c:pt idx="29">
                  <c:v>18384.400000000001</c:v>
                </c:pt>
                <c:pt idx="30">
                  <c:v>18488.5</c:v>
                </c:pt>
                <c:pt idx="31">
                  <c:v>18565.099999999999</c:v>
                </c:pt>
                <c:pt idx="32">
                  <c:v>18631.900000000001</c:v>
                </c:pt>
                <c:pt idx="33">
                  <c:v>18699.5</c:v>
                </c:pt>
                <c:pt idx="34">
                  <c:v>18872.400000000001</c:v>
                </c:pt>
                <c:pt idx="35">
                  <c:v>18933</c:v>
                </c:pt>
                <c:pt idx="36">
                  <c:v>18982.099999999999</c:v>
                </c:pt>
              </c:numCache>
            </c:numRef>
          </c:val>
          <c:smooth val="0"/>
          <c:extLst>
            <c:ext xmlns:c16="http://schemas.microsoft.com/office/drawing/2014/chart" uri="{C3380CC4-5D6E-409C-BE32-E72D297353CC}">
              <c16:uniqueId val="{00000000-5939-4168-B801-38D0E002ABFC}"/>
            </c:ext>
          </c:extLst>
        </c:ser>
        <c:ser>
          <c:idx val="1"/>
          <c:order val="1"/>
          <c:tx>
            <c:strRef>
              <c:f>'FRED Graph'!$I$17</c:f>
              <c:strCache>
                <c:ptCount val="1"/>
                <c:pt idx="0">
                  <c:v>Before-Tax Income</c:v>
                </c:pt>
              </c:strCache>
            </c:strRef>
          </c:tx>
          <c:spPr>
            <a:ln w="28575" cap="rnd" cmpd="sng" algn="ctr">
              <a:solidFill>
                <a:srgbClr val="FF0000"/>
              </a:solidFill>
              <a:round/>
            </a:ln>
            <a:effectLst/>
          </c:spPr>
          <c:marker>
            <c:symbol val="none"/>
          </c:marker>
          <c:dLbls>
            <c:delete val="1"/>
          </c:dLbls>
          <c:cat>
            <c:numRef>
              <c:f>'FRED Graph'!$A$18:$A$54</c:f>
              <c:numCache>
                <c:formatCode>yyyy\-mm\-dd</c:formatCode>
                <c:ptCount val="3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pt idx="30">
                  <c:v>44713</c:v>
                </c:pt>
                <c:pt idx="31">
                  <c:v>44743</c:v>
                </c:pt>
                <c:pt idx="32">
                  <c:v>44774</c:v>
                </c:pt>
                <c:pt idx="33">
                  <c:v>44805</c:v>
                </c:pt>
                <c:pt idx="34">
                  <c:v>44835</c:v>
                </c:pt>
                <c:pt idx="35">
                  <c:v>44866</c:v>
                </c:pt>
                <c:pt idx="36">
                  <c:v>44896</c:v>
                </c:pt>
              </c:numCache>
            </c:numRef>
          </c:cat>
          <c:val>
            <c:numRef>
              <c:f>'FRED Graph'!$I$18:$I$54</c:f>
              <c:numCache>
                <c:formatCode>0.0</c:formatCode>
                <c:ptCount val="37"/>
                <c:pt idx="0">
                  <c:v>16953.3</c:v>
                </c:pt>
                <c:pt idx="1">
                  <c:v>17140</c:v>
                </c:pt>
                <c:pt idx="2">
                  <c:v>17286.599999999999</c:v>
                </c:pt>
                <c:pt idx="3">
                  <c:v>16820.599999999999</c:v>
                </c:pt>
                <c:pt idx="4">
                  <c:v>15792.800000000001</c:v>
                </c:pt>
                <c:pt idx="5">
                  <c:v>16114.7</c:v>
                </c:pt>
                <c:pt idx="6">
                  <c:v>16454.399999999998</c:v>
                </c:pt>
                <c:pt idx="7">
                  <c:v>16658.599999999999</c:v>
                </c:pt>
                <c:pt idx="8">
                  <c:v>16878.199999999997</c:v>
                </c:pt>
                <c:pt idx="9">
                  <c:v>17063.399999999998</c:v>
                </c:pt>
                <c:pt idx="10">
                  <c:v>17306.2</c:v>
                </c:pt>
                <c:pt idx="11">
                  <c:v>17280.199999999997</c:v>
                </c:pt>
                <c:pt idx="12">
                  <c:v>17355.300000000003</c:v>
                </c:pt>
                <c:pt idx="13">
                  <c:v>17327.400000000001</c:v>
                </c:pt>
                <c:pt idx="14">
                  <c:v>17361.199999999997</c:v>
                </c:pt>
                <c:pt idx="15">
                  <c:v>17567.400000000001</c:v>
                </c:pt>
                <c:pt idx="16">
                  <c:v>17764.400000000001</c:v>
                </c:pt>
                <c:pt idx="17">
                  <c:v>17915.8</c:v>
                </c:pt>
                <c:pt idx="18">
                  <c:v>18059.100000000002</c:v>
                </c:pt>
                <c:pt idx="19">
                  <c:v>18218.900000000001</c:v>
                </c:pt>
                <c:pt idx="20">
                  <c:v>18283.499999999996</c:v>
                </c:pt>
                <c:pt idx="21">
                  <c:v>18390.399999999998</c:v>
                </c:pt>
                <c:pt idx="22">
                  <c:v>18596.899999999998</c:v>
                </c:pt>
                <c:pt idx="23">
                  <c:v>18736.3</c:v>
                </c:pt>
                <c:pt idx="24">
                  <c:v>18838.3</c:v>
                </c:pt>
                <c:pt idx="25">
                  <c:v>18959.8</c:v>
                </c:pt>
                <c:pt idx="26">
                  <c:v>19088.900000000001</c:v>
                </c:pt>
                <c:pt idx="27">
                  <c:v>19208.8</c:v>
                </c:pt>
                <c:pt idx="28">
                  <c:v>19246.5</c:v>
                </c:pt>
                <c:pt idx="29">
                  <c:v>19350.000000000004</c:v>
                </c:pt>
                <c:pt idx="30">
                  <c:v>19451.899999999998</c:v>
                </c:pt>
                <c:pt idx="31">
                  <c:v>19563.899999999998</c:v>
                </c:pt>
                <c:pt idx="32">
                  <c:v>19645.600000000002</c:v>
                </c:pt>
                <c:pt idx="33">
                  <c:v>19738.5</c:v>
                </c:pt>
                <c:pt idx="34">
                  <c:v>19836.7</c:v>
                </c:pt>
                <c:pt idx="35">
                  <c:v>19889.5</c:v>
                </c:pt>
                <c:pt idx="36">
                  <c:v>19941.999999999996</c:v>
                </c:pt>
              </c:numCache>
            </c:numRef>
          </c:val>
          <c:smooth val="0"/>
          <c:extLst>
            <c:ext xmlns:c16="http://schemas.microsoft.com/office/drawing/2014/chart" uri="{C3380CC4-5D6E-409C-BE32-E72D297353CC}">
              <c16:uniqueId val="{00000001-5939-4168-B801-38D0E002ABFC}"/>
            </c:ext>
          </c:extLst>
        </c:ser>
        <c:ser>
          <c:idx val="2"/>
          <c:order val="2"/>
          <c:tx>
            <c:v>Consumption</c:v>
          </c:tx>
          <c:spPr>
            <a:ln w="22225" cap="rnd" cmpd="sng" algn="ctr">
              <a:solidFill>
                <a:schemeClr val="accent6">
                  <a:lumMod val="75000"/>
                </a:schemeClr>
              </a:solidFill>
              <a:round/>
            </a:ln>
            <a:effectLst/>
          </c:spPr>
          <c:marker>
            <c:symbol val="none"/>
          </c:marker>
          <c:dLbls>
            <c:delete val="1"/>
          </c:dLbls>
          <c:cat>
            <c:numRef>
              <c:f>'FRED Graph'!$A$18:$A$54</c:f>
              <c:numCache>
                <c:formatCode>yyyy\-mm\-dd</c:formatCode>
                <c:ptCount val="3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pt idx="30">
                  <c:v>44713</c:v>
                </c:pt>
                <c:pt idx="31">
                  <c:v>44743</c:v>
                </c:pt>
                <c:pt idx="32">
                  <c:v>44774</c:v>
                </c:pt>
                <c:pt idx="33">
                  <c:v>44805</c:v>
                </c:pt>
                <c:pt idx="34">
                  <c:v>44835</c:v>
                </c:pt>
                <c:pt idx="35">
                  <c:v>44866</c:v>
                </c:pt>
                <c:pt idx="36">
                  <c:v>44896</c:v>
                </c:pt>
              </c:numCache>
            </c:numRef>
          </c:cat>
          <c:val>
            <c:numRef>
              <c:f>'FRED Graph'!$G$18:$G$54</c:f>
              <c:numCache>
                <c:formatCode>0.0</c:formatCode>
                <c:ptCount val="37"/>
                <c:pt idx="0">
                  <c:v>14686.3</c:v>
                </c:pt>
                <c:pt idx="1">
                  <c:v>14769.9</c:v>
                </c:pt>
                <c:pt idx="2">
                  <c:v>14785.1</c:v>
                </c:pt>
                <c:pt idx="3">
                  <c:v>13762.2</c:v>
                </c:pt>
                <c:pt idx="4">
                  <c:v>12021.8</c:v>
                </c:pt>
                <c:pt idx="5">
                  <c:v>13058.1</c:v>
                </c:pt>
                <c:pt idx="6">
                  <c:v>13889.3</c:v>
                </c:pt>
                <c:pt idx="7">
                  <c:v>14129.2</c:v>
                </c:pt>
                <c:pt idx="8">
                  <c:v>14270.5</c:v>
                </c:pt>
                <c:pt idx="9">
                  <c:v>14481.7</c:v>
                </c:pt>
                <c:pt idx="10">
                  <c:v>14546</c:v>
                </c:pt>
                <c:pt idx="11">
                  <c:v>14467.3</c:v>
                </c:pt>
                <c:pt idx="12">
                  <c:v>14389.5</c:v>
                </c:pt>
                <c:pt idx="13">
                  <c:v>14857.9</c:v>
                </c:pt>
                <c:pt idx="14">
                  <c:v>14699.6</c:v>
                </c:pt>
                <c:pt idx="15">
                  <c:v>15458.9</c:v>
                </c:pt>
                <c:pt idx="16">
                  <c:v>15618.7</c:v>
                </c:pt>
                <c:pt idx="17">
                  <c:v>15624.4</c:v>
                </c:pt>
                <c:pt idx="18">
                  <c:v>15802</c:v>
                </c:pt>
                <c:pt idx="19">
                  <c:v>15814.9</c:v>
                </c:pt>
                <c:pt idx="20">
                  <c:v>15991.1</c:v>
                </c:pt>
                <c:pt idx="21">
                  <c:v>16088.9</c:v>
                </c:pt>
                <c:pt idx="22">
                  <c:v>16309.5</c:v>
                </c:pt>
                <c:pt idx="23">
                  <c:v>16390.900000000001</c:v>
                </c:pt>
                <c:pt idx="24">
                  <c:v>16242.3</c:v>
                </c:pt>
                <c:pt idx="25">
                  <c:v>16725.599999999999</c:v>
                </c:pt>
                <c:pt idx="26">
                  <c:v>16844.5</c:v>
                </c:pt>
                <c:pt idx="27">
                  <c:v>17054.2</c:v>
                </c:pt>
                <c:pt idx="28">
                  <c:v>17115.599999999999</c:v>
                </c:pt>
                <c:pt idx="29">
                  <c:v>17231.099999999999</c:v>
                </c:pt>
                <c:pt idx="30">
                  <c:v>17437.400000000001</c:v>
                </c:pt>
                <c:pt idx="31">
                  <c:v>17420.3</c:v>
                </c:pt>
                <c:pt idx="32">
                  <c:v>17550.900000000001</c:v>
                </c:pt>
                <c:pt idx="33">
                  <c:v>17656.8</c:v>
                </c:pt>
                <c:pt idx="34">
                  <c:v>17797.900000000001</c:v>
                </c:pt>
                <c:pt idx="35">
                  <c:v>17778.8</c:v>
                </c:pt>
                <c:pt idx="36">
                  <c:v>17737.2</c:v>
                </c:pt>
              </c:numCache>
            </c:numRef>
          </c:val>
          <c:smooth val="0"/>
          <c:extLst>
            <c:ext xmlns:c16="http://schemas.microsoft.com/office/drawing/2014/chart" uri="{C3380CC4-5D6E-409C-BE32-E72D297353CC}">
              <c16:uniqueId val="{00000002-5939-4168-B801-38D0E002ABFC}"/>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ax val="22000"/>
          <c:min val="12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 Change from a Year Ago</c:v>
          </c:tx>
          <c:spPr>
            <a:ln w="28575" cap="rnd">
              <a:solidFill>
                <a:schemeClr val="accent1"/>
              </a:solidFill>
              <a:round/>
            </a:ln>
            <a:effectLst/>
          </c:spPr>
          <c:marker>
            <c:symbol val="none"/>
          </c:marker>
          <c:cat>
            <c:numRef>
              <c:f>'FRED Graph'!$A$16:$A$35</c:f>
              <c:numCache>
                <c:formatCode>[$-409]mmm\-yy;@</c:formatCode>
                <c:ptCount val="20"/>
                <c:pt idx="0">
                  <c:v>43101</c:v>
                </c:pt>
                <c:pt idx="1">
                  <c:v>43191</c:v>
                </c:pt>
                <c:pt idx="2">
                  <c:v>43282</c:v>
                </c:pt>
                <c:pt idx="3">
                  <c:v>43374</c:v>
                </c:pt>
                <c:pt idx="4">
                  <c:v>43466</c:v>
                </c:pt>
                <c:pt idx="5">
                  <c:v>43556</c:v>
                </c:pt>
                <c:pt idx="6">
                  <c:v>43647</c:v>
                </c:pt>
                <c:pt idx="7">
                  <c:v>43739</c:v>
                </c:pt>
                <c:pt idx="8">
                  <c:v>43831</c:v>
                </c:pt>
                <c:pt idx="9">
                  <c:v>43922</c:v>
                </c:pt>
                <c:pt idx="10">
                  <c:v>44013</c:v>
                </c:pt>
                <c:pt idx="11">
                  <c:v>44105</c:v>
                </c:pt>
                <c:pt idx="12">
                  <c:v>44197</c:v>
                </c:pt>
                <c:pt idx="13">
                  <c:v>44287</c:v>
                </c:pt>
                <c:pt idx="14">
                  <c:v>44378</c:v>
                </c:pt>
                <c:pt idx="15">
                  <c:v>44470</c:v>
                </c:pt>
                <c:pt idx="16">
                  <c:v>44562</c:v>
                </c:pt>
                <c:pt idx="17">
                  <c:v>44652</c:v>
                </c:pt>
                <c:pt idx="18">
                  <c:v>44743</c:v>
                </c:pt>
                <c:pt idx="19">
                  <c:v>44835</c:v>
                </c:pt>
              </c:numCache>
            </c:numRef>
          </c:cat>
          <c:val>
            <c:numRef>
              <c:f>'FRED Graph'!$B$16:$B$35</c:f>
              <c:numCache>
                <c:formatCode>0.0%</c:formatCode>
                <c:ptCount val="20"/>
                <c:pt idx="0">
                  <c:v>2.8861154446177872E-2</c:v>
                </c:pt>
                <c:pt idx="1">
                  <c:v>2.9457364341085368E-2</c:v>
                </c:pt>
                <c:pt idx="2">
                  <c:v>3.1562740569669012E-2</c:v>
                </c:pt>
                <c:pt idx="3">
                  <c:v>3.1345565749235416E-2</c:v>
                </c:pt>
                <c:pt idx="4">
                  <c:v>2.9567854435178287E-2</c:v>
                </c:pt>
                <c:pt idx="5">
                  <c:v>3.0120481927710774E-2</c:v>
                </c:pt>
                <c:pt idx="6">
                  <c:v>2.9850746268656803E-2</c:v>
                </c:pt>
                <c:pt idx="7">
                  <c:v>2.9651593773165397E-2</c:v>
                </c:pt>
                <c:pt idx="8">
                  <c:v>3.3136966126656953E-2</c:v>
                </c:pt>
                <c:pt idx="9">
                  <c:v>2.9239766081871288E-2</c:v>
                </c:pt>
                <c:pt idx="10">
                  <c:v>2.608695652173898E-2</c:v>
                </c:pt>
                <c:pt idx="11">
                  <c:v>2.8077753779697678E-2</c:v>
                </c:pt>
                <c:pt idx="12">
                  <c:v>2.9935851746258013E-2</c:v>
                </c:pt>
                <c:pt idx="13">
                  <c:v>3.5511363636363535E-2</c:v>
                </c:pt>
                <c:pt idx="14">
                  <c:v>4.590395480225995E-2</c:v>
                </c:pt>
                <c:pt idx="15">
                  <c:v>4.9019607843137303E-2</c:v>
                </c:pt>
                <c:pt idx="16">
                  <c:v>4.9826989619377038E-2</c:v>
                </c:pt>
                <c:pt idx="17">
                  <c:v>5.692729766803839E-2</c:v>
                </c:pt>
                <c:pt idx="18">
                  <c:v>5.266711681296421E-2</c:v>
                </c:pt>
                <c:pt idx="19">
                  <c:v>5.1401869158878455E-2</c:v>
                </c:pt>
              </c:numCache>
            </c:numRef>
          </c:val>
          <c:smooth val="0"/>
          <c:extLst>
            <c:ext xmlns:c16="http://schemas.microsoft.com/office/drawing/2014/chart" uri="{C3380CC4-5D6E-409C-BE32-E72D297353CC}">
              <c16:uniqueId val="{00000000-1354-44DA-8F52-A3E78BD593EA}"/>
            </c:ext>
          </c:extLst>
        </c:ser>
        <c:ser>
          <c:idx val="1"/>
          <c:order val="1"/>
          <c:tx>
            <c:v>% Change a Quarter Ago (annualized)</c:v>
          </c:tx>
          <c:spPr>
            <a:ln w="28575" cap="rnd">
              <a:solidFill>
                <a:schemeClr val="accent2"/>
              </a:solidFill>
              <a:round/>
            </a:ln>
            <a:effectLst/>
          </c:spPr>
          <c:marker>
            <c:symbol val="none"/>
          </c:marker>
          <c:cat>
            <c:numRef>
              <c:f>'FRED Graph'!$A$16:$A$35</c:f>
              <c:numCache>
                <c:formatCode>[$-409]mmm\-yy;@</c:formatCode>
                <c:ptCount val="20"/>
                <c:pt idx="0">
                  <c:v>43101</c:v>
                </c:pt>
                <c:pt idx="1">
                  <c:v>43191</c:v>
                </c:pt>
                <c:pt idx="2">
                  <c:v>43282</c:v>
                </c:pt>
                <c:pt idx="3">
                  <c:v>43374</c:v>
                </c:pt>
                <c:pt idx="4">
                  <c:v>43466</c:v>
                </c:pt>
                <c:pt idx="5">
                  <c:v>43556</c:v>
                </c:pt>
                <c:pt idx="6">
                  <c:v>43647</c:v>
                </c:pt>
                <c:pt idx="7">
                  <c:v>43739</c:v>
                </c:pt>
                <c:pt idx="8">
                  <c:v>43831</c:v>
                </c:pt>
                <c:pt idx="9">
                  <c:v>43922</c:v>
                </c:pt>
                <c:pt idx="10">
                  <c:v>44013</c:v>
                </c:pt>
                <c:pt idx="11">
                  <c:v>44105</c:v>
                </c:pt>
                <c:pt idx="12">
                  <c:v>44197</c:v>
                </c:pt>
                <c:pt idx="13">
                  <c:v>44287</c:v>
                </c:pt>
                <c:pt idx="14">
                  <c:v>44378</c:v>
                </c:pt>
                <c:pt idx="15">
                  <c:v>44470</c:v>
                </c:pt>
                <c:pt idx="16">
                  <c:v>44562</c:v>
                </c:pt>
                <c:pt idx="17">
                  <c:v>44652</c:v>
                </c:pt>
                <c:pt idx="18">
                  <c:v>44743</c:v>
                </c:pt>
                <c:pt idx="19">
                  <c:v>44835</c:v>
                </c:pt>
              </c:numCache>
            </c:numRef>
          </c:cat>
          <c:val>
            <c:numRef>
              <c:f>'FRED Graph'!$C$16:$C$35</c:f>
              <c:numCache>
                <c:formatCode>0.0%</c:formatCode>
                <c:ptCount val="20"/>
                <c:pt idx="0">
                  <c:v>3.4065874841048505E-2</c:v>
                </c:pt>
                <c:pt idx="1">
                  <c:v>2.7574025706369909E-2</c:v>
                </c:pt>
                <c:pt idx="2">
                  <c:v>3.6637447707141391E-2</c:v>
                </c:pt>
                <c:pt idx="3">
                  <c:v>2.7137547211703472E-2</c:v>
                </c:pt>
                <c:pt idx="4">
                  <c:v>2.695468636764442E-2</c:v>
                </c:pt>
                <c:pt idx="5">
                  <c:v>2.9782031820711596E-2</c:v>
                </c:pt>
                <c:pt idx="6">
                  <c:v>3.5552105622194574E-2</c:v>
                </c:pt>
                <c:pt idx="7">
                  <c:v>2.6343266377157226E-2</c:v>
                </c:pt>
                <c:pt idx="8">
                  <c:v>4.0930421635125169E-2</c:v>
                </c:pt>
                <c:pt idx="9">
                  <c:v>1.4331552384033719E-2</c:v>
                </c:pt>
                <c:pt idx="10">
                  <c:v>2.2921705822435801E-2</c:v>
                </c:pt>
                <c:pt idx="11">
                  <c:v>3.4331655423983198E-2</c:v>
                </c:pt>
                <c:pt idx="12">
                  <c:v>4.8476156571849893E-2</c:v>
                </c:pt>
                <c:pt idx="13">
                  <c:v>3.6474704727853746E-2</c:v>
                </c:pt>
                <c:pt idx="14">
                  <c:v>6.4609011920005122E-2</c:v>
                </c:pt>
                <c:pt idx="15">
                  <c:v>4.6711557054020636E-2</c:v>
                </c:pt>
                <c:pt idx="16">
                  <c:v>5.1707739006699782E-2</c:v>
                </c:pt>
                <c:pt idx="17">
                  <c:v>6.4800464026704807E-2</c:v>
                </c:pt>
                <c:pt idx="18">
                  <c:v>4.7547936934811075E-2</c:v>
                </c:pt>
                <c:pt idx="19">
                  <c:v>4.1688265106801348E-2</c:v>
                </c:pt>
              </c:numCache>
            </c:numRef>
          </c:val>
          <c:smooth val="0"/>
          <c:extLst>
            <c:ext xmlns:c16="http://schemas.microsoft.com/office/drawing/2014/chart" uri="{C3380CC4-5D6E-409C-BE32-E72D297353CC}">
              <c16:uniqueId val="{00000001-1354-44DA-8F52-A3E78BD593EA}"/>
            </c:ext>
          </c:extLst>
        </c:ser>
        <c:dLbls>
          <c:showLegendKey val="0"/>
          <c:showVal val="0"/>
          <c:showCatName val="0"/>
          <c:showSerName val="0"/>
          <c:showPercent val="0"/>
          <c:showBubbleSize val="0"/>
        </c:dLbls>
        <c:smooth val="0"/>
        <c:axId val="1214797312"/>
        <c:axId val="1214800224"/>
      </c:lineChart>
      <c:dateAx>
        <c:axId val="1214797312"/>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14800224"/>
        <c:crosses val="autoZero"/>
        <c:auto val="1"/>
        <c:lblOffset val="100"/>
        <c:baseTimeUnit val="months"/>
      </c:dateAx>
      <c:valAx>
        <c:axId val="1214800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1479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6</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8300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008631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17 and then break</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9380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83873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17195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302484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4</a:t>
            </a:r>
            <a:r>
              <a:rPr lang="en-US" baseline="30000" dirty="0"/>
              <a:t>th</a:t>
            </a:r>
            <a:r>
              <a:rPr lang="en-US" dirty="0"/>
              <a:t>  1%; ; </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46282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3591510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161527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Livingston Survey. 75-78.  Unemployment 7% and 6% inflation.  Look at the stability in the post 2001 period and the 2003-2005 period</a:t>
            </a:r>
            <a:endParaRPr/>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84804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39</a:t>
            </a:fld>
            <a:endParaRPr lang="en-US"/>
          </a:p>
        </p:txBody>
      </p:sp>
    </p:spTree>
    <p:extLst>
      <p:ext uri="{BB962C8B-B14F-4D97-AF65-F5344CB8AC3E}">
        <p14:creationId xmlns:p14="http://schemas.microsoft.com/office/powerpoint/2010/main" val="1019301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more persistent and rising, but to get inflationary expectations down, Volcker had to push the funds rate well over the rate of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696875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of Professional Forecasters from early August:  GDP and unemployment much like the June Fed forecast.  Inflation much like the Fed’s September forecast.</a:t>
            </a:r>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3644792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7579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16</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to 17 and then to 20</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418930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Winter</a:t>
            </a:r>
            <a:r>
              <a:rPr lang="en-US" sz="3600" b="1" i="1" dirty="0"/>
              <a:t>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Rhode Island</a:t>
            </a:r>
          </a:p>
          <a:p>
            <a:pPr>
              <a:lnSpc>
                <a:spcPct val="100000"/>
              </a:lnSpc>
              <a:spcBef>
                <a:spcPts val="0"/>
              </a:spcBef>
            </a:pPr>
            <a:r>
              <a:rPr lang="en-US" sz="3100" dirty="0">
                <a:solidFill>
                  <a:schemeClr val="tx2"/>
                </a:solidFill>
              </a:rPr>
              <a:t>January-February,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C850-15DA-580B-D51E-7C90B5F6F2F0}"/>
              </a:ext>
            </a:extLst>
          </p:cNvPr>
          <p:cNvSpPr>
            <a:spLocks noGrp="1"/>
          </p:cNvSpPr>
          <p:nvPr>
            <p:ph type="title"/>
          </p:nvPr>
        </p:nvSpPr>
        <p:spPr/>
        <p:txBody>
          <a:bodyPr/>
          <a:lstStyle/>
          <a:p>
            <a:r>
              <a:rPr lang="en-US" dirty="0">
                <a:solidFill>
                  <a:schemeClr val="bg1"/>
                </a:solidFill>
              </a:rPr>
              <a:t>Or</a:t>
            </a:r>
            <a:r>
              <a:rPr lang="en-US" dirty="0"/>
              <a:t>igins</a:t>
            </a:r>
          </a:p>
        </p:txBody>
      </p:sp>
      <p:sp>
        <p:nvSpPr>
          <p:cNvPr id="3" name="Content Placeholder 2">
            <a:extLst>
              <a:ext uri="{FF2B5EF4-FFF2-40B4-BE49-F238E27FC236}">
                <a16:creationId xmlns:a16="http://schemas.microsoft.com/office/drawing/2014/main" id="{6375CD7D-32F1-4758-0754-42439ECE7EB9}"/>
              </a:ext>
            </a:extLst>
          </p:cNvPr>
          <p:cNvSpPr>
            <a:spLocks noGrp="1"/>
          </p:cNvSpPr>
          <p:nvPr>
            <p:ph idx="1"/>
          </p:nvPr>
        </p:nvSpPr>
        <p:spPr/>
        <p:txBody>
          <a:bodyPr/>
          <a:lstStyle/>
          <a:p>
            <a:r>
              <a:rPr lang="en-US" sz="2800" dirty="0" err="1"/>
              <a:t>Sveriges</a:t>
            </a:r>
            <a:r>
              <a:rPr lang="en-US" sz="2800" dirty="0"/>
              <a:t> </a:t>
            </a:r>
            <a:r>
              <a:rPr lang="en-US" sz="2800" dirty="0" err="1"/>
              <a:t>Riksbank</a:t>
            </a:r>
            <a:r>
              <a:rPr lang="en-US" sz="2800" dirty="0"/>
              <a:t> (Sweden), 1668, currency regulation.</a:t>
            </a:r>
          </a:p>
          <a:p>
            <a:r>
              <a:rPr lang="en-US" sz="2800" dirty="0"/>
              <a:t>Bank of England, 1694, debt finance for the War of Grand Alliance.</a:t>
            </a:r>
          </a:p>
          <a:p>
            <a:r>
              <a:rPr lang="en-US" sz="2800" dirty="0"/>
              <a:t>Banks of the US, First (1791-1811) and Second (1816-1836) did a little of both.</a:t>
            </a:r>
          </a:p>
          <a:p>
            <a:endParaRPr lang="en-US" dirty="0"/>
          </a:p>
        </p:txBody>
      </p:sp>
      <p:sp>
        <p:nvSpPr>
          <p:cNvPr id="4" name="Slide Number Placeholder 3">
            <a:extLst>
              <a:ext uri="{FF2B5EF4-FFF2-40B4-BE49-F238E27FC236}">
                <a16:creationId xmlns:a16="http://schemas.microsoft.com/office/drawing/2014/main" id="{5386AE61-6838-E04F-7563-B0E52FAC4100}"/>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56449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4EF-411D-433F-9337-4A5E478009BF}"/>
              </a:ext>
            </a:extLst>
          </p:cNvPr>
          <p:cNvSpPr>
            <a:spLocks noGrp="1"/>
          </p:cNvSpPr>
          <p:nvPr>
            <p:ph type="title"/>
          </p:nvPr>
        </p:nvSpPr>
        <p:spPr/>
        <p:txBody>
          <a:bodyPr>
            <a:normAutofit/>
          </a:bodyPr>
          <a:lstStyle/>
          <a:p>
            <a:r>
              <a:rPr lang="en-US" dirty="0">
                <a:solidFill>
                  <a:schemeClr val="bg1"/>
                </a:solidFill>
              </a:rPr>
              <a:t>Fin</a:t>
            </a:r>
            <a:r>
              <a:rPr lang="en-US" dirty="0"/>
              <a:t>ancial Crises in the 19</a:t>
            </a:r>
            <a:r>
              <a:rPr lang="en-US" baseline="30000" dirty="0"/>
              <a:t>th</a:t>
            </a:r>
            <a:r>
              <a:rPr lang="en-US" dirty="0"/>
              <a:t> Century</a:t>
            </a:r>
          </a:p>
        </p:txBody>
      </p:sp>
      <p:sp>
        <p:nvSpPr>
          <p:cNvPr id="3" name="Rectangle 3">
            <a:extLst>
              <a:ext uri="{FF2B5EF4-FFF2-40B4-BE49-F238E27FC236}">
                <a16:creationId xmlns:a16="http://schemas.microsoft.com/office/drawing/2014/main" id="{6B79B6CA-5146-46B5-925D-A9227031D272}"/>
              </a:ext>
            </a:extLst>
          </p:cNvPr>
          <p:cNvSpPr txBox="1">
            <a:spLocks noChangeArrowheads="1"/>
          </p:cNvSpPr>
          <p:nvPr/>
        </p:nvSpPr>
        <p:spPr>
          <a:xfrm>
            <a:off x="660606" y="1533293"/>
            <a:ext cx="959294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Financial Panics (and recessions) in the 19</a:t>
            </a:r>
            <a:r>
              <a:rPr lang="en-US" sz="2800" baseline="30000" dirty="0"/>
              <a:t>th</a:t>
            </a:r>
            <a:r>
              <a:rPr lang="en-US" sz="2800" dirty="0"/>
              <a:t> century: 1819, 1837, 1857, 1873, 1893.</a:t>
            </a:r>
          </a:p>
          <a:p>
            <a:r>
              <a:rPr lang="en-US" sz="2800" dirty="0"/>
              <a:t>Financial Panics are caused by a shortage of </a:t>
            </a:r>
            <a:r>
              <a:rPr lang="en-US" sz="2800" i="1" dirty="0"/>
              <a:t>liquidity</a:t>
            </a:r>
            <a:r>
              <a:rPr lang="en-US" sz="2800" dirty="0"/>
              <a:t>.</a:t>
            </a:r>
          </a:p>
          <a:p>
            <a:r>
              <a:rPr lang="en-US" sz="2800" dirty="0">
                <a:solidFill>
                  <a:srgbClr val="FF0000"/>
                </a:solidFill>
              </a:rPr>
              <a:t>illiquidity</a:t>
            </a:r>
            <a:r>
              <a:rPr lang="en-US" sz="2800" dirty="0"/>
              <a:t>: the value of liquid assets (cash, short-term Treasuries) are less than the value of liquid liabilities (short-term debt, bank deposits)</a:t>
            </a:r>
          </a:p>
          <a:p>
            <a:r>
              <a:rPr lang="en-US" sz="2800" dirty="0">
                <a:solidFill>
                  <a:srgbClr val="FF0000"/>
                </a:solidFill>
              </a:rPr>
              <a:t>Insolvency</a:t>
            </a:r>
            <a:r>
              <a:rPr lang="en-US" sz="2800" dirty="0"/>
              <a:t>:  the value of assets is less than liabilities, so unless thins change, the liabilities will not be paid off.</a:t>
            </a:r>
          </a:p>
        </p:txBody>
      </p:sp>
    </p:spTree>
    <p:extLst>
      <p:ext uri="{BB962C8B-B14F-4D97-AF65-F5344CB8AC3E}">
        <p14:creationId xmlns:p14="http://schemas.microsoft.com/office/powerpoint/2010/main" val="38991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988-EF59-4917-B17E-AFE229FCF08B}"/>
              </a:ext>
            </a:extLst>
          </p:cNvPr>
          <p:cNvSpPr>
            <a:spLocks noGrp="1"/>
          </p:cNvSpPr>
          <p:nvPr>
            <p:ph type="title"/>
          </p:nvPr>
        </p:nvSpPr>
        <p:spPr>
          <a:xfrm>
            <a:off x="922867" y="13230"/>
            <a:ext cx="10515600" cy="1325563"/>
          </a:xfrm>
        </p:spPr>
        <p:txBody>
          <a:bodyPr/>
          <a:lstStyle/>
          <a:p>
            <a:r>
              <a:rPr lang="en-US" dirty="0">
                <a:solidFill>
                  <a:schemeClr val="bg1"/>
                </a:solidFill>
              </a:rPr>
              <a:t>Illi</a:t>
            </a:r>
            <a:r>
              <a:rPr lang="en-US" dirty="0">
                <a:solidFill>
                  <a:schemeClr val="accent5">
                    <a:lumMod val="50000"/>
                  </a:schemeClr>
                </a:solidFill>
              </a:rPr>
              <a:t>quidity Can Lead to Insolvency</a:t>
            </a:r>
          </a:p>
        </p:txBody>
      </p:sp>
      <p:sp>
        <p:nvSpPr>
          <p:cNvPr id="3" name="Content Placeholder 2">
            <a:extLst>
              <a:ext uri="{FF2B5EF4-FFF2-40B4-BE49-F238E27FC236}">
                <a16:creationId xmlns:a16="http://schemas.microsoft.com/office/drawing/2014/main" id="{91934C90-EACC-4485-9C8A-02A27FD6229B}"/>
              </a:ext>
            </a:extLst>
          </p:cNvPr>
          <p:cNvSpPr>
            <a:spLocks noGrp="1"/>
          </p:cNvSpPr>
          <p:nvPr>
            <p:ph idx="1"/>
          </p:nvPr>
        </p:nvSpPr>
        <p:spPr/>
        <p:txBody>
          <a:bodyPr/>
          <a:lstStyle/>
          <a:p>
            <a:r>
              <a:rPr lang="en-US" dirty="0"/>
              <a:t>Most banks are technically illiquid, which is not a problem in normal times because money is being deposited to offset the money that is being withdrawn.</a:t>
            </a:r>
          </a:p>
          <a:p>
            <a:r>
              <a:rPr lang="en-US" dirty="0"/>
              <a:t>But during a panic solvency is no guarantee of survival (As  George Bailey learned in </a:t>
            </a:r>
            <a:r>
              <a:rPr lang="en-US" i="1" dirty="0"/>
              <a:t>It’s a Wonderful Life)</a:t>
            </a:r>
            <a:endParaRPr lang="en-US" dirty="0"/>
          </a:p>
          <a:p>
            <a:r>
              <a:rPr lang="en-US" dirty="0"/>
              <a:t>To meet pressing demands for cash, the bank may have to sell assets in a “fire sale,” leading to insolvency and a bank failure.</a:t>
            </a:r>
          </a:p>
        </p:txBody>
      </p:sp>
      <p:sp>
        <p:nvSpPr>
          <p:cNvPr id="4" name="Slide Number Placeholder 3">
            <a:extLst>
              <a:ext uri="{FF2B5EF4-FFF2-40B4-BE49-F238E27FC236}">
                <a16:creationId xmlns:a16="http://schemas.microsoft.com/office/drawing/2014/main" id="{C628C221-9DAA-40DC-BBA9-86E031649F2D}"/>
              </a:ext>
            </a:extLst>
          </p:cNvPr>
          <p:cNvSpPr>
            <a:spLocks noGrp="1"/>
          </p:cNvSpPr>
          <p:nvPr>
            <p:ph type="sldNum" sz="quarter" idx="12"/>
          </p:nvPr>
        </p:nvSpPr>
        <p:spPr/>
        <p:txBody>
          <a:bodyPr/>
          <a:lstStyle/>
          <a:p>
            <a:fld id="{D9F085D5-EC86-4F6A-B501-C1359CB39116}" type="slidenum">
              <a:rPr lang="en-GB" smtClean="0"/>
              <a:t>12</a:t>
            </a:fld>
            <a:endParaRPr lang="en-GB" dirty="0"/>
          </a:p>
        </p:txBody>
      </p:sp>
    </p:spTree>
    <p:extLst>
      <p:ext uri="{BB962C8B-B14F-4D97-AF65-F5344CB8AC3E}">
        <p14:creationId xmlns:p14="http://schemas.microsoft.com/office/powerpoint/2010/main" val="3223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F02-D80F-49CC-9D12-7B843E6524DD}"/>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lter Bagehot’s and his Famous Dictum</a:t>
            </a:r>
            <a:endParaRPr lang="en-US" dirty="0">
              <a:solidFill>
                <a:schemeClr val="bg1"/>
              </a:solidFill>
            </a:endParaRPr>
          </a:p>
        </p:txBody>
      </p:sp>
      <p:sp>
        <p:nvSpPr>
          <p:cNvPr id="3" name="Content Placeholder 2">
            <a:extLst>
              <a:ext uri="{FF2B5EF4-FFF2-40B4-BE49-F238E27FC236}">
                <a16:creationId xmlns:a16="http://schemas.microsoft.com/office/drawing/2014/main" id="{72226165-7EC1-43B9-816A-87011F451475}"/>
              </a:ext>
            </a:extLst>
          </p:cNvPr>
          <p:cNvSpPr>
            <a:spLocks noGrp="1"/>
          </p:cNvSpPr>
          <p:nvPr>
            <p:ph idx="1"/>
          </p:nvPr>
        </p:nvSpPr>
        <p:spPr/>
        <p:txBody>
          <a:bodyPr>
            <a:normAutofit/>
          </a:bodyPr>
          <a:lstStyle/>
          <a:p>
            <a:r>
              <a:rPr lang="en-US" dirty="0"/>
              <a:t>Walter Bagehot (1826-77): </a:t>
            </a:r>
            <a:r>
              <a:rPr lang="en-US" i="1" dirty="0"/>
              <a:t>Lombard Street</a:t>
            </a:r>
            <a:r>
              <a:rPr lang="en-US" dirty="0"/>
              <a:t>, 1873</a:t>
            </a:r>
          </a:p>
          <a:p>
            <a:r>
              <a:rPr lang="en-US" dirty="0"/>
              <a:t>Save the solvent institutions while allowing the</a:t>
            </a:r>
            <a:br>
              <a:rPr lang="en-US" dirty="0"/>
            </a:br>
            <a:r>
              <a:rPr lang="en-US" dirty="0"/>
              <a:t>insolvent to fail.</a:t>
            </a:r>
          </a:p>
          <a:p>
            <a:r>
              <a:rPr lang="en-US" dirty="0"/>
              <a:t>His “Dictum” during a panic the Central Bank should:</a:t>
            </a:r>
          </a:p>
          <a:p>
            <a:pPr marL="914400" lvl="1" indent="-457200">
              <a:buFont typeface="+mj-lt"/>
              <a:buAutoNum type="arabicPeriod"/>
            </a:pPr>
            <a:r>
              <a:rPr lang="en-US" dirty="0"/>
              <a:t>Lend freely,</a:t>
            </a:r>
          </a:p>
          <a:p>
            <a:pPr marL="914400" lvl="1" indent="-457200">
              <a:buFont typeface="+mj-lt"/>
              <a:buAutoNum type="arabicPeriod"/>
            </a:pPr>
            <a:r>
              <a:rPr lang="en-US" dirty="0"/>
              <a:t>At a high interest rate,</a:t>
            </a:r>
          </a:p>
          <a:p>
            <a:pPr marL="914400" lvl="1" indent="-457200">
              <a:buFont typeface="+mj-lt"/>
              <a:buAutoNum type="arabicPeriod"/>
            </a:pPr>
            <a:r>
              <a:rPr lang="en-US" dirty="0"/>
              <a:t>To solvent institutions,</a:t>
            </a:r>
          </a:p>
          <a:p>
            <a:pPr marL="914400" lvl="1" indent="-457200">
              <a:buFont typeface="+mj-lt"/>
              <a:buAutoNum type="arabicPeriod"/>
            </a:pPr>
            <a:r>
              <a:rPr lang="en-US" dirty="0"/>
              <a:t>On good collateral.</a:t>
            </a:r>
          </a:p>
        </p:txBody>
      </p:sp>
      <p:sp>
        <p:nvSpPr>
          <p:cNvPr id="4" name="Slide Number Placeholder 3">
            <a:extLst>
              <a:ext uri="{FF2B5EF4-FFF2-40B4-BE49-F238E27FC236}">
                <a16:creationId xmlns:a16="http://schemas.microsoft.com/office/drawing/2014/main" id="{206DD590-8655-4E10-A9BD-B0E73EED4E92}"/>
              </a:ext>
            </a:extLst>
          </p:cNvPr>
          <p:cNvSpPr>
            <a:spLocks noGrp="1"/>
          </p:cNvSpPr>
          <p:nvPr>
            <p:ph type="sldNum" sz="quarter" idx="12"/>
          </p:nvPr>
        </p:nvSpPr>
        <p:spPr/>
        <p:txBody>
          <a:bodyPr/>
          <a:lstStyle/>
          <a:p>
            <a:fld id="{D9F085D5-EC86-4F6A-B501-C1359CB39116}" type="slidenum">
              <a:rPr lang="en-GB" smtClean="0"/>
              <a:t>13</a:t>
            </a:fld>
            <a:endParaRPr lang="en-GB" dirty="0"/>
          </a:p>
        </p:txBody>
      </p:sp>
      <p:pic>
        <p:nvPicPr>
          <p:cNvPr id="5" name="Picture 4" descr="Image result for walter bagehot">
            <a:extLst>
              <a:ext uri="{FF2B5EF4-FFF2-40B4-BE49-F238E27FC236}">
                <a16:creationId xmlns:a16="http://schemas.microsoft.com/office/drawing/2014/main" id="{29302C29-71E8-4A9B-9454-0CAC88DD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51" y="2286002"/>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9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spTree>
    <p:extLst>
      <p:ext uri="{BB962C8B-B14F-4D97-AF65-F5344CB8AC3E}">
        <p14:creationId xmlns:p14="http://schemas.microsoft.com/office/powerpoint/2010/main" val="6908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Federal Reserve Act of 1913</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Original Roles of the Fed</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779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Expenditure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16</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8" name="FRED Graph Chart" descr="FRED Graph">
            <a:extLst>
              <a:ext uri="{FF2B5EF4-FFF2-40B4-BE49-F238E27FC236}">
                <a16:creationId xmlns:a16="http://schemas.microsoft.com/office/drawing/2014/main" id="{F27C9B3A-69EA-F8E9-4C55-112F3B1A9E57}"/>
              </a:ext>
            </a:extLst>
          </p:cNvPr>
          <p:cNvPicPr>
            <a:picLocks noChangeAspect="1"/>
          </p:cNvPicPr>
          <p:nvPr/>
        </p:nvPicPr>
        <p:blipFill>
          <a:blip r:embed="rId3"/>
          <a:stretch>
            <a:fillRect/>
          </a:stretch>
        </p:blipFill>
        <p:spPr>
          <a:xfrm>
            <a:off x="685800" y="1501140"/>
            <a:ext cx="10332720" cy="4959292"/>
          </a:xfrm>
          <a:prstGeom prst="rect">
            <a:avLst/>
          </a:prstGeom>
        </p:spPr>
      </p:pic>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sp>
        <p:nvSpPr>
          <p:cNvPr id="6" name="Content Placeholder 5">
            <a:extLst>
              <a:ext uri="{FF2B5EF4-FFF2-40B4-BE49-F238E27FC236}">
                <a16:creationId xmlns:a16="http://schemas.microsoft.com/office/drawing/2014/main" id="{05AEE8AC-1508-44C4-5706-469CC2FB5E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97718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10" name="FRED Graph Chart" descr="FRED Graph">
            <a:extLst>
              <a:ext uri="{FF2B5EF4-FFF2-40B4-BE49-F238E27FC236}">
                <a16:creationId xmlns:a16="http://schemas.microsoft.com/office/drawing/2014/main" id="{B26F8760-EF5D-78FB-9B53-3C92EDDCC04B}"/>
              </a:ext>
            </a:extLst>
          </p:cNvPr>
          <p:cNvPicPr>
            <a:picLocks noGrp="1" noChangeAspect="1"/>
          </p:cNvPicPr>
          <p:nvPr>
            <p:ph idx="1"/>
          </p:nvPr>
        </p:nvPicPr>
        <p:blipFill>
          <a:blip r:embed="rId3"/>
          <a:stretch>
            <a:fillRect/>
          </a:stretch>
        </p:blipFill>
        <p:spPr>
          <a:xfrm>
            <a:off x="838200" y="1570038"/>
            <a:ext cx="10660380" cy="4351337"/>
          </a:xfrm>
          <a:prstGeom prst="rect">
            <a:avLst/>
          </a:prstGeom>
        </p:spPr>
      </p:pic>
    </p:spTree>
    <p:extLst>
      <p:ext uri="{BB962C8B-B14F-4D97-AF65-F5344CB8AC3E}">
        <p14:creationId xmlns:p14="http://schemas.microsoft.com/office/powerpoint/2010/main" val="270674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  what the economy would look like if real GDP were at potential (average behavior of the economy over a number of years):</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25</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solidFill>
                  <a:schemeClr val="accent6">
                    <a:lumMod val="75000"/>
                  </a:schemeClr>
                </a:solidFill>
              </a:rPr>
              <a:t>i</a:t>
            </a:r>
            <a:r>
              <a:rPr lang="en-US" sz="2800" dirty="0"/>
              <a:t>s  the rate on 3 month Treasuries.</a:t>
            </a:r>
          </a:p>
          <a:p>
            <a:r>
              <a:rPr lang="en-US" sz="2800" dirty="0">
                <a:solidFill>
                  <a:schemeClr val="accent6"/>
                </a:solidFill>
              </a:rPr>
              <a:t>Green</a:t>
            </a:r>
            <a:r>
              <a:rPr lang="en-US" sz="2800" dirty="0"/>
              <a:t> is the prime bank lending rate</a:t>
            </a:r>
            <a:endParaRPr lang="en-US" sz="2800" dirty="0">
              <a:solidFill>
                <a:schemeClr val="accent6"/>
              </a:solidFill>
            </a:endParaRPr>
          </a:p>
        </p:txBody>
      </p:sp>
      <p:pic>
        <p:nvPicPr>
          <p:cNvPr id="7" name="FRED Graph Chart" descr="FRED Graph">
            <a:extLst>
              <a:ext uri="{FF2B5EF4-FFF2-40B4-BE49-F238E27FC236}">
                <a16:creationId xmlns:a16="http://schemas.microsoft.com/office/drawing/2014/main" id="{C62BE5A1-5E67-7D68-6CEC-73C27073F847}"/>
              </a:ext>
            </a:extLst>
          </p:cNvPr>
          <p:cNvPicPr>
            <a:picLocks noGrp="1" noChangeAspect="1"/>
          </p:cNvPicPr>
          <p:nvPr>
            <p:ph idx="1"/>
          </p:nvPr>
        </p:nvPicPr>
        <p:blipFill>
          <a:blip r:embed="rId3"/>
          <a:stretch>
            <a:fillRect/>
          </a:stretch>
        </p:blipFill>
        <p:spPr>
          <a:xfrm>
            <a:off x="838200" y="1761067"/>
            <a:ext cx="7368540" cy="4351337"/>
          </a:xfrm>
          <a:prstGeom prst="rect">
            <a:avLst/>
          </a:prstGeo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12/13-14/2022 FOMC Meeting mentions:</a:t>
            </a:r>
          </a:p>
          <a:p>
            <a:pPr lvl="1"/>
            <a:r>
              <a:rPr lang="en-US" dirty="0"/>
              <a:t>Money Supply, M1, M2 – 0 times</a:t>
            </a:r>
          </a:p>
          <a:p>
            <a:pPr lvl="1"/>
            <a:r>
              <a:rPr lang="en-US" dirty="0"/>
              <a:t>Federal funds  rate – 16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5" name="FRED Graph Chart" descr="FRED Graph">
            <a:extLst>
              <a:ext uri="{FF2B5EF4-FFF2-40B4-BE49-F238E27FC236}">
                <a16:creationId xmlns:a16="http://schemas.microsoft.com/office/drawing/2014/main" id="{C91DEC77-724E-C410-D740-4E96DB0A8636}"/>
              </a:ext>
            </a:extLst>
          </p:cNvPr>
          <p:cNvPicPr>
            <a:picLocks noGrp="1" noChangeAspect="1"/>
          </p:cNvPicPr>
          <p:nvPr>
            <p:ph idx="1"/>
          </p:nvPr>
        </p:nvPicPr>
        <p:blipFill>
          <a:blip r:embed="rId2"/>
          <a:stretch>
            <a:fillRect/>
          </a:stretch>
        </p:blipFill>
        <p:spPr>
          <a:xfrm>
            <a:off x="741556" y="1570038"/>
            <a:ext cx="9946888" cy="4351337"/>
          </a:xfrm>
          <a:prstGeom prst="rect">
            <a:avLst/>
          </a:prstGeom>
        </p:spPr>
      </p:pic>
    </p:spTree>
    <p:extLst>
      <p:ext uri="{BB962C8B-B14F-4D97-AF65-F5344CB8AC3E}">
        <p14:creationId xmlns:p14="http://schemas.microsoft.com/office/powerpoint/2010/main" val="238130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a:xfrm>
            <a:off x="704385" y="0"/>
            <a:ext cx="10515600" cy="1325563"/>
          </a:xfrm>
        </p:spPr>
        <p:txBody>
          <a:bodyPr/>
          <a:lstStyle/>
          <a:p>
            <a:r>
              <a:rPr lang="en-US" dirty="0">
                <a:solidFill>
                  <a:schemeClr val="bg1"/>
                </a:solidFill>
              </a:rPr>
              <a:t>“Do</a:t>
            </a:r>
            <a:r>
              <a:rPr lang="en-US" dirty="0"/>
              <a:t>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he was able to do what economists said was impossible:  simultaneously reducing inflation and unemployment.”</a:t>
            </a:r>
          </a:p>
          <a:p>
            <a:pPr marL="0" indent="0">
              <a:buNone/>
            </a:pPr>
            <a:endParaRPr lang="en-US" dirty="0"/>
          </a:p>
          <a:p>
            <a:pPr marL="0" indent="0">
              <a:buNone/>
            </a:pPr>
            <a:r>
              <a:rPr lang="en-US" dirty="0"/>
              <a:t>What do you think would be </a:t>
            </a:r>
            <a:r>
              <a:rPr lang="en-US"/>
              <a:t>my response?</a:t>
            </a:r>
            <a:endParaRPr lang="en-US" dirty="0"/>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417233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5" name="FRED Graph Chart" descr="FRED Graph">
            <a:extLst>
              <a:ext uri="{FF2B5EF4-FFF2-40B4-BE49-F238E27FC236}">
                <a16:creationId xmlns:a16="http://schemas.microsoft.com/office/drawing/2014/main" id="{C804B018-3822-6B9C-2D2A-340500F12EC8}"/>
              </a:ext>
            </a:extLst>
          </p:cNvPr>
          <p:cNvPicPr>
            <a:picLocks noChangeAspect="1"/>
          </p:cNvPicPr>
          <p:nvPr/>
        </p:nvPicPr>
        <p:blipFill>
          <a:blip r:embed="rId3"/>
          <a:stretch>
            <a:fillRect/>
          </a:stretch>
        </p:blipFill>
        <p:spPr>
          <a:xfrm>
            <a:off x="3097530" y="3037128"/>
            <a:ext cx="8191500" cy="3375660"/>
          </a:xfrm>
          <a:prstGeom prst="rect">
            <a:avLst/>
          </a:prstGeom>
        </p:spPr>
      </p:pic>
    </p:spTree>
    <p:extLst>
      <p:ext uri="{BB962C8B-B14F-4D97-AF65-F5344CB8AC3E}">
        <p14:creationId xmlns:p14="http://schemas.microsoft.com/office/powerpoint/2010/main" val="41157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558969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pPr marL="0" indent="0">
              <a:buNone/>
            </a:pPr>
            <a:endParaRPr lang="en-US" dirty="0"/>
          </a:p>
          <a:p>
            <a:r>
              <a:rPr lang="en-US" dirty="0"/>
              <a:t>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a:bodyPr>
          <a:lstStyle/>
          <a:p>
            <a:pPr marL="0" indent="0">
              <a:buNone/>
            </a:pPr>
            <a:r>
              <a:rPr lang="en-US" dirty="0"/>
              <a:t>The Fed “guides” financial market participants about what they intend to do in the future.  From the 9/13-14/22 Policy Statement:</a:t>
            </a:r>
          </a:p>
          <a:p>
            <a:r>
              <a:rPr lang="en-US" dirty="0"/>
              <a:t>“The Committee anticipates that ongoing increases in the target range will be appropriate in order to attain a stance of monetary policy that is sufficiently restrictive to return inflation to 2 percent over time.” </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32</a:t>
            </a:fld>
            <a:endParaRPr lang="en-GB" dirty="0"/>
          </a:p>
        </p:txBody>
      </p:sp>
    </p:spTree>
    <p:extLst>
      <p:ext uri="{BB962C8B-B14F-4D97-AF65-F5344CB8AC3E}">
        <p14:creationId xmlns:p14="http://schemas.microsoft.com/office/powerpoint/2010/main" val="21361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D9FC-8059-4F46-623D-33FF26E30FF2}"/>
              </a:ext>
            </a:extLst>
          </p:cNvPr>
          <p:cNvSpPr>
            <a:spLocks noGrp="1"/>
          </p:cNvSpPr>
          <p:nvPr>
            <p:ph type="title"/>
          </p:nvPr>
        </p:nvSpPr>
        <p:spPr/>
        <p:txBody>
          <a:bodyPr/>
          <a:lstStyle/>
          <a:p>
            <a:r>
              <a:rPr lang="en-US" dirty="0">
                <a:solidFill>
                  <a:schemeClr val="bg1"/>
                </a:solidFill>
              </a:rPr>
              <a:t>Wh</a:t>
            </a:r>
            <a:r>
              <a:rPr lang="en-US" dirty="0"/>
              <a:t>en the Fed Talks, Wall St Listens!</a:t>
            </a:r>
          </a:p>
        </p:txBody>
      </p:sp>
      <p:pic>
        <p:nvPicPr>
          <p:cNvPr id="6" name="Content Placeholder 5">
            <a:extLst>
              <a:ext uri="{FF2B5EF4-FFF2-40B4-BE49-F238E27FC236}">
                <a16:creationId xmlns:a16="http://schemas.microsoft.com/office/drawing/2014/main" id="{B3046B54-03FC-142C-C975-601B2F321278}"/>
              </a:ext>
            </a:extLst>
          </p:cNvPr>
          <p:cNvPicPr>
            <a:picLocks noGrp="1" noChangeAspect="1"/>
          </p:cNvPicPr>
          <p:nvPr>
            <p:ph idx="1"/>
          </p:nvPr>
        </p:nvPicPr>
        <p:blipFill>
          <a:blip r:embed="rId2"/>
          <a:stretch>
            <a:fillRect/>
          </a:stretch>
        </p:blipFill>
        <p:spPr>
          <a:xfrm>
            <a:off x="838200" y="1553875"/>
            <a:ext cx="9148964" cy="4351337"/>
          </a:xfrm>
        </p:spPr>
      </p:pic>
      <p:sp>
        <p:nvSpPr>
          <p:cNvPr id="4" name="Slide Number Placeholder 3">
            <a:extLst>
              <a:ext uri="{FF2B5EF4-FFF2-40B4-BE49-F238E27FC236}">
                <a16:creationId xmlns:a16="http://schemas.microsoft.com/office/drawing/2014/main" id="{CA607991-AF7A-96F6-558B-6EB80E144F39}"/>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7" name="TextBox 6">
            <a:extLst>
              <a:ext uri="{FF2B5EF4-FFF2-40B4-BE49-F238E27FC236}">
                <a16:creationId xmlns:a16="http://schemas.microsoft.com/office/drawing/2014/main" id="{C1DCBC92-91CA-063B-7405-C67FB17E5B83}"/>
              </a:ext>
            </a:extLst>
          </p:cNvPr>
          <p:cNvSpPr txBox="1"/>
          <p:nvPr/>
        </p:nvSpPr>
        <p:spPr>
          <a:xfrm>
            <a:off x="7249886" y="1685109"/>
            <a:ext cx="3383280" cy="461665"/>
          </a:xfrm>
          <a:prstGeom prst="rect">
            <a:avLst/>
          </a:prstGeom>
          <a:noFill/>
        </p:spPr>
        <p:txBody>
          <a:bodyPr wrap="square" rtlCol="0">
            <a:spAutoFit/>
          </a:bodyPr>
          <a:lstStyle/>
          <a:p>
            <a:r>
              <a:rPr lang="en-US" sz="2400" dirty="0"/>
              <a:t>At least for a while</a:t>
            </a:r>
          </a:p>
        </p:txBody>
      </p:sp>
      <p:grpSp>
        <p:nvGrpSpPr>
          <p:cNvPr id="10" name="Group 9">
            <a:extLst>
              <a:ext uri="{FF2B5EF4-FFF2-40B4-BE49-F238E27FC236}">
                <a16:creationId xmlns:a16="http://schemas.microsoft.com/office/drawing/2014/main" id="{F9F51FFE-18D7-10B4-0CD1-A2B3FED3BC6F}"/>
              </a:ext>
            </a:extLst>
          </p:cNvPr>
          <p:cNvGrpSpPr/>
          <p:nvPr/>
        </p:nvGrpSpPr>
        <p:grpSpPr>
          <a:xfrm>
            <a:off x="5917475" y="1602857"/>
            <a:ext cx="1672046" cy="3770442"/>
            <a:chOff x="5917475" y="1602857"/>
            <a:chExt cx="1672046" cy="3770442"/>
          </a:xfrm>
        </p:grpSpPr>
        <p:cxnSp>
          <p:nvCxnSpPr>
            <p:cNvPr id="5" name="Straight Connector 4">
              <a:extLst>
                <a:ext uri="{FF2B5EF4-FFF2-40B4-BE49-F238E27FC236}">
                  <a16:creationId xmlns:a16="http://schemas.microsoft.com/office/drawing/2014/main" id="{721AF905-C6A2-CFE3-244C-7F9A3C6329ED}"/>
                </a:ext>
              </a:extLst>
            </p:cNvPr>
            <p:cNvCxnSpPr>
              <a:cxnSpLocks/>
            </p:cNvCxnSpPr>
            <p:nvPr/>
          </p:nvCxnSpPr>
          <p:spPr>
            <a:xfrm>
              <a:off x="6296297" y="2037806"/>
              <a:ext cx="0" cy="33354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ADA1CB-E0D1-2EFE-EF9E-77C8FC494396}"/>
                </a:ext>
              </a:extLst>
            </p:cNvPr>
            <p:cNvSpPr txBox="1"/>
            <p:nvPr/>
          </p:nvSpPr>
          <p:spPr>
            <a:xfrm>
              <a:off x="5917475" y="1602857"/>
              <a:ext cx="1672046" cy="369332"/>
            </a:xfrm>
            <a:prstGeom prst="rect">
              <a:avLst/>
            </a:prstGeom>
            <a:noFill/>
          </p:spPr>
          <p:txBody>
            <a:bodyPr wrap="square" rtlCol="0">
              <a:spAutoFit/>
            </a:bodyPr>
            <a:lstStyle/>
            <a:p>
              <a:r>
                <a:rPr lang="en-US" dirty="0"/>
                <a:t>2 PM</a:t>
              </a:r>
            </a:p>
          </p:txBody>
        </p:sp>
      </p:grpSp>
    </p:spTree>
    <p:extLst>
      <p:ext uri="{BB962C8B-B14F-4D97-AF65-F5344CB8AC3E}">
        <p14:creationId xmlns:p14="http://schemas.microsoft.com/office/powerpoint/2010/main" val="231733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a:p>
            <a:r>
              <a:rPr lang="en-US" dirty="0"/>
              <a:t>QE is particularly important when the federal funds rate has hit the zero (ZLB)</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3992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764C0620-3A2C-AE19-DCA5-AFBFE201DA8D}"/>
              </a:ext>
            </a:extLst>
          </p:cNvPr>
          <p:cNvPicPr>
            <a:picLocks noChangeAspect="1"/>
          </p:cNvPicPr>
          <p:nvPr/>
        </p:nvPicPr>
        <p:blipFill>
          <a:blip r:embed="rId3"/>
          <a:stretch>
            <a:fillRect/>
          </a:stretch>
        </p:blipFill>
        <p:spPr>
          <a:xfrm>
            <a:off x="2348997" y="1452954"/>
            <a:ext cx="7008630" cy="4663440"/>
          </a:xfrm>
          <a:prstGeom prst="rect">
            <a:avLst/>
          </a:prstGeom>
        </p:spPr>
      </p:pic>
    </p:spTree>
    <p:extLst>
      <p:ext uri="{BB962C8B-B14F-4D97-AF65-F5344CB8AC3E}">
        <p14:creationId xmlns:p14="http://schemas.microsoft.com/office/powerpoint/2010/main" val="1567067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53140" y="-8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“An</a:t>
            </a:r>
            <a:r>
              <a:rPr lang="en-US"/>
              <a:t>choring” Inflation Expectations</a:t>
            </a:r>
            <a:endParaRPr/>
          </a:p>
        </p:txBody>
      </p:sp>
      <p:sp>
        <p:nvSpPr>
          <p:cNvPr id="320" name="Google Shape;320;p4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321" name="Google Shape;321;p44"/>
          <p:cNvSpPr txBox="1"/>
          <p:nvPr/>
        </p:nvSpPr>
        <p:spPr>
          <a:xfrm>
            <a:off x="4141381" y="5981901"/>
            <a:ext cx="79425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Forecasts:  Philadelphia Fed, “Survey of Professional Forecasters”</a:t>
            </a:r>
            <a:endParaRPr/>
          </a:p>
        </p:txBody>
      </p:sp>
      <p:pic>
        <p:nvPicPr>
          <p:cNvPr id="322" name="Google Shape;322;p44"/>
          <p:cNvPicPr preferRelativeResize="0"/>
          <p:nvPr/>
        </p:nvPicPr>
        <p:blipFill rotWithShape="1">
          <a:blip r:embed="rId3">
            <a:alphaModFix/>
          </a:blip>
          <a:srcRect/>
          <a:stretch/>
        </p:blipFill>
        <p:spPr>
          <a:xfrm>
            <a:off x="838200" y="1316740"/>
            <a:ext cx="10515600" cy="460463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economy.  These governmental decisions are made “technocratically” and not democratically.  Is that a problem?</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7574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513947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4013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5259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DEB-B3C1-E5B2-C306-7D971E6AF44E}"/>
              </a:ext>
            </a:extLst>
          </p:cNvPr>
          <p:cNvSpPr>
            <a:spLocks noGrp="1"/>
          </p:cNvSpPr>
          <p:nvPr>
            <p:ph type="title"/>
          </p:nvPr>
        </p:nvSpPr>
        <p:spPr/>
        <p:txBody>
          <a:bodyPr/>
          <a:lstStyle/>
          <a:p>
            <a:r>
              <a:rPr lang="en-US" dirty="0">
                <a:solidFill>
                  <a:schemeClr val="bg1"/>
                </a:solidFill>
              </a:rPr>
              <a:t>OK, </a:t>
            </a:r>
            <a:r>
              <a:rPr lang="en-US" dirty="0"/>
              <a:t>But What Explains Powell’s Reversal?</a:t>
            </a:r>
          </a:p>
        </p:txBody>
      </p:sp>
      <p:sp>
        <p:nvSpPr>
          <p:cNvPr id="3" name="Content Placeholder 2">
            <a:extLst>
              <a:ext uri="{FF2B5EF4-FFF2-40B4-BE49-F238E27FC236}">
                <a16:creationId xmlns:a16="http://schemas.microsoft.com/office/drawing/2014/main" id="{F6EA55A9-103E-CB20-5625-17565DF486F0}"/>
              </a:ext>
            </a:extLst>
          </p:cNvPr>
          <p:cNvSpPr>
            <a:spLocks noGrp="1"/>
          </p:cNvSpPr>
          <p:nvPr>
            <p:ph idx="1"/>
          </p:nvPr>
        </p:nvSpPr>
        <p:spPr/>
        <p:txBody>
          <a:bodyPr/>
          <a:lstStyle/>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“I knew Paul Volcker,” Powell responded. “I think he was one of the great public servants of the era — the greatest economic public servant of the era.” Making clear that his own legacy was on his mind, Powell continued, “I hope that history will record that the answer to your question is yes.” Peter Coy, </a:t>
            </a:r>
            <a:r>
              <a:rPr lang="en-US" i="1" dirty="0">
                <a:solidFill>
                  <a:schemeClr val="accent5">
                    <a:lumMod val="50000"/>
                  </a:schemeClr>
                </a:solidFill>
                <a:effectLst/>
                <a:latin typeface="Calibri" panose="020F0502020204030204" pitchFamily="34" charset="0"/>
                <a:cs typeface="Calibri" panose="020F0502020204030204" pitchFamily="34" charset="0"/>
              </a:rPr>
              <a:t>NYTimes, “Economic Theory Alone May Not Explain Jerome Powell’s Actions,”  9/23/2022</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endParaRPr lang="en-US" dirty="0">
              <a:solidFill>
                <a:schemeClr val="accent5">
                  <a:lumMod val="50000"/>
                </a:schemeClr>
              </a:solidFill>
              <a:latin typeface="Calibri" panose="020F0502020204030204" pitchFamily="34" charset="0"/>
              <a:cs typeface="Calibri" panose="020F0502020204030204" pitchFamily="34" charset="0"/>
            </a:endParaRP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Could Powell be “Oversteering?”</a:t>
            </a: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(Larry Summers doesn’t think so)</a:t>
            </a:r>
          </a:p>
        </p:txBody>
      </p:sp>
      <p:sp>
        <p:nvSpPr>
          <p:cNvPr id="4" name="Slide Number Placeholder 3">
            <a:extLst>
              <a:ext uri="{FF2B5EF4-FFF2-40B4-BE49-F238E27FC236}">
                <a16:creationId xmlns:a16="http://schemas.microsoft.com/office/drawing/2014/main" id="{48007011-8069-9523-5B5B-A7F168854715}"/>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39703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99060" y="172001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5" name="Picture 4">
            <a:extLst>
              <a:ext uri="{FF2B5EF4-FFF2-40B4-BE49-F238E27FC236}">
                <a16:creationId xmlns:a16="http://schemas.microsoft.com/office/drawing/2014/main" id="{9461891D-D838-1684-000B-DCF6D3B62BE2}"/>
              </a:ext>
            </a:extLst>
          </p:cNvPr>
          <p:cNvPicPr>
            <a:picLocks noChangeAspect="1"/>
          </p:cNvPicPr>
          <p:nvPr/>
        </p:nvPicPr>
        <p:blipFill>
          <a:blip r:embed="rId4"/>
          <a:stretch>
            <a:fillRect/>
          </a:stretch>
        </p:blipFill>
        <p:spPr>
          <a:xfrm>
            <a:off x="6598920" y="1480867"/>
            <a:ext cx="4754880" cy="4931921"/>
          </a:xfrm>
          <a:prstGeom prst="rect">
            <a:avLst/>
          </a:prstGeom>
        </p:spPr>
      </p:pic>
    </p:spTree>
    <p:extLst>
      <p:ext uri="{BB962C8B-B14F-4D97-AF65-F5344CB8AC3E}">
        <p14:creationId xmlns:p14="http://schemas.microsoft.com/office/powerpoint/2010/main" val="13871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6973-60BE-7574-B225-7909A1CDF345}"/>
              </a:ext>
            </a:extLst>
          </p:cNvPr>
          <p:cNvSpPr>
            <a:spLocks noGrp="1"/>
          </p:cNvSpPr>
          <p:nvPr>
            <p:ph type="title"/>
          </p:nvPr>
        </p:nvSpPr>
        <p:spPr/>
        <p:txBody>
          <a:bodyPr/>
          <a:lstStyle/>
          <a:p>
            <a:r>
              <a:rPr lang="en-US" dirty="0">
                <a:solidFill>
                  <a:schemeClr val="bg1"/>
                </a:solidFill>
              </a:rPr>
              <a:t>Oli</a:t>
            </a:r>
            <a:r>
              <a:rPr lang="en-US" dirty="0"/>
              <a:t>vier Blanchard 12/30 </a:t>
            </a:r>
            <a:r>
              <a:rPr lang="en-US"/>
              <a:t>Twitter Post</a:t>
            </a:r>
            <a:endParaRPr lang="en-US" dirty="0"/>
          </a:p>
        </p:txBody>
      </p:sp>
      <p:sp>
        <p:nvSpPr>
          <p:cNvPr id="3" name="Content Placeholder 2">
            <a:extLst>
              <a:ext uri="{FF2B5EF4-FFF2-40B4-BE49-F238E27FC236}">
                <a16:creationId xmlns:a16="http://schemas.microsoft.com/office/drawing/2014/main" id="{E0F6D1C6-3A08-5BC5-2E8F-3924F9C1E75B}"/>
              </a:ext>
            </a:extLst>
          </p:cNvPr>
          <p:cNvSpPr>
            <a:spLocks noGrp="1"/>
          </p:cNvSpPr>
          <p:nvPr>
            <p:ph idx="1"/>
          </p:nvPr>
        </p:nvSpPr>
        <p:spPr/>
        <p:txBody>
          <a:bodyPr/>
          <a:lstStyle/>
          <a:p>
            <a:pPr marL="0" indent="0">
              <a:buNone/>
            </a:pPr>
            <a:r>
              <a:rPr lang="en-US" b="0" i="0" dirty="0">
                <a:solidFill>
                  <a:srgbClr val="0F1419"/>
                </a:solidFill>
                <a:effectLst/>
                <a:latin typeface="TwitterChirp"/>
              </a:rPr>
              <a:t>Inflation is fundamentally the outcome of the distributional conflict, between firms, workers, and taxpayers…  The source of the conflict may be too hot an economy.  </a:t>
            </a:r>
            <a:r>
              <a:rPr lang="en-US" b="0" dirty="0">
                <a:solidFill>
                  <a:srgbClr val="0F1419"/>
                </a:solidFill>
                <a:latin typeface="TwitterChirp"/>
              </a:rPr>
              <a:t>But in the end, f</a:t>
            </a:r>
            <a:r>
              <a:rPr lang="en-US" b="0" i="0" dirty="0">
                <a:solidFill>
                  <a:srgbClr val="0F1419"/>
                </a:solidFill>
                <a:effectLst/>
                <a:latin typeface="TwitterChirp"/>
              </a:rPr>
              <a:t>orcing the players to accept the outcome, and thus stabilizing inflation, is typically left to the central bank…  It is a highly inefficient way to deal with distributional conflicts…</a:t>
            </a:r>
            <a:endParaRPr lang="en-US" dirty="0"/>
          </a:p>
        </p:txBody>
      </p:sp>
      <p:sp>
        <p:nvSpPr>
          <p:cNvPr id="4" name="Slide Number Placeholder 3">
            <a:extLst>
              <a:ext uri="{FF2B5EF4-FFF2-40B4-BE49-F238E27FC236}">
                <a16:creationId xmlns:a16="http://schemas.microsoft.com/office/drawing/2014/main" id="{262F24EF-22E2-130D-340A-443F7D976F86}"/>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TextBox 4">
            <a:extLst>
              <a:ext uri="{FF2B5EF4-FFF2-40B4-BE49-F238E27FC236}">
                <a16:creationId xmlns:a16="http://schemas.microsoft.com/office/drawing/2014/main" id="{A32D45A3-AB7D-887D-92B9-3D2482C59363}"/>
              </a:ext>
            </a:extLst>
          </p:cNvPr>
          <p:cNvSpPr txBox="1"/>
          <p:nvPr/>
        </p:nvSpPr>
        <p:spPr>
          <a:xfrm>
            <a:off x="3291840" y="5068389"/>
            <a:ext cx="235131" cy="71845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462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EE92D-40D8-F2F1-4774-531EC9737379}"/>
              </a:ext>
            </a:extLst>
          </p:cNvPr>
          <p:cNvSpPr>
            <a:spLocks noGrp="1"/>
          </p:cNvSpPr>
          <p:nvPr>
            <p:ph type="title"/>
          </p:nvPr>
        </p:nvSpPr>
        <p:spPr>
          <a:xfrm>
            <a:off x="838200" y="245167"/>
            <a:ext cx="10515600" cy="1325563"/>
          </a:xfrm>
        </p:spPr>
        <p:txBody>
          <a:bodyPr/>
          <a:lstStyle/>
          <a:p>
            <a:r>
              <a:rPr lang="en-US" dirty="0">
                <a:solidFill>
                  <a:schemeClr val="bg1"/>
                </a:solidFill>
              </a:rPr>
              <a:t>FO</a:t>
            </a:r>
            <a:r>
              <a:rPr lang="en-US" dirty="0"/>
              <a:t>MC Had Been of Two Minds (December 14, 2022)</a:t>
            </a:r>
          </a:p>
        </p:txBody>
      </p:sp>
      <p:sp>
        <p:nvSpPr>
          <p:cNvPr id="3" name="Content Placeholder 2">
            <a:extLst>
              <a:ext uri="{FF2B5EF4-FFF2-40B4-BE49-F238E27FC236}">
                <a16:creationId xmlns:a16="http://schemas.microsoft.com/office/drawing/2014/main" id="{F7BE4A2D-1970-2517-ADB6-3C11E96D7D4B}"/>
              </a:ext>
            </a:extLst>
          </p:cNvPr>
          <p:cNvSpPr>
            <a:spLocks noGrp="1"/>
          </p:cNvSpPr>
          <p:nvPr>
            <p:ph idx="1"/>
          </p:nvPr>
        </p:nvSpPr>
        <p:spPr/>
        <p:txBody>
          <a:bodyPr>
            <a:normAutofit fontScale="92500" lnSpcReduction="10000"/>
          </a:bodyPr>
          <a:lstStyle/>
          <a:p>
            <a:pPr marL="0" indent="0">
              <a:buNone/>
            </a:pPr>
            <a:r>
              <a:rPr lang="en-US" b="0" i="0" u="none" strike="noStrike" baseline="0" dirty="0">
                <a:solidFill>
                  <a:srgbClr val="000000"/>
                </a:solidFill>
                <a:latin typeface="Garamond" panose="02020404030301010803" pitchFamily="18" charset="0"/>
              </a:rPr>
              <a:t>Many participants highlighted that the Committee needed to continue to balance two risks. </a:t>
            </a:r>
          </a:p>
          <a:p>
            <a:pPr marL="514350" indent="-514350">
              <a:buFont typeface="+mj-lt"/>
              <a:buAutoNum type="arabicPeriod"/>
            </a:pPr>
            <a:r>
              <a:rPr lang="en-US" b="0" i="0" u="none" strike="noStrike" baseline="0" dirty="0">
                <a:solidFill>
                  <a:srgbClr val="000000"/>
                </a:solidFill>
                <a:latin typeface="Garamond" panose="02020404030301010803" pitchFamily="18" charset="0"/>
              </a:rPr>
              <a:t>One risk was that an insufficiently restrictive monetary policy could cause inflation to remain above the Committee’s target for longer than anticipated, leading to unanchored inflation expectations </a:t>
            </a:r>
          </a:p>
          <a:p>
            <a:pPr marL="514350" indent="-514350">
              <a:buFont typeface="+mj-lt"/>
              <a:buAutoNum type="arabicPeriod"/>
            </a:pPr>
            <a:r>
              <a:rPr lang="en-US" b="0" i="0" u="none" strike="noStrike" baseline="0" dirty="0">
                <a:solidFill>
                  <a:srgbClr val="000000"/>
                </a:solidFill>
                <a:latin typeface="Garamond" panose="02020404030301010803" pitchFamily="18" charset="0"/>
              </a:rPr>
              <a:t>The other risk was that the lagged cumulative effect of policy tightening could end up being more restrictive than is necessary to bring down inflation to 2 percent and lead to an unnecessary reduction in economic activity, potentially placing the largest bur-dens on the most vulnerable groups of the population.</a:t>
            </a:r>
          </a:p>
          <a:p>
            <a:pPr marL="0" indent="0">
              <a:buNone/>
            </a:pPr>
            <a:r>
              <a:rPr lang="en-US" sz="3000" b="0" i="0" u="none" strike="noStrike" baseline="0" dirty="0">
                <a:solidFill>
                  <a:srgbClr val="000000"/>
                </a:solidFill>
                <a:latin typeface="Garamond" panose="02020404030301010803" pitchFamily="18" charset="0"/>
              </a:rPr>
              <a:t>No participants anticipated that it would be appropriate to begin reducing the federal funds rate target in 2023.</a:t>
            </a:r>
            <a:endParaRPr lang="en-US" dirty="0"/>
          </a:p>
        </p:txBody>
      </p:sp>
      <p:sp>
        <p:nvSpPr>
          <p:cNvPr id="4" name="Slide Number Placeholder 3">
            <a:extLst>
              <a:ext uri="{FF2B5EF4-FFF2-40B4-BE49-F238E27FC236}">
                <a16:creationId xmlns:a16="http://schemas.microsoft.com/office/drawing/2014/main" id="{C3DE7E73-AFCE-A5D8-7E88-44B76A597BA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8273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19A6-615B-1C16-9175-289C110F9B89}"/>
              </a:ext>
            </a:extLst>
          </p:cNvPr>
          <p:cNvSpPr>
            <a:spLocks noGrp="1"/>
          </p:cNvSpPr>
          <p:nvPr>
            <p:ph type="title"/>
          </p:nvPr>
        </p:nvSpPr>
        <p:spPr/>
        <p:txBody>
          <a:bodyPr/>
          <a:lstStyle/>
          <a:p>
            <a:r>
              <a:rPr lang="en-US" dirty="0">
                <a:solidFill>
                  <a:schemeClr val="bg1"/>
                </a:solidFill>
              </a:rPr>
              <a:t>FO</a:t>
            </a:r>
            <a:r>
              <a:rPr lang="en-US" dirty="0">
                <a:solidFill>
                  <a:schemeClr val="accent5">
                    <a:lumMod val="50000"/>
                  </a:schemeClr>
                </a:solidFill>
              </a:rPr>
              <a:t>MC Economic Projections</a:t>
            </a:r>
            <a:endParaRPr lang="en-US" dirty="0"/>
          </a:p>
        </p:txBody>
      </p:sp>
      <p:sp>
        <p:nvSpPr>
          <p:cNvPr id="4" name="Slide Number Placeholder 3">
            <a:extLst>
              <a:ext uri="{FF2B5EF4-FFF2-40B4-BE49-F238E27FC236}">
                <a16:creationId xmlns:a16="http://schemas.microsoft.com/office/drawing/2014/main" id="{A04F4D1E-E799-D546-31F6-FCC512356128}"/>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7" name="Content Placeholder 6">
            <a:extLst>
              <a:ext uri="{FF2B5EF4-FFF2-40B4-BE49-F238E27FC236}">
                <a16:creationId xmlns:a16="http://schemas.microsoft.com/office/drawing/2014/main" id="{B4099CD5-8466-1C37-85F9-693A78FB00AF}"/>
              </a:ext>
            </a:extLst>
          </p:cNvPr>
          <p:cNvGraphicFramePr>
            <a:graphicFrameLocks noGrp="1"/>
          </p:cNvGraphicFramePr>
          <p:nvPr>
            <p:ph idx="1"/>
          </p:nvPr>
        </p:nvGraphicFramePr>
        <p:xfrm>
          <a:off x="2873829" y="1084217"/>
          <a:ext cx="6087291" cy="5009784"/>
        </p:xfrm>
        <a:graphic>
          <a:graphicData uri="http://schemas.openxmlformats.org/drawingml/2006/table">
            <a:tbl>
              <a:tblPr firstRow="1" firstCol="1" bandRow="1">
                <a:tableStyleId>{5C22544A-7EE6-4342-B048-85BDC9FD1C3A}</a:tableStyleId>
              </a:tblPr>
              <a:tblGrid>
                <a:gridCol w="1486062">
                  <a:extLst>
                    <a:ext uri="{9D8B030D-6E8A-4147-A177-3AD203B41FA5}">
                      <a16:colId xmlns:a16="http://schemas.microsoft.com/office/drawing/2014/main" val="1268182162"/>
                    </a:ext>
                  </a:extLst>
                </a:gridCol>
                <a:gridCol w="906136">
                  <a:extLst>
                    <a:ext uri="{9D8B030D-6E8A-4147-A177-3AD203B41FA5}">
                      <a16:colId xmlns:a16="http://schemas.microsoft.com/office/drawing/2014/main" val="15956405"/>
                    </a:ext>
                  </a:extLst>
                </a:gridCol>
                <a:gridCol w="906136">
                  <a:extLst>
                    <a:ext uri="{9D8B030D-6E8A-4147-A177-3AD203B41FA5}">
                      <a16:colId xmlns:a16="http://schemas.microsoft.com/office/drawing/2014/main" val="3951891092"/>
                    </a:ext>
                  </a:extLst>
                </a:gridCol>
                <a:gridCol w="906783">
                  <a:extLst>
                    <a:ext uri="{9D8B030D-6E8A-4147-A177-3AD203B41FA5}">
                      <a16:colId xmlns:a16="http://schemas.microsoft.com/office/drawing/2014/main" val="359720689"/>
                    </a:ext>
                  </a:extLst>
                </a:gridCol>
                <a:gridCol w="941087">
                  <a:extLst>
                    <a:ext uri="{9D8B030D-6E8A-4147-A177-3AD203B41FA5}">
                      <a16:colId xmlns:a16="http://schemas.microsoft.com/office/drawing/2014/main" val="3525373095"/>
                    </a:ext>
                  </a:extLst>
                </a:gridCol>
                <a:gridCol w="941087">
                  <a:extLst>
                    <a:ext uri="{9D8B030D-6E8A-4147-A177-3AD203B41FA5}">
                      <a16:colId xmlns:a16="http://schemas.microsoft.com/office/drawing/2014/main" val="606757111"/>
                    </a:ext>
                  </a:extLst>
                </a:gridCol>
              </a:tblGrid>
              <a:tr h="249331">
                <a:tc rowSpan="2">
                  <a:txBody>
                    <a:bodyPr/>
                    <a:lstStyle/>
                    <a:p>
                      <a:pPr marL="0" marR="0">
                        <a:lnSpc>
                          <a:spcPct val="107000"/>
                        </a:lnSpc>
                        <a:spcBef>
                          <a:spcPts val="0"/>
                        </a:spcBef>
                        <a:spcAft>
                          <a:spcPts val="0"/>
                        </a:spcAft>
                      </a:pPr>
                      <a:r>
                        <a:rPr lang="en-US" sz="1500">
                          <a:effectLst/>
                        </a:rPr>
                        <a:t>Variable</a:t>
                      </a:r>
                      <a:endParaRPr lang="en-US" sz="1000">
                        <a:effectLst/>
                      </a:endParaRPr>
                    </a:p>
                    <a:p>
                      <a:pPr marL="0" marR="0">
                        <a:lnSpc>
                          <a:spcPct val="107000"/>
                        </a:lnSpc>
                        <a:spcBef>
                          <a:spcPts val="0"/>
                        </a:spcBef>
                        <a:spcAft>
                          <a:spcPts val="0"/>
                        </a:spcAft>
                      </a:pPr>
                      <a:r>
                        <a:rPr lang="en-US" sz="1500">
                          <a:effectLst/>
                        </a:rPr>
                        <a:t>(in percent)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gridSpan="5">
                  <a:txBody>
                    <a:bodyPr/>
                    <a:lstStyle/>
                    <a:p>
                      <a:pPr marL="0" marR="0" algn="ctr">
                        <a:lnSpc>
                          <a:spcPct val="107000"/>
                        </a:lnSpc>
                        <a:spcBef>
                          <a:spcPts val="0"/>
                        </a:spcBef>
                        <a:spcAft>
                          <a:spcPts val="0"/>
                        </a:spcAft>
                      </a:pPr>
                      <a:r>
                        <a:rPr lang="en-US" sz="1500">
                          <a:effectLst/>
                        </a:rPr>
                        <a:t>Medians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4889212"/>
                  </a:ext>
                </a:extLst>
              </a:tr>
              <a:tr h="510244">
                <a:tc vMerge="1">
                  <a:txBody>
                    <a:bodyPr/>
                    <a:lstStyle/>
                    <a:p>
                      <a:endParaRPr lang="en-US"/>
                    </a:p>
                  </a:txBody>
                  <a:tcPr/>
                </a:tc>
                <a:tc>
                  <a:txBody>
                    <a:bodyPr/>
                    <a:lstStyle/>
                    <a:p>
                      <a:pPr marL="0" marR="0" algn="ctr">
                        <a:lnSpc>
                          <a:spcPct val="107000"/>
                        </a:lnSpc>
                        <a:spcBef>
                          <a:spcPts val="0"/>
                        </a:spcBef>
                        <a:spcAft>
                          <a:spcPts val="0"/>
                        </a:spcAft>
                      </a:pPr>
                      <a:r>
                        <a:rPr lang="en-US" sz="1500">
                          <a:effectLst/>
                        </a:rPr>
                        <a:t>2022</a:t>
                      </a:r>
                      <a:endParaRPr lang="en-US" sz="1000">
                        <a:effectLst/>
                      </a:endParaRPr>
                    </a:p>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Longer Run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476287948"/>
                  </a:ext>
                </a:extLst>
              </a:tr>
              <a:tr h="249331">
                <a:tc gridSpan="6">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7222249"/>
                  </a:ext>
                </a:extLst>
              </a:tr>
              <a:tr h="249331">
                <a:tc>
                  <a:txBody>
                    <a:bodyPr/>
                    <a:lstStyle/>
                    <a:p>
                      <a:pPr marL="0" marR="0">
                        <a:lnSpc>
                          <a:spcPct val="107000"/>
                        </a:lnSpc>
                        <a:spcBef>
                          <a:spcPts val="0"/>
                        </a:spcBef>
                        <a:spcAft>
                          <a:spcPts val="0"/>
                        </a:spcAft>
                      </a:pPr>
                      <a:r>
                        <a:rPr lang="en-US" sz="1500">
                          <a:effectLst/>
                        </a:rPr>
                        <a:t>RGDP growth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78775942"/>
                  </a:ext>
                </a:extLst>
              </a:tr>
              <a:tr h="249331">
                <a:tc>
                  <a:txBody>
                    <a:bodyPr/>
                    <a:lstStyle/>
                    <a:p>
                      <a:pPr marL="0" marR="0">
                        <a:lnSpc>
                          <a:spcPct val="107000"/>
                        </a:lnSpc>
                        <a:spcBef>
                          <a:spcPts val="0"/>
                        </a:spcBef>
                        <a:spcAft>
                          <a:spcPts val="0"/>
                        </a:spcAft>
                      </a:pPr>
                      <a:r>
                        <a:rPr lang="en-US" sz="1500">
                          <a:effectLst/>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3984259335"/>
                  </a:ext>
                </a:extLst>
              </a:tr>
              <a:tr h="249331">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808423915"/>
                  </a:ext>
                </a:extLst>
              </a:tr>
              <a:tr h="510244">
                <a:tc>
                  <a:txBody>
                    <a:bodyPr/>
                    <a:lstStyle/>
                    <a:p>
                      <a:pPr marL="0" marR="0">
                        <a:lnSpc>
                          <a:spcPct val="107000"/>
                        </a:lnSpc>
                        <a:spcBef>
                          <a:spcPts val="0"/>
                        </a:spcBef>
                        <a:spcAft>
                          <a:spcPts val="0"/>
                        </a:spcAft>
                      </a:pPr>
                      <a:r>
                        <a:rPr lang="en-US" sz="1500">
                          <a:effectLst/>
                        </a:rPr>
                        <a:t>Unemployment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239386013"/>
                  </a:ext>
                </a:extLst>
              </a:tr>
              <a:tr h="249331">
                <a:tc>
                  <a:txBody>
                    <a:bodyPr/>
                    <a:lstStyle/>
                    <a:p>
                      <a:pPr marL="0" marR="0">
                        <a:lnSpc>
                          <a:spcPct val="107000"/>
                        </a:lnSpc>
                        <a:spcBef>
                          <a:spcPts val="0"/>
                        </a:spcBef>
                        <a:spcAft>
                          <a:spcPts val="0"/>
                        </a:spcAft>
                      </a:pPr>
                      <a:r>
                        <a:rPr lang="en-US" sz="1500">
                          <a:effectLst/>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194497308"/>
                  </a:ext>
                </a:extLst>
              </a:tr>
              <a:tr h="249331">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704929252"/>
                  </a:ext>
                </a:extLst>
              </a:tr>
              <a:tr h="249331">
                <a:tc>
                  <a:txBody>
                    <a:bodyPr/>
                    <a:lstStyle/>
                    <a:p>
                      <a:pPr marL="0" marR="0">
                        <a:lnSpc>
                          <a:spcPct val="107000"/>
                        </a:lnSpc>
                        <a:spcBef>
                          <a:spcPts val="0"/>
                        </a:spcBef>
                        <a:spcAft>
                          <a:spcPts val="0"/>
                        </a:spcAft>
                      </a:pPr>
                      <a:r>
                        <a:rPr lang="en-US" sz="1500">
                          <a:effectLst/>
                        </a:rPr>
                        <a:t>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070886515"/>
                  </a:ext>
                </a:extLst>
              </a:tr>
              <a:tr h="249331">
                <a:tc>
                  <a:txBody>
                    <a:bodyPr/>
                    <a:lstStyle/>
                    <a:p>
                      <a:pPr marL="0" marR="0">
                        <a:lnSpc>
                          <a:spcPct val="107000"/>
                        </a:lnSpc>
                        <a:spcBef>
                          <a:spcPts val="0"/>
                        </a:spcBef>
                        <a:spcAft>
                          <a:spcPts val="0"/>
                        </a:spcAft>
                      </a:pPr>
                      <a:r>
                        <a:rPr lang="en-US" sz="1500">
                          <a:effectLst/>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203816068"/>
                  </a:ext>
                </a:extLst>
              </a:tr>
              <a:tr h="249331">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468217479"/>
                  </a:ext>
                </a:extLst>
              </a:tr>
              <a:tr h="249331">
                <a:tc>
                  <a:txBody>
                    <a:bodyPr/>
                    <a:lstStyle/>
                    <a:p>
                      <a:pPr marL="0" marR="0">
                        <a:lnSpc>
                          <a:spcPct val="107000"/>
                        </a:lnSpc>
                        <a:spcBef>
                          <a:spcPts val="0"/>
                        </a:spcBef>
                        <a:spcAft>
                          <a:spcPts val="0"/>
                        </a:spcAft>
                      </a:pPr>
                      <a:r>
                        <a:rPr lang="en-US" sz="1500">
                          <a:effectLst/>
                        </a:rPr>
                        <a:t>Core 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224873454"/>
                  </a:ext>
                </a:extLst>
              </a:tr>
              <a:tr h="249331">
                <a:tc>
                  <a:txBody>
                    <a:bodyPr/>
                    <a:lstStyle/>
                    <a:p>
                      <a:pPr marL="0" marR="0">
                        <a:lnSpc>
                          <a:spcPct val="107000"/>
                        </a:lnSpc>
                        <a:spcBef>
                          <a:spcPts val="0"/>
                        </a:spcBef>
                        <a:spcAft>
                          <a:spcPts val="0"/>
                        </a:spcAft>
                      </a:pPr>
                      <a:r>
                        <a:rPr lang="en-US" sz="1500">
                          <a:effectLst/>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066790628"/>
                  </a:ext>
                </a:extLst>
              </a:tr>
              <a:tr h="249331">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335259624"/>
                  </a:ext>
                </a:extLst>
              </a:tr>
              <a:tr h="249331">
                <a:tc>
                  <a:txBody>
                    <a:bodyPr/>
                    <a:lstStyle/>
                    <a:p>
                      <a:pPr marL="0" marR="0">
                        <a:lnSpc>
                          <a:spcPct val="107000"/>
                        </a:lnSpc>
                        <a:spcBef>
                          <a:spcPts val="0"/>
                        </a:spcBef>
                        <a:spcAft>
                          <a:spcPts val="0"/>
                        </a:spcAft>
                      </a:pPr>
                      <a:r>
                        <a:rPr lang="en-US" sz="1500">
                          <a:effectLst/>
                        </a:rPr>
                        <a:t>Federal Funds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829056966"/>
                  </a:ext>
                </a:extLst>
              </a:tr>
              <a:tr h="249331">
                <a:tc>
                  <a:txBody>
                    <a:bodyPr/>
                    <a:lstStyle/>
                    <a:p>
                      <a:pPr marL="0" marR="0">
                        <a:lnSpc>
                          <a:spcPct val="107000"/>
                        </a:lnSpc>
                        <a:spcBef>
                          <a:spcPts val="0"/>
                        </a:spcBef>
                        <a:spcAft>
                          <a:spcPts val="0"/>
                        </a:spcAft>
                      </a:pPr>
                      <a:r>
                        <a:rPr lang="en-US" sz="1500">
                          <a:effectLst/>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958592680"/>
                  </a:ext>
                </a:extLst>
              </a:tr>
              <a:tr h="249331">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21438141"/>
                  </a:ext>
                </a:extLst>
              </a:tr>
            </a:tbl>
          </a:graphicData>
        </a:graphic>
      </p:graphicFrame>
    </p:spTree>
    <p:extLst>
      <p:ext uri="{BB962C8B-B14F-4D97-AF65-F5344CB8AC3E}">
        <p14:creationId xmlns:p14="http://schemas.microsoft.com/office/powerpoint/2010/main" val="3490073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DD1E71D6-2800-E0F4-8D68-E0F83CDF664D}"/>
              </a:ext>
            </a:extLst>
          </p:cNvPr>
          <p:cNvPicPr>
            <a:picLocks noGrp="1" noChangeAspect="1"/>
          </p:cNvPicPr>
          <p:nvPr>
            <p:ph idx="1"/>
          </p:nvPr>
        </p:nvPicPr>
        <p:blipFill>
          <a:blip r:embed="rId2"/>
          <a:stretch>
            <a:fillRect/>
          </a:stretch>
        </p:blipFill>
        <p:spPr>
          <a:xfrm>
            <a:off x="967740" y="2042575"/>
            <a:ext cx="10515600" cy="4051386"/>
          </a:xfrm>
        </p:spPr>
      </p:pic>
      <p:sp>
        <p:nvSpPr>
          <p:cNvPr id="2" name="Title 1">
            <a:extLst>
              <a:ext uri="{FF2B5EF4-FFF2-40B4-BE49-F238E27FC236}">
                <a16:creationId xmlns:a16="http://schemas.microsoft.com/office/drawing/2014/main" id="{E5889297-0435-227D-77AA-E671220F9096}"/>
              </a:ext>
            </a:extLst>
          </p:cNvPr>
          <p:cNvSpPr>
            <a:spLocks noGrp="1"/>
          </p:cNvSpPr>
          <p:nvPr>
            <p:ph type="title"/>
          </p:nvPr>
        </p:nvSpPr>
        <p:spPr/>
        <p:txBody>
          <a:bodyPr/>
          <a:lstStyle/>
          <a:p>
            <a:r>
              <a:rPr lang="en-US" dirty="0">
                <a:solidFill>
                  <a:schemeClr val="bg1"/>
                </a:solidFill>
              </a:rPr>
              <a:t>Fed</a:t>
            </a:r>
            <a:r>
              <a:rPr lang="en-US" dirty="0"/>
              <a:t>’s Preferred Measure of Inflation (1/27)</a:t>
            </a:r>
          </a:p>
        </p:txBody>
      </p:sp>
      <p:pic>
        <p:nvPicPr>
          <p:cNvPr id="6" name="FRED Graph Chart" descr="FRED Graph">
            <a:extLst>
              <a:ext uri="{FF2B5EF4-FFF2-40B4-BE49-F238E27FC236}">
                <a16:creationId xmlns:a16="http://schemas.microsoft.com/office/drawing/2014/main" id="{87792CC0-60B2-1C1B-B76D-EDBEC4938366}"/>
              </a:ext>
            </a:extLst>
          </p:cNvPr>
          <p:cNvPicPr preferRelativeResize="0">
            <a:picLocks/>
          </p:cNvPicPr>
          <p:nvPr/>
        </p:nvPicPr>
        <p:blipFill>
          <a:blip r:embed="rId3"/>
          <a:stretch>
            <a:fillRect/>
          </a:stretch>
        </p:blipFill>
        <p:spPr>
          <a:xfrm>
            <a:off x="838200" y="1815737"/>
            <a:ext cx="10515600" cy="4278224"/>
          </a:xfrm>
          <a:prstGeom prst="rect">
            <a:avLst/>
          </a:prstGeom>
        </p:spPr>
      </p:pic>
      <p:sp>
        <p:nvSpPr>
          <p:cNvPr id="4" name="Slide Number Placeholder 3">
            <a:extLst>
              <a:ext uri="{FF2B5EF4-FFF2-40B4-BE49-F238E27FC236}">
                <a16:creationId xmlns:a16="http://schemas.microsoft.com/office/drawing/2014/main" id="{CA1B2F02-E5F8-CE18-FAE5-CCE3C4BC8313}"/>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93359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CCCA9A4-1AD0-4AB2-BD11-1BA4B010DBF5}"/>
              </a:ext>
            </a:extLst>
          </p:cNvPr>
          <p:cNvGraphicFramePr>
            <a:graphicFrameLocks noGrp="1" noChangeAspect="1"/>
          </p:cNvGraphicFramePr>
          <p:nvPr/>
        </p:nvGraphicFramePr>
        <p:xfrm>
          <a:off x="458027" y="1297236"/>
          <a:ext cx="10789920" cy="4803913"/>
        </p:xfrm>
        <a:graphic>
          <a:graphicData uri="http://schemas.openxmlformats.org/drawingml/2006/chart">
            <c:chart xmlns:c="http://schemas.openxmlformats.org/drawingml/2006/chart" xmlns:r="http://schemas.openxmlformats.org/officeDocument/2006/relationships" r:id="rId3"/>
          </a:graphicData>
        </a:graphic>
      </p:graphicFrame>
      <p:sp>
        <p:nvSpPr>
          <p:cNvPr id="218" name="Google Shape;218;p3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dirty="0">
                <a:solidFill>
                  <a:schemeClr val="lt1"/>
                </a:solidFill>
              </a:rPr>
              <a:t>Fis</a:t>
            </a:r>
            <a:r>
              <a:rPr lang="en-US" dirty="0"/>
              <a:t>cally Driven Recovery (1/27)</a:t>
            </a:r>
            <a:endParaRPr dirty="0"/>
          </a:p>
        </p:txBody>
      </p:sp>
      <p:sp>
        <p:nvSpPr>
          <p:cNvPr id="219" name="Google Shape;219;p32"/>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grpSp>
        <p:nvGrpSpPr>
          <p:cNvPr id="3" name="Group 2">
            <a:extLst>
              <a:ext uri="{FF2B5EF4-FFF2-40B4-BE49-F238E27FC236}">
                <a16:creationId xmlns:a16="http://schemas.microsoft.com/office/drawing/2014/main" id="{B6B4BE61-0138-F60D-42EF-F6F789358169}"/>
              </a:ext>
            </a:extLst>
          </p:cNvPr>
          <p:cNvGrpSpPr/>
          <p:nvPr/>
        </p:nvGrpSpPr>
        <p:grpSpPr>
          <a:xfrm>
            <a:off x="1750008" y="2770050"/>
            <a:ext cx="1887793" cy="1868211"/>
            <a:chOff x="2851726" y="3056666"/>
            <a:chExt cx="1887793" cy="1587084"/>
          </a:xfrm>
        </p:grpSpPr>
        <p:cxnSp>
          <p:nvCxnSpPr>
            <p:cNvPr id="4" name="Google Shape;229;p33">
              <a:extLst>
                <a:ext uri="{FF2B5EF4-FFF2-40B4-BE49-F238E27FC236}">
                  <a16:creationId xmlns:a16="http://schemas.microsoft.com/office/drawing/2014/main" id="{41239F6E-0265-883D-0ACF-BFD0D9C55DB2}"/>
                </a:ext>
              </a:extLst>
            </p:cNvPr>
            <p:cNvCxnSpPr/>
            <p:nvPr/>
          </p:nvCxnSpPr>
          <p:spPr>
            <a:xfrm>
              <a:off x="3549243" y="3056666"/>
              <a:ext cx="0" cy="1587084"/>
            </a:xfrm>
            <a:prstGeom prst="straightConnector1">
              <a:avLst/>
            </a:prstGeom>
            <a:noFill/>
            <a:ln w="34925" cap="flat" cmpd="sng">
              <a:solidFill>
                <a:srgbClr val="7030A0"/>
              </a:solidFill>
              <a:prstDash val="solid"/>
              <a:miter lim="800000"/>
              <a:headEnd type="triangle" w="lg" len="lg"/>
              <a:tailEnd type="triangle" w="lg" len="lg"/>
            </a:ln>
          </p:spPr>
        </p:cxnSp>
        <p:sp>
          <p:nvSpPr>
            <p:cNvPr id="5" name="Google Shape;230;p33">
              <a:extLst>
                <a:ext uri="{FF2B5EF4-FFF2-40B4-BE49-F238E27FC236}">
                  <a16:creationId xmlns:a16="http://schemas.microsoft.com/office/drawing/2014/main" id="{C31F6009-6222-8E0C-5D29-AAD86EB2A198}"/>
                </a:ext>
              </a:extLst>
            </p:cNvPr>
            <p:cNvSpPr txBox="1"/>
            <p:nvPr/>
          </p:nvSpPr>
          <p:spPr>
            <a:xfrm>
              <a:off x="2851726" y="3619376"/>
              <a:ext cx="18877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Saving</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C772-0A1F-8B09-4D04-ECEC9D1EAB6E}"/>
              </a:ext>
            </a:extLst>
          </p:cNvPr>
          <p:cNvSpPr>
            <a:spLocks noGrp="1"/>
          </p:cNvSpPr>
          <p:nvPr>
            <p:ph type="title"/>
          </p:nvPr>
        </p:nvSpPr>
        <p:spPr/>
        <p:txBody>
          <a:bodyPr/>
          <a:lstStyle/>
          <a:p>
            <a:r>
              <a:rPr lang="en-US" dirty="0">
                <a:solidFill>
                  <a:schemeClr val="bg1"/>
                </a:solidFill>
              </a:rPr>
              <a:t>Init</a:t>
            </a:r>
            <a:r>
              <a:rPr lang="en-US" dirty="0"/>
              <a:t>ial Unemployment Claims (1/26)</a:t>
            </a:r>
          </a:p>
        </p:txBody>
      </p:sp>
      <p:pic>
        <p:nvPicPr>
          <p:cNvPr id="6" name="Content Placeholder 5">
            <a:extLst>
              <a:ext uri="{FF2B5EF4-FFF2-40B4-BE49-F238E27FC236}">
                <a16:creationId xmlns:a16="http://schemas.microsoft.com/office/drawing/2014/main" id="{E6F40BA0-4244-9C70-0CD8-47CB0D0F3F8E}"/>
              </a:ext>
            </a:extLst>
          </p:cNvPr>
          <p:cNvPicPr>
            <a:picLocks noGrp="1" noChangeAspect="1"/>
          </p:cNvPicPr>
          <p:nvPr>
            <p:ph idx="1"/>
          </p:nvPr>
        </p:nvPicPr>
        <p:blipFill>
          <a:blip r:embed="rId2"/>
          <a:stretch>
            <a:fillRect/>
          </a:stretch>
        </p:blipFill>
        <p:spPr>
          <a:xfrm>
            <a:off x="838200" y="1602581"/>
            <a:ext cx="9867900" cy="4286250"/>
          </a:xfrm>
        </p:spPr>
      </p:pic>
      <p:sp>
        <p:nvSpPr>
          <p:cNvPr id="4" name="Slide Number Placeholder 3">
            <a:extLst>
              <a:ext uri="{FF2B5EF4-FFF2-40B4-BE49-F238E27FC236}">
                <a16:creationId xmlns:a16="http://schemas.microsoft.com/office/drawing/2014/main" id="{56095409-7A77-1906-4E6D-36CA53C421E0}"/>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602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4281051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57BB-B8C6-2B87-BD9A-6F669D5C17D4}"/>
              </a:ext>
            </a:extLst>
          </p:cNvPr>
          <p:cNvSpPr>
            <a:spLocks noGrp="1"/>
          </p:cNvSpPr>
          <p:nvPr>
            <p:ph type="title"/>
          </p:nvPr>
        </p:nvSpPr>
        <p:spPr/>
        <p:txBody>
          <a:bodyPr/>
          <a:lstStyle/>
          <a:p>
            <a:r>
              <a:rPr lang="en-US" dirty="0">
                <a:solidFill>
                  <a:schemeClr val="bg1"/>
                </a:solidFill>
              </a:rPr>
              <a:t>Em</a:t>
            </a:r>
            <a:r>
              <a:rPr lang="en-US" dirty="0"/>
              <a:t>ployment Cost Index (1/31, 8:30 AM)</a:t>
            </a:r>
          </a:p>
        </p:txBody>
      </p:sp>
      <p:sp>
        <p:nvSpPr>
          <p:cNvPr id="4" name="Slide Number Placeholder 3">
            <a:extLst>
              <a:ext uri="{FF2B5EF4-FFF2-40B4-BE49-F238E27FC236}">
                <a16:creationId xmlns:a16="http://schemas.microsoft.com/office/drawing/2014/main" id="{3AFFB411-4BDB-58A3-ACF8-B5195840DADA}"/>
              </a:ext>
            </a:extLst>
          </p:cNvPr>
          <p:cNvSpPr>
            <a:spLocks noGrp="1"/>
          </p:cNvSpPr>
          <p:nvPr>
            <p:ph type="sldNum" sz="quarter" idx="12"/>
          </p:nvPr>
        </p:nvSpPr>
        <p:spPr/>
        <p:txBody>
          <a:bodyPr/>
          <a:lstStyle/>
          <a:p>
            <a:fld id="{D9F085D5-EC86-4F6A-B501-C1359CB39116}" type="slidenum">
              <a:rPr lang="en-GB" smtClean="0"/>
              <a:t>50</a:t>
            </a:fld>
            <a:endParaRPr lang="en-GB"/>
          </a:p>
        </p:txBody>
      </p:sp>
      <p:graphicFrame>
        <p:nvGraphicFramePr>
          <p:cNvPr id="5" name="Content Placeholder 4">
            <a:extLst>
              <a:ext uri="{FF2B5EF4-FFF2-40B4-BE49-F238E27FC236}">
                <a16:creationId xmlns:a16="http://schemas.microsoft.com/office/drawing/2014/main" id="{608E776B-5143-BD57-52A5-317F42F8F26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3779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B79A-A823-DE21-C5FE-BECBA1CEDAC6}"/>
              </a:ext>
            </a:extLst>
          </p:cNvPr>
          <p:cNvSpPr>
            <a:spLocks noGrp="1"/>
          </p:cNvSpPr>
          <p:nvPr>
            <p:ph type="title"/>
          </p:nvPr>
        </p:nvSpPr>
        <p:spPr/>
        <p:txBody>
          <a:bodyPr/>
          <a:lstStyle/>
          <a:p>
            <a:r>
              <a:rPr lang="en-US" dirty="0">
                <a:solidFill>
                  <a:schemeClr val="bg1"/>
                </a:solidFill>
              </a:rPr>
              <a:t>Wa</a:t>
            </a:r>
            <a:r>
              <a:rPr lang="en-US" dirty="0"/>
              <a:t>ll Street Doesn’t Believe the Fed</a:t>
            </a:r>
          </a:p>
        </p:txBody>
      </p:sp>
      <p:pic>
        <p:nvPicPr>
          <p:cNvPr id="6" name="Content Placeholder 5">
            <a:extLst>
              <a:ext uri="{FF2B5EF4-FFF2-40B4-BE49-F238E27FC236}">
                <a16:creationId xmlns:a16="http://schemas.microsoft.com/office/drawing/2014/main" id="{A543A4B4-81BB-FE20-AA6A-9CA312EA60B4}"/>
              </a:ext>
            </a:extLst>
          </p:cNvPr>
          <p:cNvPicPr>
            <a:picLocks noGrp="1" noChangeAspect="1"/>
          </p:cNvPicPr>
          <p:nvPr>
            <p:ph idx="1"/>
          </p:nvPr>
        </p:nvPicPr>
        <p:blipFill>
          <a:blip r:embed="rId2"/>
          <a:stretch>
            <a:fillRect/>
          </a:stretch>
        </p:blipFill>
        <p:spPr>
          <a:xfrm>
            <a:off x="2155373" y="1570038"/>
            <a:ext cx="6211012" cy="4660188"/>
          </a:xfrm>
        </p:spPr>
      </p:pic>
      <p:sp>
        <p:nvSpPr>
          <p:cNvPr id="4" name="Slide Number Placeholder 3">
            <a:extLst>
              <a:ext uri="{FF2B5EF4-FFF2-40B4-BE49-F238E27FC236}">
                <a16:creationId xmlns:a16="http://schemas.microsoft.com/office/drawing/2014/main" id="{BD4B3D03-5F74-29B3-C19F-C77F3C3DA96D}"/>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2187048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7DB2-9D92-8E28-8F2F-687EAB8FA102}"/>
              </a:ext>
            </a:extLst>
          </p:cNvPr>
          <p:cNvSpPr>
            <a:spLocks noGrp="1"/>
          </p:cNvSpPr>
          <p:nvPr>
            <p:ph type="title"/>
          </p:nvPr>
        </p:nvSpPr>
        <p:spPr>
          <a:xfrm>
            <a:off x="955766" y="19277"/>
            <a:ext cx="10515600" cy="1325563"/>
          </a:xfrm>
        </p:spPr>
        <p:txBody>
          <a:bodyPr/>
          <a:lstStyle/>
          <a:p>
            <a:r>
              <a:rPr lang="en-US" dirty="0">
                <a:solidFill>
                  <a:schemeClr val="bg1"/>
                </a:solidFill>
              </a:rPr>
              <a:t>Re</a:t>
            </a:r>
            <a:r>
              <a:rPr lang="en-US" dirty="0"/>
              <a:t>ading Today’s Tea Leaves</a:t>
            </a:r>
          </a:p>
        </p:txBody>
      </p:sp>
      <p:pic>
        <p:nvPicPr>
          <p:cNvPr id="6" name="Content Placeholder 5">
            <a:extLst>
              <a:ext uri="{FF2B5EF4-FFF2-40B4-BE49-F238E27FC236}">
                <a16:creationId xmlns:a16="http://schemas.microsoft.com/office/drawing/2014/main" id="{C1CCF598-2CA0-6009-59EC-DD70392B1935}"/>
              </a:ext>
            </a:extLst>
          </p:cNvPr>
          <p:cNvPicPr>
            <a:picLocks noGrp="1" noChangeAspect="1"/>
          </p:cNvPicPr>
          <p:nvPr>
            <p:ph idx="1"/>
          </p:nvPr>
        </p:nvPicPr>
        <p:blipFill>
          <a:blip r:embed="rId2"/>
          <a:stretch>
            <a:fillRect/>
          </a:stretch>
        </p:blipFill>
        <p:spPr>
          <a:xfrm>
            <a:off x="1521518" y="1570038"/>
            <a:ext cx="9148964" cy="4351337"/>
          </a:xfrm>
        </p:spPr>
      </p:pic>
      <p:sp>
        <p:nvSpPr>
          <p:cNvPr id="4" name="Slide Number Placeholder 3">
            <a:extLst>
              <a:ext uri="{FF2B5EF4-FFF2-40B4-BE49-F238E27FC236}">
                <a16:creationId xmlns:a16="http://schemas.microsoft.com/office/drawing/2014/main" id="{B3C47220-AC47-7D9F-69F7-677FA598F8A9}"/>
              </a:ext>
            </a:extLst>
          </p:cNvPr>
          <p:cNvSpPr>
            <a:spLocks noGrp="1"/>
          </p:cNvSpPr>
          <p:nvPr>
            <p:ph type="sldNum" sz="quarter" idx="12"/>
          </p:nvPr>
        </p:nvSpPr>
        <p:spPr/>
        <p:txBody>
          <a:bodyPr/>
          <a:lstStyle/>
          <a:p>
            <a:fld id="{D9F085D5-EC86-4F6A-B501-C1359CB39116}" type="slidenum">
              <a:rPr lang="en-GB" smtClean="0"/>
              <a:t>52</a:t>
            </a:fld>
            <a:endParaRPr lang="en-GB"/>
          </a:p>
        </p:txBody>
      </p:sp>
      <p:grpSp>
        <p:nvGrpSpPr>
          <p:cNvPr id="10" name="Group 9">
            <a:extLst>
              <a:ext uri="{FF2B5EF4-FFF2-40B4-BE49-F238E27FC236}">
                <a16:creationId xmlns:a16="http://schemas.microsoft.com/office/drawing/2014/main" id="{31589905-1427-E284-A884-C31356A072DB}"/>
              </a:ext>
            </a:extLst>
          </p:cNvPr>
          <p:cNvGrpSpPr/>
          <p:nvPr/>
        </p:nvGrpSpPr>
        <p:grpSpPr>
          <a:xfrm>
            <a:off x="7188777" y="1325563"/>
            <a:ext cx="1802675" cy="4005854"/>
            <a:chOff x="7188777" y="1325563"/>
            <a:chExt cx="1802675" cy="4005854"/>
          </a:xfrm>
        </p:grpSpPr>
        <p:cxnSp>
          <p:nvCxnSpPr>
            <p:cNvPr id="8" name="Straight Connector 7">
              <a:extLst>
                <a:ext uri="{FF2B5EF4-FFF2-40B4-BE49-F238E27FC236}">
                  <a16:creationId xmlns:a16="http://schemas.microsoft.com/office/drawing/2014/main" id="{331E3A13-CA28-B873-FAF1-E01361E00C3D}"/>
                </a:ext>
              </a:extLst>
            </p:cNvPr>
            <p:cNvCxnSpPr/>
            <p:nvPr/>
          </p:nvCxnSpPr>
          <p:spPr>
            <a:xfrm>
              <a:off x="8090115" y="1859797"/>
              <a:ext cx="0" cy="347162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A2D6F9C6-809B-1A24-888D-A6700B380302}"/>
                </a:ext>
              </a:extLst>
            </p:cNvPr>
            <p:cNvSpPr txBox="1"/>
            <p:nvPr/>
          </p:nvSpPr>
          <p:spPr>
            <a:xfrm>
              <a:off x="7188777" y="1325563"/>
              <a:ext cx="1802675" cy="534234"/>
            </a:xfrm>
            <a:prstGeom prst="rect">
              <a:avLst/>
            </a:prstGeom>
            <a:noFill/>
          </p:spPr>
          <p:txBody>
            <a:bodyPr wrap="square" rtlCol="0">
              <a:spAutoFit/>
            </a:bodyPr>
            <a:lstStyle/>
            <a:p>
              <a:r>
                <a:rPr lang="en-US" sz="2800" dirty="0"/>
                <a:t>8:30 AM</a:t>
              </a:r>
            </a:p>
          </p:txBody>
        </p:sp>
      </p:grpSp>
    </p:spTree>
    <p:extLst>
      <p:ext uri="{BB962C8B-B14F-4D97-AF65-F5344CB8AC3E}">
        <p14:creationId xmlns:p14="http://schemas.microsoft.com/office/powerpoint/2010/main" val="261112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4A7-47C3-6348-9655-09435F9D9AB1}"/>
              </a:ext>
            </a:extLst>
          </p:cNvPr>
          <p:cNvSpPr>
            <a:spLocks noGrp="1"/>
          </p:cNvSpPr>
          <p:nvPr>
            <p:ph type="title"/>
          </p:nvPr>
        </p:nvSpPr>
        <p:spPr/>
        <p:txBody>
          <a:bodyPr/>
          <a:lstStyle/>
          <a:p>
            <a:r>
              <a:rPr lang="en-US" dirty="0">
                <a:solidFill>
                  <a:schemeClr val="bg1"/>
                </a:solidFill>
              </a:rPr>
              <a:t>Is t</a:t>
            </a:r>
            <a:r>
              <a:rPr lang="en-US" dirty="0"/>
              <a:t>he Fed Happy with this Chart?</a:t>
            </a:r>
          </a:p>
        </p:txBody>
      </p:sp>
      <p:sp>
        <p:nvSpPr>
          <p:cNvPr id="4" name="Slide Number Placeholder 3">
            <a:extLst>
              <a:ext uri="{FF2B5EF4-FFF2-40B4-BE49-F238E27FC236}">
                <a16:creationId xmlns:a16="http://schemas.microsoft.com/office/drawing/2014/main" id="{3ED4C662-2743-6826-5FCB-772ECCC09AF1}"/>
              </a:ext>
            </a:extLst>
          </p:cNvPr>
          <p:cNvSpPr>
            <a:spLocks noGrp="1"/>
          </p:cNvSpPr>
          <p:nvPr>
            <p:ph type="sldNum" sz="quarter" idx="12"/>
          </p:nvPr>
        </p:nvSpPr>
        <p:spPr/>
        <p:txBody>
          <a:bodyPr/>
          <a:lstStyle/>
          <a:p>
            <a:fld id="{D9F085D5-EC86-4F6A-B501-C1359CB39116}" type="slidenum">
              <a:rPr lang="en-GB" smtClean="0"/>
              <a:t>53</a:t>
            </a:fld>
            <a:endParaRPr lang="en-GB"/>
          </a:p>
        </p:txBody>
      </p:sp>
      <p:pic>
        <p:nvPicPr>
          <p:cNvPr id="8" name="Content Placeholder 7">
            <a:extLst>
              <a:ext uri="{FF2B5EF4-FFF2-40B4-BE49-F238E27FC236}">
                <a16:creationId xmlns:a16="http://schemas.microsoft.com/office/drawing/2014/main" id="{761CB5EF-5DE7-9C67-B905-A84AA71ACE29}"/>
              </a:ext>
            </a:extLst>
          </p:cNvPr>
          <p:cNvPicPr>
            <a:picLocks noGrp="1" noChangeAspect="1"/>
          </p:cNvPicPr>
          <p:nvPr>
            <p:ph idx="1"/>
          </p:nvPr>
        </p:nvPicPr>
        <p:blipFill>
          <a:blip r:embed="rId2"/>
          <a:stretch>
            <a:fillRect/>
          </a:stretch>
        </p:blipFill>
        <p:spPr>
          <a:xfrm>
            <a:off x="1424151" y="1634769"/>
            <a:ext cx="9220200" cy="4286250"/>
          </a:xfrm>
        </p:spPr>
      </p:pic>
    </p:spTree>
    <p:extLst>
      <p:ext uri="{BB962C8B-B14F-4D97-AF65-F5344CB8AC3E}">
        <p14:creationId xmlns:p14="http://schemas.microsoft.com/office/powerpoint/2010/main" val="329983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571500" y="7777"/>
            <a:ext cx="10515600" cy="1325563"/>
          </a:xfrm>
        </p:spPr>
        <p:txBody>
          <a:bodyPr/>
          <a:lstStyle/>
          <a:p>
            <a:r>
              <a:rPr lang="en-US" dirty="0"/>
              <a:t> </a:t>
            </a:r>
            <a:r>
              <a:rPr lang="en-US" dirty="0">
                <a:solidFill>
                  <a:schemeClr val="bg1"/>
                </a:solidFill>
              </a:rPr>
              <a:t>Now</a:t>
            </a:r>
            <a:r>
              <a:rPr lang="en-US" dirty="0">
                <a:solidFill>
                  <a:schemeClr val="accent5">
                    <a:lumMod val="50000"/>
                  </a:schemeClr>
                </a:solidFill>
              </a:rPr>
              <a:t>, it is Your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06670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dirty="0"/>
              <a:t>Week 1 (1/10): 	Trade and Globalization (Alan Deardorff, Univ. Michigan</a:t>
            </a:r>
            <a:r>
              <a:rPr lang="en-US" b="1" dirty="0"/>
              <a:t>)</a:t>
            </a:r>
          </a:p>
          <a:p>
            <a:pPr lvl="1"/>
            <a:r>
              <a:rPr lang="en-US" dirty="0"/>
              <a:t>Week 2 (1/17): 	Trade Deficits and Exchange Rates (Alan Deardorff)</a:t>
            </a:r>
          </a:p>
          <a:p>
            <a:pPr lvl="1"/>
            <a:r>
              <a:rPr lang="en-US" b="1" dirty="0"/>
              <a:t>Week 3 (1/24): 	US Economic Update (Geoffrey </a:t>
            </a:r>
            <a:r>
              <a:rPr lang="en-US" b="1" dirty="0" err="1"/>
              <a:t>Woglom</a:t>
            </a:r>
            <a:r>
              <a:rPr lang="en-US" b="1" dirty="0"/>
              <a:t>, Amherst College)</a:t>
            </a:r>
          </a:p>
          <a:p>
            <a:pPr lvl="1"/>
            <a:r>
              <a:rPr lang="en-US" dirty="0"/>
              <a:t>Week 4 (1/31): 	Monetary Economics (Geoffrey </a:t>
            </a:r>
            <a:r>
              <a:rPr lang="en-US" dirty="0" err="1"/>
              <a:t>Woglom</a:t>
            </a:r>
            <a:r>
              <a:rPr lang="en-US" dirty="0"/>
              <a:t>)</a:t>
            </a:r>
          </a:p>
          <a:p>
            <a:pPr lvl="1"/>
            <a:r>
              <a:rPr lang="en-US" dirty="0"/>
              <a:t>Week 5 (2/7):	Autonomous Vehicles (Jon </a:t>
            </a:r>
            <a:r>
              <a:rPr lang="en-US" dirty="0" err="1"/>
              <a:t>Haveman</a:t>
            </a:r>
            <a:r>
              <a:rPr lang="en-US" dirty="0"/>
              <a:t>, NEED)</a:t>
            </a:r>
          </a:p>
          <a:p>
            <a:pPr lvl="1"/>
            <a:r>
              <a:rPr lang="en-US" dirty="0"/>
              <a:t>Week 6 (2/14):	Health </a:t>
            </a:r>
            <a:r>
              <a:rPr lang="en-US"/>
              <a:t>Care Economics </a:t>
            </a:r>
            <a:r>
              <a:rPr lang="en-US" dirty="0"/>
              <a:t>(Jon </a:t>
            </a:r>
            <a:r>
              <a:rPr lang="en-US" dirty="0" err="1"/>
              <a:t>Haveman</a:t>
            </a:r>
            <a:r>
              <a:rPr lang="en-US" dirty="0"/>
              <a:t>)</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84192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7</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January 31, 2023</a:t>
            </a:r>
          </a:p>
        </p:txBody>
      </p:sp>
    </p:spTree>
    <p:extLst>
      <p:ext uri="{BB962C8B-B14F-4D97-AF65-F5344CB8AC3E}">
        <p14:creationId xmlns:p14="http://schemas.microsoft.com/office/powerpoint/2010/main" val="187061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History of the origin and development of central banks.</a:t>
            </a:r>
          </a:p>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Update on Inflation and what comes next.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17969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0852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21614</TotalTime>
  <Words>3124</Words>
  <Application>Microsoft Macintosh PowerPoint</Application>
  <PresentationFormat>Widescreen</PresentationFormat>
  <Paragraphs>459</Paragraphs>
  <Slides>54</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Courier New</vt:lpstr>
      <vt:lpstr>Garamond</vt:lpstr>
      <vt:lpstr>TwitterChirp</vt:lpstr>
      <vt:lpstr>Custom Design</vt:lpstr>
      <vt:lpstr>PowerPoint Presentation</vt:lpstr>
      <vt:lpstr> National Economic Education Delegation</vt:lpstr>
      <vt:lpstr>Who Are We?</vt:lpstr>
      <vt:lpstr>Where Are We?</vt:lpstr>
      <vt:lpstr> Available NEED Topics Include:</vt:lpstr>
      <vt:lpstr> Course Outline</vt:lpstr>
      <vt:lpstr>PowerPoint Presentation</vt:lpstr>
      <vt:lpstr>Outline for the Talk</vt:lpstr>
      <vt:lpstr>What Is a Central Bank?</vt:lpstr>
      <vt:lpstr>Origins</vt:lpstr>
      <vt:lpstr>Financial Crises in the 19th Century</vt:lpstr>
      <vt:lpstr>Illiquidity Can Lead to Insolvency</vt:lpstr>
      <vt:lpstr>Walter Bagehot’s and his Famous Dictum</vt:lpstr>
      <vt:lpstr>JP Morgan, “Lender of Last Resort?” (LOL)</vt:lpstr>
      <vt:lpstr>The Aftermath:  Federal Reserve Act of 1913</vt:lpstr>
      <vt:lpstr>Stabilizer in Chief:  the Fed</vt:lpstr>
      <vt:lpstr>Track Record on Unemployment</vt:lpstr>
      <vt:lpstr>Track Record on “Price Stability”</vt:lpstr>
      <vt:lpstr>Determinants of Unemployment &amp; Inflation</vt:lpstr>
      <vt:lpstr>Determinants of Unemployment &amp; Inflation</vt:lpstr>
      <vt:lpstr>The Fed’s Affects the Economy via Interest Rates</vt:lpstr>
      <vt:lpstr>Become a Central Banker in One Slide!</vt:lpstr>
      <vt:lpstr>One Big Complication:  Lags</vt:lpstr>
      <vt:lpstr>A Closer Look at Interest Rate Control</vt:lpstr>
      <vt:lpstr>The Fed and Short-term Interest Rates</vt:lpstr>
      <vt:lpstr>What about the Money Supply?</vt:lpstr>
      <vt:lpstr>Do You See a Relationship?</vt:lpstr>
      <vt:lpstr>“Don’t Listen to This Nonsense”</vt:lpstr>
      <vt:lpstr>The Importance of Long-Term Interest Rates</vt:lpstr>
      <vt:lpstr>Long-Term Interest Rates</vt:lpstr>
      <vt:lpstr>Two Secondary Tools to Affect Interest Rates</vt:lpstr>
      <vt:lpstr>Forward Guidance</vt:lpstr>
      <vt:lpstr>When the Fed Talks, Wall St Listens!</vt:lpstr>
      <vt:lpstr>QE And Long-term, Risky Rates</vt:lpstr>
      <vt:lpstr>QE Has Been a Big Deal</vt:lpstr>
      <vt:lpstr>A Policy Strategy: Stabilize Expectations of Inflation</vt:lpstr>
      <vt:lpstr>“Anchoring” Inflation Expectations</vt:lpstr>
      <vt:lpstr>Anchoring Requires Credibility</vt:lpstr>
      <vt:lpstr>The Great Moderation</vt:lpstr>
      <vt:lpstr>Why Did Powell Do It?</vt:lpstr>
      <vt:lpstr>Policy Changes under Powell</vt:lpstr>
      <vt:lpstr>OK, But What Explains Powell’s Reversal?</vt:lpstr>
      <vt:lpstr>Is Powell Channeling Volcker?</vt:lpstr>
      <vt:lpstr>Olivier Blanchard 12/30 Twitter Post</vt:lpstr>
      <vt:lpstr>FOMC Had Been of Two Minds (December 14, 2022)</vt:lpstr>
      <vt:lpstr>FOMC Economic Projections</vt:lpstr>
      <vt:lpstr>Fed’s Preferred Measure of Inflation (1/27)</vt:lpstr>
      <vt:lpstr>Fiscally Driven Recovery (1/27)</vt:lpstr>
      <vt:lpstr>Initial Unemployment Claims (1/26)</vt:lpstr>
      <vt:lpstr>Employment Cost Index (1/31, 8:30 AM)</vt:lpstr>
      <vt:lpstr>Wall Street Doesn’t Believe the Fed</vt:lpstr>
      <vt:lpstr>Reading Today’s Tea Leaves</vt:lpstr>
      <vt:lpstr>Is the Fed Happy with this Chart?</vt:lpstr>
      <vt:lpstr> Now, it is 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405</cp:revision>
  <cp:lastPrinted>2022-03-31T21:23:13Z</cp:lastPrinted>
  <dcterms:created xsi:type="dcterms:W3CDTF">2017-05-03T22:30:38Z</dcterms:created>
  <dcterms:modified xsi:type="dcterms:W3CDTF">2023-02-01T00:08:12Z</dcterms:modified>
</cp:coreProperties>
</file>