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0"/>
  </p:notesMasterIdLst>
  <p:sldIdLst>
    <p:sldId id="4194" r:id="rId2"/>
    <p:sldId id="328" r:id="rId3"/>
    <p:sldId id="3935" r:id="rId4"/>
    <p:sldId id="1029" r:id="rId5"/>
    <p:sldId id="4001" r:id="rId6"/>
    <p:sldId id="436" r:id="rId7"/>
    <p:sldId id="4142" r:id="rId8"/>
    <p:sldId id="4196" r:id="rId9"/>
    <p:sldId id="4253" r:id="rId10"/>
    <p:sldId id="4255" r:id="rId11"/>
    <p:sldId id="4256" r:id="rId12"/>
    <p:sldId id="4260" r:id="rId13"/>
    <p:sldId id="4204" r:id="rId14"/>
    <p:sldId id="4205" r:id="rId15"/>
    <p:sldId id="3941" r:id="rId16"/>
    <p:sldId id="3942" r:id="rId17"/>
    <p:sldId id="3944" r:id="rId18"/>
    <p:sldId id="3945" r:id="rId19"/>
    <p:sldId id="3946" r:id="rId20"/>
    <p:sldId id="1203" r:id="rId21"/>
    <p:sldId id="1099" r:id="rId22"/>
    <p:sldId id="1208" r:id="rId23"/>
    <p:sldId id="4261" r:id="rId24"/>
    <p:sldId id="3949" r:id="rId25"/>
    <p:sldId id="4271" r:id="rId26"/>
    <p:sldId id="1204" r:id="rId27"/>
    <p:sldId id="1202" r:id="rId28"/>
    <p:sldId id="1101" r:id="rId29"/>
    <p:sldId id="4320" r:id="rId30"/>
    <p:sldId id="4264" r:id="rId31"/>
    <p:sldId id="4214" r:id="rId32"/>
    <p:sldId id="3919" r:id="rId33"/>
    <p:sldId id="287" r:id="rId34"/>
    <p:sldId id="3922" r:id="rId35"/>
    <p:sldId id="4210" r:id="rId36"/>
    <p:sldId id="4215" r:id="rId37"/>
    <p:sldId id="4216" r:id="rId38"/>
    <p:sldId id="4265" r:id="rId39"/>
    <p:sldId id="4263" r:id="rId40"/>
    <p:sldId id="4410" r:id="rId41"/>
    <p:sldId id="279" r:id="rId42"/>
    <p:sldId id="4403" r:id="rId43"/>
    <p:sldId id="4406" r:id="rId44"/>
    <p:sldId id="4404" r:id="rId45"/>
    <p:sldId id="4405" r:id="rId46"/>
    <p:sldId id="4267" r:id="rId47"/>
    <p:sldId id="4327" r:id="rId48"/>
    <p:sldId id="4407" r:id="rId49"/>
    <p:sldId id="4408" r:id="rId50"/>
    <p:sldId id="4409" r:id="rId51"/>
    <p:sldId id="4099" r:id="rId52"/>
    <p:sldId id="329" r:id="rId53"/>
    <p:sldId id="4328" r:id="rId54"/>
    <p:sldId id="4254" r:id="rId55"/>
    <p:sldId id="518" r:id="rId56"/>
    <p:sldId id="1112" r:id="rId57"/>
    <p:sldId id="1111" r:id="rId58"/>
    <p:sldId id="51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54" autoAdjust="0"/>
    <p:restoredTop sz="67887" autoAdjust="0"/>
  </p:normalViewPr>
  <p:slideViewPr>
    <p:cSldViewPr snapToGrid="0" snapToObjects="1">
      <p:cViewPr varScale="1">
        <p:scale>
          <a:sx n="81" d="100"/>
          <a:sy n="81" d="100"/>
        </p:scale>
        <p:origin x="856" y="192"/>
      </p:cViewPr>
      <p:guideLst>
        <p:guide orient="horz" pos="2160"/>
        <p:guide pos="3840"/>
      </p:guideLst>
    </p:cSldViewPr>
  </p:slideViewPr>
  <p:notesTextViewPr>
    <p:cViewPr>
      <p:scale>
        <a:sx n="3" d="2"/>
        <a:sy n="3" d="2"/>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sz="3200"/>
              <a:t>Two Measures of Rents</a:t>
            </a: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CPI Shelter Price Index</c:v>
          </c:tx>
          <c:spPr>
            <a:ln w="28575" cap="rnd">
              <a:solidFill>
                <a:schemeClr val="accent1"/>
              </a:solidFill>
              <a:round/>
            </a:ln>
            <a:effectLst/>
          </c:spPr>
          <c:marker>
            <c:symbol val="none"/>
          </c:marker>
          <c:cat>
            <c:numRef>
              <c:f>'FRED Graph'!$A$24:$A$105</c:f>
              <c:numCache>
                <c:formatCode>yyyy\-mm\-dd</c:formatCode>
                <c:ptCount val="8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numCache>
            </c:numRef>
          </c:cat>
          <c:val>
            <c:numRef>
              <c:f>'FRED Graph'!$D$24:$D$105</c:f>
              <c:numCache>
                <c:formatCode>0.00%</c:formatCode>
                <c:ptCount val="82"/>
                <c:pt idx="0">
                  <c:v>3.208594864221137E-2</c:v>
                </c:pt>
                <c:pt idx="1">
                  <c:v>3.1949112464485951E-2</c:v>
                </c:pt>
                <c:pt idx="2">
                  <c:v>3.3622317349130126E-2</c:v>
                </c:pt>
                <c:pt idx="3">
                  <c:v>3.4263558091733648E-2</c:v>
                </c:pt>
                <c:pt idx="4">
                  <c:v>3.291817176161449E-2</c:v>
                </c:pt>
                <c:pt idx="5">
                  <c:v>3.3745235262806483E-2</c:v>
                </c:pt>
                <c:pt idx="6">
                  <c:v>3.4309691989299562E-2</c:v>
                </c:pt>
                <c:pt idx="7">
                  <c:v>3.5351722814635389E-2</c:v>
                </c:pt>
                <c:pt idx="8">
                  <c:v>3.5792137639165E-2</c:v>
                </c:pt>
                <c:pt idx="9">
                  <c:v>3.6378231764027769E-2</c:v>
                </c:pt>
                <c:pt idx="10">
                  <c:v>3.5440619779073312E-2</c:v>
                </c:pt>
                <c:pt idx="11">
                  <c:v>3.5293249256595827E-2</c:v>
                </c:pt>
                <c:pt idx="12">
                  <c:v>3.4686905956046843E-2</c:v>
                </c:pt>
                <c:pt idx="13">
                  <c:v>3.4591205969501715E-2</c:v>
                </c:pt>
                <c:pt idx="14">
                  <c:v>3.3487301946976578E-2</c:v>
                </c:pt>
                <c:pt idx="15">
                  <c:v>3.2645516800489105E-2</c:v>
                </c:pt>
                <c:pt idx="16">
                  <c:v>3.1720064881950893E-2</c:v>
                </c:pt>
                <c:pt idx="17">
                  <c:v>3.2958146575110314E-2</c:v>
                </c:pt>
                <c:pt idx="18">
                  <c:v>3.2172855917814935E-2</c:v>
                </c:pt>
                <c:pt idx="19">
                  <c:v>3.2384050957862343E-2</c:v>
                </c:pt>
                <c:pt idx="20">
                  <c:v>3.1492640994843057E-2</c:v>
                </c:pt>
                <c:pt idx="21">
                  <c:v>3.1945022622890562E-2</c:v>
                </c:pt>
                <c:pt idx="22">
                  <c:v>3.21204756117901E-2</c:v>
                </c:pt>
                <c:pt idx="23">
                  <c:v>3.1323100532010706E-2</c:v>
                </c:pt>
                <c:pt idx="24">
                  <c:v>3.3174921698100324E-2</c:v>
                </c:pt>
                <c:pt idx="25">
                  <c:v>3.3637540956445111E-2</c:v>
                </c:pt>
                <c:pt idx="26">
                  <c:v>3.4867992754527455E-2</c:v>
                </c:pt>
                <c:pt idx="27">
                  <c:v>3.3608667126491021E-2</c:v>
                </c:pt>
                <c:pt idx="28">
                  <c:v>3.4846611752375134E-2</c:v>
                </c:pt>
                <c:pt idx="29">
                  <c:v>3.3706474319513902E-2</c:v>
                </c:pt>
                <c:pt idx="30">
                  <c:v>3.283162780144866E-2</c:v>
                </c:pt>
                <c:pt idx="31">
                  <c:v>3.1953300045875377E-2</c:v>
                </c:pt>
                <c:pt idx="32">
                  <c:v>3.2674252728660091E-2</c:v>
                </c:pt>
                <c:pt idx="33">
                  <c:v>3.2291983546496983E-2</c:v>
                </c:pt>
                <c:pt idx="34">
                  <c:v>3.2318068633433006E-2</c:v>
                </c:pt>
                <c:pt idx="35">
                  <c:v>3.3736161359454009E-2</c:v>
                </c:pt>
                <c:pt idx="36">
                  <c:v>3.3694336267507508E-2</c:v>
                </c:pt>
                <c:pt idx="37">
                  <c:v>3.4381348363859976E-2</c:v>
                </c:pt>
                <c:pt idx="38">
                  <c:v>3.3419383437962358E-2</c:v>
                </c:pt>
                <c:pt idx="39">
                  <c:v>3.4989778778921954E-2</c:v>
                </c:pt>
                <c:pt idx="40">
                  <c:v>3.4686040207889013E-2</c:v>
                </c:pt>
                <c:pt idx="41">
                  <c:v>3.3507131552629854E-2</c:v>
                </c:pt>
                <c:pt idx="42">
                  <c:v>3.5108915816779662E-2</c:v>
                </c:pt>
                <c:pt idx="43">
                  <c:v>3.3615096673603295E-2</c:v>
                </c:pt>
                <c:pt idx="44">
                  <c:v>3.3249914064231945E-2</c:v>
                </c:pt>
                <c:pt idx="45">
                  <c:v>3.239011640198064E-2</c:v>
                </c:pt>
                <c:pt idx="46">
                  <c:v>3.3325452709869419E-2</c:v>
                </c:pt>
                <c:pt idx="47">
                  <c:v>3.3125595111092698E-2</c:v>
                </c:pt>
                <c:pt idx="48">
                  <c:v>3.0044212537571058E-2</c:v>
                </c:pt>
                <c:pt idx="49">
                  <c:v>2.610381437006426E-2</c:v>
                </c:pt>
                <c:pt idx="50">
                  <c:v>2.5588943103790784E-2</c:v>
                </c:pt>
                <c:pt idx="51">
                  <c:v>2.3720486990215672E-2</c:v>
                </c:pt>
                <c:pt idx="52">
                  <c:v>2.3401959000294958E-2</c:v>
                </c:pt>
                <c:pt idx="53">
                  <c:v>2.2991745268247321E-2</c:v>
                </c:pt>
                <c:pt idx="54">
                  <c:v>2.0501281135013816E-2</c:v>
                </c:pt>
                <c:pt idx="55">
                  <c:v>2.0345258538744249E-2</c:v>
                </c:pt>
                <c:pt idx="56">
                  <c:v>1.9105864210005929E-2</c:v>
                </c:pt>
                <c:pt idx="57">
                  <c:v>1.8376946131936744E-2</c:v>
                </c:pt>
                <c:pt idx="58">
                  <c:v>1.5947562879713217E-2</c:v>
                </c:pt>
                <c:pt idx="59">
                  <c:v>1.4493602409230144E-2</c:v>
                </c:pt>
                <c:pt idx="60">
                  <c:v>1.6941161970203567E-2</c:v>
                </c:pt>
                <c:pt idx="61">
                  <c:v>2.1016911540346461E-2</c:v>
                </c:pt>
                <c:pt idx="62">
                  <c:v>2.2010431659101437E-2</c:v>
                </c:pt>
                <c:pt idx="63">
                  <c:v>2.5536490575892135E-2</c:v>
                </c:pt>
                <c:pt idx="64">
                  <c:v>2.7802558607940675E-2</c:v>
                </c:pt>
                <c:pt idx="65">
                  <c:v>2.8205489264526706E-2</c:v>
                </c:pt>
                <c:pt idx="66">
                  <c:v>3.1530209059659642E-2</c:v>
                </c:pt>
                <c:pt idx="67">
                  <c:v>3.5053101967384315E-2</c:v>
                </c:pt>
                <c:pt idx="68">
                  <c:v>3.8749260160964694E-2</c:v>
                </c:pt>
                <c:pt idx="69">
                  <c:v>4.1842737844614675E-2</c:v>
                </c:pt>
                <c:pt idx="70">
                  <c:v>4.3765387576728543E-2</c:v>
                </c:pt>
                <c:pt idx="71">
                  <c:v>4.7511401581789015E-2</c:v>
                </c:pt>
                <c:pt idx="72">
                  <c:v>4.9943490499434917E-2</c:v>
                </c:pt>
                <c:pt idx="73">
                  <c:v>5.1371682484484094E-2</c:v>
                </c:pt>
                <c:pt idx="74">
                  <c:v>5.4456384038324313E-2</c:v>
                </c:pt>
                <c:pt idx="75">
                  <c:v>5.6149211969790835E-2</c:v>
                </c:pt>
                <c:pt idx="76">
                  <c:v>5.7229867983845439E-2</c:v>
                </c:pt>
                <c:pt idx="77">
                  <c:v>6.2538703377316374E-2</c:v>
                </c:pt>
                <c:pt idx="78">
                  <c:v>6.6021737454713625E-2</c:v>
                </c:pt>
                <c:pt idx="79">
                  <c:v>6.9062901155327205E-2</c:v>
                </c:pt>
                <c:pt idx="80">
                  <c:v>7.0912695498935419E-2</c:v>
                </c:pt>
                <c:pt idx="81">
                  <c:v>7.4756625716817293E-2</c:v>
                </c:pt>
              </c:numCache>
            </c:numRef>
          </c:val>
          <c:smooth val="0"/>
          <c:extLst>
            <c:ext xmlns:c16="http://schemas.microsoft.com/office/drawing/2014/chart" uri="{C3380CC4-5D6E-409C-BE32-E72D297353CC}">
              <c16:uniqueId val="{00000000-6AD8-4786-A272-F2AFD4F0528A}"/>
            </c:ext>
          </c:extLst>
        </c:ser>
        <c:ser>
          <c:idx val="1"/>
          <c:order val="1"/>
          <c:tx>
            <c:v>Zillow Asking Rents</c:v>
          </c:tx>
          <c:spPr>
            <a:ln w="28575" cap="rnd">
              <a:solidFill>
                <a:schemeClr val="accent2"/>
              </a:solidFill>
              <a:round/>
            </a:ln>
            <a:effectLst/>
          </c:spPr>
          <c:marker>
            <c:symbol val="none"/>
          </c:marker>
          <c:cat>
            <c:numRef>
              <c:f>'FRED Graph'!$A$24:$A$105</c:f>
              <c:numCache>
                <c:formatCode>yyyy\-mm\-dd</c:formatCode>
                <c:ptCount val="82"/>
                <c:pt idx="0">
                  <c:v>42430</c:v>
                </c:pt>
                <c:pt idx="1">
                  <c:v>42461</c:v>
                </c:pt>
                <c:pt idx="2">
                  <c:v>42491</c:v>
                </c:pt>
                <c:pt idx="3">
                  <c:v>42522</c:v>
                </c:pt>
                <c:pt idx="4">
                  <c:v>42552</c:v>
                </c:pt>
                <c:pt idx="5">
                  <c:v>42583</c:v>
                </c:pt>
                <c:pt idx="6">
                  <c:v>42614</c:v>
                </c:pt>
                <c:pt idx="7">
                  <c:v>42644</c:v>
                </c:pt>
                <c:pt idx="8">
                  <c:v>42675</c:v>
                </c:pt>
                <c:pt idx="9">
                  <c:v>42705</c:v>
                </c:pt>
                <c:pt idx="10">
                  <c:v>42736</c:v>
                </c:pt>
                <c:pt idx="11">
                  <c:v>42767</c:v>
                </c:pt>
                <c:pt idx="12">
                  <c:v>42795</c:v>
                </c:pt>
                <c:pt idx="13">
                  <c:v>42826</c:v>
                </c:pt>
                <c:pt idx="14">
                  <c:v>42856</c:v>
                </c:pt>
                <c:pt idx="15">
                  <c:v>42887</c:v>
                </c:pt>
                <c:pt idx="16">
                  <c:v>42917</c:v>
                </c:pt>
                <c:pt idx="17">
                  <c:v>42948</c:v>
                </c:pt>
                <c:pt idx="18">
                  <c:v>42979</c:v>
                </c:pt>
                <c:pt idx="19">
                  <c:v>43009</c:v>
                </c:pt>
                <c:pt idx="20">
                  <c:v>43040</c:v>
                </c:pt>
                <c:pt idx="21">
                  <c:v>43070</c:v>
                </c:pt>
                <c:pt idx="22">
                  <c:v>43101</c:v>
                </c:pt>
                <c:pt idx="23">
                  <c:v>43132</c:v>
                </c:pt>
                <c:pt idx="24">
                  <c:v>43160</c:v>
                </c:pt>
                <c:pt idx="25">
                  <c:v>43191</c:v>
                </c:pt>
                <c:pt idx="26">
                  <c:v>43221</c:v>
                </c:pt>
                <c:pt idx="27">
                  <c:v>43252</c:v>
                </c:pt>
                <c:pt idx="28">
                  <c:v>43282</c:v>
                </c:pt>
                <c:pt idx="29">
                  <c:v>43313</c:v>
                </c:pt>
                <c:pt idx="30">
                  <c:v>43344</c:v>
                </c:pt>
                <c:pt idx="31">
                  <c:v>43374</c:v>
                </c:pt>
                <c:pt idx="32">
                  <c:v>43405</c:v>
                </c:pt>
                <c:pt idx="33">
                  <c:v>43435</c:v>
                </c:pt>
                <c:pt idx="34">
                  <c:v>43466</c:v>
                </c:pt>
                <c:pt idx="35">
                  <c:v>43497</c:v>
                </c:pt>
                <c:pt idx="36">
                  <c:v>43525</c:v>
                </c:pt>
                <c:pt idx="37">
                  <c:v>43556</c:v>
                </c:pt>
                <c:pt idx="38">
                  <c:v>43586</c:v>
                </c:pt>
                <c:pt idx="39">
                  <c:v>43617</c:v>
                </c:pt>
                <c:pt idx="40">
                  <c:v>43647</c:v>
                </c:pt>
                <c:pt idx="41">
                  <c:v>43678</c:v>
                </c:pt>
                <c:pt idx="42">
                  <c:v>43709</c:v>
                </c:pt>
                <c:pt idx="43">
                  <c:v>43739</c:v>
                </c:pt>
                <c:pt idx="44">
                  <c:v>43770</c:v>
                </c:pt>
                <c:pt idx="45">
                  <c:v>43800</c:v>
                </c:pt>
                <c:pt idx="46">
                  <c:v>43831</c:v>
                </c:pt>
                <c:pt idx="47">
                  <c:v>43862</c:v>
                </c:pt>
                <c:pt idx="48">
                  <c:v>43891</c:v>
                </c:pt>
                <c:pt idx="49">
                  <c:v>43922</c:v>
                </c:pt>
                <c:pt idx="50">
                  <c:v>43952</c:v>
                </c:pt>
                <c:pt idx="51">
                  <c:v>43983</c:v>
                </c:pt>
                <c:pt idx="52">
                  <c:v>44013</c:v>
                </c:pt>
                <c:pt idx="53">
                  <c:v>44044</c:v>
                </c:pt>
                <c:pt idx="54">
                  <c:v>44075</c:v>
                </c:pt>
                <c:pt idx="55">
                  <c:v>44105</c:v>
                </c:pt>
                <c:pt idx="56">
                  <c:v>44136</c:v>
                </c:pt>
                <c:pt idx="57">
                  <c:v>44166</c:v>
                </c:pt>
                <c:pt idx="58">
                  <c:v>44197</c:v>
                </c:pt>
                <c:pt idx="59">
                  <c:v>44228</c:v>
                </c:pt>
                <c:pt idx="60">
                  <c:v>44256</c:v>
                </c:pt>
                <c:pt idx="61">
                  <c:v>44287</c:v>
                </c:pt>
                <c:pt idx="62">
                  <c:v>44317</c:v>
                </c:pt>
                <c:pt idx="63">
                  <c:v>44348</c:v>
                </c:pt>
                <c:pt idx="64">
                  <c:v>44378</c:v>
                </c:pt>
                <c:pt idx="65">
                  <c:v>44409</c:v>
                </c:pt>
                <c:pt idx="66">
                  <c:v>44440</c:v>
                </c:pt>
                <c:pt idx="67">
                  <c:v>44470</c:v>
                </c:pt>
                <c:pt idx="68">
                  <c:v>44501</c:v>
                </c:pt>
                <c:pt idx="69">
                  <c:v>44531</c:v>
                </c:pt>
                <c:pt idx="70">
                  <c:v>44562</c:v>
                </c:pt>
                <c:pt idx="71">
                  <c:v>44593</c:v>
                </c:pt>
                <c:pt idx="72">
                  <c:v>44621</c:v>
                </c:pt>
                <c:pt idx="73">
                  <c:v>44652</c:v>
                </c:pt>
                <c:pt idx="74">
                  <c:v>44682</c:v>
                </c:pt>
                <c:pt idx="75">
                  <c:v>44713</c:v>
                </c:pt>
                <c:pt idx="76">
                  <c:v>44743</c:v>
                </c:pt>
                <c:pt idx="77">
                  <c:v>44774</c:v>
                </c:pt>
                <c:pt idx="78">
                  <c:v>44805</c:v>
                </c:pt>
                <c:pt idx="79">
                  <c:v>44835</c:v>
                </c:pt>
                <c:pt idx="80">
                  <c:v>44866</c:v>
                </c:pt>
                <c:pt idx="81">
                  <c:v>44896</c:v>
                </c:pt>
              </c:numCache>
            </c:numRef>
          </c:cat>
          <c:val>
            <c:numRef>
              <c:f>'FRED Graph'!$E$24:$E$105</c:f>
              <c:numCache>
                <c:formatCode>0.00%</c:formatCode>
                <c:ptCount val="82"/>
                <c:pt idx="0">
                  <c:v>4.7132105876647179E-2</c:v>
                </c:pt>
                <c:pt idx="1">
                  <c:v>4.477574932483841E-2</c:v>
                </c:pt>
                <c:pt idx="2">
                  <c:v>4.3192925656492465E-2</c:v>
                </c:pt>
                <c:pt idx="3">
                  <c:v>3.9947494479714685E-2</c:v>
                </c:pt>
                <c:pt idx="4">
                  <c:v>3.9019256629523547E-2</c:v>
                </c:pt>
                <c:pt idx="5">
                  <c:v>3.6378420962807745E-2</c:v>
                </c:pt>
                <c:pt idx="6">
                  <c:v>3.4815791224747539E-2</c:v>
                </c:pt>
                <c:pt idx="7">
                  <c:v>3.2582767402806079E-2</c:v>
                </c:pt>
                <c:pt idx="8">
                  <c:v>3.1425489998627043E-2</c:v>
                </c:pt>
                <c:pt idx="9">
                  <c:v>3.0877567815532192E-2</c:v>
                </c:pt>
                <c:pt idx="10">
                  <c:v>3.0801590824602654E-2</c:v>
                </c:pt>
                <c:pt idx="11">
                  <c:v>3.1911821149422703E-2</c:v>
                </c:pt>
                <c:pt idx="12">
                  <c:v>3.2037139807797876E-2</c:v>
                </c:pt>
                <c:pt idx="13">
                  <c:v>3.3832952001738192E-2</c:v>
                </c:pt>
                <c:pt idx="14">
                  <c:v>3.4851635877500842E-2</c:v>
                </c:pt>
                <c:pt idx="15">
                  <c:v>3.6350402018601402E-2</c:v>
                </c:pt>
                <c:pt idx="16">
                  <c:v>3.7263548388547951E-2</c:v>
                </c:pt>
                <c:pt idx="17">
                  <c:v>3.7764797934036087E-2</c:v>
                </c:pt>
                <c:pt idx="18">
                  <c:v>3.792610337763791E-2</c:v>
                </c:pt>
                <c:pt idx="19">
                  <c:v>3.7623242103872467E-2</c:v>
                </c:pt>
                <c:pt idx="20">
                  <c:v>3.7691475300412502E-2</c:v>
                </c:pt>
                <c:pt idx="21">
                  <c:v>3.8360129296701961E-2</c:v>
                </c:pt>
                <c:pt idx="22">
                  <c:v>3.8448620682398182E-2</c:v>
                </c:pt>
                <c:pt idx="23">
                  <c:v>3.7253250296240381E-2</c:v>
                </c:pt>
                <c:pt idx="24">
                  <c:v>3.646696789039261E-2</c:v>
                </c:pt>
                <c:pt idx="25">
                  <c:v>3.5769322285354122E-2</c:v>
                </c:pt>
                <c:pt idx="26">
                  <c:v>3.5841632449499672E-2</c:v>
                </c:pt>
                <c:pt idx="27">
                  <c:v>3.6219672867930264E-2</c:v>
                </c:pt>
                <c:pt idx="28">
                  <c:v>3.6527907414762195E-2</c:v>
                </c:pt>
                <c:pt idx="29">
                  <c:v>3.7884758274341346E-2</c:v>
                </c:pt>
                <c:pt idx="30">
                  <c:v>3.8142891661942402E-2</c:v>
                </c:pt>
                <c:pt idx="31">
                  <c:v>3.8997039688097423E-2</c:v>
                </c:pt>
                <c:pt idx="32">
                  <c:v>3.9722557353474519E-2</c:v>
                </c:pt>
                <c:pt idx="33">
                  <c:v>4.0447080792138879E-2</c:v>
                </c:pt>
                <c:pt idx="34">
                  <c:v>4.0192495920372551E-2</c:v>
                </c:pt>
                <c:pt idx="35">
                  <c:v>3.9960852843940353E-2</c:v>
                </c:pt>
                <c:pt idx="36">
                  <c:v>3.9694896229536258E-2</c:v>
                </c:pt>
                <c:pt idx="37">
                  <c:v>4.00466067551839E-2</c:v>
                </c:pt>
                <c:pt idx="38">
                  <c:v>4.0304447914209396E-2</c:v>
                </c:pt>
                <c:pt idx="39">
                  <c:v>4.067856719596219E-2</c:v>
                </c:pt>
                <c:pt idx="40">
                  <c:v>4.0806039379879255E-2</c:v>
                </c:pt>
                <c:pt idx="41">
                  <c:v>4.0065172528170434E-2</c:v>
                </c:pt>
                <c:pt idx="42">
                  <c:v>3.9715370726796539E-2</c:v>
                </c:pt>
                <c:pt idx="43">
                  <c:v>3.9207630258873971E-2</c:v>
                </c:pt>
                <c:pt idx="44">
                  <c:v>3.8326113306091036E-2</c:v>
                </c:pt>
                <c:pt idx="45">
                  <c:v>3.8047417090287361E-2</c:v>
                </c:pt>
                <c:pt idx="46">
                  <c:v>3.8304079946986036E-2</c:v>
                </c:pt>
                <c:pt idx="47">
                  <c:v>3.983450155379753E-2</c:v>
                </c:pt>
                <c:pt idx="48">
                  <c:v>3.9008009230744323E-2</c:v>
                </c:pt>
                <c:pt idx="49">
                  <c:v>3.1377446625667549E-2</c:v>
                </c:pt>
                <c:pt idx="50">
                  <c:v>2.1149914446083384E-2</c:v>
                </c:pt>
                <c:pt idx="51">
                  <c:v>1.2274128080411506E-2</c:v>
                </c:pt>
                <c:pt idx="52">
                  <c:v>1.0413614353718348E-2</c:v>
                </c:pt>
                <c:pt idx="53">
                  <c:v>9.2340459357624916E-3</c:v>
                </c:pt>
                <c:pt idx="54">
                  <c:v>8.2055372476699251E-3</c:v>
                </c:pt>
                <c:pt idx="55">
                  <c:v>7.154237303369726E-3</c:v>
                </c:pt>
                <c:pt idx="56">
                  <c:v>9.0409235336483817E-3</c:v>
                </c:pt>
                <c:pt idx="57">
                  <c:v>1.0517210666212362E-2</c:v>
                </c:pt>
                <c:pt idx="58">
                  <c:v>1.1601939752739598E-2</c:v>
                </c:pt>
                <c:pt idx="59">
                  <c:v>1.1166489635902055E-2</c:v>
                </c:pt>
                <c:pt idx="60">
                  <c:v>1.5584477742035974E-2</c:v>
                </c:pt>
                <c:pt idx="61">
                  <c:v>3.0793090836976011E-2</c:v>
                </c:pt>
                <c:pt idx="62">
                  <c:v>5.3101363510346555E-2</c:v>
                </c:pt>
                <c:pt idx="63">
                  <c:v>7.7010820845022865E-2</c:v>
                </c:pt>
                <c:pt idx="64">
                  <c:v>9.6827286612277907E-2</c:v>
                </c:pt>
                <c:pt idx="65">
                  <c:v>0.11758667941421375</c:v>
                </c:pt>
                <c:pt idx="66">
                  <c:v>0.13673340126143696</c:v>
                </c:pt>
                <c:pt idx="67">
                  <c:v>0.15071640342940928</c:v>
                </c:pt>
                <c:pt idx="68">
                  <c:v>0.15801463514804737</c:v>
                </c:pt>
                <c:pt idx="69">
                  <c:v>0.16338403531296186</c:v>
                </c:pt>
                <c:pt idx="70">
                  <c:v>0.16497271322756402</c:v>
                </c:pt>
                <c:pt idx="71">
                  <c:v>0.17027334264102945</c:v>
                </c:pt>
                <c:pt idx="72">
                  <c:v>0.1692497398831756</c:v>
                </c:pt>
                <c:pt idx="73">
                  <c:v>0.16802095263087335</c:v>
                </c:pt>
                <c:pt idx="74">
                  <c:v>0.15979800940430611</c:v>
                </c:pt>
                <c:pt idx="75">
                  <c:v>0.1508164590449701</c:v>
                </c:pt>
                <c:pt idx="76">
                  <c:v>0.13823525128754999</c:v>
                </c:pt>
                <c:pt idx="77">
                  <c:v>0.1228640548997062</c:v>
                </c:pt>
                <c:pt idx="78">
                  <c:v>0.10804420219736044</c:v>
                </c:pt>
                <c:pt idx="79">
                  <c:v>9.5851756987831438E-2</c:v>
                </c:pt>
                <c:pt idx="80">
                  <c:v>8.4118521434835669E-2</c:v>
                </c:pt>
                <c:pt idx="81">
                  <c:v>7.4478086294604617E-2</c:v>
                </c:pt>
              </c:numCache>
            </c:numRef>
          </c:val>
          <c:smooth val="0"/>
          <c:extLst>
            <c:ext xmlns:c16="http://schemas.microsoft.com/office/drawing/2014/chart" uri="{C3380CC4-5D6E-409C-BE32-E72D297353CC}">
              <c16:uniqueId val="{00000001-6AD8-4786-A272-F2AFD4F0528A}"/>
            </c:ext>
          </c:extLst>
        </c:ser>
        <c:dLbls>
          <c:showLegendKey val="0"/>
          <c:showVal val="0"/>
          <c:showCatName val="0"/>
          <c:showSerName val="0"/>
          <c:showPercent val="0"/>
          <c:showBubbleSize val="0"/>
        </c:dLbls>
        <c:smooth val="0"/>
        <c:axId val="753204895"/>
        <c:axId val="753180767"/>
      </c:lineChart>
      <c:dateAx>
        <c:axId val="753204895"/>
        <c:scaling>
          <c:orientation val="minMax"/>
        </c:scaling>
        <c:delete val="0"/>
        <c:axPos val="b"/>
        <c:numFmt formatCode="yyyy\-mm\-dd"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180767"/>
        <c:crosses val="autoZero"/>
        <c:auto val="1"/>
        <c:lblOffset val="100"/>
        <c:baseTimeUnit val="months"/>
      </c:dateAx>
      <c:valAx>
        <c:axId val="75318076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3204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r>
              <a:rPr lang="en-US" sz="3200" dirty="0"/>
              <a:t>Two Measures of Wages</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dk1">
                  <a:lumMod val="50000"/>
                  <a:lumOff val="50000"/>
                </a:schemeClr>
              </a:solidFill>
              <a:latin typeface="+mn-lt"/>
              <a:ea typeface="+mn-ea"/>
              <a:cs typeface="+mn-cs"/>
            </a:defRPr>
          </a:pPr>
          <a:endParaRPr lang="en-US"/>
        </a:p>
      </c:txPr>
    </c:title>
    <c:autoTitleDeleted val="0"/>
    <c:plotArea>
      <c:layout/>
      <c:lineChart>
        <c:grouping val="standard"/>
        <c:varyColors val="0"/>
        <c:ser>
          <c:idx val="0"/>
          <c:order val="0"/>
          <c:tx>
            <c:v>Atlanta Fed Wage Growth Tracker</c:v>
          </c:tx>
          <c:spPr>
            <a:ln w="22225" cap="rnd" cmpd="sng" algn="ctr">
              <a:solidFill>
                <a:schemeClr val="accent1"/>
              </a:solidFill>
              <a:round/>
            </a:ln>
            <a:effectLst/>
          </c:spPr>
          <c:marker>
            <c:symbol val="none"/>
          </c:marker>
          <c:cat>
            <c:numRef>
              <c:f>data_overall!$A$230:$A$314</c:f>
              <c:numCache>
                <c:formatCode>m/d/yyyy</c:formatCode>
                <c:ptCount val="85"/>
                <c:pt idx="0">
                  <c:v>42339</c:v>
                </c:pt>
                <c:pt idx="1">
                  <c:v>42370</c:v>
                </c:pt>
                <c:pt idx="2">
                  <c:v>42401</c:v>
                </c:pt>
                <c:pt idx="3">
                  <c:v>42430</c:v>
                </c:pt>
                <c:pt idx="4">
                  <c:v>42461</c:v>
                </c:pt>
                <c:pt idx="5">
                  <c:v>42491</c:v>
                </c:pt>
                <c:pt idx="6">
                  <c:v>42522</c:v>
                </c:pt>
                <c:pt idx="7">
                  <c:v>42552</c:v>
                </c:pt>
                <c:pt idx="8">
                  <c:v>42583</c:v>
                </c:pt>
                <c:pt idx="9">
                  <c:v>42614</c:v>
                </c:pt>
                <c:pt idx="10">
                  <c:v>42644</c:v>
                </c:pt>
                <c:pt idx="11">
                  <c:v>42675</c:v>
                </c:pt>
                <c:pt idx="12">
                  <c:v>42705</c:v>
                </c:pt>
                <c:pt idx="13">
                  <c:v>42736</c:v>
                </c:pt>
                <c:pt idx="14">
                  <c:v>42767</c:v>
                </c:pt>
                <c:pt idx="15">
                  <c:v>42795</c:v>
                </c:pt>
                <c:pt idx="16">
                  <c:v>42826</c:v>
                </c:pt>
                <c:pt idx="17">
                  <c:v>42856</c:v>
                </c:pt>
                <c:pt idx="18">
                  <c:v>42887</c:v>
                </c:pt>
                <c:pt idx="19">
                  <c:v>42917</c:v>
                </c:pt>
                <c:pt idx="20">
                  <c:v>42948</c:v>
                </c:pt>
                <c:pt idx="21">
                  <c:v>42979</c:v>
                </c:pt>
                <c:pt idx="22">
                  <c:v>43009</c:v>
                </c:pt>
                <c:pt idx="23">
                  <c:v>43040</c:v>
                </c:pt>
                <c:pt idx="24">
                  <c:v>43070</c:v>
                </c:pt>
                <c:pt idx="25">
                  <c:v>43101</c:v>
                </c:pt>
                <c:pt idx="26">
                  <c:v>43132</c:v>
                </c:pt>
                <c:pt idx="27">
                  <c:v>43160</c:v>
                </c:pt>
                <c:pt idx="28">
                  <c:v>43191</c:v>
                </c:pt>
                <c:pt idx="29">
                  <c:v>43221</c:v>
                </c:pt>
                <c:pt idx="30">
                  <c:v>43252</c:v>
                </c:pt>
                <c:pt idx="31">
                  <c:v>43282</c:v>
                </c:pt>
                <c:pt idx="32">
                  <c:v>43313</c:v>
                </c:pt>
                <c:pt idx="33">
                  <c:v>43344</c:v>
                </c:pt>
                <c:pt idx="34">
                  <c:v>43374</c:v>
                </c:pt>
                <c:pt idx="35">
                  <c:v>43405</c:v>
                </c:pt>
                <c:pt idx="36">
                  <c:v>43435</c:v>
                </c:pt>
                <c:pt idx="37">
                  <c:v>43466</c:v>
                </c:pt>
                <c:pt idx="38">
                  <c:v>43497</c:v>
                </c:pt>
                <c:pt idx="39">
                  <c:v>43525</c:v>
                </c:pt>
                <c:pt idx="40">
                  <c:v>43556</c:v>
                </c:pt>
                <c:pt idx="41">
                  <c:v>43586</c:v>
                </c:pt>
                <c:pt idx="42">
                  <c:v>43617</c:v>
                </c:pt>
                <c:pt idx="43">
                  <c:v>43647</c:v>
                </c:pt>
                <c:pt idx="44">
                  <c:v>43678</c:v>
                </c:pt>
                <c:pt idx="45">
                  <c:v>43709</c:v>
                </c:pt>
                <c:pt idx="46">
                  <c:v>43739</c:v>
                </c:pt>
                <c:pt idx="47">
                  <c:v>43770</c:v>
                </c:pt>
                <c:pt idx="48">
                  <c:v>43800</c:v>
                </c:pt>
                <c:pt idx="49">
                  <c:v>43831</c:v>
                </c:pt>
                <c:pt idx="50">
                  <c:v>43862</c:v>
                </c:pt>
                <c:pt idx="51">
                  <c:v>43891</c:v>
                </c:pt>
                <c:pt idx="52">
                  <c:v>43922</c:v>
                </c:pt>
                <c:pt idx="53">
                  <c:v>43952</c:v>
                </c:pt>
                <c:pt idx="54">
                  <c:v>43983</c:v>
                </c:pt>
                <c:pt idx="55">
                  <c:v>44013</c:v>
                </c:pt>
                <c:pt idx="56">
                  <c:v>44044</c:v>
                </c:pt>
                <c:pt idx="57">
                  <c:v>44075</c:v>
                </c:pt>
                <c:pt idx="58">
                  <c:v>44105</c:v>
                </c:pt>
                <c:pt idx="59">
                  <c:v>44136</c:v>
                </c:pt>
                <c:pt idx="60">
                  <c:v>44166</c:v>
                </c:pt>
                <c:pt idx="61">
                  <c:v>44197</c:v>
                </c:pt>
                <c:pt idx="62">
                  <c:v>44228</c:v>
                </c:pt>
                <c:pt idx="63">
                  <c:v>44256</c:v>
                </c:pt>
                <c:pt idx="64">
                  <c:v>44287</c:v>
                </c:pt>
                <c:pt idx="65">
                  <c:v>44317</c:v>
                </c:pt>
                <c:pt idx="66">
                  <c:v>44348</c:v>
                </c:pt>
                <c:pt idx="67">
                  <c:v>44378</c:v>
                </c:pt>
                <c:pt idx="68">
                  <c:v>44409</c:v>
                </c:pt>
                <c:pt idx="69">
                  <c:v>44440</c:v>
                </c:pt>
                <c:pt idx="70">
                  <c:v>44470</c:v>
                </c:pt>
                <c:pt idx="71">
                  <c:v>44501</c:v>
                </c:pt>
                <c:pt idx="72">
                  <c:v>44531</c:v>
                </c:pt>
                <c:pt idx="73">
                  <c:v>44562</c:v>
                </c:pt>
                <c:pt idx="74">
                  <c:v>44593</c:v>
                </c:pt>
                <c:pt idx="75">
                  <c:v>44621</c:v>
                </c:pt>
                <c:pt idx="76">
                  <c:v>44652</c:v>
                </c:pt>
                <c:pt idx="77">
                  <c:v>44682</c:v>
                </c:pt>
                <c:pt idx="78">
                  <c:v>44713</c:v>
                </c:pt>
                <c:pt idx="79">
                  <c:v>44743</c:v>
                </c:pt>
                <c:pt idx="80">
                  <c:v>44774</c:v>
                </c:pt>
                <c:pt idx="81">
                  <c:v>44805</c:v>
                </c:pt>
                <c:pt idx="82">
                  <c:v>44835</c:v>
                </c:pt>
                <c:pt idx="83">
                  <c:v>44866</c:v>
                </c:pt>
                <c:pt idx="84">
                  <c:v>44896</c:v>
                </c:pt>
              </c:numCache>
            </c:numRef>
          </c:cat>
          <c:val>
            <c:numRef>
              <c:f>data_overall!$B$230:$B$314</c:f>
              <c:numCache>
                <c:formatCode>0.0</c:formatCode>
                <c:ptCount val="85"/>
                <c:pt idx="0">
                  <c:v>3.1</c:v>
                </c:pt>
                <c:pt idx="1">
                  <c:v>3.1</c:v>
                </c:pt>
                <c:pt idx="2">
                  <c:v>3.2</c:v>
                </c:pt>
                <c:pt idx="3">
                  <c:v>3.2</c:v>
                </c:pt>
                <c:pt idx="4">
                  <c:v>3.4</c:v>
                </c:pt>
                <c:pt idx="5">
                  <c:v>3.5</c:v>
                </c:pt>
                <c:pt idx="6">
                  <c:v>3.6</c:v>
                </c:pt>
                <c:pt idx="7">
                  <c:v>3.4</c:v>
                </c:pt>
                <c:pt idx="8">
                  <c:v>3.3</c:v>
                </c:pt>
                <c:pt idx="9">
                  <c:v>3.6</c:v>
                </c:pt>
                <c:pt idx="10">
                  <c:v>3.9</c:v>
                </c:pt>
                <c:pt idx="11">
                  <c:v>3.9</c:v>
                </c:pt>
                <c:pt idx="12">
                  <c:v>3.5</c:v>
                </c:pt>
                <c:pt idx="13">
                  <c:v>3.2</c:v>
                </c:pt>
                <c:pt idx="14">
                  <c:v>3.2</c:v>
                </c:pt>
                <c:pt idx="15">
                  <c:v>3.4</c:v>
                </c:pt>
                <c:pt idx="16">
                  <c:v>3.5</c:v>
                </c:pt>
                <c:pt idx="17">
                  <c:v>3.4</c:v>
                </c:pt>
                <c:pt idx="18">
                  <c:v>3.2</c:v>
                </c:pt>
                <c:pt idx="19">
                  <c:v>3.3</c:v>
                </c:pt>
                <c:pt idx="20">
                  <c:v>3.4</c:v>
                </c:pt>
                <c:pt idx="21">
                  <c:v>3.6</c:v>
                </c:pt>
                <c:pt idx="22">
                  <c:v>3.4</c:v>
                </c:pt>
                <c:pt idx="23">
                  <c:v>3.2</c:v>
                </c:pt>
                <c:pt idx="24">
                  <c:v>2.9</c:v>
                </c:pt>
                <c:pt idx="25">
                  <c:v>3</c:v>
                </c:pt>
                <c:pt idx="26">
                  <c:v>2.9</c:v>
                </c:pt>
                <c:pt idx="27">
                  <c:v>3.3</c:v>
                </c:pt>
                <c:pt idx="28">
                  <c:v>3.3</c:v>
                </c:pt>
                <c:pt idx="29">
                  <c:v>3.2</c:v>
                </c:pt>
                <c:pt idx="30">
                  <c:v>3.2</c:v>
                </c:pt>
                <c:pt idx="31">
                  <c:v>3.3</c:v>
                </c:pt>
                <c:pt idx="32">
                  <c:v>3.5</c:v>
                </c:pt>
                <c:pt idx="33">
                  <c:v>3.5</c:v>
                </c:pt>
                <c:pt idx="34">
                  <c:v>3.7</c:v>
                </c:pt>
                <c:pt idx="35">
                  <c:v>3.9</c:v>
                </c:pt>
                <c:pt idx="36">
                  <c:v>3.8</c:v>
                </c:pt>
                <c:pt idx="37">
                  <c:v>3.8</c:v>
                </c:pt>
                <c:pt idx="38">
                  <c:v>3.4</c:v>
                </c:pt>
                <c:pt idx="39">
                  <c:v>3.5</c:v>
                </c:pt>
                <c:pt idx="40">
                  <c:v>3.6</c:v>
                </c:pt>
                <c:pt idx="41">
                  <c:v>3.7</c:v>
                </c:pt>
                <c:pt idx="42">
                  <c:v>3.9</c:v>
                </c:pt>
                <c:pt idx="43">
                  <c:v>3.9</c:v>
                </c:pt>
                <c:pt idx="44">
                  <c:v>3.7</c:v>
                </c:pt>
                <c:pt idx="45">
                  <c:v>3.6</c:v>
                </c:pt>
                <c:pt idx="46">
                  <c:v>3.5</c:v>
                </c:pt>
                <c:pt idx="47">
                  <c:v>3.7</c:v>
                </c:pt>
                <c:pt idx="48">
                  <c:v>3.7</c:v>
                </c:pt>
                <c:pt idx="49">
                  <c:v>3.8</c:v>
                </c:pt>
                <c:pt idx="50">
                  <c:v>3.7</c:v>
                </c:pt>
                <c:pt idx="51">
                  <c:v>3.5</c:v>
                </c:pt>
                <c:pt idx="52">
                  <c:v>3.3</c:v>
                </c:pt>
                <c:pt idx="53">
                  <c:v>3.5</c:v>
                </c:pt>
                <c:pt idx="54">
                  <c:v>3.8</c:v>
                </c:pt>
                <c:pt idx="55">
                  <c:v>3.9</c:v>
                </c:pt>
                <c:pt idx="56">
                  <c:v>3.5</c:v>
                </c:pt>
                <c:pt idx="57">
                  <c:v>3.5</c:v>
                </c:pt>
                <c:pt idx="58">
                  <c:v>3.5</c:v>
                </c:pt>
                <c:pt idx="59">
                  <c:v>3.7</c:v>
                </c:pt>
                <c:pt idx="60">
                  <c:v>3.4</c:v>
                </c:pt>
                <c:pt idx="61">
                  <c:v>3.4</c:v>
                </c:pt>
                <c:pt idx="62">
                  <c:v>3.4</c:v>
                </c:pt>
                <c:pt idx="63">
                  <c:v>3.4</c:v>
                </c:pt>
                <c:pt idx="64">
                  <c:v>3.2</c:v>
                </c:pt>
                <c:pt idx="65">
                  <c:v>3</c:v>
                </c:pt>
                <c:pt idx="66">
                  <c:v>3.2</c:v>
                </c:pt>
                <c:pt idx="67">
                  <c:v>3.7</c:v>
                </c:pt>
                <c:pt idx="68">
                  <c:v>3.9</c:v>
                </c:pt>
                <c:pt idx="69">
                  <c:v>4.2</c:v>
                </c:pt>
                <c:pt idx="70">
                  <c:v>4.0999999999999996</c:v>
                </c:pt>
                <c:pt idx="71">
                  <c:v>4.3</c:v>
                </c:pt>
                <c:pt idx="72">
                  <c:v>4.5</c:v>
                </c:pt>
                <c:pt idx="73">
                  <c:v>5.0999999999999996</c:v>
                </c:pt>
                <c:pt idx="74">
                  <c:v>5.8</c:v>
                </c:pt>
                <c:pt idx="75">
                  <c:v>6</c:v>
                </c:pt>
                <c:pt idx="76">
                  <c:v>6</c:v>
                </c:pt>
                <c:pt idx="77">
                  <c:v>6.1</c:v>
                </c:pt>
                <c:pt idx="78">
                  <c:v>6.7</c:v>
                </c:pt>
                <c:pt idx="79">
                  <c:v>6.7</c:v>
                </c:pt>
                <c:pt idx="80">
                  <c:v>6.7</c:v>
                </c:pt>
                <c:pt idx="81">
                  <c:v>6.3</c:v>
                </c:pt>
                <c:pt idx="82">
                  <c:v>6.4</c:v>
                </c:pt>
                <c:pt idx="83">
                  <c:v>6.4</c:v>
                </c:pt>
                <c:pt idx="84">
                  <c:v>6.1</c:v>
                </c:pt>
              </c:numCache>
            </c:numRef>
          </c:val>
          <c:smooth val="0"/>
          <c:extLst>
            <c:ext xmlns:c16="http://schemas.microsoft.com/office/drawing/2014/chart" uri="{C3380CC4-5D6E-409C-BE32-E72D297353CC}">
              <c16:uniqueId val="{00000000-BC18-4B31-B2E3-53D369814EC7}"/>
            </c:ext>
          </c:extLst>
        </c:ser>
        <c:ser>
          <c:idx val="1"/>
          <c:order val="1"/>
          <c:tx>
            <c:v>BLS Avg. Hourly Earnings</c:v>
          </c:tx>
          <c:spPr>
            <a:ln w="22225" cap="rnd" cmpd="sng" algn="ctr">
              <a:solidFill>
                <a:schemeClr val="accent2"/>
              </a:solidFill>
              <a:round/>
            </a:ln>
            <a:effectLst/>
          </c:spPr>
          <c:marker>
            <c:symbol val="none"/>
          </c:marker>
          <c:cat>
            <c:numRef>
              <c:f>data_overall!$A$230:$A$314</c:f>
              <c:numCache>
                <c:formatCode>m/d/yyyy</c:formatCode>
                <c:ptCount val="85"/>
                <c:pt idx="0">
                  <c:v>42339</c:v>
                </c:pt>
                <c:pt idx="1">
                  <c:v>42370</c:v>
                </c:pt>
                <c:pt idx="2">
                  <c:v>42401</c:v>
                </c:pt>
                <c:pt idx="3">
                  <c:v>42430</c:v>
                </c:pt>
                <c:pt idx="4">
                  <c:v>42461</c:v>
                </c:pt>
                <c:pt idx="5">
                  <c:v>42491</c:v>
                </c:pt>
                <c:pt idx="6">
                  <c:v>42522</c:v>
                </c:pt>
                <c:pt idx="7">
                  <c:v>42552</c:v>
                </c:pt>
                <c:pt idx="8">
                  <c:v>42583</c:v>
                </c:pt>
                <c:pt idx="9">
                  <c:v>42614</c:v>
                </c:pt>
                <c:pt idx="10">
                  <c:v>42644</c:v>
                </c:pt>
                <c:pt idx="11">
                  <c:v>42675</c:v>
                </c:pt>
                <c:pt idx="12">
                  <c:v>42705</c:v>
                </c:pt>
                <c:pt idx="13">
                  <c:v>42736</c:v>
                </c:pt>
                <c:pt idx="14">
                  <c:v>42767</c:v>
                </c:pt>
                <c:pt idx="15">
                  <c:v>42795</c:v>
                </c:pt>
                <c:pt idx="16">
                  <c:v>42826</c:v>
                </c:pt>
                <c:pt idx="17">
                  <c:v>42856</c:v>
                </c:pt>
                <c:pt idx="18">
                  <c:v>42887</c:v>
                </c:pt>
                <c:pt idx="19">
                  <c:v>42917</c:v>
                </c:pt>
                <c:pt idx="20">
                  <c:v>42948</c:v>
                </c:pt>
                <c:pt idx="21">
                  <c:v>42979</c:v>
                </c:pt>
                <c:pt idx="22">
                  <c:v>43009</c:v>
                </c:pt>
                <c:pt idx="23">
                  <c:v>43040</c:v>
                </c:pt>
                <c:pt idx="24">
                  <c:v>43070</c:v>
                </c:pt>
                <c:pt idx="25">
                  <c:v>43101</c:v>
                </c:pt>
                <c:pt idx="26">
                  <c:v>43132</c:v>
                </c:pt>
                <c:pt idx="27">
                  <c:v>43160</c:v>
                </c:pt>
                <c:pt idx="28">
                  <c:v>43191</c:v>
                </c:pt>
                <c:pt idx="29">
                  <c:v>43221</c:v>
                </c:pt>
                <c:pt idx="30">
                  <c:v>43252</c:v>
                </c:pt>
                <c:pt idx="31">
                  <c:v>43282</c:v>
                </c:pt>
                <c:pt idx="32">
                  <c:v>43313</c:v>
                </c:pt>
                <c:pt idx="33">
                  <c:v>43344</c:v>
                </c:pt>
                <c:pt idx="34">
                  <c:v>43374</c:v>
                </c:pt>
                <c:pt idx="35">
                  <c:v>43405</c:v>
                </c:pt>
                <c:pt idx="36">
                  <c:v>43435</c:v>
                </c:pt>
                <c:pt idx="37">
                  <c:v>43466</c:v>
                </c:pt>
                <c:pt idx="38">
                  <c:v>43497</c:v>
                </c:pt>
                <c:pt idx="39">
                  <c:v>43525</c:v>
                </c:pt>
                <c:pt idx="40">
                  <c:v>43556</c:v>
                </c:pt>
                <c:pt idx="41">
                  <c:v>43586</c:v>
                </c:pt>
                <c:pt idx="42">
                  <c:v>43617</c:v>
                </c:pt>
                <c:pt idx="43">
                  <c:v>43647</c:v>
                </c:pt>
                <c:pt idx="44">
                  <c:v>43678</c:v>
                </c:pt>
                <c:pt idx="45">
                  <c:v>43709</c:v>
                </c:pt>
                <c:pt idx="46">
                  <c:v>43739</c:v>
                </c:pt>
                <c:pt idx="47">
                  <c:v>43770</c:v>
                </c:pt>
                <c:pt idx="48">
                  <c:v>43800</c:v>
                </c:pt>
                <c:pt idx="49">
                  <c:v>43831</c:v>
                </c:pt>
                <c:pt idx="50">
                  <c:v>43862</c:v>
                </c:pt>
                <c:pt idx="51">
                  <c:v>43891</c:v>
                </c:pt>
                <c:pt idx="52">
                  <c:v>43922</c:v>
                </c:pt>
                <c:pt idx="53">
                  <c:v>43952</c:v>
                </c:pt>
                <c:pt idx="54">
                  <c:v>43983</c:v>
                </c:pt>
                <c:pt idx="55">
                  <c:v>44013</c:v>
                </c:pt>
                <c:pt idx="56">
                  <c:v>44044</c:v>
                </c:pt>
                <c:pt idx="57">
                  <c:v>44075</c:v>
                </c:pt>
                <c:pt idx="58">
                  <c:v>44105</c:v>
                </c:pt>
                <c:pt idx="59">
                  <c:v>44136</c:v>
                </c:pt>
                <c:pt idx="60">
                  <c:v>44166</c:v>
                </c:pt>
                <c:pt idx="61">
                  <c:v>44197</c:v>
                </c:pt>
                <c:pt idx="62">
                  <c:v>44228</c:v>
                </c:pt>
                <c:pt idx="63">
                  <c:v>44256</c:v>
                </c:pt>
                <c:pt idx="64">
                  <c:v>44287</c:v>
                </c:pt>
                <c:pt idx="65">
                  <c:v>44317</c:v>
                </c:pt>
                <c:pt idx="66">
                  <c:v>44348</c:v>
                </c:pt>
                <c:pt idx="67">
                  <c:v>44378</c:v>
                </c:pt>
                <c:pt idx="68">
                  <c:v>44409</c:v>
                </c:pt>
                <c:pt idx="69">
                  <c:v>44440</c:v>
                </c:pt>
                <c:pt idx="70">
                  <c:v>44470</c:v>
                </c:pt>
                <c:pt idx="71">
                  <c:v>44501</c:v>
                </c:pt>
                <c:pt idx="72">
                  <c:v>44531</c:v>
                </c:pt>
                <c:pt idx="73">
                  <c:v>44562</c:v>
                </c:pt>
                <c:pt idx="74">
                  <c:v>44593</c:v>
                </c:pt>
                <c:pt idx="75">
                  <c:v>44621</c:v>
                </c:pt>
                <c:pt idx="76">
                  <c:v>44652</c:v>
                </c:pt>
                <c:pt idx="77">
                  <c:v>44682</c:v>
                </c:pt>
                <c:pt idx="78">
                  <c:v>44713</c:v>
                </c:pt>
                <c:pt idx="79">
                  <c:v>44743</c:v>
                </c:pt>
                <c:pt idx="80">
                  <c:v>44774</c:v>
                </c:pt>
                <c:pt idx="81">
                  <c:v>44805</c:v>
                </c:pt>
                <c:pt idx="82">
                  <c:v>44835</c:v>
                </c:pt>
                <c:pt idx="83">
                  <c:v>44866</c:v>
                </c:pt>
                <c:pt idx="84">
                  <c:v>44896</c:v>
                </c:pt>
              </c:numCache>
            </c:numRef>
          </c:cat>
          <c:val>
            <c:numRef>
              <c:f>data_overall!$C$230:$C$314</c:f>
              <c:numCache>
                <c:formatCode>0.0</c:formatCode>
                <c:ptCount val="85"/>
                <c:pt idx="0">
                  <c:v>2.5152100000000002</c:v>
                </c:pt>
                <c:pt idx="1">
                  <c:v>2.5475099999999999</c:v>
                </c:pt>
                <c:pt idx="2">
                  <c:v>2.4616600000000002</c:v>
                </c:pt>
                <c:pt idx="3">
                  <c:v>2.4557199999999999</c:v>
                </c:pt>
                <c:pt idx="4">
                  <c:v>2.57131</c:v>
                </c:pt>
                <c:pt idx="5">
                  <c:v>2.4439099999999998</c:v>
                </c:pt>
                <c:pt idx="6">
                  <c:v>2.6020799999999999</c:v>
                </c:pt>
                <c:pt idx="7">
                  <c:v>2.7189100000000002</c:v>
                </c:pt>
                <c:pt idx="8">
                  <c:v>2.4701200000000001</c:v>
                </c:pt>
                <c:pt idx="9">
                  <c:v>2.6284299999999998</c:v>
                </c:pt>
                <c:pt idx="10">
                  <c:v>2.69841</c:v>
                </c:pt>
                <c:pt idx="11">
                  <c:v>2.6545200000000002</c:v>
                </c:pt>
                <c:pt idx="12">
                  <c:v>2.65137</c:v>
                </c:pt>
                <c:pt idx="13">
                  <c:v>2.6419600000000001</c:v>
                </c:pt>
                <c:pt idx="14">
                  <c:v>2.7176100000000001</c:v>
                </c:pt>
                <c:pt idx="15">
                  <c:v>2.5933199999999998</c:v>
                </c:pt>
                <c:pt idx="16">
                  <c:v>2.50685</c:v>
                </c:pt>
                <c:pt idx="17">
                  <c:v>2.5029300000000001</c:v>
                </c:pt>
                <c:pt idx="18">
                  <c:v>2.4580600000000001</c:v>
                </c:pt>
                <c:pt idx="19">
                  <c:v>2.5690900000000001</c:v>
                </c:pt>
                <c:pt idx="20">
                  <c:v>2.5272199999999998</c:v>
                </c:pt>
                <c:pt idx="21">
                  <c:v>2.7939500000000002</c:v>
                </c:pt>
                <c:pt idx="22">
                  <c:v>2.35703</c:v>
                </c:pt>
                <c:pt idx="23">
                  <c:v>2.4314900000000002</c:v>
                </c:pt>
                <c:pt idx="24">
                  <c:v>2.7370899999999998</c:v>
                </c:pt>
                <c:pt idx="25">
                  <c:v>2.6892</c:v>
                </c:pt>
                <c:pt idx="26">
                  <c:v>2.5690200000000001</c:v>
                </c:pt>
                <c:pt idx="27">
                  <c:v>2.8341599999999998</c:v>
                </c:pt>
                <c:pt idx="28">
                  <c:v>2.7512400000000001</c:v>
                </c:pt>
                <c:pt idx="29">
                  <c:v>2.8996599999999999</c:v>
                </c:pt>
                <c:pt idx="30">
                  <c:v>2.93222</c:v>
                </c:pt>
                <c:pt idx="31">
                  <c:v>2.8462999999999998</c:v>
                </c:pt>
                <c:pt idx="32">
                  <c:v>3.1854399999999998</c:v>
                </c:pt>
                <c:pt idx="33">
                  <c:v>3.09551</c:v>
                </c:pt>
                <c:pt idx="34">
                  <c:v>3.2842600000000002</c:v>
                </c:pt>
                <c:pt idx="35">
                  <c:v>3.3534299999999999</c:v>
                </c:pt>
                <c:pt idx="36">
                  <c:v>3.4146299999999998</c:v>
                </c:pt>
                <c:pt idx="37">
                  <c:v>3.2547700000000002</c:v>
                </c:pt>
                <c:pt idx="38">
                  <c:v>3.5514000000000001</c:v>
                </c:pt>
                <c:pt idx="39">
                  <c:v>3.5381800000000001</c:v>
                </c:pt>
                <c:pt idx="40">
                  <c:v>3.3097799999999999</c:v>
                </c:pt>
                <c:pt idx="41">
                  <c:v>3.26288</c:v>
                </c:pt>
                <c:pt idx="42">
                  <c:v>3.3666299999999998</c:v>
                </c:pt>
                <c:pt idx="43">
                  <c:v>3.4317299999999999</c:v>
                </c:pt>
                <c:pt idx="44">
                  <c:v>3.3811100000000001</c:v>
                </c:pt>
                <c:pt idx="45">
                  <c:v>3.0758000000000001</c:v>
                </c:pt>
                <c:pt idx="46">
                  <c:v>3.1798199999999999</c:v>
                </c:pt>
                <c:pt idx="47">
                  <c:v>3.35399</c:v>
                </c:pt>
                <c:pt idx="48">
                  <c:v>2.9390399999999999</c:v>
                </c:pt>
                <c:pt idx="49">
                  <c:v>3.00725</c:v>
                </c:pt>
                <c:pt idx="50">
                  <c:v>3.1046900000000002</c:v>
                </c:pt>
                <c:pt idx="51">
                  <c:v>3.56115</c:v>
                </c:pt>
                <c:pt idx="52">
                  <c:v>8.0273599999999998</c:v>
                </c:pt>
                <c:pt idx="53">
                  <c:v>6.6786399999999997</c:v>
                </c:pt>
                <c:pt idx="54">
                  <c:v>5.0823200000000002</c:v>
                </c:pt>
                <c:pt idx="55">
                  <c:v>4.9233000000000002</c:v>
                </c:pt>
                <c:pt idx="56">
                  <c:v>4.79915</c:v>
                </c:pt>
                <c:pt idx="57">
                  <c:v>4.8312600000000003</c:v>
                </c:pt>
                <c:pt idx="58">
                  <c:v>4.6050300000000002</c:v>
                </c:pt>
                <c:pt idx="59">
                  <c:v>4.5855399999999999</c:v>
                </c:pt>
                <c:pt idx="60">
                  <c:v>5.4635199999999999</c:v>
                </c:pt>
                <c:pt idx="61">
                  <c:v>5.2761199999999997</c:v>
                </c:pt>
                <c:pt idx="62">
                  <c:v>5.1820700000000004</c:v>
                </c:pt>
                <c:pt idx="63">
                  <c:v>4.4112499999999999</c:v>
                </c:pt>
                <c:pt idx="64">
                  <c:v>0.63312000000000002</c:v>
                </c:pt>
                <c:pt idx="65">
                  <c:v>2.1878199999999999</c:v>
                </c:pt>
                <c:pt idx="66">
                  <c:v>3.9509500000000002</c:v>
                </c:pt>
                <c:pt idx="67">
                  <c:v>4.2842599999999997</c:v>
                </c:pt>
                <c:pt idx="68">
                  <c:v>4.3419299999999996</c:v>
                </c:pt>
                <c:pt idx="69">
                  <c:v>4.7780399999999998</c:v>
                </c:pt>
                <c:pt idx="70">
                  <c:v>5.3504899999999997</c:v>
                </c:pt>
                <c:pt idx="71">
                  <c:v>5.3288399999999996</c:v>
                </c:pt>
                <c:pt idx="72">
                  <c:v>4.8796799999999996</c:v>
                </c:pt>
                <c:pt idx="73">
                  <c:v>5.44604</c:v>
                </c:pt>
                <c:pt idx="74">
                  <c:v>5.1930800000000001</c:v>
                </c:pt>
                <c:pt idx="75">
                  <c:v>5.62209</c:v>
                </c:pt>
                <c:pt idx="76">
                  <c:v>5.4966900000000001</c:v>
                </c:pt>
                <c:pt idx="77">
                  <c:v>5.3359699999999997</c:v>
                </c:pt>
                <c:pt idx="78">
                  <c:v>5.2096999999999998</c:v>
                </c:pt>
                <c:pt idx="79">
                  <c:v>5.2168200000000002</c:v>
                </c:pt>
                <c:pt idx="80">
                  <c:v>5.2015599999999997</c:v>
                </c:pt>
                <c:pt idx="81">
                  <c:v>5.0776199999999996</c:v>
                </c:pt>
                <c:pt idx="82">
                  <c:v>4.7894600000000001</c:v>
                </c:pt>
                <c:pt idx="83">
                  <c:v>4.80307</c:v>
                </c:pt>
                <c:pt idx="84">
                  <c:v>4.5889100000000003</c:v>
                </c:pt>
              </c:numCache>
            </c:numRef>
          </c:val>
          <c:smooth val="0"/>
          <c:extLst>
            <c:ext xmlns:c16="http://schemas.microsoft.com/office/drawing/2014/chart" uri="{C3380CC4-5D6E-409C-BE32-E72D297353CC}">
              <c16:uniqueId val="{00000001-BC18-4B31-B2E3-53D369814EC7}"/>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917052847"/>
        <c:axId val="917054095"/>
      </c:lineChart>
      <c:dateAx>
        <c:axId val="917052847"/>
        <c:scaling>
          <c:orientation val="minMax"/>
        </c:scaling>
        <c:delete val="0"/>
        <c:axPos val="b"/>
        <c:numFmt formatCode="m/d/yyyy"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917054095"/>
        <c:crosses val="autoZero"/>
        <c:auto val="1"/>
        <c:lblOffset val="100"/>
        <c:baseTimeUnit val="months"/>
      </c:dateAx>
      <c:valAx>
        <c:axId val="917054095"/>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917052847"/>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cat>
            <c:strRef>
              <c:f>'WSJ Economic Survey Jan 2023'!$I$2:$O$2</c:f>
              <c:strCache>
                <c:ptCount val="7"/>
                <c:pt idx="0">
                  <c:v>Actual Dec  31, 2022</c:v>
                </c:pt>
                <c:pt idx="1">
                  <c:v>On June 30, 2023</c:v>
                </c:pt>
                <c:pt idx="2">
                  <c:v>On Dec. 31, 2023</c:v>
                </c:pt>
                <c:pt idx="3">
                  <c:v>On June 30, 2024</c:v>
                </c:pt>
                <c:pt idx="4">
                  <c:v>On Dec. 31, 2024</c:v>
                </c:pt>
                <c:pt idx="5">
                  <c:v>On June 30, 2025</c:v>
                </c:pt>
                <c:pt idx="6">
                  <c:v>On Dec. 31, 2025</c:v>
                </c:pt>
              </c:strCache>
            </c:strRef>
          </c:cat>
          <c:val>
            <c:numRef>
              <c:f>'WSJ Economic Survey Jan 2023'!$I$81:$O$81</c:f>
              <c:numCache>
                <c:formatCode>0.000</c:formatCode>
                <c:ptCount val="7"/>
                <c:pt idx="0" formatCode="0.00">
                  <c:v>4.375</c:v>
                </c:pt>
                <c:pt idx="1">
                  <c:v>4.9887857142857142</c:v>
                </c:pt>
                <c:pt idx="2">
                  <c:v>4.7133802816901413</c:v>
                </c:pt>
                <c:pt idx="3">
                  <c:v>4.0292424242424252</c:v>
                </c:pt>
                <c:pt idx="4">
                  <c:v>3.4206923076923079</c:v>
                </c:pt>
                <c:pt idx="5">
                  <c:v>3.0915686274509806</c:v>
                </c:pt>
                <c:pt idx="6">
                  <c:v>2.902549019607843</c:v>
                </c:pt>
              </c:numCache>
            </c:numRef>
          </c:val>
          <c:smooth val="0"/>
          <c:extLst>
            <c:ext xmlns:c16="http://schemas.microsoft.com/office/drawing/2014/chart" uri="{C3380CC4-5D6E-409C-BE32-E72D297353CC}">
              <c16:uniqueId val="{00000000-36C2-4ED1-82B0-981DCA08D92F}"/>
            </c:ext>
          </c:extLst>
        </c:ser>
        <c:dLbls>
          <c:showLegendKey val="0"/>
          <c:showVal val="0"/>
          <c:showCatName val="0"/>
          <c:showSerName val="0"/>
          <c:showPercent val="0"/>
          <c:showBubbleSize val="0"/>
        </c:dLbls>
        <c:smooth val="0"/>
        <c:axId val="1832659919"/>
        <c:axId val="1832653679"/>
      </c:lineChart>
      <c:catAx>
        <c:axId val="1832659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2653679"/>
        <c:crosses val="autoZero"/>
        <c:auto val="1"/>
        <c:lblAlgn val="ctr"/>
        <c:lblOffset val="100"/>
        <c:noMultiLvlLbl val="0"/>
      </c:catAx>
      <c:valAx>
        <c:axId val="1832653679"/>
        <c:scaling>
          <c:orientation val="minMax"/>
          <c:min val="2"/>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326599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t>1/18/23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6</a:t>
            </a:r>
          </a:p>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a:t>
            </a:fld>
            <a:endParaRPr lang="en-US"/>
          </a:p>
        </p:txBody>
      </p:sp>
    </p:spTree>
    <p:extLst>
      <p:ext uri="{BB962C8B-B14F-4D97-AF65-F5344CB8AC3E}">
        <p14:creationId xmlns:p14="http://schemas.microsoft.com/office/powerpoint/2010/main" val="83006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note over the redline peeking above the others</a:t>
            </a:r>
          </a:p>
        </p:txBody>
      </p:sp>
      <p:sp>
        <p:nvSpPr>
          <p:cNvPr id="4" name="Slide Number Placeholder 3"/>
          <p:cNvSpPr>
            <a:spLocks noGrp="1"/>
          </p:cNvSpPr>
          <p:nvPr>
            <p:ph type="sldNum" sz="quarter" idx="5"/>
          </p:nvPr>
        </p:nvSpPr>
        <p:spPr/>
        <p:txBody>
          <a:bodyPr/>
          <a:lstStyle/>
          <a:p>
            <a:fld id="{39F294D8-753E-E842-8CF8-893A8D4FD7E5}" type="slidenum">
              <a:rPr lang="en-US" smtClean="0"/>
              <a:t>21</a:t>
            </a:fld>
            <a:endParaRPr lang="en-US"/>
          </a:p>
        </p:txBody>
      </p:sp>
    </p:spTree>
    <p:extLst>
      <p:ext uri="{BB962C8B-B14F-4D97-AF65-F5344CB8AC3E}">
        <p14:creationId xmlns:p14="http://schemas.microsoft.com/office/powerpoint/2010/main" val="1008631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13 and then to 25</a:t>
            </a:r>
          </a:p>
        </p:txBody>
      </p:sp>
      <p:sp>
        <p:nvSpPr>
          <p:cNvPr id="4" name="Slide Number Placeholder 3"/>
          <p:cNvSpPr>
            <a:spLocks noGrp="1"/>
          </p:cNvSpPr>
          <p:nvPr>
            <p:ph type="sldNum" sz="quarter" idx="5"/>
          </p:nvPr>
        </p:nvSpPr>
        <p:spPr/>
        <p:txBody>
          <a:bodyPr/>
          <a:lstStyle/>
          <a:p>
            <a:fld id="{39F294D8-753E-E842-8CF8-893A8D4FD7E5}" type="slidenum">
              <a:rPr lang="en-US" smtClean="0"/>
              <a:t>24</a:t>
            </a:fld>
            <a:endParaRPr lang="en-US"/>
          </a:p>
        </p:txBody>
      </p:sp>
    </p:spTree>
    <p:extLst>
      <p:ext uri="{BB962C8B-B14F-4D97-AF65-F5344CB8AC3E}">
        <p14:creationId xmlns:p14="http://schemas.microsoft.com/office/powerpoint/2010/main" val="29380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25</a:t>
            </a:fld>
            <a:endParaRPr lang="en-US"/>
          </a:p>
        </p:txBody>
      </p:sp>
    </p:spTree>
    <p:extLst>
      <p:ext uri="{BB962C8B-B14F-4D97-AF65-F5344CB8AC3E}">
        <p14:creationId xmlns:p14="http://schemas.microsoft.com/office/powerpoint/2010/main" val="1838738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line was 90-day cp, the </a:t>
            </a:r>
            <a:r>
              <a:rPr lang="en-US" dirty="0" err="1"/>
              <a:t>TBIll</a:t>
            </a:r>
            <a:r>
              <a:rPr lang="en-US" dirty="0"/>
              <a:t> line was 1 month rate</a:t>
            </a:r>
          </a:p>
        </p:txBody>
      </p:sp>
      <p:sp>
        <p:nvSpPr>
          <p:cNvPr id="4" name="Slide Number Placeholder 3"/>
          <p:cNvSpPr>
            <a:spLocks noGrp="1"/>
          </p:cNvSpPr>
          <p:nvPr>
            <p:ph type="sldNum" sz="quarter" idx="5"/>
          </p:nvPr>
        </p:nvSpPr>
        <p:spPr/>
        <p:txBody>
          <a:bodyPr/>
          <a:lstStyle/>
          <a:p>
            <a:fld id="{39F294D8-753E-E842-8CF8-893A8D4FD7E5}" type="slidenum">
              <a:rPr lang="en-US" smtClean="0"/>
              <a:t>26</a:t>
            </a:fld>
            <a:endParaRPr lang="en-US"/>
          </a:p>
        </p:txBody>
      </p:sp>
    </p:spTree>
    <p:extLst>
      <p:ext uri="{BB962C8B-B14F-4D97-AF65-F5344CB8AC3E}">
        <p14:creationId xmlns:p14="http://schemas.microsoft.com/office/powerpoint/2010/main" val="171954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guidance occurs not just with the FOMC policy </a:t>
            </a:r>
            <a:r>
              <a:rPr lang="en-US" dirty="0" err="1"/>
              <a:t>statments</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27</a:t>
            </a:fld>
            <a:endParaRPr lang="en-US"/>
          </a:p>
        </p:txBody>
      </p:sp>
    </p:spTree>
    <p:extLst>
      <p:ext uri="{BB962C8B-B14F-4D97-AF65-F5344CB8AC3E}">
        <p14:creationId xmlns:p14="http://schemas.microsoft.com/office/powerpoint/2010/main" val="3024842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May, 4</a:t>
            </a:r>
            <a:r>
              <a:rPr lang="en-US" baseline="30000" dirty="0"/>
              <a:t>th</a:t>
            </a:r>
            <a:r>
              <a:rPr lang="en-US" dirty="0"/>
              <a:t>  1%; ; </a:t>
            </a:r>
          </a:p>
        </p:txBody>
      </p:sp>
      <p:sp>
        <p:nvSpPr>
          <p:cNvPr id="4" name="Slide Number Placeholder 3"/>
          <p:cNvSpPr>
            <a:spLocks noGrp="1"/>
          </p:cNvSpPr>
          <p:nvPr>
            <p:ph type="sldNum" sz="quarter" idx="5"/>
          </p:nvPr>
        </p:nvSpPr>
        <p:spPr/>
        <p:txBody>
          <a:bodyPr/>
          <a:lstStyle/>
          <a:p>
            <a:fld id="{39F294D8-753E-E842-8CF8-893A8D4FD7E5}" type="slidenum">
              <a:rPr lang="en-US" smtClean="0"/>
              <a:t>28</a:t>
            </a:fld>
            <a:endParaRPr lang="en-US"/>
          </a:p>
        </p:txBody>
      </p:sp>
    </p:spTree>
    <p:extLst>
      <p:ext uri="{BB962C8B-B14F-4D97-AF65-F5344CB8AC3E}">
        <p14:creationId xmlns:p14="http://schemas.microsoft.com/office/powerpoint/2010/main" val="462824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30</a:t>
            </a:fld>
            <a:endParaRPr lang="en-US"/>
          </a:p>
        </p:txBody>
      </p:sp>
    </p:spTree>
    <p:extLst>
      <p:ext uri="{BB962C8B-B14F-4D97-AF65-F5344CB8AC3E}">
        <p14:creationId xmlns:p14="http://schemas.microsoft.com/office/powerpoint/2010/main" val="3591510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25% of marketable Federal Debt; 20 percent of household mortgages.  Total Fed assets increase by over 1.2 tr in 9 weeks;</a:t>
            </a:r>
          </a:p>
          <a:p>
            <a:r>
              <a:rPr lang="en-US" dirty="0"/>
              <a:t>Then by over 2.6 tr second time.</a:t>
            </a:r>
          </a:p>
        </p:txBody>
      </p:sp>
      <p:sp>
        <p:nvSpPr>
          <p:cNvPr id="4" name="Slide Number Placeholder 3"/>
          <p:cNvSpPr>
            <a:spLocks noGrp="1"/>
          </p:cNvSpPr>
          <p:nvPr>
            <p:ph type="sldNum" sz="quarter" idx="5"/>
          </p:nvPr>
        </p:nvSpPr>
        <p:spPr/>
        <p:txBody>
          <a:bodyPr/>
          <a:lstStyle/>
          <a:p>
            <a:fld id="{39F294D8-753E-E842-8CF8-893A8D4FD7E5}" type="slidenum">
              <a:rPr lang="en-US" smtClean="0"/>
              <a:t>31</a:t>
            </a:fld>
            <a:endParaRPr lang="en-US"/>
          </a:p>
        </p:txBody>
      </p:sp>
    </p:spTree>
    <p:extLst>
      <p:ext uri="{BB962C8B-B14F-4D97-AF65-F5344CB8AC3E}">
        <p14:creationId xmlns:p14="http://schemas.microsoft.com/office/powerpoint/2010/main" val="12078868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32</a:t>
            </a:fld>
            <a:endParaRPr lang="en-US"/>
          </a:p>
        </p:txBody>
      </p:sp>
    </p:spTree>
    <p:extLst>
      <p:ext uri="{BB962C8B-B14F-4D97-AF65-F5344CB8AC3E}">
        <p14:creationId xmlns:p14="http://schemas.microsoft.com/office/powerpoint/2010/main" val="2161527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Livingston Survey. 75-78.  Unemployment 7% and 6% inflation.  Look at the stability in the post 2001 period and the 2003-2005 period</a:t>
            </a:r>
            <a:endParaRPr/>
          </a:p>
        </p:txBody>
      </p:sp>
      <p:sp>
        <p:nvSpPr>
          <p:cNvPr id="317" name="Google Shape;317;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7</a:t>
            </a:fld>
            <a:endParaRPr lang="en-US"/>
          </a:p>
        </p:txBody>
      </p:sp>
    </p:spTree>
    <p:extLst>
      <p:ext uri="{BB962C8B-B14F-4D97-AF65-F5344CB8AC3E}">
        <p14:creationId xmlns:p14="http://schemas.microsoft.com/office/powerpoint/2010/main" val="533725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releases; accountability, Congressional Testimony and 5 year full release.  Political independence 14 year terms, but fragile.</a:t>
            </a:r>
          </a:p>
        </p:txBody>
      </p:sp>
      <p:sp>
        <p:nvSpPr>
          <p:cNvPr id="4" name="Slide Number Placeholder 3"/>
          <p:cNvSpPr>
            <a:spLocks noGrp="1"/>
          </p:cNvSpPr>
          <p:nvPr>
            <p:ph type="sldNum" sz="quarter" idx="5"/>
          </p:nvPr>
        </p:nvSpPr>
        <p:spPr/>
        <p:txBody>
          <a:bodyPr/>
          <a:lstStyle/>
          <a:p>
            <a:fld id="{39F294D8-753E-E842-8CF8-893A8D4FD7E5}" type="slidenum">
              <a:rPr lang="en-US" smtClean="0"/>
              <a:t>34</a:t>
            </a:fld>
            <a:endParaRPr lang="en-US"/>
          </a:p>
        </p:txBody>
      </p:sp>
    </p:spTree>
    <p:extLst>
      <p:ext uri="{BB962C8B-B14F-4D97-AF65-F5344CB8AC3E}">
        <p14:creationId xmlns:p14="http://schemas.microsoft.com/office/powerpoint/2010/main" val="42240631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back to 16</a:t>
            </a:r>
          </a:p>
        </p:txBody>
      </p:sp>
      <p:sp>
        <p:nvSpPr>
          <p:cNvPr id="4" name="Slide Number Placeholder 3"/>
          <p:cNvSpPr>
            <a:spLocks noGrp="1"/>
          </p:cNvSpPr>
          <p:nvPr>
            <p:ph type="sldNum" sz="quarter" idx="5"/>
          </p:nvPr>
        </p:nvSpPr>
        <p:spPr/>
        <p:txBody>
          <a:bodyPr/>
          <a:lstStyle/>
          <a:p>
            <a:fld id="{88BA6467-982F-43FA-9555-C83E47AD5726}" type="slidenum">
              <a:rPr lang="en-US" smtClean="0"/>
              <a:t>35</a:t>
            </a:fld>
            <a:endParaRPr lang="en-US"/>
          </a:p>
        </p:txBody>
      </p:sp>
    </p:spTree>
    <p:extLst>
      <p:ext uri="{BB962C8B-B14F-4D97-AF65-F5344CB8AC3E}">
        <p14:creationId xmlns:p14="http://schemas.microsoft.com/office/powerpoint/2010/main" val="10193018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average inflation is less than 2% And Fred raises rates before inflation exceeds 2.%. But, very credible.  Latest tightening was begun before Powell became Chair.  Tightening is very gradual 1.5 pct pts in 2 years.</a:t>
            </a:r>
          </a:p>
        </p:txBody>
      </p:sp>
      <p:sp>
        <p:nvSpPr>
          <p:cNvPr id="4" name="Slide Number Placeholder 3"/>
          <p:cNvSpPr>
            <a:spLocks noGrp="1"/>
          </p:cNvSpPr>
          <p:nvPr>
            <p:ph type="sldNum" sz="quarter" idx="5"/>
          </p:nvPr>
        </p:nvSpPr>
        <p:spPr/>
        <p:txBody>
          <a:bodyPr/>
          <a:lstStyle/>
          <a:p>
            <a:fld id="{39F294D8-753E-E842-8CF8-893A8D4FD7E5}" type="slidenum">
              <a:rPr lang="en-US" smtClean="0"/>
              <a:t>36</a:t>
            </a:fld>
            <a:endParaRPr lang="en-US"/>
          </a:p>
        </p:txBody>
      </p:sp>
    </p:spTree>
    <p:extLst>
      <p:ext uri="{BB962C8B-B14F-4D97-AF65-F5344CB8AC3E}">
        <p14:creationId xmlns:p14="http://schemas.microsoft.com/office/powerpoint/2010/main" val="1000217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Description of Policy goals reversed the order of the inflation and employment objectives</a:t>
            </a:r>
          </a:p>
        </p:txBody>
      </p:sp>
      <p:sp>
        <p:nvSpPr>
          <p:cNvPr id="4" name="Slide Number Placeholder 3"/>
          <p:cNvSpPr>
            <a:spLocks noGrp="1"/>
          </p:cNvSpPr>
          <p:nvPr>
            <p:ph type="sldNum" sz="quarter" idx="5"/>
          </p:nvPr>
        </p:nvSpPr>
        <p:spPr/>
        <p:txBody>
          <a:bodyPr/>
          <a:lstStyle/>
          <a:p>
            <a:fld id="{39F294D8-753E-E842-8CF8-893A8D4FD7E5}" type="slidenum">
              <a:rPr lang="en-US" smtClean="0"/>
              <a:t>37</a:t>
            </a:fld>
            <a:endParaRPr lang="en-US"/>
          </a:p>
        </p:txBody>
      </p:sp>
    </p:spTree>
    <p:extLst>
      <p:ext uri="{BB962C8B-B14F-4D97-AF65-F5344CB8AC3E}">
        <p14:creationId xmlns:p14="http://schemas.microsoft.com/office/powerpoint/2010/main" val="2260148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Inflation more persistent and rising, but to get inflationary expectations down, Volcker had to push the funds rate well over the rate of inflation</a:t>
            </a:r>
          </a:p>
        </p:txBody>
      </p:sp>
      <p:sp>
        <p:nvSpPr>
          <p:cNvPr id="4" name="Slide Number Placeholder 3"/>
          <p:cNvSpPr>
            <a:spLocks noGrp="1"/>
          </p:cNvSpPr>
          <p:nvPr>
            <p:ph type="sldNum" sz="quarter" idx="5"/>
          </p:nvPr>
        </p:nvSpPr>
        <p:spPr/>
        <p:txBody>
          <a:bodyPr/>
          <a:lstStyle/>
          <a:p>
            <a:fld id="{39F294D8-753E-E842-8CF8-893A8D4FD7E5}" type="slidenum">
              <a:rPr lang="en-US" smtClean="0"/>
              <a:t>39</a:t>
            </a:fld>
            <a:endParaRPr lang="en-US"/>
          </a:p>
        </p:txBody>
      </p:sp>
    </p:spTree>
    <p:extLst>
      <p:ext uri="{BB962C8B-B14F-4D97-AF65-F5344CB8AC3E}">
        <p14:creationId xmlns:p14="http://schemas.microsoft.com/office/powerpoint/2010/main" val="1696875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August CPI </a:t>
            </a:r>
            <a:r>
              <a:rPr lang="en-US" dirty="0" err="1"/>
              <a:t>yoy</a:t>
            </a:r>
            <a:r>
              <a:rPr lang="en-US" dirty="0"/>
              <a:t> 8.3% down from 8.5 and Core 6.3 up from 6.3 in </a:t>
            </a:r>
            <a:r>
              <a:rPr lang="en-US" dirty="0" err="1"/>
              <a:t>JUly</a:t>
            </a:r>
            <a:endParaRPr dirty="0"/>
          </a:p>
        </p:txBody>
      </p:sp>
      <p:sp>
        <p:nvSpPr>
          <p:cNvPr id="249" name="Google Shape;24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Survey of Professional Forecasters from early August:  GDP and unemployment much like the June Fed forecast.  Inflation much like the Fed’s September forecast.</a:t>
            </a:r>
          </a:p>
        </p:txBody>
      </p:sp>
      <p:sp>
        <p:nvSpPr>
          <p:cNvPr id="4" name="Slide Number Placeholder 3"/>
          <p:cNvSpPr>
            <a:spLocks noGrp="1"/>
          </p:cNvSpPr>
          <p:nvPr>
            <p:ph type="sldNum" sz="quarter" idx="5"/>
          </p:nvPr>
        </p:nvSpPr>
        <p:spPr/>
        <p:txBody>
          <a:bodyPr/>
          <a:lstStyle/>
          <a:p>
            <a:fld id="{39F294D8-753E-E842-8CF8-893A8D4FD7E5}" type="slidenum">
              <a:rPr lang="en-US" smtClean="0"/>
              <a:t>46</a:t>
            </a:fld>
            <a:endParaRPr lang="en-US"/>
          </a:p>
        </p:txBody>
      </p:sp>
    </p:spTree>
    <p:extLst>
      <p:ext uri="{BB962C8B-B14F-4D97-AF65-F5344CB8AC3E}">
        <p14:creationId xmlns:p14="http://schemas.microsoft.com/office/powerpoint/2010/main" val="174033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Jump to 14.</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54925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inflation as the rate of increase in the average level of prices not gasoline price inflation.  Exceptions Deep </a:t>
            </a:r>
            <a:r>
              <a:rPr lang="en-US" dirty="0" err="1"/>
              <a:t>Recesssions</a:t>
            </a:r>
            <a:r>
              <a:rPr lang="en-US" dirty="0"/>
              <a:t>. ARP we will talk about later.</a:t>
            </a:r>
          </a:p>
          <a:p>
            <a:endParaRPr lang="en-US" dirty="0"/>
          </a:p>
        </p:txBody>
      </p:sp>
      <p:sp>
        <p:nvSpPr>
          <p:cNvPr id="4" name="Slide Number Placeholder 3"/>
          <p:cNvSpPr>
            <a:spLocks noGrp="1"/>
          </p:cNvSpPr>
          <p:nvPr>
            <p:ph type="sldNum" sz="quarter" idx="5"/>
          </p:nvPr>
        </p:nvSpPr>
        <p:spPr/>
        <p:txBody>
          <a:bodyPr/>
          <a:lstStyle/>
          <a:p>
            <a:fld id="{88BA6467-982F-43FA-9555-C83E47AD5726}" type="slidenum">
              <a:rPr lang="en-US" smtClean="0"/>
              <a:t>12</a:t>
            </a:fld>
            <a:endParaRPr lang="en-US"/>
          </a:p>
        </p:txBody>
      </p:sp>
    </p:spTree>
    <p:extLst>
      <p:ext uri="{BB962C8B-B14F-4D97-AF65-F5344CB8AC3E}">
        <p14:creationId xmlns:p14="http://schemas.microsoft.com/office/powerpoint/2010/main" val="2315944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13</a:t>
            </a:fld>
            <a:endParaRPr lang="en-US"/>
          </a:p>
        </p:txBody>
      </p:sp>
    </p:spTree>
    <p:extLst>
      <p:ext uri="{BB962C8B-B14F-4D97-AF65-F5344CB8AC3E}">
        <p14:creationId xmlns:p14="http://schemas.microsoft.com/office/powerpoint/2010/main" val="63602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Shaded lines are recessions .  1970S THE Great Moderation</a:t>
            </a:r>
          </a:p>
        </p:txBody>
      </p:sp>
      <p:sp>
        <p:nvSpPr>
          <p:cNvPr id="4" name="Slide Number Placeholder 3"/>
          <p:cNvSpPr>
            <a:spLocks noGrp="1"/>
          </p:cNvSpPr>
          <p:nvPr>
            <p:ph type="sldNum" sz="quarter" idx="5"/>
          </p:nvPr>
        </p:nvSpPr>
        <p:spPr/>
        <p:txBody>
          <a:bodyPr/>
          <a:lstStyle/>
          <a:p>
            <a:fld id="{39F294D8-753E-E842-8CF8-893A8D4FD7E5}" type="slidenum">
              <a:rPr lang="en-US" smtClean="0"/>
              <a:t>14</a:t>
            </a:fld>
            <a:endParaRPr lang="en-US"/>
          </a:p>
        </p:txBody>
      </p:sp>
    </p:spTree>
    <p:extLst>
      <p:ext uri="{BB962C8B-B14F-4D97-AF65-F5344CB8AC3E}">
        <p14:creationId xmlns:p14="http://schemas.microsoft.com/office/powerpoint/2010/main" val="2607281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sign of too much spending is a very low unemployment rate. Go back to 13 and then to 16</a:t>
            </a:r>
          </a:p>
        </p:txBody>
      </p:sp>
      <p:sp>
        <p:nvSpPr>
          <p:cNvPr id="4" name="Slide Number Placeholder 3"/>
          <p:cNvSpPr>
            <a:spLocks noGrp="1"/>
          </p:cNvSpPr>
          <p:nvPr>
            <p:ph type="sldNum" sz="quarter" idx="5"/>
          </p:nvPr>
        </p:nvSpPr>
        <p:spPr/>
        <p:txBody>
          <a:bodyPr/>
          <a:lstStyle/>
          <a:p>
            <a:fld id="{39F294D8-753E-E842-8CF8-893A8D4FD7E5}" type="slidenum">
              <a:rPr lang="en-US" smtClean="0"/>
              <a:t>15</a:t>
            </a:fld>
            <a:endParaRPr lang="en-US"/>
          </a:p>
        </p:txBody>
      </p:sp>
    </p:spTree>
    <p:extLst>
      <p:ext uri="{BB962C8B-B14F-4D97-AF65-F5344CB8AC3E}">
        <p14:creationId xmlns:p14="http://schemas.microsoft.com/office/powerpoint/2010/main" val="2359501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t>16</a:t>
            </a:fld>
            <a:endParaRPr lang="en-US"/>
          </a:p>
        </p:txBody>
      </p:sp>
    </p:spTree>
    <p:extLst>
      <p:ext uri="{BB962C8B-B14F-4D97-AF65-F5344CB8AC3E}">
        <p14:creationId xmlns:p14="http://schemas.microsoft.com/office/powerpoint/2010/main" val="427123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Target range for the fed funds rate</a:t>
            </a:r>
          </a:p>
        </p:txBody>
      </p:sp>
      <p:sp>
        <p:nvSpPr>
          <p:cNvPr id="4" name="Slide Number Placeholder 3"/>
          <p:cNvSpPr>
            <a:spLocks noGrp="1"/>
          </p:cNvSpPr>
          <p:nvPr>
            <p:ph type="sldNum" sz="quarter" idx="5"/>
          </p:nvPr>
        </p:nvSpPr>
        <p:spPr/>
        <p:txBody>
          <a:bodyPr/>
          <a:lstStyle/>
          <a:p>
            <a:fld id="{39F294D8-753E-E842-8CF8-893A8D4FD7E5}" type="slidenum">
              <a:rPr lang="en-US" smtClean="0"/>
              <a:t>20</a:t>
            </a:fld>
            <a:endParaRPr lang="en-US"/>
          </a:p>
        </p:txBody>
      </p:sp>
    </p:spTree>
    <p:extLst>
      <p:ext uri="{BB962C8B-B14F-4D97-AF65-F5344CB8AC3E}">
        <p14:creationId xmlns:p14="http://schemas.microsoft.com/office/powerpoint/2010/main" val="4189305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file:////Users/Jon/NEED%20Dropbox/Presentations/0Documents/Template/legend.png" TargetMode="Externa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09895" y="1795708"/>
            <a:ext cx="10219508" cy="2187011"/>
          </a:xfrm>
        </p:spPr>
        <p:txBody>
          <a:bodyPr anchor="ctr" anchorCtr="0">
            <a:noAutofit/>
          </a:bodyPr>
          <a:lstStyle/>
          <a:p>
            <a:pPr>
              <a:lnSpc>
                <a:spcPct val="100000"/>
              </a:lnSpc>
              <a:spcBef>
                <a:spcPts val="0"/>
              </a:spcBef>
            </a:pPr>
            <a:r>
              <a:rPr lang="en-US" sz="3600" b="1" i="1" dirty="0" err="1"/>
              <a:t>Osher</a:t>
            </a:r>
            <a:r>
              <a:rPr lang="en-US" sz="3600" b="1" i="1" dirty="0"/>
              <a:t> Lifelong Learning Institute, </a:t>
            </a:r>
            <a:r>
              <a:rPr lang="en-US" sz="3600" i="1" dirty="0"/>
              <a:t>Winter</a:t>
            </a:r>
            <a:r>
              <a:rPr lang="en-US" sz="3600" b="1" i="1" dirty="0"/>
              <a:t> 2023</a:t>
            </a:r>
          </a:p>
          <a:p>
            <a:pPr>
              <a:lnSpc>
                <a:spcPct val="100000"/>
              </a:lnSpc>
              <a:spcBef>
                <a:spcPts val="0"/>
              </a:spcBef>
            </a:pPr>
            <a:r>
              <a:rPr lang="en-US" sz="4400" dirty="0"/>
              <a:t>Contemporary Economic Policy</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1</a:t>
            </a:fld>
            <a:endParaRPr lang="en-US" dirty="0"/>
          </a:p>
        </p:txBody>
      </p:sp>
      <p:sp>
        <p:nvSpPr>
          <p:cNvPr id="5" name="Subtitle 2">
            <a:extLst>
              <a:ext uri="{FF2B5EF4-FFF2-40B4-BE49-F238E27FC236}">
                <a16:creationId xmlns:a16="http://schemas.microsoft.com/office/drawing/2014/main" id="{0AE01C54-87B5-E047-A90C-F1A958BEF150}"/>
              </a:ext>
            </a:extLst>
          </p:cNvPr>
          <p:cNvSpPr txBox="1">
            <a:spLocks/>
          </p:cNvSpPr>
          <p:nvPr/>
        </p:nvSpPr>
        <p:spPr>
          <a:xfrm>
            <a:off x="1547649" y="4460328"/>
            <a:ext cx="9144000" cy="1384081"/>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100" dirty="0">
                <a:solidFill>
                  <a:schemeClr val="tx2"/>
                </a:solidFill>
              </a:rPr>
              <a:t>University of Rhode Island</a:t>
            </a:r>
          </a:p>
          <a:p>
            <a:pPr>
              <a:lnSpc>
                <a:spcPct val="100000"/>
              </a:lnSpc>
              <a:spcBef>
                <a:spcPts val="0"/>
              </a:spcBef>
            </a:pPr>
            <a:r>
              <a:rPr lang="en-US" sz="3100" dirty="0">
                <a:solidFill>
                  <a:schemeClr val="tx2"/>
                </a:solidFill>
              </a:rPr>
              <a:t>January-February, 2023</a:t>
            </a:r>
          </a:p>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Host: Jon </a:t>
            </a:r>
            <a:r>
              <a:rPr lang="en-US" sz="3100" dirty="0" err="1">
                <a:solidFill>
                  <a:schemeClr val="tx2"/>
                </a:solidFill>
              </a:rPr>
              <a:t>Haveman</a:t>
            </a:r>
            <a:r>
              <a:rPr lang="en-US" sz="3100" dirty="0">
                <a:solidFill>
                  <a:schemeClr val="tx2"/>
                </a:solidFill>
              </a:rPr>
              <a:t>, Ph.D.</a:t>
            </a:r>
          </a:p>
          <a:p>
            <a:pPr>
              <a:lnSpc>
                <a:spcPct val="100000"/>
              </a:lnSpc>
              <a:spcBef>
                <a:spcPts val="0"/>
              </a:spcBef>
            </a:pPr>
            <a:r>
              <a:rPr lang="en-US" sz="2200" dirty="0">
                <a:solidFill>
                  <a:schemeClr val="tx2"/>
                </a:solidFill>
              </a:rPr>
              <a:t>National Economic Education Delegation</a:t>
            </a:r>
          </a:p>
        </p:txBody>
      </p:sp>
    </p:spTree>
    <p:extLst>
      <p:ext uri="{BB962C8B-B14F-4D97-AF65-F5344CB8AC3E}">
        <p14:creationId xmlns:p14="http://schemas.microsoft.com/office/powerpoint/2010/main" val="659922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44022-91FE-A410-D29E-AF8C944696B7}"/>
              </a:ext>
            </a:extLst>
          </p:cNvPr>
          <p:cNvSpPr>
            <a:spLocks noGrp="1"/>
          </p:cNvSpPr>
          <p:nvPr>
            <p:ph type="title"/>
          </p:nvPr>
        </p:nvSpPr>
        <p:spPr/>
        <p:txBody>
          <a:bodyPr/>
          <a:lstStyle/>
          <a:p>
            <a:r>
              <a:rPr lang="en-US" dirty="0">
                <a:solidFill>
                  <a:schemeClr val="bg1"/>
                </a:solidFill>
              </a:rPr>
              <a:t>The</a:t>
            </a:r>
            <a:r>
              <a:rPr lang="en-US" dirty="0"/>
              <a:t> Aftermath of Financial Panic of 1908</a:t>
            </a:r>
          </a:p>
        </p:txBody>
      </p:sp>
      <p:sp>
        <p:nvSpPr>
          <p:cNvPr id="3" name="Content Placeholder 2">
            <a:extLst>
              <a:ext uri="{FF2B5EF4-FFF2-40B4-BE49-F238E27FC236}">
                <a16:creationId xmlns:a16="http://schemas.microsoft.com/office/drawing/2014/main" id="{1EEC693B-9D79-4F23-41B4-2BB76CF5E344}"/>
              </a:ext>
            </a:extLst>
          </p:cNvPr>
          <p:cNvSpPr>
            <a:spLocks noGrp="1"/>
          </p:cNvSpPr>
          <p:nvPr>
            <p:ph idx="1"/>
          </p:nvPr>
        </p:nvSpPr>
        <p:spPr/>
        <p:txBody>
          <a:bodyPr/>
          <a:lstStyle/>
          <a:p>
            <a:r>
              <a:rPr lang="en-US" sz="2800" dirty="0"/>
              <a:t>The Federal Reserve Act of 1913</a:t>
            </a:r>
          </a:p>
          <a:p>
            <a:pPr marL="914400" lvl="1" indent="-457200">
              <a:buAutoNum type="arabicPeriod"/>
            </a:pPr>
            <a:r>
              <a:rPr lang="en-US" dirty="0"/>
              <a:t>Oversee Currency &amp; Regulate Banks; 2.  </a:t>
            </a:r>
            <a:r>
              <a:rPr lang="en-US" b="1" i="1" dirty="0"/>
              <a:t>Lender of Last Resort</a:t>
            </a:r>
            <a:r>
              <a:rPr lang="en-US" dirty="0"/>
              <a:t>.</a:t>
            </a:r>
          </a:p>
          <a:p>
            <a:pPr marL="514350" indent="-457200"/>
            <a:r>
              <a:rPr lang="en-US" sz="2800" dirty="0"/>
              <a:t>Great Depression and the Banking Panics of the 30s</a:t>
            </a:r>
          </a:p>
          <a:p>
            <a:pPr marL="914400" lvl="1" indent="-457200"/>
            <a:r>
              <a:rPr lang="en-US" dirty="0"/>
              <a:t>Fed fails miserably.</a:t>
            </a:r>
          </a:p>
          <a:p>
            <a:pPr marL="914400" lvl="1" indent="-457200"/>
            <a:r>
              <a:rPr lang="en-US" dirty="0"/>
              <a:t>RFC lent more money to the banks than did the Fed </a:t>
            </a:r>
          </a:p>
          <a:p>
            <a:pPr marL="457200" indent="-457200"/>
            <a:r>
              <a:rPr lang="en-US" dirty="0"/>
              <a:t>Footnote on later LOL Roles:</a:t>
            </a:r>
          </a:p>
          <a:p>
            <a:pPr marL="914400" lvl="1" indent="-457200">
              <a:buFont typeface="+mj-lt"/>
              <a:buAutoNum type="arabicPeriod"/>
            </a:pPr>
            <a:r>
              <a:rPr lang="en-US" dirty="0"/>
              <a:t>2008:  Bernanke saves the world, but Congress is not happy.</a:t>
            </a:r>
          </a:p>
          <a:p>
            <a:pPr marL="914400" lvl="1" indent="-457200">
              <a:buFont typeface="+mj-lt"/>
              <a:buAutoNum type="arabicPeriod"/>
            </a:pPr>
            <a:r>
              <a:rPr lang="en-US" dirty="0"/>
              <a:t>2020:  Powell goes even bigger, but the verdict is still out.</a:t>
            </a:r>
          </a:p>
          <a:p>
            <a:endParaRPr lang="en-US" dirty="0"/>
          </a:p>
        </p:txBody>
      </p:sp>
      <p:sp>
        <p:nvSpPr>
          <p:cNvPr id="4" name="Slide Number Placeholder 3">
            <a:extLst>
              <a:ext uri="{FF2B5EF4-FFF2-40B4-BE49-F238E27FC236}">
                <a16:creationId xmlns:a16="http://schemas.microsoft.com/office/drawing/2014/main" id="{DC047D7E-595D-1A5A-0359-D7E06406DB61}"/>
              </a:ext>
            </a:extLst>
          </p:cNvPr>
          <p:cNvSpPr>
            <a:spLocks noGrp="1"/>
          </p:cNvSpPr>
          <p:nvPr>
            <p:ph type="sldNum" sz="quarter" idx="12"/>
          </p:nvPr>
        </p:nvSpPr>
        <p:spPr/>
        <p:txBody>
          <a:bodyPr/>
          <a:lstStyle/>
          <a:p>
            <a:fld id="{D9F085D5-EC86-4F6A-B501-C1359CB39116}" type="slidenum">
              <a:rPr lang="en-GB" smtClean="0"/>
              <a:t>10</a:t>
            </a:fld>
            <a:endParaRPr lang="en-GB"/>
          </a:p>
        </p:txBody>
      </p:sp>
    </p:spTree>
    <p:extLst>
      <p:ext uri="{BB962C8B-B14F-4D97-AF65-F5344CB8AC3E}">
        <p14:creationId xmlns:p14="http://schemas.microsoft.com/office/powerpoint/2010/main" val="779129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F497-F0C0-7202-7E2C-0BBD8596E585}"/>
              </a:ext>
            </a:extLst>
          </p:cNvPr>
          <p:cNvSpPr>
            <a:spLocks noGrp="1"/>
          </p:cNvSpPr>
          <p:nvPr>
            <p:ph type="title"/>
          </p:nvPr>
        </p:nvSpPr>
        <p:spPr>
          <a:xfrm>
            <a:off x="938561" y="262649"/>
            <a:ext cx="10515600" cy="1325563"/>
          </a:xfrm>
        </p:spPr>
        <p:txBody>
          <a:bodyPr/>
          <a:lstStyle/>
          <a:p>
            <a:r>
              <a:rPr lang="en-US" dirty="0">
                <a:solidFill>
                  <a:schemeClr val="bg1"/>
                </a:solidFill>
              </a:rPr>
              <a:t>Th</a:t>
            </a:r>
            <a:r>
              <a:rPr lang="en-US" dirty="0">
                <a:solidFill>
                  <a:schemeClr val="accent5">
                    <a:lumMod val="50000"/>
                  </a:schemeClr>
                </a:solidFill>
              </a:rPr>
              <a:t>e Evolution of the Fed’s Role</a:t>
            </a:r>
            <a:br>
              <a:rPr lang="en-US" dirty="0">
                <a:solidFill>
                  <a:schemeClr val="accent5">
                    <a:lumMod val="50000"/>
                  </a:schemeClr>
                </a:solidFill>
              </a:rPr>
            </a:br>
            <a:r>
              <a:rPr lang="en-US" dirty="0">
                <a:solidFill>
                  <a:schemeClr val="accent5">
                    <a:lumMod val="50000"/>
                  </a:schemeClr>
                </a:solidFill>
              </a:rPr>
              <a:t> in the Macro Economy</a:t>
            </a:r>
          </a:p>
        </p:txBody>
      </p:sp>
      <p:sp>
        <p:nvSpPr>
          <p:cNvPr id="3" name="Content Placeholder 2">
            <a:extLst>
              <a:ext uri="{FF2B5EF4-FFF2-40B4-BE49-F238E27FC236}">
                <a16:creationId xmlns:a16="http://schemas.microsoft.com/office/drawing/2014/main" id="{981C9893-883F-C144-F672-D7FC7FE38240}"/>
              </a:ext>
            </a:extLst>
          </p:cNvPr>
          <p:cNvSpPr>
            <a:spLocks noGrp="1"/>
          </p:cNvSpPr>
          <p:nvPr>
            <p:ph idx="1"/>
          </p:nvPr>
        </p:nvSpPr>
        <p:spPr/>
        <p:txBody>
          <a:bodyPr/>
          <a:lstStyle/>
          <a:p>
            <a:r>
              <a:rPr lang="en-US" sz="2800" dirty="0"/>
              <a:t>Employment Act of 1946</a:t>
            </a:r>
          </a:p>
          <a:p>
            <a:pPr marL="971550" lvl="1" indent="-514350">
              <a:buFont typeface="+mj-lt"/>
              <a:buAutoNum type="arabicPeriod"/>
            </a:pPr>
            <a:r>
              <a:rPr lang="en-US" dirty="0"/>
              <a:t>“Full employment” is a  Executive Government Responsibility.</a:t>
            </a:r>
          </a:p>
          <a:p>
            <a:pPr marL="971550" lvl="1" indent="-514350">
              <a:buFont typeface="+mj-lt"/>
              <a:buAutoNum type="arabicPeriod"/>
            </a:pPr>
            <a:r>
              <a:rPr lang="en-US" dirty="0"/>
              <a:t>Council of Economic Advisors.</a:t>
            </a:r>
          </a:p>
          <a:p>
            <a:pPr marL="971550" lvl="1" indent="-514350">
              <a:buFont typeface="+mj-lt"/>
              <a:buAutoNum type="arabicPeriod"/>
            </a:pPr>
            <a:r>
              <a:rPr lang="en-US" dirty="0"/>
              <a:t>Economic Report of the President.</a:t>
            </a:r>
          </a:p>
          <a:p>
            <a:pPr marL="571500" indent="-514350"/>
            <a:r>
              <a:rPr lang="en-US" dirty="0"/>
              <a:t>Humphrey Hawkins Act 1978 &amp; the Fed’s “Dual” mandate</a:t>
            </a:r>
          </a:p>
          <a:p>
            <a:pPr marL="971550" lvl="1" indent="-514350"/>
            <a:r>
              <a:rPr lang="en-US" dirty="0"/>
              <a:t>Full employment</a:t>
            </a:r>
          </a:p>
          <a:p>
            <a:pPr marL="971550" lvl="1" indent="-514350"/>
            <a:r>
              <a:rPr lang="en-US" dirty="0"/>
              <a:t>Price stability</a:t>
            </a:r>
          </a:p>
          <a:p>
            <a:r>
              <a:rPr lang="en-US" dirty="0"/>
              <a:t>Division of Labor between Monetary and Fiscal Policies.</a:t>
            </a:r>
          </a:p>
        </p:txBody>
      </p:sp>
      <p:sp>
        <p:nvSpPr>
          <p:cNvPr id="4" name="Slide Number Placeholder 3">
            <a:extLst>
              <a:ext uri="{FF2B5EF4-FFF2-40B4-BE49-F238E27FC236}">
                <a16:creationId xmlns:a16="http://schemas.microsoft.com/office/drawing/2014/main" id="{C8E4C3EB-CF22-9CAE-D2EE-27D7A8ED136A}"/>
              </a:ext>
            </a:extLst>
          </p:cNvPr>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80306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B4BBA-DAB0-4288-86CA-E1FF10863FF6}"/>
              </a:ext>
            </a:extLst>
          </p:cNvPr>
          <p:cNvSpPr>
            <a:spLocks noGrp="1"/>
          </p:cNvSpPr>
          <p:nvPr>
            <p:ph type="title"/>
          </p:nvPr>
        </p:nvSpPr>
        <p:spPr/>
        <p:txBody>
          <a:bodyPr/>
          <a:lstStyle/>
          <a:p>
            <a:r>
              <a:rPr lang="en-US" dirty="0">
                <a:solidFill>
                  <a:schemeClr val="bg1"/>
                </a:solidFill>
              </a:rPr>
              <a:t>Sta</a:t>
            </a:r>
            <a:r>
              <a:rPr lang="en-US" dirty="0"/>
              <a:t>bilizer in Chief:  the Fed</a:t>
            </a:r>
          </a:p>
        </p:txBody>
      </p:sp>
      <p:sp>
        <p:nvSpPr>
          <p:cNvPr id="3" name="Content Placeholder 2">
            <a:extLst>
              <a:ext uri="{FF2B5EF4-FFF2-40B4-BE49-F238E27FC236}">
                <a16:creationId xmlns:a16="http://schemas.microsoft.com/office/drawing/2014/main" id="{DE97389C-DB4A-436D-8603-DEE548E1F861}"/>
              </a:ext>
            </a:extLst>
          </p:cNvPr>
          <p:cNvSpPr>
            <a:spLocks noGrp="1"/>
          </p:cNvSpPr>
          <p:nvPr>
            <p:ph idx="1"/>
          </p:nvPr>
        </p:nvSpPr>
        <p:spPr/>
        <p:txBody>
          <a:bodyPr/>
          <a:lstStyle/>
          <a:p>
            <a:r>
              <a:rPr lang="en-US" dirty="0"/>
              <a:t>The Fed’s Dual Mandate:</a:t>
            </a:r>
          </a:p>
          <a:p>
            <a:pPr marL="971550" lvl="1" indent="-514350">
              <a:buFont typeface="+mj-lt"/>
              <a:buAutoNum type="arabicPeriod"/>
            </a:pPr>
            <a:r>
              <a:rPr lang="en-US" sz="2000" dirty="0"/>
              <a:t>“Stable prices” which means 2% rate of inflation in  the Personal Consumption Expenditure Price Index (which corresponds to about 2.5% inflation in the more well-known CPI).</a:t>
            </a:r>
          </a:p>
          <a:p>
            <a:pPr marL="971550" lvl="1" indent="-514350">
              <a:buFont typeface="+mj-lt"/>
              <a:buAutoNum type="arabicPeriod"/>
            </a:pPr>
            <a:r>
              <a:rPr lang="en-US" sz="2000" dirty="0"/>
              <a:t>“Maximum employment” which means the highest level of employment (lowest unemployment rate) consistent with mandate 1.</a:t>
            </a:r>
          </a:p>
          <a:p>
            <a:r>
              <a:rPr lang="en-US" sz="2400" dirty="0"/>
              <a:t>Monetary policy is made by the Federal Open Market Committee (FOMC), comprised of the 7 Fed Governors and 5 of the 12 Presidents of the Regional Federal Reserve Banks on a rotating basis.  </a:t>
            </a:r>
          </a:p>
          <a:p>
            <a:r>
              <a:rPr lang="en-US" sz="2400" dirty="0"/>
              <a:t>The FOMC has scheduled meetings 8 times a year, but can hold unscheduled meetings at a moments notice (</a:t>
            </a:r>
            <a:r>
              <a:rPr lang="en-US" sz="2400" dirty="0" err="1"/>
              <a:t>e..g</a:t>
            </a:r>
            <a:r>
              <a:rPr lang="en-US" sz="2400" dirty="0"/>
              <a:t>., March of 2020)</a:t>
            </a:r>
          </a:p>
          <a:p>
            <a:pPr marL="971550" lvl="1"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AE84A9B4-7752-4E6C-A57E-29A74214D508}"/>
              </a:ext>
            </a:extLst>
          </p:cNvPr>
          <p:cNvSpPr>
            <a:spLocks noGrp="1"/>
          </p:cNvSpPr>
          <p:nvPr>
            <p:ph type="sldNum" sz="quarter" idx="12"/>
          </p:nvPr>
        </p:nvSpPr>
        <p:spPr/>
        <p:txBody>
          <a:bodyPr/>
          <a:lstStyle/>
          <a:p>
            <a:fld id="{D9F085D5-EC86-4F6A-B501-C1359CB39116}" type="slidenum">
              <a:rPr lang="en-GB" smtClean="0"/>
              <a:t>12</a:t>
            </a:fld>
            <a:endParaRPr lang="en-GB"/>
          </a:p>
        </p:txBody>
      </p:sp>
      <p:grpSp>
        <p:nvGrpSpPr>
          <p:cNvPr id="10" name="Group 9">
            <a:extLst>
              <a:ext uri="{FF2B5EF4-FFF2-40B4-BE49-F238E27FC236}">
                <a16:creationId xmlns:a16="http://schemas.microsoft.com/office/drawing/2014/main" id="{D3ABA6E7-BED4-4657-BBB7-80C3B685E2F0}"/>
              </a:ext>
            </a:extLst>
          </p:cNvPr>
          <p:cNvGrpSpPr>
            <a:grpSpLocks noChangeAspect="1"/>
          </p:cNvGrpSpPr>
          <p:nvPr/>
        </p:nvGrpSpPr>
        <p:grpSpPr>
          <a:xfrm>
            <a:off x="7357465" y="0"/>
            <a:ext cx="2349031" cy="2798064"/>
            <a:chOff x="6561931" y="762000"/>
            <a:chExt cx="3090752" cy="3970318"/>
          </a:xfrm>
        </p:grpSpPr>
        <p:grpSp>
          <p:nvGrpSpPr>
            <p:cNvPr id="5" name="Group 4">
              <a:extLst>
                <a:ext uri="{FF2B5EF4-FFF2-40B4-BE49-F238E27FC236}">
                  <a16:creationId xmlns:a16="http://schemas.microsoft.com/office/drawing/2014/main" id="{82F609A6-F8DF-45BB-AF7F-6A70D100A0BF}"/>
                </a:ext>
              </a:extLst>
            </p:cNvPr>
            <p:cNvGrpSpPr>
              <a:grpSpLocks noChangeAspect="1"/>
            </p:cNvGrpSpPr>
            <p:nvPr/>
          </p:nvGrpSpPr>
          <p:grpSpPr>
            <a:xfrm>
              <a:off x="6561931" y="762000"/>
              <a:ext cx="3090752" cy="3970318"/>
              <a:chOff x="5037931" y="768885"/>
              <a:chExt cx="4221162" cy="4788636"/>
            </a:xfrm>
          </p:grpSpPr>
          <p:sp>
            <p:nvSpPr>
              <p:cNvPr id="6" name="TextBox 5">
                <a:extLst>
                  <a:ext uri="{FF2B5EF4-FFF2-40B4-BE49-F238E27FC236}">
                    <a16:creationId xmlns:a16="http://schemas.microsoft.com/office/drawing/2014/main" id="{29E4CB7A-0418-4881-B75B-0DDD2FB13670}"/>
                  </a:ext>
                </a:extLst>
              </p:cNvPr>
              <p:cNvSpPr txBox="1"/>
              <p:nvPr/>
            </p:nvSpPr>
            <p:spPr>
              <a:xfrm>
                <a:off x="5037931" y="768885"/>
                <a:ext cx="4221162" cy="4788636"/>
              </a:xfrm>
              <a:prstGeom prst="rect">
                <a:avLst/>
              </a:prstGeom>
              <a:solidFill>
                <a:schemeClr val="bg1"/>
              </a:solidFill>
            </p:spPr>
            <p:txBody>
              <a:bodyPr wrap="square" rtlCol="0">
                <a:spAutoFit/>
              </a:bodyPr>
              <a:lstStyle/>
              <a:p>
                <a:pPr algn="r"/>
                <a:endParaRPr lang="en-US" sz="2800" dirty="0"/>
              </a:p>
              <a:p>
                <a:pPr algn="r"/>
                <a:endParaRPr lang="en-US" sz="2800" dirty="0"/>
              </a:p>
              <a:p>
                <a:pPr algn="r"/>
                <a:endParaRPr lang="en-US" sz="2800" dirty="0"/>
              </a:p>
              <a:p>
                <a:pPr algn="r"/>
                <a:endParaRPr lang="en-US" sz="2800" dirty="0"/>
              </a:p>
              <a:p>
                <a:pPr algn="r"/>
                <a:endParaRPr lang="en-US" sz="2800" dirty="0"/>
              </a:p>
              <a:p>
                <a:pPr algn="r"/>
                <a:endParaRPr lang="en-US" sz="2800" dirty="0"/>
              </a:p>
              <a:p>
                <a:pPr algn="ctr"/>
                <a:endParaRPr lang="en-US" sz="2800" dirty="0"/>
              </a:p>
              <a:p>
                <a:pPr algn="ctr"/>
                <a:endParaRPr lang="en-US" sz="2800" dirty="0"/>
              </a:p>
              <a:p>
                <a:pPr algn="ctr"/>
                <a:endParaRPr lang="en-US" sz="2800" dirty="0"/>
              </a:p>
            </p:txBody>
          </p:sp>
          <p:pic>
            <p:nvPicPr>
              <p:cNvPr id="7" name="Picture 4" descr="Image: Governor Jerome H. Powell">
                <a:extLst>
                  <a:ext uri="{FF2B5EF4-FFF2-40B4-BE49-F238E27FC236}">
                    <a16:creationId xmlns:a16="http://schemas.microsoft.com/office/drawing/2014/main" id="{326C2786-FA03-4EF1-B401-7DDC528A54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139558"/>
                <a:ext cx="2201336" cy="27432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DBF5D535-62A0-4A3F-85EF-C48FA5435FAF}"/>
                </a:ext>
              </a:extLst>
            </p:cNvPr>
            <p:cNvSpPr txBox="1"/>
            <p:nvPr/>
          </p:nvSpPr>
          <p:spPr>
            <a:xfrm>
              <a:off x="7031736" y="3264408"/>
              <a:ext cx="2109978" cy="646331"/>
            </a:xfrm>
            <a:prstGeom prst="rect">
              <a:avLst/>
            </a:prstGeom>
            <a:noFill/>
          </p:spPr>
          <p:txBody>
            <a:bodyPr wrap="square">
              <a:spAutoFit/>
            </a:bodyPr>
            <a:lstStyle/>
            <a:p>
              <a:pPr algn="ctr"/>
              <a:r>
                <a:rPr lang="en-US" sz="1800" dirty="0"/>
                <a:t>Jerome Powell</a:t>
              </a:r>
            </a:p>
            <a:p>
              <a:pPr algn="ctr"/>
              <a:r>
                <a:rPr lang="en-US" sz="1800" dirty="0"/>
                <a:t>February 2018</a:t>
              </a:r>
              <a:endParaRPr lang="en-US" dirty="0"/>
            </a:p>
          </p:txBody>
        </p:sp>
      </p:grpSp>
    </p:spTree>
    <p:extLst>
      <p:ext uri="{BB962C8B-B14F-4D97-AF65-F5344CB8AC3E}">
        <p14:creationId xmlns:p14="http://schemas.microsoft.com/office/powerpoint/2010/main" val="171987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BD07D-5C46-4789-BE3B-CE0DD9ECD15E}"/>
              </a:ext>
            </a:extLst>
          </p:cNvPr>
          <p:cNvSpPr>
            <a:spLocks noGrp="1"/>
          </p:cNvSpPr>
          <p:nvPr>
            <p:ph type="title"/>
          </p:nvPr>
        </p:nvSpPr>
        <p:spPr/>
        <p:txBody>
          <a:bodyPr/>
          <a:lstStyle/>
          <a:p>
            <a:r>
              <a:rPr lang="en-US" dirty="0">
                <a:solidFill>
                  <a:schemeClr val="bg1"/>
                </a:solidFill>
              </a:rPr>
              <a:t>Tra</a:t>
            </a:r>
            <a:r>
              <a:rPr lang="en-US" dirty="0"/>
              <a:t>ck Record on Unemployment</a:t>
            </a:r>
          </a:p>
        </p:txBody>
      </p:sp>
      <p:sp>
        <p:nvSpPr>
          <p:cNvPr id="4" name="Slide Number Placeholder 3">
            <a:extLst>
              <a:ext uri="{FF2B5EF4-FFF2-40B4-BE49-F238E27FC236}">
                <a16:creationId xmlns:a16="http://schemas.microsoft.com/office/drawing/2014/main" id="{DC582AAE-6B9A-45E7-9AA4-A05D329DB6D2}"/>
              </a:ext>
            </a:extLst>
          </p:cNvPr>
          <p:cNvSpPr>
            <a:spLocks noGrp="1"/>
          </p:cNvSpPr>
          <p:nvPr>
            <p:ph type="sldNum" sz="quarter" idx="12"/>
          </p:nvPr>
        </p:nvSpPr>
        <p:spPr/>
        <p:txBody>
          <a:bodyPr/>
          <a:lstStyle/>
          <a:p>
            <a:fld id="{D9F085D5-EC86-4F6A-B501-C1359CB39116}" type="slidenum">
              <a:rPr lang="en-GB" smtClean="0"/>
              <a:t>13</a:t>
            </a:fld>
            <a:endParaRPr lang="en-GB"/>
          </a:p>
        </p:txBody>
      </p:sp>
      <p:pic>
        <p:nvPicPr>
          <p:cNvPr id="8" name="FRED Graph Chart" descr="FRED Graph">
            <a:extLst>
              <a:ext uri="{FF2B5EF4-FFF2-40B4-BE49-F238E27FC236}">
                <a16:creationId xmlns:a16="http://schemas.microsoft.com/office/drawing/2014/main" id="{F27C9B3A-69EA-F8E9-4C55-112F3B1A9E57}"/>
              </a:ext>
            </a:extLst>
          </p:cNvPr>
          <p:cNvPicPr>
            <a:picLocks noChangeAspect="1"/>
          </p:cNvPicPr>
          <p:nvPr/>
        </p:nvPicPr>
        <p:blipFill>
          <a:blip r:embed="rId3"/>
          <a:stretch>
            <a:fillRect/>
          </a:stretch>
        </p:blipFill>
        <p:spPr>
          <a:xfrm>
            <a:off x="685800" y="1501140"/>
            <a:ext cx="10332720" cy="4959292"/>
          </a:xfrm>
          <a:prstGeom prst="rect">
            <a:avLst/>
          </a:prstGeom>
        </p:spPr>
      </p:pic>
      <p:sp>
        <p:nvSpPr>
          <p:cNvPr id="3" name="TextBox 2">
            <a:extLst>
              <a:ext uri="{FF2B5EF4-FFF2-40B4-BE49-F238E27FC236}">
                <a16:creationId xmlns:a16="http://schemas.microsoft.com/office/drawing/2014/main" id="{160DF445-1B9B-BBDA-A19B-172B371E1C80}"/>
              </a:ext>
            </a:extLst>
          </p:cNvPr>
          <p:cNvSpPr txBox="1"/>
          <p:nvPr/>
        </p:nvSpPr>
        <p:spPr>
          <a:xfrm>
            <a:off x="4956716" y="2313878"/>
            <a:ext cx="4184235" cy="461665"/>
          </a:xfrm>
          <a:prstGeom prst="rect">
            <a:avLst/>
          </a:prstGeom>
          <a:noFill/>
        </p:spPr>
        <p:txBody>
          <a:bodyPr wrap="square" rtlCol="0">
            <a:spAutoFit/>
          </a:bodyPr>
          <a:lstStyle/>
          <a:p>
            <a:r>
              <a:rPr lang="en-US" sz="2400" dirty="0"/>
              <a:t>Shaded Bars are Recessions</a:t>
            </a:r>
          </a:p>
        </p:txBody>
      </p:sp>
      <p:sp>
        <p:nvSpPr>
          <p:cNvPr id="6" name="Content Placeholder 5">
            <a:extLst>
              <a:ext uri="{FF2B5EF4-FFF2-40B4-BE49-F238E27FC236}">
                <a16:creationId xmlns:a16="http://schemas.microsoft.com/office/drawing/2014/main" id="{05AEE8AC-1508-44C4-5706-469CC2FB5E7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9771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0ED32-CC0D-4465-A709-239684B093C8}"/>
              </a:ext>
            </a:extLst>
          </p:cNvPr>
          <p:cNvSpPr>
            <a:spLocks noGrp="1"/>
          </p:cNvSpPr>
          <p:nvPr>
            <p:ph type="title"/>
          </p:nvPr>
        </p:nvSpPr>
        <p:spPr/>
        <p:txBody>
          <a:bodyPr/>
          <a:lstStyle/>
          <a:p>
            <a:r>
              <a:rPr lang="en-US" dirty="0">
                <a:solidFill>
                  <a:schemeClr val="bg1"/>
                </a:solidFill>
              </a:rPr>
              <a:t>Tra</a:t>
            </a:r>
            <a:r>
              <a:rPr lang="en-US" dirty="0"/>
              <a:t>ck Record on “Price Stability”</a:t>
            </a:r>
          </a:p>
        </p:txBody>
      </p:sp>
      <p:sp>
        <p:nvSpPr>
          <p:cNvPr id="4" name="Slide Number Placeholder 3">
            <a:extLst>
              <a:ext uri="{FF2B5EF4-FFF2-40B4-BE49-F238E27FC236}">
                <a16:creationId xmlns:a16="http://schemas.microsoft.com/office/drawing/2014/main" id="{B4EA603B-44AF-4B61-AEC7-D11455278BD0}"/>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10" name="FRED Graph Chart" descr="FRED Graph">
            <a:extLst>
              <a:ext uri="{FF2B5EF4-FFF2-40B4-BE49-F238E27FC236}">
                <a16:creationId xmlns:a16="http://schemas.microsoft.com/office/drawing/2014/main" id="{B26F8760-EF5D-78FB-9B53-3C92EDDCC04B}"/>
              </a:ext>
            </a:extLst>
          </p:cNvPr>
          <p:cNvPicPr>
            <a:picLocks noGrp="1" noChangeAspect="1"/>
          </p:cNvPicPr>
          <p:nvPr>
            <p:ph idx="1"/>
          </p:nvPr>
        </p:nvPicPr>
        <p:blipFill>
          <a:blip r:embed="rId3"/>
          <a:stretch>
            <a:fillRect/>
          </a:stretch>
        </p:blipFill>
        <p:spPr>
          <a:xfrm>
            <a:off x="838200" y="1570038"/>
            <a:ext cx="10660380" cy="4351337"/>
          </a:xfrm>
          <a:prstGeom prst="rect">
            <a:avLst/>
          </a:prstGeom>
        </p:spPr>
      </p:pic>
    </p:spTree>
    <p:extLst>
      <p:ext uri="{BB962C8B-B14F-4D97-AF65-F5344CB8AC3E}">
        <p14:creationId xmlns:p14="http://schemas.microsoft.com/office/powerpoint/2010/main" val="2706744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Short run:</a:t>
            </a:r>
          </a:p>
          <a:p>
            <a:r>
              <a:rPr lang="en-US" dirty="0"/>
              <a:t>Unemployment:  The higher the level of total spending the lower the unemployment rate.</a:t>
            </a:r>
          </a:p>
          <a:p>
            <a:r>
              <a:rPr lang="en-US" dirty="0"/>
              <a:t>Inflation:  </a:t>
            </a:r>
          </a:p>
          <a:p>
            <a:pPr marL="914400" lvl="1" indent="-457200">
              <a:buFont typeface="+mj-lt"/>
              <a:buAutoNum type="arabicPeriod"/>
            </a:pPr>
            <a:r>
              <a:rPr lang="en-US" dirty="0"/>
              <a:t>“Too much Spending:” Total spending above the economy’s normal capacity (“potential output”) tends to </a:t>
            </a:r>
            <a:r>
              <a:rPr lang="en-US" i="1" dirty="0"/>
              <a:t>increase</a:t>
            </a:r>
            <a:r>
              <a:rPr lang="en-US" dirty="0"/>
              <a:t> inflation.</a:t>
            </a:r>
          </a:p>
          <a:p>
            <a:pPr marL="914400" lvl="1" indent="-457200">
              <a:buFont typeface="+mj-lt"/>
              <a:buAutoNum type="arabicPeriod"/>
            </a:pPr>
            <a:r>
              <a:rPr lang="en-US" dirty="0"/>
              <a:t>Increase in production costs (e.g., “supply chain bottlenecks.”)</a:t>
            </a:r>
          </a:p>
          <a:p>
            <a:pPr marL="914400" lvl="1" indent="-457200">
              <a:buFont typeface="+mj-lt"/>
              <a:buAutoNum type="arabicPeriod"/>
            </a:pPr>
            <a:r>
              <a:rPr lang="en-US" dirty="0"/>
              <a:t>Expectations of high inflation can cause inflation to be high.</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26996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5BEC2-5C22-4238-AC34-470351F3097D}"/>
              </a:ext>
            </a:extLst>
          </p:cNvPr>
          <p:cNvSpPr>
            <a:spLocks noGrp="1"/>
          </p:cNvSpPr>
          <p:nvPr>
            <p:ph type="title"/>
          </p:nvPr>
        </p:nvSpPr>
        <p:spPr/>
        <p:txBody>
          <a:bodyPr/>
          <a:lstStyle/>
          <a:p>
            <a:r>
              <a:rPr lang="en-US" dirty="0">
                <a:solidFill>
                  <a:schemeClr val="bg1"/>
                </a:solidFill>
              </a:rPr>
              <a:t>De</a:t>
            </a:r>
            <a:r>
              <a:rPr lang="en-US" dirty="0"/>
              <a:t>terminants of Unemployment &amp; Inflation</a:t>
            </a:r>
          </a:p>
        </p:txBody>
      </p:sp>
      <p:sp>
        <p:nvSpPr>
          <p:cNvPr id="3" name="Content Placeholder 2">
            <a:extLst>
              <a:ext uri="{FF2B5EF4-FFF2-40B4-BE49-F238E27FC236}">
                <a16:creationId xmlns:a16="http://schemas.microsoft.com/office/drawing/2014/main" id="{E6B3996E-7E47-493D-9BC6-5B55D207508B}"/>
              </a:ext>
            </a:extLst>
          </p:cNvPr>
          <p:cNvSpPr>
            <a:spLocks noGrp="1"/>
          </p:cNvSpPr>
          <p:nvPr>
            <p:ph idx="1"/>
          </p:nvPr>
        </p:nvSpPr>
        <p:spPr/>
        <p:txBody>
          <a:bodyPr/>
          <a:lstStyle/>
          <a:p>
            <a:pPr marL="0" indent="0">
              <a:buNone/>
            </a:pPr>
            <a:r>
              <a:rPr lang="en-US" dirty="0"/>
              <a:t>Long run:  what the economy would look like if real GDP were at potential (average behavior of the economy over a number of years):</a:t>
            </a:r>
          </a:p>
          <a:p>
            <a:r>
              <a:rPr lang="en-US" dirty="0"/>
              <a:t>Unemployment:  Is determined by labor supply and demand and is independent of monetary policy; unemployment will be at the natural rate.</a:t>
            </a:r>
          </a:p>
          <a:p>
            <a:r>
              <a:rPr lang="en-US" dirty="0"/>
              <a:t>Inflation is totally determined by the Fed!</a:t>
            </a:r>
          </a:p>
        </p:txBody>
      </p:sp>
      <p:sp>
        <p:nvSpPr>
          <p:cNvPr id="4" name="Slide Number Placeholder 3">
            <a:extLst>
              <a:ext uri="{FF2B5EF4-FFF2-40B4-BE49-F238E27FC236}">
                <a16:creationId xmlns:a16="http://schemas.microsoft.com/office/drawing/2014/main" id="{9567FE33-8EBF-42F5-B5CB-8255DE077602}"/>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606603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34870-E24C-4D03-8899-49AF36BC610D}"/>
              </a:ext>
            </a:extLst>
          </p:cNvPr>
          <p:cNvSpPr>
            <a:spLocks noGrp="1"/>
          </p:cNvSpPr>
          <p:nvPr>
            <p:ph type="title"/>
          </p:nvPr>
        </p:nvSpPr>
        <p:spPr>
          <a:xfrm>
            <a:off x="710184" y="0"/>
            <a:ext cx="10515600" cy="1325563"/>
          </a:xfrm>
        </p:spPr>
        <p:txBody>
          <a:bodyPr/>
          <a:lstStyle/>
          <a:p>
            <a:r>
              <a:rPr lang="en-US" dirty="0">
                <a:solidFill>
                  <a:schemeClr val="bg1"/>
                </a:solidFill>
              </a:rPr>
              <a:t>The</a:t>
            </a:r>
            <a:r>
              <a:rPr lang="en-US" dirty="0"/>
              <a:t> Fed’s Affects the Economy via Interest Rates</a:t>
            </a:r>
          </a:p>
        </p:txBody>
      </p:sp>
      <p:sp>
        <p:nvSpPr>
          <p:cNvPr id="3" name="Content Placeholder 2">
            <a:extLst>
              <a:ext uri="{FF2B5EF4-FFF2-40B4-BE49-F238E27FC236}">
                <a16:creationId xmlns:a16="http://schemas.microsoft.com/office/drawing/2014/main" id="{41B55811-900F-437B-A12B-379057679858}"/>
              </a:ext>
            </a:extLst>
          </p:cNvPr>
          <p:cNvSpPr>
            <a:spLocks noGrp="1"/>
          </p:cNvSpPr>
          <p:nvPr>
            <p:ph idx="1"/>
          </p:nvPr>
        </p:nvSpPr>
        <p:spPr/>
        <p:txBody>
          <a:bodyPr/>
          <a:lstStyle/>
          <a:p>
            <a:r>
              <a:rPr lang="en-US" dirty="0"/>
              <a:t>Higher Interest rates discourage firms from buying new plant and equipment, households from buying new homes, and tend to lower stock and housing prices (!).</a:t>
            </a:r>
          </a:p>
          <a:p>
            <a:r>
              <a:rPr lang="en-US" dirty="0"/>
              <a:t>Lower spending tends to raise unemployment and eventually lowers inflation.</a:t>
            </a:r>
          </a:p>
        </p:txBody>
      </p:sp>
      <p:sp>
        <p:nvSpPr>
          <p:cNvPr id="4" name="Slide Number Placeholder 3">
            <a:extLst>
              <a:ext uri="{FF2B5EF4-FFF2-40B4-BE49-F238E27FC236}">
                <a16:creationId xmlns:a16="http://schemas.microsoft.com/office/drawing/2014/main" id="{F980C9F6-E283-48A6-AEF4-5DA9989EE368}"/>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304766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E6BE-65EF-4CFD-A9B2-3BD56DBBDFDC}"/>
              </a:ext>
            </a:extLst>
          </p:cNvPr>
          <p:cNvSpPr>
            <a:spLocks noGrp="1"/>
          </p:cNvSpPr>
          <p:nvPr>
            <p:ph type="title"/>
          </p:nvPr>
        </p:nvSpPr>
        <p:spPr/>
        <p:txBody>
          <a:bodyPr/>
          <a:lstStyle/>
          <a:p>
            <a:r>
              <a:rPr lang="en-US" dirty="0">
                <a:solidFill>
                  <a:schemeClr val="bg1"/>
                </a:solidFill>
              </a:rPr>
              <a:t>Bec</a:t>
            </a:r>
            <a:r>
              <a:rPr lang="en-US" dirty="0"/>
              <a:t>ome a Central Banker in One Slide!</a:t>
            </a:r>
          </a:p>
        </p:txBody>
      </p:sp>
      <p:sp>
        <p:nvSpPr>
          <p:cNvPr id="3" name="Content Placeholder 2">
            <a:extLst>
              <a:ext uri="{FF2B5EF4-FFF2-40B4-BE49-F238E27FC236}">
                <a16:creationId xmlns:a16="http://schemas.microsoft.com/office/drawing/2014/main" id="{87E38E9C-7C9B-466E-BFCB-3E5085FD3142}"/>
              </a:ext>
            </a:extLst>
          </p:cNvPr>
          <p:cNvSpPr>
            <a:spLocks noGrp="1"/>
          </p:cNvSpPr>
          <p:nvPr>
            <p:ph idx="1"/>
          </p:nvPr>
        </p:nvSpPr>
        <p:spPr/>
        <p:txBody>
          <a:bodyPr/>
          <a:lstStyle/>
          <a:p>
            <a:r>
              <a:rPr lang="en-US" dirty="0"/>
              <a:t>If you are more concerned that inflation is too high, raise interest rates.</a:t>
            </a:r>
          </a:p>
          <a:p>
            <a:r>
              <a:rPr lang="en-US" dirty="0"/>
              <a:t>If you are more concerned that unemployment is too high, lower interest rates.</a:t>
            </a:r>
          </a:p>
          <a:p>
            <a:r>
              <a:rPr lang="en-US" dirty="0"/>
              <a:t>Inflation and unemployment just right:  keep rates the same.</a:t>
            </a:r>
          </a:p>
          <a:p>
            <a:endParaRPr lang="en-US" dirty="0"/>
          </a:p>
        </p:txBody>
      </p:sp>
      <p:sp>
        <p:nvSpPr>
          <p:cNvPr id="4" name="Slide Number Placeholder 3">
            <a:extLst>
              <a:ext uri="{FF2B5EF4-FFF2-40B4-BE49-F238E27FC236}">
                <a16:creationId xmlns:a16="http://schemas.microsoft.com/office/drawing/2014/main" id="{AC760BF7-7B4E-4B1D-8FD6-D49D02780021}"/>
              </a:ext>
            </a:extLst>
          </p:cNvPr>
          <p:cNvSpPr>
            <a:spLocks noGrp="1"/>
          </p:cNvSpPr>
          <p:nvPr>
            <p:ph type="sldNum" sz="quarter" idx="12"/>
          </p:nvPr>
        </p:nvSpPr>
        <p:spPr/>
        <p:txBody>
          <a:bodyPr/>
          <a:lstStyle/>
          <a:p>
            <a:fld id="{D9F085D5-EC86-4F6A-B501-C1359CB39116}" type="slidenum">
              <a:rPr lang="en-GB" smtClean="0"/>
              <a:t>18</a:t>
            </a:fld>
            <a:endParaRPr lang="en-GB"/>
          </a:p>
        </p:txBody>
      </p:sp>
    </p:spTree>
    <p:extLst>
      <p:ext uri="{BB962C8B-B14F-4D97-AF65-F5344CB8AC3E}">
        <p14:creationId xmlns:p14="http://schemas.microsoft.com/office/powerpoint/2010/main" val="173712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50112-4E8C-4D15-ABC2-ACE99F7C593A}"/>
              </a:ext>
            </a:extLst>
          </p:cNvPr>
          <p:cNvSpPr>
            <a:spLocks noGrp="1"/>
          </p:cNvSpPr>
          <p:nvPr>
            <p:ph type="title"/>
          </p:nvPr>
        </p:nvSpPr>
        <p:spPr/>
        <p:txBody>
          <a:bodyPr/>
          <a:lstStyle/>
          <a:p>
            <a:r>
              <a:rPr lang="en-US" dirty="0">
                <a:solidFill>
                  <a:schemeClr val="bg1"/>
                </a:solidFill>
              </a:rPr>
              <a:t>On</a:t>
            </a:r>
            <a:r>
              <a:rPr lang="en-US" dirty="0"/>
              <a:t>e Big Complication:  Lags</a:t>
            </a:r>
          </a:p>
        </p:txBody>
      </p:sp>
      <p:sp>
        <p:nvSpPr>
          <p:cNvPr id="3" name="Content Placeholder 2">
            <a:extLst>
              <a:ext uri="{FF2B5EF4-FFF2-40B4-BE49-F238E27FC236}">
                <a16:creationId xmlns:a16="http://schemas.microsoft.com/office/drawing/2014/main" id="{E1F8E39C-2521-46D3-88C9-21EC3CBB8333}"/>
              </a:ext>
            </a:extLst>
          </p:cNvPr>
          <p:cNvSpPr>
            <a:spLocks noGrp="1"/>
          </p:cNvSpPr>
          <p:nvPr>
            <p:ph idx="1"/>
          </p:nvPr>
        </p:nvSpPr>
        <p:spPr/>
        <p:txBody>
          <a:bodyPr/>
          <a:lstStyle/>
          <a:p>
            <a:r>
              <a:rPr lang="en-US" dirty="0"/>
              <a:t>Milton Friedman:  Monetary Policy affects GDP and Inflation with Long and Variable (Unpredictable) Lags.</a:t>
            </a:r>
          </a:p>
          <a:p>
            <a:r>
              <a:rPr lang="en-US" dirty="0"/>
              <a:t>Raising interest rates today does nothing to spending today nor to inflation.</a:t>
            </a:r>
          </a:p>
          <a:p>
            <a:r>
              <a:rPr lang="en-US" dirty="0"/>
              <a:t>But over time spending slows and eventually inflation falls.</a:t>
            </a:r>
          </a:p>
          <a:p>
            <a:r>
              <a:rPr lang="en-US" dirty="0"/>
              <a:t>Friedman believed that lags led to the Fed to “oversteering” the economy consistently.</a:t>
            </a:r>
          </a:p>
        </p:txBody>
      </p:sp>
      <p:sp>
        <p:nvSpPr>
          <p:cNvPr id="4" name="Slide Number Placeholder 3">
            <a:extLst>
              <a:ext uri="{FF2B5EF4-FFF2-40B4-BE49-F238E27FC236}">
                <a16:creationId xmlns:a16="http://schemas.microsoft.com/office/drawing/2014/main" id="{2CB6790A-B63D-48AB-B3FA-B7A79989C789}"/>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13206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cs typeface="Calibri" panose="020F0502020204030204" pitchFamily="34" charset="0"/>
              </a:rPr>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cs typeface="Calibri" panose="020F0502020204030204" pitchFamily="34" charset="0"/>
              </a:rPr>
              <a:t>NEED unites the skills and knowledge of a vast network of professional economists to promote understanding of the economics of policy issues in the United States.</a:t>
            </a:r>
          </a:p>
          <a:p>
            <a:pPr lvl="1"/>
            <a:endParaRPr lang="en-US" dirty="0"/>
          </a:p>
          <a:p>
            <a:r>
              <a:rPr lang="en-US" dirty="0"/>
              <a:t>NEED Presentations</a:t>
            </a:r>
          </a:p>
          <a:p>
            <a:pPr lvl="1"/>
            <a:r>
              <a:rPr lang="en-US" dirty="0">
                <a:latin typeface="Calibri" panose="020F0502020204030204" pitchFamily="34" charset="0"/>
                <a:cs typeface="Calibri" panose="020F0502020204030204" pitchFamily="34" charset="0"/>
              </a:rPr>
              <a:t>Are nonpartisan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1083254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2F5A1-8E2F-4C27-9327-AF0653E663B8}"/>
              </a:ext>
            </a:extLst>
          </p:cNvPr>
          <p:cNvSpPr>
            <a:spLocks noGrp="1"/>
          </p:cNvSpPr>
          <p:nvPr>
            <p:ph type="title"/>
          </p:nvPr>
        </p:nvSpPr>
        <p:spPr/>
        <p:txBody>
          <a:bodyPr/>
          <a:lstStyle/>
          <a:p>
            <a:r>
              <a:rPr lang="en-US" dirty="0">
                <a:solidFill>
                  <a:schemeClr val="bg1"/>
                </a:solidFill>
              </a:rPr>
              <a:t>A C</a:t>
            </a:r>
            <a:r>
              <a:rPr lang="en-US" dirty="0"/>
              <a:t>loser Look at Interest Rate Control</a:t>
            </a:r>
          </a:p>
        </p:txBody>
      </p:sp>
      <p:sp>
        <p:nvSpPr>
          <p:cNvPr id="3" name="Content Placeholder 2">
            <a:extLst>
              <a:ext uri="{FF2B5EF4-FFF2-40B4-BE49-F238E27FC236}">
                <a16:creationId xmlns:a16="http://schemas.microsoft.com/office/drawing/2014/main" id="{730A6E35-8D9E-40CB-A2B4-C5D1CCC112DC}"/>
              </a:ext>
            </a:extLst>
          </p:cNvPr>
          <p:cNvSpPr>
            <a:spLocks noGrp="1"/>
          </p:cNvSpPr>
          <p:nvPr>
            <p:ph idx="1"/>
          </p:nvPr>
        </p:nvSpPr>
        <p:spPr/>
        <p:txBody>
          <a:bodyPr>
            <a:normAutofit lnSpcReduction="10000"/>
          </a:bodyPr>
          <a:lstStyle/>
          <a:p>
            <a:r>
              <a:rPr lang="en-US" sz="3000" i="1" dirty="0"/>
              <a:t>Primary Tool</a:t>
            </a:r>
            <a:r>
              <a:rPr lang="en-US" dirty="0"/>
              <a:t>:</a:t>
            </a:r>
            <a:r>
              <a:rPr lang="en-US" sz="3000" dirty="0"/>
              <a:t> the Fed targets the </a:t>
            </a:r>
            <a:r>
              <a:rPr lang="en-US" sz="3000" i="1" dirty="0"/>
              <a:t>federal funds rate (</a:t>
            </a:r>
            <a:r>
              <a:rPr lang="en-US" sz="3000" dirty="0"/>
              <a:t>or fed funds rate for short), the interest rate on overnight loans between banks.</a:t>
            </a:r>
          </a:p>
          <a:p>
            <a:r>
              <a:rPr lang="en-US" sz="3000" dirty="0"/>
              <a:t>The Fed adjusts bank reserves so that the federal funds rate is within a target range 25 basis points wide.</a:t>
            </a:r>
          </a:p>
          <a:p>
            <a:r>
              <a:rPr lang="en-US" sz="3000" dirty="0"/>
              <a:t>From the bank’s perspective these loans are very close substitutes to other short-term, safe assets such as Treasury Bills.</a:t>
            </a:r>
          </a:p>
          <a:p>
            <a:r>
              <a:rPr lang="en-US" sz="3000" dirty="0"/>
              <a:t>Therefore, controlling the fed funds rate gives the Fed close control over all safe, </a:t>
            </a:r>
            <a:r>
              <a:rPr lang="en-US" sz="3000" i="1" dirty="0"/>
              <a:t>short-term</a:t>
            </a:r>
            <a:r>
              <a:rPr lang="en-US" sz="3000" dirty="0"/>
              <a:t> interest rates.</a:t>
            </a:r>
          </a:p>
          <a:p>
            <a:pPr marL="0" indent="0">
              <a:buNone/>
            </a:pPr>
            <a:endParaRPr lang="en-US" dirty="0"/>
          </a:p>
        </p:txBody>
      </p:sp>
      <p:sp>
        <p:nvSpPr>
          <p:cNvPr id="4" name="Slide Number Placeholder 3">
            <a:extLst>
              <a:ext uri="{FF2B5EF4-FFF2-40B4-BE49-F238E27FC236}">
                <a16:creationId xmlns:a16="http://schemas.microsoft.com/office/drawing/2014/main" id="{8888EF69-189A-4D97-AAD5-4DCB306BAEE3}"/>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240671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D5B8E-6F6B-4165-8BB4-513A877986E2}"/>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Fed and Short-term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CE57E094-C1C7-4CBD-B112-65D273BD5FED}"/>
              </a:ext>
            </a:extLst>
          </p:cNvPr>
          <p:cNvSpPr>
            <a:spLocks noGrp="1"/>
          </p:cNvSpPr>
          <p:nvPr>
            <p:ph type="sldNum" sz="quarter" idx="12"/>
          </p:nvPr>
        </p:nvSpPr>
        <p:spPr/>
        <p:txBody>
          <a:bodyPr/>
          <a:lstStyle/>
          <a:p>
            <a:fld id="{D9F085D5-EC86-4F6A-B501-C1359CB39116}" type="slidenum">
              <a:rPr lang="en-GB" smtClean="0"/>
              <a:t>21</a:t>
            </a:fld>
            <a:endParaRPr lang="en-GB" dirty="0"/>
          </a:p>
        </p:txBody>
      </p:sp>
      <p:sp>
        <p:nvSpPr>
          <p:cNvPr id="3" name="TextBox 2">
            <a:extLst>
              <a:ext uri="{FF2B5EF4-FFF2-40B4-BE49-F238E27FC236}">
                <a16:creationId xmlns:a16="http://schemas.microsoft.com/office/drawing/2014/main" id="{95F89B6E-4DED-4ABE-9DD8-E3F9BA133F15}"/>
              </a:ext>
            </a:extLst>
          </p:cNvPr>
          <p:cNvSpPr txBox="1"/>
          <p:nvPr/>
        </p:nvSpPr>
        <p:spPr>
          <a:xfrm>
            <a:off x="8847667" y="1761067"/>
            <a:ext cx="3168284" cy="2677656"/>
          </a:xfrm>
          <a:prstGeom prst="rect">
            <a:avLst/>
          </a:prstGeom>
          <a:noFill/>
        </p:spPr>
        <p:txBody>
          <a:bodyPr wrap="square" rtlCol="0">
            <a:spAutoFit/>
          </a:bodyPr>
          <a:lstStyle/>
          <a:p>
            <a:r>
              <a:rPr lang="en-US" sz="2800" dirty="0">
                <a:solidFill>
                  <a:schemeClr val="accent1"/>
                </a:solidFill>
              </a:rPr>
              <a:t>Blue </a:t>
            </a:r>
            <a:r>
              <a:rPr lang="en-US" sz="2800" dirty="0"/>
              <a:t>is the fed funds rate.</a:t>
            </a:r>
          </a:p>
          <a:p>
            <a:r>
              <a:rPr lang="en-US" sz="2800" dirty="0">
                <a:solidFill>
                  <a:srgbClr val="C00000"/>
                </a:solidFill>
              </a:rPr>
              <a:t>Red </a:t>
            </a:r>
            <a:r>
              <a:rPr lang="en-US" sz="2800" dirty="0">
                <a:solidFill>
                  <a:schemeClr val="accent6">
                    <a:lumMod val="75000"/>
                  </a:schemeClr>
                </a:solidFill>
              </a:rPr>
              <a:t>i</a:t>
            </a:r>
            <a:r>
              <a:rPr lang="en-US" sz="2800" dirty="0"/>
              <a:t>s  the rate on 3 month Treasuries.</a:t>
            </a:r>
          </a:p>
          <a:p>
            <a:r>
              <a:rPr lang="en-US" sz="2800" dirty="0">
                <a:solidFill>
                  <a:schemeClr val="accent6"/>
                </a:solidFill>
              </a:rPr>
              <a:t>Green</a:t>
            </a:r>
            <a:r>
              <a:rPr lang="en-US" sz="2800" dirty="0"/>
              <a:t> is the prime bank lending rate</a:t>
            </a:r>
            <a:endParaRPr lang="en-US" sz="2800" dirty="0">
              <a:solidFill>
                <a:schemeClr val="accent6"/>
              </a:solidFill>
            </a:endParaRPr>
          </a:p>
        </p:txBody>
      </p:sp>
      <p:pic>
        <p:nvPicPr>
          <p:cNvPr id="7" name="FRED Graph Chart" descr="FRED Graph">
            <a:extLst>
              <a:ext uri="{FF2B5EF4-FFF2-40B4-BE49-F238E27FC236}">
                <a16:creationId xmlns:a16="http://schemas.microsoft.com/office/drawing/2014/main" id="{C62BE5A1-5E67-7D68-6CEC-73C27073F847}"/>
              </a:ext>
            </a:extLst>
          </p:cNvPr>
          <p:cNvPicPr>
            <a:picLocks noGrp="1" noChangeAspect="1"/>
          </p:cNvPicPr>
          <p:nvPr>
            <p:ph idx="1"/>
          </p:nvPr>
        </p:nvPicPr>
        <p:blipFill>
          <a:blip r:embed="rId3"/>
          <a:stretch>
            <a:fillRect/>
          </a:stretch>
        </p:blipFill>
        <p:spPr>
          <a:xfrm>
            <a:off x="838200" y="1761067"/>
            <a:ext cx="7368540" cy="4351337"/>
          </a:xfrm>
          <a:prstGeom prst="rect">
            <a:avLst/>
          </a:prstGeom>
        </p:spPr>
      </p:pic>
    </p:spTree>
    <p:extLst>
      <p:ext uri="{BB962C8B-B14F-4D97-AF65-F5344CB8AC3E}">
        <p14:creationId xmlns:p14="http://schemas.microsoft.com/office/powerpoint/2010/main" val="4967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6E8CF-4888-42FB-80CE-E98E5DC76178}"/>
              </a:ext>
            </a:extLst>
          </p:cNvPr>
          <p:cNvSpPr>
            <a:spLocks noGrp="1"/>
          </p:cNvSpPr>
          <p:nvPr>
            <p:ph type="title"/>
          </p:nvPr>
        </p:nvSpPr>
        <p:spPr/>
        <p:txBody>
          <a:bodyPr/>
          <a:lstStyle/>
          <a:p>
            <a:r>
              <a:rPr lang="en-US" dirty="0">
                <a:solidFill>
                  <a:schemeClr val="bg1"/>
                </a:solidFill>
              </a:rPr>
              <a:t>Wh</a:t>
            </a:r>
            <a:r>
              <a:rPr lang="en-US" dirty="0"/>
              <a:t>at about the Money Supply?</a:t>
            </a:r>
          </a:p>
        </p:txBody>
      </p:sp>
      <p:sp>
        <p:nvSpPr>
          <p:cNvPr id="3" name="Content Placeholder 2">
            <a:extLst>
              <a:ext uri="{FF2B5EF4-FFF2-40B4-BE49-F238E27FC236}">
                <a16:creationId xmlns:a16="http://schemas.microsoft.com/office/drawing/2014/main" id="{5226CE7B-8C18-49CE-8096-F1977836A1DF}"/>
              </a:ext>
            </a:extLst>
          </p:cNvPr>
          <p:cNvSpPr>
            <a:spLocks noGrp="1"/>
          </p:cNvSpPr>
          <p:nvPr>
            <p:ph idx="1"/>
          </p:nvPr>
        </p:nvSpPr>
        <p:spPr/>
        <p:txBody>
          <a:bodyPr/>
          <a:lstStyle/>
          <a:p>
            <a:pPr marL="0" indent="0">
              <a:buNone/>
            </a:pPr>
            <a:r>
              <a:rPr lang="en-US" dirty="0"/>
              <a:t>Notice the absence of the money supply.  The Fed does not believe there is a reliable, short-run link between the money supply and total spending or inflation.  </a:t>
            </a:r>
          </a:p>
          <a:p>
            <a:pPr marL="0" indent="0">
              <a:buNone/>
            </a:pPr>
            <a:r>
              <a:rPr lang="en-US" dirty="0"/>
              <a:t>The Minutes of the 12/13-14/2022 FOMC Meeting mentions:</a:t>
            </a:r>
          </a:p>
          <a:p>
            <a:pPr lvl="1"/>
            <a:r>
              <a:rPr lang="en-US" dirty="0"/>
              <a:t>Money Supply, M1, M2 – 0 times</a:t>
            </a:r>
          </a:p>
          <a:p>
            <a:pPr lvl="1"/>
            <a:r>
              <a:rPr lang="en-US" dirty="0"/>
              <a:t>Federal funds  rate – 16 times</a:t>
            </a:r>
          </a:p>
          <a:p>
            <a:endParaRPr lang="en-US" dirty="0"/>
          </a:p>
        </p:txBody>
      </p:sp>
      <p:sp>
        <p:nvSpPr>
          <p:cNvPr id="4" name="Slide Number Placeholder 3">
            <a:extLst>
              <a:ext uri="{FF2B5EF4-FFF2-40B4-BE49-F238E27FC236}">
                <a16:creationId xmlns:a16="http://schemas.microsoft.com/office/drawing/2014/main" id="{B6CD9962-6A76-45E1-8680-92491F4D1490}"/>
              </a:ext>
            </a:extLst>
          </p:cNvPr>
          <p:cNvSpPr>
            <a:spLocks noGrp="1"/>
          </p:cNvSpPr>
          <p:nvPr>
            <p:ph type="sldNum" sz="quarter" idx="12"/>
          </p:nvPr>
        </p:nvSpPr>
        <p:spPr/>
        <p:txBody>
          <a:bodyPr/>
          <a:lstStyle/>
          <a:p>
            <a:fld id="{D9F085D5-EC86-4F6A-B501-C1359CB39116}" type="slidenum">
              <a:rPr lang="en-GB" smtClean="0"/>
              <a:t>22</a:t>
            </a:fld>
            <a:endParaRPr lang="en-GB"/>
          </a:p>
        </p:txBody>
      </p:sp>
    </p:spTree>
    <p:extLst>
      <p:ext uri="{BB962C8B-B14F-4D97-AF65-F5344CB8AC3E}">
        <p14:creationId xmlns:p14="http://schemas.microsoft.com/office/powerpoint/2010/main" val="57849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F3A03-6D7F-912C-0845-6F3B9A6C432F}"/>
              </a:ext>
            </a:extLst>
          </p:cNvPr>
          <p:cNvSpPr>
            <a:spLocks noGrp="1"/>
          </p:cNvSpPr>
          <p:nvPr>
            <p:ph type="title"/>
          </p:nvPr>
        </p:nvSpPr>
        <p:spPr/>
        <p:txBody>
          <a:bodyPr/>
          <a:lstStyle/>
          <a:p>
            <a:r>
              <a:rPr lang="en-US" dirty="0">
                <a:solidFill>
                  <a:schemeClr val="bg1"/>
                </a:solidFill>
              </a:rPr>
              <a:t>Do</a:t>
            </a:r>
            <a:r>
              <a:rPr lang="en-US" dirty="0"/>
              <a:t> You See a Relationship?</a:t>
            </a:r>
          </a:p>
        </p:txBody>
      </p:sp>
      <p:sp>
        <p:nvSpPr>
          <p:cNvPr id="4" name="Slide Number Placeholder 3">
            <a:extLst>
              <a:ext uri="{FF2B5EF4-FFF2-40B4-BE49-F238E27FC236}">
                <a16:creationId xmlns:a16="http://schemas.microsoft.com/office/drawing/2014/main" id="{E9CD4A04-812C-8E91-5CC8-7228C5200D47}"/>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5" name="FRED Graph Chart" descr="FRED Graph">
            <a:extLst>
              <a:ext uri="{FF2B5EF4-FFF2-40B4-BE49-F238E27FC236}">
                <a16:creationId xmlns:a16="http://schemas.microsoft.com/office/drawing/2014/main" id="{C91DEC77-724E-C410-D740-4E96DB0A8636}"/>
              </a:ext>
            </a:extLst>
          </p:cNvPr>
          <p:cNvPicPr>
            <a:picLocks noGrp="1" noChangeAspect="1"/>
          </p:cNvPicPr>
          <p:nvPr>
            <p:ph idx="1"/>
          </p:nvPr>
        </p:nvPicPr>
        <p:blipFill>
          <a:blip r:embed="rId2"/>
          <a:stretch>
            <a:fillRect/>
          </a:stretch>
        </p:blipFill>
        <p:spPr>
          <a:xfrm>
            <a:off x="741556" y="1570038"/>
            <a:ext cx="9946888" cy="4351337"/>
          </a:xfrm>
          <a:prstGeom prst="rect">
            <a:avLst/>
          </a:prstGeom>
        </p:spPr>
      </p:pic>
    </p:spTree>
    <p:extLst>
      <p:ext uri="{BB962C8B-B14F-4D97-AF65-F5344CB8AC3E}">
        <p14:creationId xmlns:p14="http://schemas.microsoft.com/office/powerpoint/2010/main" val="2381303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C9ED0-83C2-452D-BD3C-8763FE17078E}"/>
              </a:ext>
            </a:extLst>
          </p:cNvPr>
          <p:cNvSpPr>
            <a:spLocks noGrp="1"/>
          </p:cNvSpPr>
          <p:nvPr>
            <p:ph type="title"/>
          </p:nvPr>
        </p:nvSpPr>
        <p:spPr>
          <a:xfrm>
            <a:off x="704385" y="0"/>
            <a:ext cx="10515600" cy="1325563"/>
          </a:xfrm>
        </p:spPr>
        <p:txBody>
          <a:bodyPr/>
          <a:lstStyle/>
          <a:p>
            <a:r>
              <a:rPr lang="en-US" dirty="0">
                <a:solidFill>
                  <a:schemeClr val="bg1"/>
                </a:solidFill>
              </a:rPr>
              <a:t>“Do</a:t>
            </a:r>
            <a:r>
              <a:rPr lang="en-US" dirty="0"/>
              <a:t>n’t Listen to This Nonsense”</a:t>
            </a:r>
          </a:p>
        </p:txBody>
      </p:sp>
      <p:sp>
        <p:nvSpPr>
          <p:cNvPr id="3" name="Content Placeholder 2">
            <a:extLst>
              <a:ext uri="{FF2B5EF4-FFF2-40B4-BE49-F238E27FC236}">
                <a16:creationId xmlns:a16="http://schemas.microsoft.com/office/drawing/2014/main" id="{332BEC1B-F027-47EA-9F04-45AEB743E6E6}"/>
              </a:ext>
            </a:extLst>
          </p:cNvPr>
          <p:cNvSpPr>
            <a:spLocks noGrp="1"/>
          </p:cNvSpPr>
          <p:nvPr>
            <p:ph idx="1"/>
          </p:nvPr>
        </p:nvSpPr>
        <p:spPr/>
        <p:txBody>
          <a:bodyPr/>
          <a:lstStyle/>
          <a:p>
            <a:pPr marL="0" indent="0">
              <a:buNone/>
            </a:pPr>
            <a:r>
              <a:rPr lang="en-US" dirty="0"/>
              <a:t>Robert Bartley, Editor of the Editorial page of the </a:t>
            </a:r>
            <a:r>
              <a:rPr lang="en-US" i="1" dirty="0"/>
              <a:t>Wall Street Journal</a:t>
            </a:r>
            <a:r>
              <a:rPr lang="en-US" dirty="0"/>
              <a:t> in the 1980s (paraphrased):</a:t>
            </a:r>
          </a:p>
          <a:p>
            <a:pPr marL="0" indent="0">
              <a:buNone/>
            </a:pPr>
            <a:r>
              <a:rPr lang="en-US" dirty="0"/>
              <a:t>“Ronald Reagan proved that economists know nothing about inflation and unemployment. During his first term he was able to do what economists said was impossible:  simultaneously reducing inflation and unemployment.”</a:t>
            </a:r>
          </a:p>
          <a:p>
            <a:pPr marL="0" indent="0">
              <a:buNone/>
            </a:pPr>
            <a:endParaRPr lang="en-US" dirty="0"/>
          </a:p>
          <a:p>
            <a:pPr marL="0" indent="0">
              <a:buNone/>
            </a:pPr>
            <a:r>
              <a:rPr lang="en-US" dirty="0"/>
              <a:t>What do you think would be </a:t>
            </a:r>
            <a:r>
              <a:rPr lang="en-US"/>
              <a:t>my response?</a:t>
            </a:r>
            <a:endParaRPr lang="en-US" dirty="0"/>
          </a:p>
        </p:txBody>
      </p:sp>
      <p:sp>
        <p:nvSpPr>
          <p:cNvPr id="4" name="Slide Number Placeholder 3">
            <a:extLst>
              <a:ext uri="{FF2B5EF4-FFF2-40B4-BE49-F238E27FC236}">
                <a16:creationId xmlns:a16="http://schemas.microsoft.com/office/drawing/2014/main" id="{A7F515F9-44CF-4DDC-9F42-CB608AE71BD1}"/>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4172334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The </a:t>
            </a:r>
            <a:r>
              <a:rPr lang="en-US" dirty="0">
                <a:solidFill>
                  <a:schemeClr val="accent5">
                    <a:lumMod val="50000"/>
                  </a:schemeClr>
                </a:solidFill>
              </a:rPr>
              <a:t>Importance of Long-Term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r>
              <a:rPr lang="en-US" dirty="0"/>
              <a:t>Nobody buys a house because of the level of 1-yr interest rates, and unfortunately, the current federal funds rate has much less influence on the rates that matter.</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25</a:t>
            </a:fld>
            <a:endParaRPr lang="en-GB"/>
          </a:p>
        </p:txBody>
      </p:sp>
      <p:pic>
        <p:nvPicPr>
          <p:cNvPr id="5" name="FRED Graph Chart" descr="FRED Graph">
            <a:extLst>
              <a:ext uri="{FF2B5EF4-FFF2-40B4-BE49-F238E27FC236}">
                <a16:creationId xmlns:a16="http://schemas.microsoft.com/office/drawing/2014/main" id="{C804B018-3822-6B9C-2D2A-340500F12EC8}"/>
              </a:ext>
            </a:extLst>
          </p:cNvPr>
          <p:cNvPicPr>
            <a:picLocks noChangeAspect="1"/>
          </p:cNvPicPr>
          <p:nvPr/>
        </p:nvPicPr>
        <p:blipFill>
          <a:blip r:embed="rId3"/>
          <a:stretch>
            <a:fillRect/>
          </a:stretch>
        </p:blipFill>
        <p:spPr>
          <a:xfrm>
            <a:off x="3097530" y="3037128"/>
            <a:ext cx="8191500" cy="3375660"/>
          </a:xfrm>
          <a:prstGeom prst="rect">
            <a:avLst/>
          </a:prstGeom>
        </p:spPr>
      </p:pic>
    </p:spTree>
    <p:extLst>
      <p:ext uri="{BB962C8B-B14F-4D97-AF65-F5344CB8AC3E}">
        <p14:creationId xmlns:p14="http://schemas.microsoft.com/office/powerpoint/2010/main" val="411572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CEDFD-5D7C-418D-B05B-7434B15F582D}"/>
              </a:ext>
            </a:extLst>
          </p:cNvPr>
          <p:cNvSpPr>
            <a:spLocks noGrp="1"/>
          </p:cNvSpPr>
          <p:nvPr>
            <p:ph type="title"/>
          </p:nvPr>
        </p:nvSpPr>
        <p:spPr/>
        <p:txBody>
          <a:bodyPr/>
          <a:lstStyle/>
          <a:p>
            <a:r>
              <a:rPr lang="en-US" dirty="0">
                <a:solidFill>
                  <a:schemeClr val="bg1"/>
                </a:solidFill>
              </a:rPr>
              <a:t>Lon</a:t>
            </a:r>
            <a:r>
              <a:rPr lang="en-US" dirty="0">
                <a:solidFill>
                  <a:schemeClr val="accent5">
                    <a:lumMod val="50000"/>
                  </a:schemeClr>
                </a:solidFill>
              </a:rPr>
              <a:t>g-Term Interest Rates</a:t>
            </a:r>
          </a:p>
        </p:txBody>
      </p:sp>
      <p:sp>
        <p:nvSpPr>
          <p:cNvPr id="3" name="Content Placeholder 2">
            <a:extLst>
              <a:ext uri="{FF2B5EF4-FFF2-40B4-BE49-F238E27FC236}">
                <a16:creationId xmlns:a16="http://schemas.microsoft.com/office/drawing/2014/main" id="{3314B34F-3A35-4DB7-AADC-9C3459BC44DE}"/>
              </a:ext>
            </a:extLst>
          </p:cNvPr>
          <p:cNvSpPr>
            <a:spLocks noGrp="1"/>
          </p:cNvSpPr>
          <p:nvPr>
            <p:ph idx="1"/>
          </p:nvPr>
        </p:nvSpPr>
        <p:spPr/>
        <p:txBody>
          <a:bodyPr>
            <a:normAutofit/>
          </a:bodyPr>
          <a:lstStyle/>
          <a:p>
            <a:pPr marL="0" indent="0">
              <a:buNone/>
            </a:pPr>
            <a:endParaRPr lang="en-US" dirty="0"/>
          </a:p>
          <a:p>
            <a:r>
              <a:rPr lang="en-US" dirty="0"/>
              <a:t>Long-term interest rates depend on two factors</a:t>
            </a:r>
          </a:p>
          <a:p>
            <a:pPr marL="914400" lvl="1" indent="-457200">
              <a:buFont typeface="+mj-lt"/>
              <a:buAutoNum type="arabicPeriod"/>
            </a:pPr>
            <a:r>
              <a:rPr lang="en-US" dirty="0"/>
              <a:t>The average of expected, future short-term rates over the life of the long-term bond.</a:t>
            </a:r>
          </a:p>
          <a:p>
            <a:pPr marL="914400" lvl="1" indent="-457200">
              <a:buFont typeface="+mj-lt"/>
              <a:buAutoNum type="arabicPeriod"/>
            </a:pPr>
            <a:r>
              <a:rPr lang="en-US" dirty="0"/>
              <a:t>“Risk” premia that reflect the possibility of unexpected changes in interest rates and the possibility of default.</a:t>
            </a:r>
          </a:p>
          <a:p>
            <a:r>
              <a:rPr lang="en-US" dirty="0"/>
              <a:t>The Secondary Tools are aimed at affecting these factors.</a:t>
            </a:r>
          </a:p>
          <a:p>
            <a:pPr lvl="1"/>
            <a:endParaRPr lang="en-US" dirty="0"/>
          </a:p>
        </p:txBody>
      </p:sp>
      <p:sp>
        <p:nvSpPr>
          <p:cNvPr id="4" name="Slide Number Placeholder 3">
            <a:extLst>
              <a:ext uri="{FF2B5EF4-FFF2-40B4-BE49-F238E27FC236}">
                <a16:creationId xmlns:a16="http://schemas.microsoft.com/office/drawing/2014/main" id="{D658536C-AE91-4556-B987-D5F1E16C8368}"/>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227374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7118C-1D25-48C0-8FD6-DF1567452F3C}"/>
              </a:ext>
            </a:extLst>
          </p:cNvPr>
          <p:cNvSpPr>
            <a:spLocks noGrp="1"/>
          </p:cNvSpPr>
          <p:nvPr>
            <p:ph type="title"/>
          </p:nvPr>
        </p:nvSpPr>
        <p:spPr/>
        <p:txBody>
          <a:bodyPr/>
          <a:lstStyle/>
          <a:p>
            <a:r>
              <a:rPr lang="en-US" dirty="0">
                <a:solidFill>
                  <a:schemeClr val="bg1"/>
                </a:solidFill>
              </a:rPr>
              <a:t>Tw</a:t>
            </a:r>
            <a:r>
              <a:rPr lang="en-US" dirty="0">
                <a:solidFill>
                  <a:schemeClr val="accent5">
                    <a:lumMod val="50000"/>
                  </a:schemeClr>
                </a:solidFill>
              </a:rPr>
              <a:t>o Secondary Tools to Affect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1AE86988-4367-40A4-9D4C-E3B68601D29C}"/>
              </a:ext>
            </a:extLst>
          </p:cNvPr>
          <p:cNvSpPr>
            <a:spLocks noGrp="1"/>
          </p:cNvSpPr>
          <p:nvPr>
            <p:ph idx="1"/>
          </p:nvPr>
        </p:nvSpPr>
        <p:spPr/>
        <p:txBody>
          <a:bodyPr>
            <a:normAutofit/>
          </a:bodyPr>
          <a:lstStyle/>
          <a:p>
            <a:pPr marL="514350" indent="-514350">
              <a:buFont typeface="+mj-lt"/>
              <a:buAutoNum type="arabicPeriod"/>
            </a:pPr>
            <a:r>
              <a:rPr lang="en-US" dirty="0"/>
              <a:t>Forward Guidance:  Communicating the Fed’s intentions for the future path of short-term interest rates. </a:t>
            </a:r>
          </a:p>
          <a:p>
            <a:pPr marL="514350" indent="-514350">
              <a:buFont typeface="+mj-lt"/>
              <a:buAutoNum type="arabicPeriod"/>
            </a:pPr>
            <a:r>
              <a:rPr lang="en-US" dirty="0"/>
              <a:t>Long-term Asset Purchases better known as quantitative easing or QE.</a:t>
            </a:r>
          </a:p>
          <a:p>
            <a:pPr marL="514350" indent="-514350">
              <a:buFont typeface="+mj-lt"/>
              <a:buAutoNum type="arabicPeriod"/>
            </a:pPr>
            <a:endParaRPr lang="en-US" dirty="0"/>
          </a:p>
          <a:p>
            <a:pPr marL="0" indent="0">
              <a:buNone/>
            </a:pPr>
            <a:r>
              <a:rPr lang="en-US" dirty="0"/>
              <a:t>Both of these tools also affect interest rates, and thereby aggregate demand.  But their effect is on the interest rates of longer-term and riskier assets.  </a:t>
            </a:r>
          </a:p>
          <a:p>
            <a:pPr marL="0" indent="0">
              <a:buNone/>
            </a:pPr>
            <a:endParaRPr lang="en-US" dirty="0"/>
          </a:p>
        </p:txBody>
      </p:sp>
      <p:sp>
        <p:nvSpPr>
          <p:cNvPr id="4" name="Slide Number Placeholder 3">
            <a:extLst>
              <a:ext uri="{FF2B5EF4-FFF2-40B4-BE49-F238E27FC236}">
                <a16:creationId xmlns:a16="http://schemas.microsoft.com/office/drawing/2014/main" id="{32A33D88-578B-4669-B180-09DCBA25BEED}"/>
              </a:ext>
            </a:extLst>
          </p:cNvPr>
          <p:cNvSpPr>
            <a:spLocks noGrp="1"/>
          </p:cNvSpPr>
          <p:nvPr>
            <p:ph type="sldNum" sz="quarter" idx="12"/>
          </p:nvPr>
        </p:nvSpPr>
        <p:spPr/>
        <p:txBody>
          <a:bodyPr/>
          <a:lstStyle/>
          <a:p>
            <a:fld id="{D9F085D5-EC86-4F6A-B501-C1359CB39116}" type="slidenum">
              <a:rPr lang="en-GB" smtClean="0"/>
              <a:t>27</a:t>
            </a:fld>
            <a:endParaRPr lang="en-GB"/>
          </a:p>
        </p:txBody>
      </p:sp>
    </p:spTree>
    <p:extLst>
      <p:ext uri="{BB962C8B-B14F-4D97-AF65-F5344CB8AC3E}">
        <p14:creationId xmlns:p14="http://schemas.microsoft.com/office/powerpoint/2010/main" val="261389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BA08-80F7-442E-AD1E-BC3C6DC0D939}"/>
              </a:ext>
            </a:extLst>
          </p:cNvPr>
          <p:cNvSpPr>
            <a:spLocks noGrp="1"/>
          </p:cNvSpPr>
          <p:nvPr>
            <p:ph type="title"/>
          </p:nvPr>
        </p:nvSpPr>
        <p:spPr/>
        <p:txBody>
          <a:bodyPr/>
          <a:lstStyle/>
          <a:p>
            <a:r>
              <a:rPr lang="en-US" dirty="0">
                <a:solidFill>
                  <a:schemeClr val="bg1"/>
                </a:solidFill>
              </a:rPr>
              <a:t>For</a:t>
            </a:r>
            <a:r>
              <a:rPr lang="en-US" dirty="0">
                <a:solidFill>
                  <a:schemeClr val="accent5">
                    <a:lumMod val="50000"/>
                  </a:schemeClr>
                </a:solidFill>
              </a:rPr>
              <a:t>ward Guidance</a:t>
            </a:r>
          </a:p>
        </p:txBody>
      </p:sp>
      <p:sp>
        <p:nvSpPr>
          <p:cNvPr id="3" name="Content Placeholder 2">
            <a:extLst>
              <a:ext uri="{FF2B5EF4-FFF2-40B4-BE49-F238E27FC236}">
                <a16:creationId xmlns:a16="http://schemas.microsoft.com/office/drawing/2014/main" id="{47CA85BB-6FF0-4C68-81F7-5D40A8B70409}"/>
              </a:ext>
            </a:extLst>
          </p:cNvPr>
          <p:cNvSpPr>
            <a:spLocks noGrp="1"/>
          </p:cNvSpPr>
          <p:nvPr>
            <p:ph idx="1"/>
          </p:nvPr>
        </p:nvSpPr>
        <p:spPr/>
        <p:txBody>
          <a:bodyPr>
            <a:normAutofit/>
          </a:bodyPr>
          <a:lstStyle/>
          <a:p>
            <a:pPr marL="0" indent="0">
              <a:buNone/>
            </a:pPr>
            <a:r>
              <a:rPr lang="en-US" dirty="0"/>
              <a:t>The Fed “guides” financial market participants about what they intend to do in the future.  From the 9/13-14/22 Policy Statement:</a:t>
            </a:r>
          </a:p>
          <a:p>
            <a:r>
              <a:rPr lang="en-US" dirty="0"/>
              <a:t>“</a:t>
            </a:r>
            <a:r>
              <a:rPr lang="en-US" b="0" dirty="0"/>
              <a:t>The Committee anticipates that ongoing in-creases in the target range will be appropriate in order to attain a stance of monetary policy that is sufficiently restrictive to return inflation to 2 percent over time. </a:t>
            </a:r>
          </a:p>
        </p:txBody>
      </p:sp>
      <p:sp>
        <p:nvSpPr>
          <p:cNvPr id="4" name="Slide Number Placeholder 3">
            <a:extLst>
              <a:ext uri="{FF2B5EF4-FFF2-40B4-BE49-F238E27FC236}">
                <a16:creationId xmlns:a16="http://schemas.microsoft.com/office/drawing/2014/main" id="{1493303E-A3CB-4881-B489-960A8D8816B5}"/>
              </a:ext>
            </a:extLst>
          </p:cNvPr>
          <p:cNvSpPr>
            <a:spLocks noGrp="1"/>
          </p:cNvSpPr>
          <p:nvPr>
            <p:ph type="sldNum" sz="quarter" idx="12"/>
          </p:nvPr>
        </p:nvSpPr>
        <p:spPr/>
        <p:txBody>
          <a:bodyPr/>
          <a:lstStyle/>
          <a:p>
            <a:fld id="{D9F085D5-EC86-4F6A-B501-C1359CB39116}" type="slidenum">
              <a:rPr lang="en-GB" smtClean="0"/>
              <a:t>28</a:t>
            </a:fld>
            <a:endParaRPr lang="en-GB" dirty="0"/>
          </a:p>
        </p:txBody>
      </p:sp>
    </p:spTree>
    <p:extLst>
      <p:ext uri="{BB962C8B-B14F-4D97-AF65-F5344CB8AC3E}">
        <p14:creationId xmlns:p14="http://schemas.microsoft.com/office/powerpoint/2010/main" val="2136103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BEC4-B4F8-7CF2-AD2C-7C6F8885EB2E}"/>
              </a:ext>
            </a:extLst>
          </p:cNvPr>
          <p:cNvSpPr>
            <a:spLocks noGrp="1"/>
          </p:cNvSpPr>
          <p:nvPr>
            <p:ph type="title"/>
          </p:nvPr>
        </p:nvSpPr>
        <p:spPr/>
        <p:txBody>
          <a:bodyPr/>
          <a:lstStyle/>
          <a:p>
            <a:r>
              <a:rPr lang="en-US" dirty="0">
                <a:solidFill>
                  <a:schemeClr val="bg1"/>
                </a:solidFill>
              </a:rPr>
              <a:t>Wh</a:t>
            </a:r>
            <a:r>
              <a:rPr lang="en-US" dirty="0"/>
              <a:t>en the Fed Talks, Markets Listen</a:t>
            </a:r>
          </a:p>
        </p:txBody>
      </p:sp>
      <p:sp>
        <p:nvSpPr>
          <p:cNvPr id="4" name="Slide Number Placeholder 3">
            <a:extLst>
              <a:ext uri="{FF2B5EF4-FFF2-40B4-BE49-F238E27FC236}">
                <a16:creationId xmlns:a16="http://schemas.microsoft.com/office/drawing/2014/main" id="{702EE150-9298-24E9-4F7D-87F68C44B62E}"/>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7" name="Content Placeholder 6">
            <a:extLst>
              <a:ext uri="{FF2B5EF4-FFF2-40B4-BE49-F238E27FC236}">
                <a16:creationId xmlns:a16="http://schemas.microsoft.com/office/drawing/2014/main" id="{7D4A376E-049C-724F-948B-BE000B9F744D}"/>
              </a:ext>
            </a:extLst>
          </p:cNvPr>
          <p:cNvPicPr>
            <a:picLocks noGrp="1" noChangeAspect="1"/>
          </p:cNvPicPr>
          <p:nvPr>
            <p:ph idx="1"/>
          </p:nvPr>
        </p:nvPicPr>
        <p:blipFill>
          <a:blip r:embed="rId2"/>
          <a:stretch>
            <a:fillRect/>
          </a:stretch>
        </p:blipFill>
        <p:spPr>
          <a:xfrm>
            <a:off x="838200" y="2177540"/>
            <a:ext cx="10515600" cy="3136332"/>
          </a:xfrm>
        </p:spPr>
      </p:pic>
      <p:grpSp>
        <p:nvGrpSpPr>
          <p:cNvPr id="12" name="Group 11">
            <a:extLst>
              <a:ext uri="{FF2B5EF4-FFF2-40B4-BE49-F238E27FC236}">
                <a16:creationId xmlns:a16="http://schemas.microsoft.com/office/drawing/2014/main" id="{A04B622C-199C-7922-8FF0-7F6464DF982C}"/>
              </a:ext>
            </a:extLst>
          </p:cNvPr>
          <p:cNvGrpSpPr/>
          <p:nvPr/>
        </p:nvGrpSpPr>
        <p:grpSpPr>
          <a:xfrm>
            <a:off x="8529403" y="1325563"/>
            <a:ext cx="1594311" cy="3546240"/>
            <a:chOff x="8529403" y="1325563"/>
            <a:chExt cx="1594311" cy="3546240"/>
          </a:xfrm>
        </p:grpSpPr>
        <p:cxnSp>
          <p:nvCxnSpPr>
            <p:cNvPr id="9" name="Straight Connector 8">
              <a:extLst>
                <a:ext uri="{FF2B5EF4-FFF2-40B4-BE49-F238E27FC236}">
                  <a16:creationId xmlns:a16="http://schemas.microsoft.com/office/drawing/2014/main" id="{B2C5B7F2-DCA9-7ECA-6ADF-DA008A1F0A46}"/>
                </a:ext>
              </a:extLst>
            </p:cNvPr>
            <p:cNvCxnSpPr/>
            <p:nvPr/>
          </p:nvCxnSpPr>
          <p:spPr>
            <a:xfrm>
              <a:off x="8529403" y="1325563"/>
              <a:ext cx="0" cy="354624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4F0A847-70B5-0056-88B9-947455ADBFE0}"/>
                </a:ext>
              </a:extLst>
            </p:cNvPr>
            <p:cNvSpPr txBox="1"/>
            <p:nvPr/>
          </p:nvSpPr>
          <p:spPr>
            <a:xfrm>
              <a:off x="8699863" y="1325563"/>
              <a:ext cx="1423851" cy="646331"/>
            </a:xfrm>
            <a:prstGeom prst="rect">
              <a:avLst/>
            </a:prstGeom>
            <a:noFill/>
          </p:spPr>
          <p:txBody>
            <a:bodyPr wrap="square" rtlCol="0">
              <a:spAutoFit/>
            </a:bodyPr>
            <a:lstStyle/>
            <a:p>
              <a:r>
                <a:rPr lang="en-US" dirty="0"/>
                <a:t>12/14; 2:30PM</a:t>
              </a:r>
            </a:p>
          </p:txBody>
        </p:sp>
      </p:grpSp>
    </p:spTree>
    <p:extLst>
      <p:ext uri="{BB962C8B-B14F-4D97-AF65-F5344CB8AC3E}">
        <p14:creationId xmlns:p14="http://schemas.microsoft.com/office/powerpoint/2010/main" val="141403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652+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49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2558969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8AB-BE16-1EDB-86AA-DA7204DB6600}"/>
              </a:ext>
            </a:extLst>
          </p:cNvPr>
          <p:cNvSpPr>
            <a:spLocks noGrp="1"/>
          </p:cNvSpPr>
          <p:nvPr>
            <p:ph type="title"/>
          </p:nvPr>
        </p:nvSpPr>
        <p:spPr/>
        <p:txBody>
          <a:bodyPr/>
          <a:lstStyle/>
          <a:p>
            <a:r>
              <a:rPr lang="en-US" dirty="0">
                <a:solidFill>
                  <a:schemeClr val="bg1"/>
                </a:solidFill>
              </a:rPr>
              <a:t>QE</a:t>
            </a:r>
            <a:r>
              <a:rPr lang="en-US" dirty="0"/>
              <a:t> And Long-term, Risky Rates</a:t>
            </a:r>
          </a:p>
        </p:txBody>
      </p:sp>
      <p:sp>
        <p:nvSpPr>
          <p:cNvPr id="3" name="Content Placeholder 2">
            <a:extLst>
              <a:ext uri="{FF2B5EF4-FFF2-40B4-BE49-F238E27FC236}">
                <a16:creationId xmlns:a16="http://schemas.microsoft.com/office/drawing/2014/main" id="{29DAE064-0E25-0D29-B9FE-9F6D9ACE2EEE}"/>
              </a:ext>
            </a:extLst>
          </p:cNvPr>
          <p:cNvSpPr>
            <a:spLocks noGrp="1"/>
          </p:cNvSpPr>
          <p:nvPr>
            <p:ph idx="1"/>
          </p:nvPr>
        </p:nvSpPr>
        <p:spPr/>
        <p:txBody>
          <a:bodyPr/>
          <a:lstStyle/>
          <a:p>
            <a:r>
              <a:rPr lang="en-US" dirty="0"/>
              <a:t>Financial investors require a higher interest rate on risky bonds, than on safe short-term Treasuries.</a:t>
            </a:r>
          </a:p>
          <a:p>
            <a:r>
              <a:rPr lang="en-US" dirty="0"/>
              <a:t>The greater the supply of risky bonds, the higher the required risk premia needed to get enough private investors to buy them.</a:t>
            </a:r>
          </a:p>
          <a:p>
            <a:r>
              <a:rPr lang="en-US" dirty="0"/>
              <a:t>QE lowers the supply of long-term bonds held by private investors and thereby lowers to required risk premia and the interest rate on these bonds.</a:t>
            </a:r>
          </a:p>
          <a:p>
            <a:r>
              <a:rPr lang="en-US" dirty="0"/>
              <a:t>QE is particularly important when the federal funds rate has hit the zero (ZLB)</a:t>
            </a:r>
          </a:p>
        </p:txBody>
      </p:sp>
      <p:sp>
        <p:nvSpPr>
          <p:cNvPr id="4" name="Slide Number Placeholder 3">
            <a:extLst>
              <a:ext uri="{FF2B5EF4-FFF2-40B4-BE49-F238E27FC236}">
                <a16:creationId xmlns:a16="http://schemas.microsoft.com/office/drawing/2014/main" id="{D8BB4758-95A0-C9FD-FFEC-4BB3AAF52A97}"/>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139925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1154-F82F-4834-9B72-A8C8DC7C1F1E}"/>
              </a:ext>
            </a:extLst>
          </p:cNvPr>
          <p:cNvSpPr>
            <a:spLocks noGrp="1"/>
          </p:cNvSpPr>
          <p:nvPr>
            <p:ph type="title"/>
          </p:nvPr>
        </p:nvSpPr>
        <p:spPr/>
        <p:txBody>
          <a:bodyPr/>
          <a:lstStyle/>
          <a:p>
            <a:r>
              <a:rPr lang="en-US" dirty="0">
                <a:solidFill>
                  <a:schemeClr val="bg1"/>
                </a:solidFill>
              </a:rPr>
              <a:t>QE </a:t>
            </a:r>
            <a:r>
              <a:rPr lang="en-US" dirty="0">
                <a:solidFill>
                  <a:schemeClr val="accent5">
                    <a:lumMod val="50000"/>
                  </a:schemeClr>
                </a:solidFill>
              </a:rPr>
              <a:t>Has Been a Big Deal</a:t>
            </a:r>
            <a:endParaRPr lang="en-US" dirty="0"/>
          </a:p>
        </p:txBody>
      </p:sp>
      <p:sp>
        <p:nvSpPr>
          <p:cNvPr id="4" name="Slide Number Placeholder 3">
            <a:extLst>
              <a:ext uri="{FF2B5EF4-FFF2-40B4-BE49-F238E27FC236}">
                <a16:creationId xmlns:a16="http://schemas.microsoft.com/office/drawing/2014/main" id="{66F1ED89-DEC9-4213-9D39-7733CAD1A37B}"/>
              </a:ext>
            </a:extLst>
          </p:cNvPr>
          <p:cNvSpPr>
            <a:spLocks noGrp="1"/>
          </p:cNvSpPr>
          <p:nvPr>
            <p:ph type="sldNum" sz="quarter" idx="12"/>
          </p:nvPr>
        </p:nvSpPr>
        <p:spPr/>
        <p:txBody>
          <a:bodyPr/>
          <a:lstStyle/>
          <a:p>
            <a:fld id="{D9F085D5-EC86-4F6A-B501-C1359CB39116}" type="slidenum">
              <a:rPr lang="en-GB" smtClean="0"/>
              <a:t>31</a:t>
            </a:fld>
            <a:endParaRPr lang="en-GB"/>
          </a:p>
        </p:txBody>
      </p:sp>
      <p:sp>
        <p:nvSpPr>
          <p:cNvPr id="6" name="TextBox 5">
            <a:extLst>
              <a:ext uri="{FF2B5EF4-FFF2-40B4-BE49-F238E27FC236}">
                <a16:creationId xmlns:a16="http://schemas.microsoft.com/office/drawing/2014/main" id="{5E681B6F-E43A-9007-D6B6-E120B76A9563}"/>
              </a:ext>
            </a:extLst>
          </p:cNvPr>
          <p:cNvSpPr txBox="1"/>
          <p:nvPr/>
        </p:nvSpPr>
        <p:spPr>
          <a:xfrm>
            <a:off x="7528560" y="6457890"/>
            <a:ext cx="3825240" cy="400110"/>
          </a:xfrm>
          <a:prstGeom prst="rect">
            <a:avLst/>
          </a:prstGeom>
          <a:noFill/>
        </p:spPr>
        <p:txBody>
          <a:bodyPr wrap="square" rtlCol="0">
            <a:spAutoFit/>
          </a:bodyPr>
          <a:lstStyle/>
          <a:p>
            <a:r>
              <a:rPr lang="en-US" sz="2000" dirty="0"/>
              <a:t>Source:  Federal Reserve Board</a:t>
            </a:r>
          </a:p>
        </p:txBody>
      </p:sp>
      <p:pic>
        <p:nvPicPr>
          <p:cNvPr id="7" name="Picture 6">
            <a:extLst>
              <a:ext uri="{FF2B5EF4-FFF2-40B4-BE49-F238E27FC236}">
                <a16:creationId xmlns:a16="http://schemas.microsoft.com/office/drawing/2014/main" id="{764C0620-3A2C-AE19-DCA5-AFBFE201DA8D}"/>
              </a:ext>
            </a:extLst>
          </p:cNvPr>
          <p:cNvPicPr>
            <a:picLocks noChangeAspect="1"/>
          </p:cNvPicPr>
          <p:nvPr/>
        </p:nvPicPr>
        <p:blipFill>
          <a:blip r:embed="rId3"/>
          <a:stretch>
            <a:fillRect/>
          </a:stretch>
        </p:blipFill>
        <p:spPr>
          <a:xfrm>
            <a:off x="2348997" y="1452954"/>
            <a:ext cx="7008630" cy="4663440"/>
          </a:xfrm>
          <a:prstGeom prst="rect">
            <a:avLst/>
          </a:prstGeom>
        </p:spPr>
      </p:pic>
    </p:spTree>
    <p:extLst>
      <p:ext uri="{BB962C8B-B14F-4D97-AF65-F5344CB8AC3E}">
        <p14:creationId xmlns:p14="http://schemas.microsoft.com/office/powerpoint/2010/main" val="1567067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8EB4E-CDAA-4A10-AC16-7EE163F83EBC}"/>
              </a:ext>
            </a:extLst>
          </p:cNvPr>
          <p:cNvSpPr>
            <a:spLocks noGrp="1"/>
          </p:cNvSpPr>
          <p:nvPr>
            <p:ph type="title"/>
          </p:nvPr>
        </p:nvSpPr>
        <p:spPr>
          <a:xfrm>
            <a:off x="838200" y="312304"/>
            <a:ext cx="10515600" cy="1325563"/>
          </a:xfrm>
        </p:spPr>
        <p:txBody>
          <a:bodyPr/>
          <a:lstStyle/>
          <a:p>
            <a:r>
              <a:rPr lang="en-US" dirty="0">
                <a:solidFill>
                  <a:schemeClr val="bg1"/>
                </a:solidFill>
              </a:rPr>
              <a:t>A P</a:t>
            </a:r>
            <a:r>
              <a:rPr lang="en-US" dirty="0">
                <a:solidFill>
                  <a:schemeClr val="accent5">
                    <a:lumMod val="50000"/>
                  </a:schemeClr>
                </a:solidFill>
              </a:rPr>
              <a:t>olicy Strategy: Stabilize Expectations of Inflation</a:t>
            </a:r>
          </a:p>
        </p:txBody>
      </p:sp>
      <p:sp>
        <p:nvSpPr>
          <p:cNvPr id="3" name="Content Placeholder 2">
            <a:extLst>
              <a:ext uri="{FF2B5EF4-FFF2-40B4-BE49-F238E27FC236}">
                <a16:creationId xmlns:a16="http://schemas.microsoft.com/office/drawing/2014/main" id="{B96CDF0B-C973-413B-A178-673E1F962B2F}"/>
              </a:ext>
            </a:extLst>
          </p:cNvPr>
          <p:cNvSpPr>
            <a:spLocks noGrp="1"/>
          </p:cNvSpPr>
          <p:nvPr>
            <p:ph idx="1"/>
          </p:nvPr>
        </p:nvSpPr>
        <p:spPr/>
        <p:txBody>
          <a:bodyPr>
            <a:normAutofit/>
          </a:bodyPr>
          <a:lstStyle/>
          <a:p>
            <a:r>
              <a:rPr lang="en-US" dirty="0"/>
              <a:t>Monetary Policy is much easier if the people believe that the Fed will achieve its inflation target. </a:t>
            </a:r>
          </a:p>
          <a:p>
            <a:pPr marL="0" indent="0">
              <a:buNone/>
            </a:pPr>
            <a:r>
              <a:rPr lang="en-US" dirty="0"/>
              <a:t>Ben Bernanke (2007):</a:t>
            </a:r>
          </a:p>
          <a:p>
            <a:pPr marL="0" indent="0">
              <a:buNone/>
            </a:pPr>
            <a:r>
              <a:rPr lang="en-US" sz="2600" b="0" i="0" dirty="0">
                <a:solidFill>
                  <a:srgbClr val="333333"/>
                </a:solidFill>
                <a:effectLst/>
                <a:latin typeface="Arial" panose="020B0604020202020204" pitchFamily="34" charset="0"/>
              </a:rPr>
              <a:t> </a:t>
            </a:r>
            <a:r>
              <a:rPr lang="en-US" sz="2600" i="0" dirty="0">
                <a:solidFill>
                  <a:schemeClr val="accent5">
                    <a:lumMod val="50000"/>
                  </a:schemeClr>
                </a:solidFill>
                <a:effectLst/>
                <a:latin typeface="Arial" panose="020B0604020202020204" pitchFamily="34" charset="0"/>
              </a:rPr>
              <a:t>”…if inflation expectations respond less than previously to variations in economic activity, then inflation itself will become relatively more insensitive to the level of activity…” </a:t>
            </a:r>
          </a:p>
          <a:p>
            <a:r>
              <a:rPr lang="en-US" dirty="0">
                <a:solidFill>
                  <a:schemeClr val="accent5">
                    <a:lumMod val="50000"/>
                  </a:schemeClr>
                </a:solidFill>
                <a:latin typeface="Arial" panose="020B0604020202020204" pitchFamily="34" charset="0"/>
              </a:rPr>
              <a:t>In central bank jargon, stable expectations are “well anchored.”</a:t>
            </a:r>
          </a:p>
          <a:p>
            <a:pPr marL="0" indent="0">
              <a:buNone/>
            </a:pPr>
            <a:endParaRPr lang="en-US" dirty="0">
              <a:solidFill>
                <a:schemeClr val="accent5">
                  <a:lumMod val="50000"/>
                </a:schemeClr>
              </a:solidFill>
              <a:latin typeface="Arial" panose="020B0604020202020204" pitchFamily="34" charset="0"/>
            </a:endParaRPr>
          </a:p>
          <a:p>
            <a:pPr marL="0" indent="0">
              <a:buNone/>
            </a:pPr>
            <a:endParaRPr lang="en-US" dirty="0"/>
          </a:p>
        </p:txBody>
      </p:sp>
      <p:sp>
        <p:nvSpPr>
          <p:cNvPr id="4" name="Slide Number Placeholder 3">
            <a:extLst>
              <a:ext uri="{FF2B5EF4-FFF2-40B4-BE49-F238E27FC236}">
                <a16:creationId xmlns:a16="http://schemas.microsoft.com/office/drawing/2014/main" id="{AE76E956-A595-43FF-A071-B8A11BB27C81}"/>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0536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4"/>
          <p:cNvSpPr txBox="1">
            <a:spLocks noGrp="1"/>
          </p:cNvSpPr>
          <p:nvPr>
            <p:ph type="title"/>
          </p:nvPr>
        </p:nvSpPr>
        <p:spPr>
          <a:xfrm>
            <a:off x="753140" y="-882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a:solidFill>
                  <a:schemeClr val="lt1"/>
                </a:solidFill>
              </a:rPr>
              <a:t>“An</a:t>
            </a:r>
            <a:r>
              <a:rPr lang="en-US"/>
              <a:t>choring” Inflation Expectations</a:t>
            </a:r>
            <a:endParaRPr/>
          </a:p>
        </p:txBody>
      </p:sp>
      <p:sp>
        <p:nvSpPr>
          <p:cNvPr id="320" name="Google Shape;320;p44"/>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321" name="Google Shape;321;p44"/>
          <p:cNvSpPr txBox="1"/>
          <p:nvPr/>
        </p:nvSpPr>
        <p:spPr>
          <a:xfrm>
            <a:off x="4141381" y="5981901"/>
            <a:ext cx="7942522"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200">
                <a:solidFill>
                  <a:schemeClr val="dk1"/>
                </a:solidFill>
                <a:latin typeface="Calibri"/>
                <a:ea typeface="Calibri"/>
                <a:cs typeface="Calibri"/>
                <a:sym typeface="Calibri"/>
              </a:rPr>
              <a:t>Forecasts:  Philadelphia Fed, “Survey of Professional Forecasters”</a:t>
            </a:r>
            <a:endParaRPr/>
          </a:p>
        </p:txBody>
      </p:sp>
      <p:pic>
        <p:nvPicPr>
          <p:cNvPr id="322" name="Google Shape;322;p44"/>
          <p:cNvPicPr preferRelativeResize="0"/>
          <p:nvPr/>
        </p:nvPicPr>
        <p:blipFill rotWithShape="1">
          <a:blip r:embed="rId3">
            <a:alphaModFix/>
          </a:blip>
          <a:srcRect/>
          <a:stretch/>
        </p:blipFill>
        <p:spPr>
          <a:xfrm>
            <a:off x="838200" y="1316740"/>
            <a:ext cx="10515600" cy="460463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6862C-B9C8-42D6-9110-8E4FB1523928}"/>
              </a:ext>
            </a:extLst>
          </p:cNvPr>
          <p:cNvSpPr>
            <a:spLocks noGrp="1"/>
          </p:cNvSpPr>
          <p:nvPr>
            <p:ph type="title"/>
          </p:nvPr>
        </p:nvSpPr>
        <p:spPr/>
        <p:txBody>
          <a:bodyPr/>
          <a:lstStyle/>
          <a:p>
            <a:r>
              <a:rPr lang="en-US" dirty="0">
                <a:solidFill>
                  <a:schemeClr val="bg1"/>
                </a:solidFill>
              </a:rPr>
              <a:t>An</a:t>
            </a:r>
            <a:r>
              <a:rPr lang="en-US" dirty="0"/>
              <a:t>choring Requires Credibility</a:t>
            </a:r>
          </a:p>
        </p:txBody>
      </p:sp>
      <p:sp>
        <p:nvSpPr>
          <p:cNvPr id="3" name="Content Placeholder 2">
            <a:extLst>
              <a:ext uri="{FF2B5EF4-FFF2-40B4-BE49-F238E27FC236}">
                <a16:creationId xmlns:a16="http://schemas.microsoft.com/office/drawing/2014/main" id="{5C676D83-EF67-405F-BAA3-0179AE615C74}"/>
              </a:ext>
            </a:extLst>
          </p:cNvPr>
          <p:cNvSpPr>
            <a:spLocks noGrp="1"/>
          </p:cNvSpPr>
          <p:nvPr>
            <p:ph idx="1"/>
          </p:nvPr>
        </p:nvSpPr>
        <p:spPr/>
        <p:txBody>
          <a:bodyPr/>
          <a:lstStyle/>
          <a:p>
            <a:pPr marL="0" indent="0">
              <a:buNone/>
            </a:pPr>
            <a:r>
              <a:rPr lang="en-US" dirty="0"/>
              <a:t>Credibility, the public believes that the Fed will achieve its goals.</a:t>
            </a:r>
          </a:p>
          <a:p>
            <a:r>
              <a:rPr lang="en-US" dirty="0"/>
              <a:t>Requirements for Credibility</a:t>
            </a:r>
          </a:p>
          <a:p>
            <a:pPr marL="914400" lvl="1" indent="-457200">
              <a:buFont typeface="+mj-lt"/>
              <a:buAutoNum type="arabicPeriod"/>
            </a:pPr>
            <a:r>
              <a:rPr lang="en-US" dirty="0"/>
              <a:t>Transparency (Communication)</a:t>
            </a:r>
          </a:p>
          <a:p>
            <a:pPr marL="914400" lvl="1" indent="-457200">
              <a:buFont typeface="+mj-lt"/>
              <a:buAutoNum type="arabicPeriod"/>
            </a:pPr>
            <a:r>
              <a:rPr lang="en-US" dirty="0"/>
              <a:t>Accountability (Performance)</a:t>
            </a:r>
          </a:p>
          <a:p>
            <a:pPr marL="914400" lvl="1" indent="-457200">
              <a:buFont typeface="+mj-lt"/>
              <a:buAutoNum type="arabicPeriod"/>
            </a:pPr>
            <a:r>
              <a:rPr lang="en-US" dirty="0"/>
              <a:t>Political Independence</a:t>
            </a:r>
          </a:p>
          <a:p>
            <a:pPr marL="0" indent="0">
              <a:buNone/>
            </a:pPr>
            <a:endParaRPr lang="en-US" dirty="0"/>
          </a:p>
          <a:p>
            <a:pPr marL="0" indent="0">
              <a:buNone/>
            </a:pPr>
            <a:r>
              <a:rPr lang="en-US" dirty="0"/>
              <a:t>Things to think about:  The Fed through monetary policy has the most influence on the short-run behavior of the economy.  These governmental decisions are made “technocratically” and not democratically.  Is that a problem?</a:t>
            </a:r>
          </a:p>
          <a:p>
            <a:pPr marL="914400" lvl="1" indent="-457200">
              <a:buFont typeface="+mj-lt"/>
              <a:buAutoNum type="arabicPeriod"/>
            </a:pPr>
            <a:endParaRPr lang="en-US" dirty="0"/>
          </a:p>
        </p:txBody>
      </p:sp>
      <p:sp>
        <p:nvSpPr>
          <p:cNvPr id="4" name="Slide Number Placeholder 3">
            <a:extLst>
              <a:ext uri="{FF2B5EF4-FFF2-40B4-BE49-F238E27FC236}">
                <a16:creationId xmlns:a16="http://schemas.microsoft.com/office/drawing/2014/main" id="{1CDDFFB4-39E9-43AF-AB62-8B9A37B3D8BB}"/>
              </a:ext>
            </a:extLst>
          </p:cNvPr>
          <p:cNvSpPr>
            <a:spLocks noGrp="1"/>
          </p:cNvSpPr>
          <p:nvPr>
            <p:ph type="sldNum" sz="quarter" idx="12"/>
          </p:nvPr>
        </p:nvSpPr>
        <p:spPr/>
        <p:txBody>
          <a:bodyPr/>
          <a:lstStyle/>
          <a:p>
            <a:fld id="{D9F085D5-EC86-4F6A-B501-C1359CB39116}" type="slidenum">
              <a:rPr lang="en-GB" smtClean="0"/>
              <a:t>34</a:t>
            </a:fld>
            <a:endParaRPr lang="en-GB"/>
          </a:p>
        </p:txBody>
      </p:sp>
    </p:spTree>
    <p:extLst>
      <p:ext uri="{BB962C8B-B14F-4D97-AF65-F5344CB8AC3E}">
        <p14:creationId xmlns:p14="http://schemas.microsoft.com/office/powerpoint/2010/main" val="427083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C7E48-8B5B-41A5-958B-67CFF404A27F}"/>
              </a:ext>
            </a:extLst>
          </p:cNvPr>
          <p:cNvSpPr>
            <a:spLocks noGrp="1"/>
          </p:cNvSpPr>
          <p:nvPr>
            <p:ph type="title"/>
          </p:nvPr>
        </p:nvSpPr>
        <p:spPr/>
        <p:txBody>
          <a:bodyPr/>
          <a:lstStyle/>
          <a:p>
            <a:r>
              <a:rPr lang="en-US" dirty="0">
                <a:solidFill>
                  <a:schemeClr val="bg1"/>
                </a:solidFill>
              </a:rPr>
              <a:t>The</a:t>
            </a:r>
            <a:r>
              <a:rPr lang="en-US" dirty="0"/>
              <a:t> Great Moderation</a:t>
            </a:r>
          </a:p>
        </p:txBody>
      </p:sp>
      <p:sp>
        <p:nvSpPr>
          <p:cNvPr id="3" name="Content Placeholder 2">
            <a:extLst>
              <a:ext uri="{FF2B5EF4-FFF2-40B4-BE49-F238E27FC236}">
                <a16:creationId xmlns:a16="http://schemas.microsoft.com/office/drawing/2014/main" id="{2279CC3F-3296-4DE3-8621-A153E2864D82}"/>
              </a:ext>
            </a:extLst>
          </p:cNvPr>
          <p:cNvSpPr>
            <a:spLocks noGrp="1"/>
          </p:cNvSpPr>
          <p:nvPr>
            <p:ph idx="1"/>
          </p:nvPr>
        </p:nvSpPr>
        <p:spPr/>
        <p:txBody>
          <a:bodyPr/>
          <a:lstStyle/>
          <a:p>
            <a:r>
              <a:rPr lang="en-US" dirty="0">
                <a:solidFill>
                  <a:schemeClr val="accent5">
                    <a:lumMod val="50000"/>
                  </a:schemeClr>
                </a:solidFill>
              </a:rPr>
              <a:t>Volcker paid a price in the early 1980s, but the price paid dividends from 1990 through 2008.</a:t>
            </a:r>
          </a:p>
          <a:p>
            <a:r>
              <a:rPr lang="en-US" dirty="0"/>
              <a:t>During that period the performance of the US economy was extraordinary and even Milton Friedman gave kudos to the Alan Greenspan.</a:t>
            </a:r>
          </a:p>
          <a:p>
            <a:r>
              <a:rPr lang="en-US" dirty="0">
                <a:solidFill>
                  <a:schemeClr val="accent5">
                    <a:lumMod val="50000"/>
                  </a:schemeClr>
                </a:solidFill>
              </a:rPr>
              <a:t>Has Powell jeopardized Volcker’s legacy?</a:t>
            </a:r>
            <a:endParaRPr lang="en-US" dirty="0"/>
          </a:p>
        </p:txBody>
      </p:sp>
      <p:sp>
        <p:nvSpPr>
          <p:cNvPr id="4" name="Slide Number Placeholder 3">
            <a:extLst>
              <a:ext uri="{FF2B5EF4-FFF2-40B4-BE49-F238E27FC236}">
                <a16:creationId xmlns:a16="http://schemas.microsoft.com/office/drawing/2014/main" id="{9BC948DC-D7D5-4CC1-9349-710B67BF2C84}"/>
              </a:ext>
            </a:extLst>
          </p:cNvPr>
          <p:cNvSpPr>
            <a:spLocks noGrp="1"/>
          </p:cNvSpPr>
          <p:nvPr>
            <p:ph type="sldNum" sz="quarter" idx="12"/>
          </p:nvPr>
        </p:nvSpPr>
        <p:spPr/>
        <p:txBody>
          <a:bodyPr/>
          <a:lstStyle/>
          <a:p>
            <a:fld id="{D9F085D5-EC86-4F6A-B501-C1359CB39116}" type="slidenum">
              <a:rPr lang="en-GB" smtClean="0"/>
              <a:t>35</a:t>
            </a:fld>
            <a:endParaRPr lang="en-GB"/>
          </a:p>
        </p:txBody>
      </p:sp>
    </p:spTree>
    <p:extLst>
      <p:ext uri="{BB962C8B-B14F-4D97-AF65-F5344CB8AC3E}">
        <p14:creationId xmlns:p14="http://schemas.microsoft.com/office/powerpoint/2010/main" val="17574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AA9A2-493F-4BA3-8549-01EBE4E50DA8}"/>
              </a:ext>
            </a:extLst>
          </p:cNvPr>
          <p:cNvSpPr>
            <a:spLocks noGrp="1"/>
          </p:cNvSpPr>
          <p:nvPr>
            <p:ph type="title"/>
          </p:nvPr>
        </p:nvSpPr>
        <p:spPr/>
        <p:txBody>
          <a:bodyPr/>
          <a:lstStyle/>
          <a:p>
            <a:r>
              <a:rPr lang="en-US" dirty="0">
                <a:solidFill>
                  <a:schemeClr val="bg2"/>
                </a:solidFill>
              </a:rPr>
              <a:t>Wh</a:t>
            </a:r>
            <a:r>
              <a:rPr lang="en-US" dirty="0"/>
              <a:t>y Did Powell Do It?</a:t>
            </a:r>
          </a:p>
        </p:txBody>
      </p:sp>
      <p:sp>
        <p:nvSpPr>
          <p:cNvPr id="4" name="Slide Number Placeholder 3">
            <a:extLst>
              <a:ext uri="{FF2B5EF4-FFF2-40B4-BE49-F238E27FC236}">
                <a16:creationId xmlns:a16="http://schemas.microsoft.com/office/drawing/2014/main" id="{70BE3F07-9210-4FF7-A6B4-A7B7D585AE03}"/>
              </a:ext>
            </a:extLst>
          </p:cNvPr>
          <p:cNvSpPr>
            <a:spLocks noGrp="1"/>
          </p:cNvSpPr>
          <p:nvPr>
            <p:ph type="sldNum" sz="quarter" idx="12"/>
          </p:nvPr>
        </p:nvSpPr>
        <p:spPr/>
        <p:txBody>
          <a:bodyPr/>
          <a:lstStyle/>
          <a:p>
            <a:fld id="{D9F085D5-EC86-4F6A-B501-C1359CB39116}" type="slidenum">
              <a:rPr lang="en-GB" smtClean="0"/>
              <a:t>36</a:t>
            </a:fld>
            <a:endParaRPr lang="en-GB"/>
          </a:p>
        </p:txBody>
      </p:sp>
      <p:pic>
        <p:nvPicPr>
          <p:cNvPr id="8" name="Content Placeholder 7" descr="Chart, line chart&#10;&#10;Description automatically generated">
            <a:extLst>
              <a:ext uri="{FF2B5EF4-FFF2-40B4-BE49-F238E27FC236}">
                <a16:creationId xmlns:a16="http://schemas.microsoft.com/office/drawing/2014/main" id="{B8CB2992-39E2-4B19-8ED7-ED778F8E0BF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6814" y="1078706"/>
            <a:ext cx="10818371" cy="5029200"/>
          </a:xfrm>
        </p:spPr>
      </p:pic>
      <p:grpSp>
        <p:nvGrpSpPr>
          <p:cNvPr id="10" name="Group 9">
            <a:extLst>
              <a:ext uri="{FF2B5EF4-FFF2-40B4-BE49-F238E27FC236}">
                <a16:creationId xmlns:a16="http://schemas.microsoft.com/office/drawing/2014/main" id="{F311A8EF-364F-4DEE-B584-3E39F5535F04}"/>
              </a:ext>
            </a:extLst>
          </p:cNvPr>
          <p:cNvGrpSpPr/>
          <p:nvPr/>
        </p:nvGrpSpPr>
        <p:grpSpPr>
          <a:xfrm>
            <a:off x="8672053" y="1834699"/>
            <a:ext cx="2583917" cy="3439048"/>
            <a:chOff x="8672053" y="1834699"/>
            <a:chExt cx="2583917" cy="3439048"/>
          </a:xfrm>
        </p:grpSpPr>
        <p:cxnSp>
          <p:nvCxnSpPr>
            <p:cNvPr id="5" name="Straight Connector 4">
              <a:extLst>
                <a:ext uri="{FF2B5EF4-FFF2-40B4-BE49-F238E27FC236}">
                  <a16:creationId xmlns:a16="http://schemas.microsoft.com/office/drawing/2014/main" id="{789F080F-8EBE-4EE8-B827-AE9A9A8ECB09}"/>
                </a:ext>
              </a:extLst>
            </p:cNvPr>
            <p:cNvCxnSpPr>
              <a:cxnSpLocks/>
            </p:cNvCxnSpPr>
            <p:nvPr/>
          </p:nvCxnSpPr>
          <p:spPr>
            <a:xfrm>
              <a:off x="9710368" y="2607515"/>
              <a:ext cx="0" cy="26662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D88C295-39AF-4577-84A8-9835B908D1D3}"/>
                </a:ext>
              </a:extLst>
            </p:cNvPr>
            <p:cNvSpPr txBox="1"/>
            <p:nvPr/>
          </p:nvSpPr>
          <p:spPr>
            <a:xfrm>
              <a:off x="8672053" y="1834699"/>
              <a:ext cx="2583917" cy="830997"/>
            </a:xfrm>
            <a:prstGeom prst="rect">
              <a:avLst/>
            </a:prstGeom>
            <a:noFill/>
          </p:spPr>
          <p:txBody>
            <a:bodyPr wrap="square" rtlCol="0">
              <a:spAutoFit/>
            </a:bodyPr>
            <a:lstStyle/>
            <a:p>
              <a:r>
                <a:rPr lang="en-US" sz="2400" dirty="0"/>
                <a:t>Powell Replaces </a:t>
              </a:r>
            </a:p>
            <a:p>
              <a:r>
                <a:rPr lang="en-US" sz="2400" dirty="0"/>
                <a:t>Yellen as Chair</a:t>
              </a:r>
            </a:p>
          </p:txBody>
        </p:sp>
      </p:grpSp>
    </p:spTree>
    <p:extLst>
      <p:ext uri="{BB962C8B-B14F-4D97-AF65-F5344CB8AC3E}">
        <p14:creationId xmlns:p14="http://schemas.microsoft.com/office/powerpoint/2010/main" val="2401316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A7DD4-E49D-44E4-AA7B-A66A2DB44D1F}"/>
              </a:ext>
            </a:extLst>
          </p:cNvPr>
          <p:cNvSpPr>
            <a:spLocks noGrp="1"/>
          </p:cNvSpPr>
          <p:nvPr>
            <p:ph type="title"/>
          </p:nvPr>
        </p:nvSpPr>
        <p:spPr/>
        <p:txBody>
          <a:bodyPr/>
          <a:lstStyle/>
          <a:p>
            <a:r>
              <a:rPr lang="en-US" dirty="0">
                <a:solidFill>
                  <a:schemeClr val="bg2"/>
                </a:solidFill>
              </a:rPr>
              <a:t>Pol</a:t>
            </a:r>
            <a:r>
              <a:rPr lang="en-US" dirty="0"/>
              <a:t>icy Changes under Powell</a:t>
            </a:r>
          </a:p>
        </p:txBody>
      </p:sp>
      <p:sp>
        <p:nvSpPr>
          <p:cNvPr id="3" name="Content Placeholder 2">
            <a:extLst>
              <a:ext uri="{FF2B5EF4-FFF2-40B4-BE49-F238E27FC236}">
                <a16:creationId xmlns:a16="http://schemas.microsoft.com/office/drawing/2014/main" id="{F27DF15E-5D2F-47C9-867B-C4BAC8F96B74}"/>
              </a:ext>
            </a:extLst>
          </p:cNvPr>
          <p:cNvSpPr>
            <a:spLocks noGrp="1"/>
          </p:cNvSpPr>
          <p:nvPr>
            <p:ph idx="1"/>
          </p:nvPr>
        </p:nvSpPr>
        <p:spPr/>
        <p:txBody>
          <a:bodyPr/>
          <a:lstStyle/>
          <a:p>
            <a:r>
              <a:rPr lang="en-US" dirty="0"/>
              <a:t>In the Fed’s dual mandate put more emphasis on the employment goal relative to the inflation goal.</a:t>
            </a:r>
          </a:p>
          <a:p>
            <a:r>
              <a:rPr lang="en-US" dirty="0"/>
              <a:t>Inflation goal switched from targeting forecasted</a:t>
            </a:r>
            <a:r>
              <a:rPr lang="en-US" i="1" dirty="0"/>
              <a:t> future </a:t>
            </a:r>
            <a:r>
              <a:rPr lang="en-US" dirty="0"/>
              <a:t>inflation to trying to achieve average </a:t>
            </a:r>
            <a:r>
              <a:rPr lang="en-US" i="1" dirty="0"/>
              <a:t>realized</a:t>
            </a:r>
            <a:r>
              <a:rPr lang="en-US" dirty="0"/>
              <a:t> inflation of 2%</a:t>
            </a:r>
          </a:p>
          <a:p>
            <a:pPr marL="0" indent="0">
              <a:buNone/>
            </a:pPr>
            <a:r>
              <a:rPr lang="en-US" dirty="0"/>
              <a:t>Have they forgotten about Lags!</a:t>
            </a:r>
          </a:p>
        </p:txBody>
      </p:sp>
      <p:sp>
        <p:nvSpPr>
          <p:cNvPr id="4" name="Slide Number Placeholder 3">
            <a:extLst>
              <a:ext uri="{FF2B5EF4-FFF2-40B4-BE49-F238E27FC236}">
                <a16:creationId xmlns:a16="http://schemas.microsoft.com/office/drawing/2014/main" id="{63BBF451-2397-4B4C-A2B0-B4155CDBFEFE}"/>
              </a:ext>
            </a:extLst>
          </p:cNvPr>
          <p:cNvSpPr>
            <a:spLocks noGrp="1"/>
          </p:cNvSpPr>
          <p:nvPr>
            <p:ph type="sldNum" sz="quarter" idx="12"/>
          </p:nvPr>
        </p:nvSpPr>
        <p:spPr/>
        <p:txBody>
          <a:bodyPr/>
          <a:lstStyle/>
          <a:p>
            <a:fld id="{D9F085D5-EC86-4F6A-B501-C1359CB39116}" type="slidenum">
              <a:rPr lang="en-GB" smtClean="0"/>
              <a:t>37</a:t>
            </a:fld>
            <a:endParaRPr lang="en-GB"/>
          </a:p>
        </p:txBody>
      </p:sp>
    </p:spTree>
    <p:extLst>
      <p:ext uri="{BB962C8B-B14F-4D97-AF65-F5344CB8AC3E}">
        <p14:creationId xmlns:p14="http://schemas.microsoft.com/office/powerpoint/2010/main" val="152596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EEDEB-B3C1-E5B2-C306-7D971E6AF44E}"/>
              </a:ext>
            </a:extLst>
          </p:cNvPr>
          <p:cNvSpPr>
            <a:spLocks noGrp="1"/>
          </p:cNvSpPr>
          <p:nvPr>
            <p:ph type="title"/>
          </p:nvPr>
        </p:nvSpPr>
        <p:spPr/>
        <p:txBody>
          <a:bodyPr/>
          <a:lstStyle/>
          <a:p>
            <a:r>
              <a:rPr lang="en-US" dirty="0">
                <a:solidFill>
                  <a:schemeClr val="bg1"/>
                </a:solidFill>
              </a:rPr>
              <a:t>OK, </a:t>
            </a:r>
            <a:r>
              <a:rPr lang="en-US" dirty="0"/>
              <a:t>But What Explains Powell’s Reversal?</a:t>
            </a:r>
          </a:p>
        </p:txBody>
      </p:sp>
      <p:sp>
        <p:nvSpPr>
          <p:cNvPr id="3" name="Content Placeholder 2">
            <a:extLst>
              <a:ext uri="{FF2B5EF4-FFF2-40B4-BE49-F238E27FC236}">
                <a16:creationId xmlns:a16="http://schemas.microsoft.com/office/drawing/2014/main" id="{F6EA55A9-103E-CB20-5625-17565DF486F0}"/>
              </a:ext>
            </a:extLst>
          </p:cNvPr>
          <p:cNvSpPr>
            <a:spLocks noGrp="1"/>
          </p:cNvSpPr>
          <p:nvPr>
            <p:ph idx="1"/>
          </p:nvPr>
        </p:nvSpPr>
        <p:spPr/>
        <p:txBody>
          <a:bodyPr/>
          <a:lstStyle/>
          <a:p>
            <a:pPr marL="0" indent="0">
              <a:buNone/>
            </a:pPr>
            <a:r>
              <a:rPr lang="en-US" i="0" dirty="0">
                <a:solidFill>
                  <a:schemeClr val="accent5">
                    <a:lumMod val="50000"/>
                  </a:schemeClr>
                </a:solidFill>
                <a:effectLst/>
                <a:latin typeface="Calibri" panose="020F0502020204030204" pitchFamily="34" charset="0"/>
                <a:cs typeface="Calibri" panose="020F0502020204030204" pitchFamily="34" charset="0"/>
              </a:rPr>
              <a:t>“I knew Paul Volcker,” Powell responded. “I think he was one of the great public servants of the era — the greatest economic public servant of the era.” Making clear that his own legacy was on his mind, Powell continued, “I hope that history will record that the answer to your question is yes.” Peter Coy, </a:t>
            </a:r>
            <a:r>
              <a:rPr lang="en-US" i="1" dirty="0">
                <a:solidFill>
                  <a:schemeClr val="accent5">
                    <a:lumMod val="50000"/>
                  </a:schemeClr>
                </a:solidFill>
                <a:effectLst/>
                <a:latin typeface="Calibri" panose="020F0502020204030204" pitchFamily="34" charset="0"/>
                <a:cs typeface="Calibri" panose="020F0502020204030204" pitchFamily="34" charset="0"/>
              </a:rPr>
              <a:t>NYTimes, “Economic Theory Alone May Not Explain Jerome Powell’s Actions,”  9/23/2022</a:t>
            </a:r>
            <a:endParaRPr lang="en-US" i="0" dirty="0">
              <a:solidFill>
                <a:schemeClr val="accent5">
                  <a:lumMod val="50000"/>
                </a:schemeClr>
              </a:solidFill>
              <a:effectLst/>
              <a:latin typeface="Calibri" panose="020F0502020204030204" pitchFamily="34" charset="0"/>
              <a:cs typeface="Calibri" panose="020F0502020204030204" pitchFamily="34" charset="0"/>
            </a:endParaRPr>
          </a:p>
          <a:p>
            <a:pPr marL="0" indent="0">
              <a:buNone/>
            </a:pPr>
            <a:endParaRPr lang="en-US" dirty="0">
              <a:solidFill>
                <a:schemeClr val="accent5">
                  <a:lumMod val="50000"/>
                </a:schemeClr>
              </a:solidFill>
              <a:latin typeface="Calibri" panose="020F0502020204030204" pitchFamily="34" charset="0"/>
              <a:cs typeface="Calibri" panose="020F0502020204030204" pitchFamily="34" charset="0"/>
            </a:endParaRP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Could Powell be “Oversteering?”</a:t>
            </a:r>
          </a:p>
          <a:p>
            <a:pPr marL="0" indent="0">
              <a:buNone/>
            </a:pPr>
            <a:r>
              <a:rPr lang="en-US" dirty="0">
                <a:solidFill>
                  <a:schemeClr val="accent5">
                    <a:lumMod val="50000"/>
                  </a:schemeClr>
                </a:solidFill>
                <a:latin typeface="Calibri" panose="020F0502020204030204" pitchFamily="34" charset="0"/>
                <a:cs typeface="Calibri" panose="020F0502020204030204" pitchFamily="34" charset="0"/>
              </a:rPr>
              <a:t>(Larry Summers doesn’t think so)</a:t>
            </a:r>
          </a:p>
        </p:txBody>
      </p:sp>
      <p:sp>
        <p:nvSpPr>
          <p:cNvPr id="4" name="Slide Number Placeholder 3">
            <a:extLst>
              <a:ext uri="{FF2B5EF4-FFF2-40B4-BE49-F238E27FC236}">
                <a16:creationId xmlns:a16="http://schemas.microsoft.com/office/drawing/2014/main" id="{48007011-8069-9523-5B5B-A7F168854715}"/>
              </a:ext>
            </a:extLst>
          </p:cNvPr>
          <p:cNvSpPr>
            <a:spLocks noGrp="1"/>
          </p:cNvSpPr>
          <p:nvPr>
            <p:ph type="sldNum" sz="quarter" idx="12"/>
          </p:nvPr>
        </p:nvSpPr>
        <p:spPr/>
        <p:txBody>
          <a:bodyPr/>
          <a:lstStyle/>
          <a:p>
            <a:fld id="{D9F085D5-EC86-4F6A-B501-C1359CB39116}" type="slidenum">
              <a:rPr lang="en-GB" smtClean="0"/>
              <a:t>38</a:t>
            </a:fld>
            <a:endParaRPr lang="en-GB"/>
          </a:p>
        </p:txBody>
      </p:sp>
    </p:spTree>
    <p:extLst>
      <p:ext uri="{BB962C8B-B14F-4D97-AF65-F5344CB8AC3E}">
        <p14:creationId xmlns:p14="http://schemas.microsoft.com/office/powerpoint/2010/main" val="239703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9F546-0960-D57E-0B3A-587450647536}"/>
              </a:ext>
            </a:extLst>
          </p:cNvPr>
          <p:cNvSpPr>
            <a:spLocks noGrp="1"/>
          </p:cNvSpPr>
          <p:nvPr>
            <p:ph type="title"/>
          </p:nvPr>
        </p:nvSpPr>
        <p:spPr/>
        <p:txBody>
          <a:bodyPr/>
          <a:lstStyle/>
          <a:p>
            <a:r>
              <a:rPr lang="en-US" dirty="0">
                <a:solidFill>
                  <a:schemeClr val="bg1"/>
                </a:solidFill>
              </a:rPr>
              <a:t>Is P</a:t>
            </a:r>
            <a:r>
              <a:rPr lang="en-US" dirty="0">
                <a:solidFill>
                  <a:schemeClr val="accent5">
                    <a:lumMod val="50000"/>
                  </a:schemeClr>
                </a:solidFill>
              </a:rPr>
              <a:t>owell Channeling Volcker?</a:t>
            </a:r>
            <a:endParaRPr lang="en-US" dirty="0"/>
          </a:p>
        </p:txBody>
      </p:sp>
      <p:pic>
        <p:nvPicPr>
          <p:cNvPr id="6" name="Content Placeholder 5">
            <a:extLst>
              <a:ext uri="{FF2B5EF4-FFF2-40B4-BE49-F238E27FC236}">
                <a16:creationId xmlns:a16="http://schemas.microsoft.com/office/drawing/2014/main" id="{478601E6-D690-68FD-4A40-4FD32C780B66}"/>
              </a:ext>
            </a:extLst>
          </p:cNvPr>
          <p:cNvPicPr>
            <a:picLocks noGrp="1" noChangeAspect="1"/>
          </p:cNvPicPr>
          <p:nvPr>
            <p:ph idx="1"/>
          </p:nvPr>
        </p:nvPicPr>
        <p:blipFill>
          <a:blip r:embed="rId3"/>
          <a:stretch>
            <a:fillRect/>
          </a:stretch>
        </p:blipFill>
        <p:spPr>
          <a:xfrm>
            <a:off x="99060" y="1720013"/>
            <a:ext cx="5783580" cy="4051386"/>
          </a:xfrm>
        </p:spPr>
      </p:pic>
      <p:sp>
        <p:nvSpPr>
          <p:cNvPr id="4" name="Slide Number Placeholder 3">
            <a:extLst>
              <a:ext uri="{FF2B5EF4-FFF2-40B4-BE49-F238E27FC236}">
                <a16:creationId xmlns:a16="http://schemas.microsoft.com/office/drawing/2014/main" id="{60799B62-7C3F-66FB-D791-956E8394FE11}"/>
              </a:ext>
            </a:extLst>
          </p:cNvPr>
          <p:cNvSpPr>
            <a:spLocks noGrp="1"/>
          </p:cNvSpPr>
          <p:nvPr>
            <p:ph type="sldNum" sz="quarter" idx="12"/>
          </p:nvPr>
        </p:nvSpPr>
        <p:spPr/>
        <p:txBody>
          <a:bodyPr/>
          <a:lstStyle/>
          <a:p>
            <a:fld id="{D9F085D5-EC86-4F6A-B501-C1359CB39116}" type="slidenum">
              <a:rPr lang="en-GB" smtClean="0"/>
              <a:t>39</a:t>
            </a:fld>
            <a:endParaRPr lang="en-GB"/>
          </a:p>
        </p:txBody>
      </p:sp>
      <p:pic>
        <p:nvPicPr>
          <p:cNvPr id="5" name="Picture 4">
            <a:extLst>
              <a:ext uri="{FF2B5EF4-FFF2-40B4-BE49-F238E27FC236}">
                <a16:creationId xmlns:a16="http://schemas.microsoft.com/office/drawing/2014/main" id="{9461891D-D838-1684-000B-DCF6D3B62BE2}"/>
              </a:ext>
            </a:extLst>
          </p:cNvPr>
          <p:cNvPicPr>
            <a:picLocks noChangeAspect="1"/>
          </p:cNvPicPr>
          <p:nvPr/>
        </p:nvPicPr>
        <p:blipFill>
          <a:blip r:embed="rId4"/>
          <a:stretch>
            <a:fillRect/>
          </a:stretch>
        </p:blipFill>
        <p:spPr>
          <a:xfrm>
            <a:off x="6598920" y="1480867"/>
            <a:ext cx="4754880" cy="4931921"/>
          </a:xfrm>
          <a:prstGeom prst="rect">
            <a:avLst/>
          </a:prstGeom>
        </p:spPr>
      </p:pic>
    </p:spTree>
    <p:extLst>
      <p:ext uri="{BB962C8B-B14F-4D97-AF65-F5344CB8AC3E}">
        <p14:creationId xmlns:p14="http://schemas.microsoft.com/office/powerpoint/2010/main" val="138710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1047352"/>
            <a:ext cx="7728643" cy="478603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a:extLst>
              <a:ext uri="{FF2B5EF4-FFF2-40B4-BE49-F238E27FC236}">
                <a16:creationId xmlns:a16="http://schemas.microsoft.com/office/drawing/2014/main" id="{657DAB63-0268-1544-985C-0D4232ED6F4E}"/>
              </a:ext>
            </a:extLst>
          </p:cNvPr>
          <p:cNvPicPr>
            <a:picLocks noChangeAspect="1"/>
          </p:cNvPicPr>
          <p:nvPr/>
        </p:nvPicPr>
        <p:blipFill>
          <a:blip r:embed="rId4" r:link="rId5"/>
          <a:srcRect/>
          <a:stretch>
            <a:fillRect/>
          </a:stretch>
        </p:blipFill>
        <p:spPr>
          <a:xfrm>
            <a:off x="8806449" y="3937439"/>
            <a:ext cx="2241495" cy="1498600"/>
          </a:xfrm>
          <a:prstGeom prst="rect">
            <a:avLst/>
          </a:prstGeom>
        </p:spPr>
      </p:pic>
    </p:spTree>
    <p:extLst>
      <p:ext uri="{BB962C8B-B14F-4D97-AF65-F5344CB8AC3E}">
        <p14:creationId xmlns:p14="http://schemas.microsoft.com/office/powerpoint/2010/main" val="3742599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86973-60BE-7574-B225-7909A1CDF345}"/>
              </a:ext>
            </a:extLst>
          </p:cNvPr>
          <p:cNvSpPr>
            <a:spLocks noGrp="1"/>
          </p:cNvSpPr>
          <p:nvPr>
            <p:ph type="title"/>
          </p:nvPr>
        </p:nvSpPr>
        <p:spPr/>
        <p:txBody>
          <a:bodyPr/>
          <a:lstStyle/>
          <a:p>
            <a:r>
              <a:rPr lang="en-US" dirty="0">
                <a:solidFill>
                  <a:schemeClr val="bg1"/>
                </a:solidFill>
              </a:rPr>
              <a:t>Oli</a:t>
            </a:r>
            <a:r>
              <a:rPr lang="en-US" dirty="0"/>
              <a:t>vier Blanchard 12/30 </a:t>
            </a:r>
            <a:r>
              <a:rPr lang="en-US"/>
              <a:t>Twitter Post</a:t>
            </a:r>
            <a:endParaRPr lang="en-US" dirty="0"/>
          </a:p>
        </p:txBody>
      </p:sp>
      <p:sp>
        <p:nvSpPr>
          <p:cNvPr id="3" name="Content Placeholder 2">
            <a:extLst>
              <a:ext uri="{FF2B5EF4-FFF2-40B4-BE49-F238E27FC236}">
                <a16:creationId xmlns:a16="http://schemas.microsoft.com/office/drawing/2014/main" id="{E0F6D1C6-3A08-5BC5-2E8F-3924F9C1E75B}"/>
              </a:ext>
            </a:extLst>
          </p:cNvPr>
          <p:cNvSpPr>
            <a:spLocks noGrp="1"/>
          </p:cNvSpPr>
          <p:nvPr>
            <p:ph idx="1"/>
          </p:nvPr>
        </p:nvSpPr>
        <p:spPr/>
        <p:txBody>
          <a:bodyPr/>
          <a:lstStyle/>
          <a:p>
            <a:pPr marL="0" indent="0">
              <a:buNone/>
            </a:pPr>
            <a:r>
              <a:rPr lang="en-US" b="0" i="0" dirty="0">
                <a:solidFill>
                  <a:srgbClr val="0F1419"/>
                </a:solidFill>
                <a:effectLst/>
                <a:latin typeface="TwitterChirp"/>
              </a:rPr>
              <a:t>Inflation is fundamentally the outcome of the distributional conflict, between firms, workers, and taxpayers…  The source of the conflict may be too hot an economy.  </a:t>
            </a:r>
            <a:r>
              <a:rPr lang="en-US" b="0" dirty="0">
                <a:solidFill>
                  <a:srgbClr val="0F1419"/>
                </a:solidFill>
                <a:latin typeface="TwitterChirp"/>
              </a:rPr>
              <a:t>But in the end, f</a:t>
            </a:r>
            <a:r>
              <a:rPr lang="en-US" b="0" i="0" dirty="0">
                <a:solidFill>
                  <a:srgbClr val="0F1419"/>
                </a:solidFill>
                <a:effectLst/>
                <a:latin typeface="TwitterChirp"/>
              </a:rPr>
              <a:t>orcing the players to accept the outcome, and thus stabilizing inflation, is typically left to the central bank…  It is a highly inefficient way to deal with distributional conflicts…</a:t>
            </a:r>
            <a:endParaRPr lang="en-US" dirty="0"/>
          </a:p>
        </p:txBody>
      </p:sp>
      <p:sp>
        <p:nvSpPr>
          <p:cNvPr id="4" name="Slide Number Placeholder 3">
            <a:extLst>
              <a:ext uri="{FF2B5EF4-FFF2-40B4-BE49-F238E27FC236}">
                <a16:creationId xmlns:a16="http://schemas.microsoft.com/office/drawing/2014/main" id="{262F24EF-22E2-130D-340A-443F7D976F86}"/>
              </a:ext>
            </a:extLst>
          </p:cNvPr>
          <p:cNvSpPr>
            <a:spLocks noGrp="1"/>
          </p:cNvSpPr>
          <p:nvPr>
            <p:ph type="sldNum" sz="quarter" idx="12"/>
          </p:nvPr>
        </p:nvSpPr>
        <p:spPr/>
        <p:txBody>
          <a:bodyPr/>
          <a:lstStyle/>
          <a:p>
            <a:fld id="{D9F085D5-EC86-4F6A-B501-C1359CB39116}" type="slidenum">
              <a:rPr lang="en-GB" smtClean="0"/>
              <a:t>40</a:t>
            </a:fld>
            <a:endParaRPr lang="en-GB"/>
          </a:p>
        </p:txBody>
      </p:sp>
    </p:spTree>
    <p:extLst>
      <p:ext uri="{BB962C8B-B14F-4D97-AF65-F5344CB8AC3E}">
        <p14:creationId xmlns:p14="http://schemas.microsoft.com/office/powerpoint/2010/main" val="946293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000"/>
              <a:buFont typeface="Calibri"/>
              <a:buNone/>
            </a:pPr>
            <a:r>
              <a:rPr lang="en-US" dirty="0">
                <a:solidFill>
                  <a:schemeClr val="lt1"/>
                </a:solidFill>
              </a:rPr>
              <a:t>Up</a:t>
            </a:r>
            <a:r>
              <a:rPr lang="en-US" dirty="0">
                <a:solidFill>
                  <a:schemeClr val="accent5">
                    <a:lumMod val="50000"/>
                  </a:schemeClr>
                </a:solidFill>
              </a:rPr>
              <a:t>date on Inflation </a:t>
            </a:r>
            <a:endParaRPr dirty="0">
              <a:solidFill>
                <a:schemeClr val="accent5">
                  <a:lumMod val="50000"/>
                </a:schemeClr>
              </a:solidFill>
            </a:endParaRPr>
          </a:p>
        </p:txBody>
      </p:sp>
      <p:sp>
        <p:nvSpPr>
          <p:cNvPr id="252" name="Google Shape;252;p36"/>
          <p:cNvSpPr txBox="1">
            <a:spLocks noGrp="1"/>
          </p:cNvSpPr>
          <p:nvPr>
            <p:ph type="sldNum" idx="12"/>
          </p:nvPr>
        </p:nvSpPr>
        <p:spPr>
          <a:xfrm>
            <a:off x="9272751" y="6230226"/>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dirty="0"/>
          </a:p>
        </p:txBody>
      </p:sp>
      <p:pic>
        <p:nvPicPr>
          <p:cNvPr id="6" name="Content Placeholder 5">
            <a:extLst>
              <a:ext uri="{FF2B5EF4-FFF2-40B4-BE49-F238E27FC236}">
                <a16:creationId xmlns:a16="http://schemas.microsoft.com/office/drawing/2014/main" id="{729C2992-7668-7399-4D5A-6213E07E33D9}"/>
              </a:ext>
            </a:extLst>
          </p:cNvPr>
          <p:cNvPicPr>
            <a:picLocks noGrp="1" noChangeAspect="1"/>
          </p:cNvPicPr>
          <p:nvPr>
            <p:ph idx="1"/>
          </p:nvPr>
        </p:nvPicPr>
        <p:blipFill>
          <a:blip r:embed="rId3"/>
          <a:stretch>
            <a:fillRect/>
          </a:stretch>
        </p:blipFill>
        <p:spPr>
          <a:xfrm>
            <a:off x="442332" y="1444083"/>
            <a:ext cx="10515600" cy="4438829"/>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C29A-38C1-B05A-D6BD-5AC11B87A9ED}"/>
              </a:ext>
            </a:extLst>
          </p:cNvPr>
          <p:cNvSpPr>
            <a:spLocks noGrp="1"/>
          </p:cNvSpPr>
          <p:nvPr>
            <p:ph type="title"/>
          </p:nvPr>
        </p:nvSpPr>
        <p:spPr/>
        <p:txBody>
          <a:bodyPr/>
          <a:lstStyle/>
          <a:p>
            <a:r>
              <a:rPr lang="en-US" dirty="0">
                <a:solidFill>
                  <a:schemeClr val="bg1"/>
                </a:solidFill>
              </a:rPr>
              <a:t>Infl</a:t>
            </a:r>
            <a:r>
              <a:rPr lang="en-US" dirty="0"/>
              <a:t>ation a Closer Look:  Good News</a:t>
            </a:r>
          </a:p>
        </p:txBody>
      </p:sp>
      <p:pic>
        <p:nvPicPr>
          <p:cNvPr id="6" name="Content Placeholder 5">
            <a:extLst>
              <a:ext uri="{FF2B5EF4-FFF2-40B4-BE49-F238E27FC236}">
                <a16:creationId xmlns:a16="http://schemas.microsoft.com/office/drawing/2014/main" id="{925F1FEA-3475-02BF-2682-D7899AC1B0E0}"/>
              </a:ext>
            </a:extLst>
          </p:cNvPr>
          <p:cNvPicPr>
            <a:picLocks noGrp="1" noChangeAspect="1"/>
          </p:cNvPicPr>
          <p:nvPr>
            <p:ph idx="1"/>
          </p:nvPr>
        </p:nvPicPr>
        <p:blipFill>
          <a:blip r:embed="rId2"/>
          <a:stretch>
            <a:fillRect/>
          </a:stretch>
        </p:blipFill>
        <p:spPr>
          <a:xfrm>
            <a:off x="631902" y="1469110"/>
            <a:ext cx="10515600" cy="4468914"/>
          </a:xfrm>
        </p:spPr>
      </p:pic>
      <p:sp>
        <p:nvSpPr>
          <p:cNvPr id="4" name="Slide Number Placeholder 3">
            <a:extLst>
              <a:ext uri="{FF2B5EF4-FFF2-40B4-BE49-F238E27FC236}">
                <a16:creationId xmlns:a16="http://schemas.microsoft.com/office/drawing/2014/main" id="{FF3551FF-4E7A-818B-FEF6-20320C0CBB71}"/>
              </a:ext>
            </a:extLst>
          </p:cNvPr>
          <p:cNvSpPr>
            <a:spLocks noGrp="1"/>
          </p:cNvSpPr>
          <p:nvPr>
            <p:ph type="sldNum" sz="quarter" idx="12"/>
          </p:nvPr>
        </p:nvSpPr>
        <p:spPr/>
        <p:txBody>
          <a:bodyPr/>
          <a:lstStyle/>
          <a:p>
            <a:fld id="{D9F085D5-EC86-4F6A-B501-C1359CB39116}" type="slidenum">
              <a:rPr lang="en-GB" smtClean="0"/>
              <a:t>42</a:t>
            </a:fld>
            <a:endParaRPr lang="en-GB"/>
          </a:p>
        </p:txBody>
      </p:sp>
    </p:spTree>
    <p:extLst>
      <p:ext uri="{BB962C8B-B14F-4D97-AF65-F5344CB8AC3E}">
        <p14:creationId xmlns:p14="http://schemas.microsoft.com/office/powerpoint/2010/main" val="21560534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8B67-6D2E-8DE5-3778-6EA8453BAEEB}"/>
              </a:ext>
            </a:extLst>
          </p:cNvPr>
          <p:cNvSpPr>
            <a:spLocks noGrp="1"/>
          </p:cNvSpPr>
          <p:nvPr>
            <p:ph type="title"/>
          </p:nvPr>
        </p:nvSpPr>
        <p:spPr/>
        <p:txBody>
          <a:bodyPr/>
          <a:lstStyle/>
          <a:p>
            <a:r>
              <a:rPr lang="en-US" dirty="0">
                <a:solidFill>
                  <a:schemeClr val="bg1"/>
                </a:solidFill>
              </a:rPr>
              <a:t>Re</a:t>
            </a:r>
            <a:r>
              <a:rPr lang="en-US" dirty="0"/>
              <a:t>nts Paid and Rents Asked For</a:t>
            </a:r>
          </a:p>
        </p:txBody>
      </p:sp>
      <p:sp>
        <p:nvSpPr>
          <p:cNvPr id="4" name="Slide Number Placeholder 3">
            <a:extLst>
              <a:ext uri="{FF2B5EF4-FFF2-40B4-BE49-F238E27FC236}">
                <a16:creationId xmlns:a16="http://schemas.microsoft.com/office/drawing/2014/main" id="{B7377E21-8E30-6DFE-B93B-90CC227BC4CB}"/>
              </a:ext>
            </a:extLst>
          </p:cNvPr>
          <p:cNvSpPr>
            <a:spLocks noGrp="1"/>
          </p:cNvSpPr>
          <p:nvPr>
            <p:ph type="sldNum" sz="quarter" idx="12"/>
          </p:nvPr>
        </p:nvSpPr>
        <p:spPr/>
        <p:txBody>
          <a:bodyPr/>
          <a:lstStyle/>
          <a:p>
            <a:fld id="{D9F085D5-EC86-4F6A-B501-C1359CB39116}" type="slidenum">
              <a:rPr lang="en-GB" smtClean="0"/>
              <a:t>43</a:t>
            </a:fld>
            <a:endParaRPr lang="en-GB"/>
          </a:p>
        </p:txBody>
      </p:sp>
      <p:graphicFrame>
        <p:nvGraphicFramePr>
          <p:cNvPr id="5" name="Content Placeholder 4">
            <a:extLst>
              <a:ext uri="{FF2B5EF4-FFF2-40B4-BE49-F238E27FC236}">
                <a16:creationId xmlns:a16="http://schemas.microsoft.com/office/drawing/2014/main" id="{70FD12E7-2587-55E8-67A1-9CD0A63DA5D1}"/>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43199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DC29A-38C1-B05A-D6BD-5AC11B87A9ED}"/>
              </a:ext>
            </a:extLst>
          </p:cNvPr>
          <p:cNvSpPr>
            <a:spLocks noGrp="1"/>
          </p:cNvSpPr>
          <p:nvPr>
            <p:ph type="title"/>
          </p:nvPr>
        </p:nvSpPr>
        <p:spPr/>
        <p:txBody>
          <a:bodyPr/>
          <a:lstStyle/>
          <a:p>
            <a:r>
              <a:rPr lang="en-US" dirty="0">
                <a:solidFill>
                  <a:schemeClr val="bg1"/>
                </a:solidFill>
              </a:rPr>
              <a:t>Infl</a:t>
            </a:r>
            <a:r>
              <a:rPr lang="en-US" dirty="0"/>
              <a:t>ation a Closer Look:  Troubling News</a:t>
            </a:r>
          </a:p>
        </p:txBody>
      </p:sp>
      <p:sp>
        <p:nvSpPr>
          <p:cNvPr id="4" name="Slide Number Placeholder 3">
            <a:extLst>
              <a:ext uri="{FF2B5EF4-FFF2-40B4-BE49-F238E27FC236}">
                <a16:creationId xmlns:a16="http://schemas.microsoft.com/office/drawing/2014/main" id="{FF3551FF-4E7A-818B-FEF6-20320C0CBB71}"/>
              </a:ext>
            </a:extLst>
          </p:cNvPr>
          <p:cNvSpPr>
            <a:spLocks noGrp="1"/>
          </p:cNvSpPr>
          <p:nvPr>
            <p:ph type="sldNum" sz="quarter" idx="12"/>
          </p:nvPr>
        </p:nvSpPr>
        <p:spPr/>
        <p:txBody>
          <a:bodyPr/>
          <a:lstStyle/>
          <a:p>
            <a:fld id="{D9F085D5-EC86-4F6A-B501-C1359CB39116}" type="slidenum">
              <a:rPr lang="en-GB" smtClean="0"/>
              <a:t>44</a:t>
            </a:fld>
            <a:endParaRPr lang="en-GB"/>
          </a:p>
        </p:txBody>
      </p:sp>
      <p:pic>
        <p:nvPicPr>
          <p:cNvPr id="8" name="Content Placeholder 7">
            <a:extLst>
              <a:ext uri="{FF2B5EF4-FFF2-40B4-BE49-F238E27FC236}">
                <a16:creationId xmlns:a16="http://schemas.microsoft.com/office/drawing/2014/main" id="{CFF3FD3A-F452-29B7-8855-52FB9D83A1B5}"/>
              </a:ext>
            </a:extLst>
          </p:cNvPr>
          <p:cNvPicPr>
            <a:picLocks noGrp="1" noChangeAspect="1"/>
          </p:cNvPicPr>
          <p:nvPr>
            <p:ph idx="1"/>
          </p:nvPr>
        </p:nvPicPr>
        <p:blipFill>
          <a:blip r:embed="rId2"/>
          <a:stretch>
            <a:fillRect/>
          </a:stretch>
        </p:blipFill>
        <p:spPr>
          <a:xfrm>
            <a:off x="838200" y="1566746"/>
            <a:ext cx="10515600" cy="4422102"/>
          </a:xfrm>
        </p:spPr>
      </p:pic>
    </p:spTree>
    <p:extLst>
      <p:ext uri="{BB962C8B-B14F-4D97-AF65-F5344CB8AC3E}">
        <p14:creationId xmlns:p14="http://schemas.microsoft.com/office/powerpoint/2010/main" val="40738957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764AA-7875-0E67-03CB-3CA0C45020A5}"/>
              </a:ext>
            </a:extLst>
          </p:cNvPr>
          <p:cNvSpPr>
            <a:spLocks noGrp="1"/>
          </p:cNvSpPr>
          <p:nvPr>
            <p:ph type="title"/>
          </p:nvPr>
        </p:nvSpPr>
        <p:spPr/>
        <p:txBody>
          <a:bodyPr/>
          <a:lstStyle/>
          <a:p>
            <a:r>
              <a:rPr lang="en-US" dirty="0">
                <a:solidFill>
                  <a:schemeClr val="bg1"/>
                </a:solidFill>
              </a:rPr>
              <a:t>Wh</a:t>
            </a:r>
            <a:r>
              <a:rPr lang="en-US" dirty="0"/>
              <a:t>at is Happening to Wages?</a:t>
            </a:r>
          </a:p>
        </p:txBody>
      </p:sp>
      <p:sp>
        <p:nvSpPr>
          <p:cNvPr id="4" name="Slide Number Placeholder 3">
            <a:extLst>
              <a:ext uri="{FF2B5EF4-FFF2-40B4-BE49-F238E27FC236}">
                <a16:creationId xmlns:a16="http://schemas.microsoft.com/office/drawing/2014/main" id="{56AFCB5E-AD36-79F4-CCFC-F56CDC9C2DFB}"/>
              </a:ext>
            </a:extLst>
          </p:cNvPr>
          <p:cNvSpPr>
            <a:spLocks noGrp="1"/>
          </p:cNvSpPr>
          <p:nvPr>
            <p:ph type="sldNum" sz="quarter" idx="12"/>
          </p:nvPr>
        </p:nvSpPr>
        <p:spPr/>
        <p:txBody>
          <a:bodyPr/>
          <a:lstStyle/>
          <a:p>
            <a:fld id="{D9F085D5-EC86-4F6A-B501-C1359CB39116}" type="slidenum">
              <a:rPr lang="en-GB" smtClean="0"/>
              <a:t>45</a:t>
            </a:fld>
            <a:endParaRPr lang="en-GB"/>
          </a:p>
        </p:txBody>
      </p:sp>
      <p:graphicFrame>
        <p:nvGraphicFramePr>
          <p:cNvPr id="5" name="Content Placeholder 4">
            <a:extLst>
              <a:ext uri="{FF2B5EF4-FFF2-40B4-BE49-F238E27FC236}">
                <a16:creationId xmlns:a16="http://schemas.microsoft.com/office/drawing/2014/main" id="{C78686E6-BEA0-C376-0B59-BDB6F94677FF}"/>
              </a:ext>
            </a:extLst>
          </p:cNvPr>
          <p:cNvGraphicFramePr>
            <a:graphicFrameLocks noGrp="1"/>
          </p:cNvGraphicFramePr>
          <p:nvPr>
            <p:ph idx="1"/>
          </p:nvPr>
        </p:nvGraphicFramePr>
        <p:xfrm>
          <a:off x="838200" y="1570038"/>
          <a:ext cx="10515600" cy="43513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93803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19A6-615B-1C16-9175-289C110F9B89}"/>
              </a:ext>
            </a:extLst>
          </p:cNvPr>
          <p:cNvSpPr>
            <a:spLocks noGrp="1"/>
          </p:cNvSpPr>
          <p:nvPr>
            <p:ph type="title"/>
          </p:nvPr>
        </p:nvSpPr>
        <p:spPr/>
        <p:txBody>
          <a:bodyPr/>
          <a:lstStyle/>
          <a:p>
            <a:r>
              <a:rPr lang="en-US" dirty="0">
                <a:solidFill>
                  <a:schemeClr val="bg1"/>
                </a:solidFill>
              </a:rPr>
              <a:t>FO</a:t>
            </a:r>
            <a:r>
              <a:rPr lang="en-US" dirty="0">
                <a:solidFill>
                  <a:schemeClr val="accent5">
                    <a:lumMod val="50000"/>
                  </a:schemeClr>
                </a:solidFill>
              </a:rPr>
              <a:t>MC Economic Projections</a:t>
            </a:r>
            <a:endParaRPr lang="en-US" dirty="0"/>
          </a:p>
        </p:txBody>
      </p:sp>
      <p:sp>
        <p:nvSpPr>
          <p:cNvPr id="4" name="Slide Number Placeholder 3">
            <a:extLst>
              <a:ext uri="{FF2B5EF4-FFF2-40B4-BE49-F238E27FC236}">
                <a16:creationId xmlns:a16="http://schemas.microsoft.com/office/drawing/2014/main" id="{A04F4D1E-E799-D546-31F6-FCC512356128}"/>
              </a:ext>
            </a:extLst>
          </p:cNvPr>
          <p:cNvSpPr>
            <a:spLocks noGrp="1"/>
          </p:cNvSpPr>
          <p:nvPr>
            <p:ph type="sldNum" sz="quarter" idx="12"/>
          </p:nvPr>
        </p:nvSpPr>
        <p:spPr/>
        <p:txBody>
          <a:bodyPr/>
          <a:lstStyle/>
          <a:p>
            <a:fld id="{D9F085D5-EC86-4F6A-B501-C1359CB39116}" type="slidenum">
              <a:rPr lang="en-GB" smtClean="0"/>
              <a:t>46</a:t>
            </a:fld>
            <a:endParaRPr lang="en-GB"/>
          </a:p>
        </p:txBody>
      </p:sp>
      <p:graphicFrame>
        <p:nvGraphicFramePr>
          <p:cNvPr id="7" name="Content Placeholder 6">
            <a:extLst>
              <a:ext uri="{FF2B5EF4-FFF2-40B4-BE49-F238E27FC236}">
                <a16:creationId xmlns:a16="http://schemas.microsoft.com/office/drawing/2014/main" id="{B4099CD5-8466-1C37-85F9-693A78FB00AF}"/>
              </a:ext>
            </a:extLst>
          </p:cNvPr>
          <p:cNvGraphicFramePr>
            <a:graphicFrameLocks noGrp="1"/>
          </p:cNvGraphicFramePr>
          <p:nvPr>
            <p:ph idx="1"/>
            <p:extLst>
              <p:ext uri="{D42A27DB-BD31-4B8C-83A1-F6EECF244321}">
                <p14:modId xmlns:p14="http://schemas.microsoft.com/office/powerpoint/2010/main" val="3246006721"/>
              </p:ext>
            </p:extLst>
          </p:nvPr>
        </p:nvGraphicFramePr>
        <p:xfrm>
          <a:off x="2873829" y="1084217"/>
          <a:ext cx="6087291" cy="5009784"/>
        </p:xfrm>
        <a:graphic>
          <a:graphicData uri="http://schemas.openxmlformats.org/drawingml/2006/table">
            <a:tbl>
              <a:tblPr firstRow="1" firstCol="1" bandRow="1">
                <a:tableStyleId>{5C22544A-7EE6-4342-B048-85BDC9FD1C3A}</a:tableStyleId>
              </a:tblPr>
              <a:tblGrid>
                <a:gridCol w="1486062">
                  <a:extLst>
                    <a:ext uri="{9D8B030D-6E8A-4147-A177-3AD203B41FA5}">
                      <a16:colId xmlns:a16="http://schemas.microsoft.com/office/drawing/2014/main" val="1268182162"/>
                    </a:ext>
                  </a:extLst>
                </a:gridCol>
                <a:gridCol w="906136">
                  <a:extLst>
                    <a:ext uri="{9D8B030D-6E8A-4147-A177-3AD203B41FA5}">
                      <a16:colId xmlns:a16="http://schemas.microsoft.com/office/drawing/2014/main" val="15956405"/>
                    </a:ext>
                  </a:extLst>
                </a:gridCol>
                <a:gridCol w="906136">
                  <a:extLst>
                    <a:ext uri="{9D8B030D-6E8A-4147-A177-3AD203B41FA5}">
                      <a16:colId xmlns:a16="http://schemas.microsoft.com/office/drawing/2014/main" val="3951891092"/>
                    </a:ext>
                  </a:extLst>
                </a:gridCol>
                <a:gridCol w="906783">
                  <a:extLst>
                    <a:ext uri="{9D8B030D-6E8A-4147-A177-3AD203B41FA5}">
                      <a16:colId xmlns:a16="http://schemas.microsoft.com/office/drawing/2014/main" val="359720689"/>
                    </a:ext>
                  </a:extLst>
                </a:gridCol>
                <a:gridCol w="941087">
                  <a:extLst>
                    <a:ext uri="{9D8B030D-6E8A-4147-A177-3AD203B41FA5}">
                      <a16:colId xmlns:a16="http://schemas.microsoft.com/office/drawing/2014/main" val="3525373095"/>
                    </a:ext>
                  </a:extLst>
                </a:gridCol>
                <a:gridCol w="941087">
                  <a:extLst>
                    <a:ext uri="{9D8B030D-6E8A-4147-A177-3AD203B41FA5}">
                      <a16:colId xmlns:a16="http://schemas.microsoft.com/office/drawing/2014/main" val="606757111"/>
                    </a:ext>
                  </a:extLst>
                </a:gridCol>
              </a:tblGrid>
              <a:tr h="249331">
                <a:tc rowSpan="2">
                  <a:txBody>
                    <a:bodyPr/>
                    <a:lstStyle/>
                    <a:p>
                      <a:pPr marL="0" marR="0">
                        <a:lnSpc>
                          <a:spcPct val="107000"/>
                        </a:lnSpc>
                        <a:spcBef>
                          <a:spcPts val="0"/>
                        </a:spcBef>
                        <a:spcAft>
                          <a:spcPts val="0"/>
                        </a:spcAft>
                      </a:pPr>
                      <a:r>
                        <a:rPr lang="en-US" sz="1500">
                          <a:effectLst/>
                        </a:rPr>
                        <a:t>Variable</a:t>
                      </a:r>
                      <a:endParaRPr lang="en-US" sz="1000">
                        <a:effectLst/>
                      </a:endParaRPr>
                    </a:p>
                    <a:p>
                      <a:pPr marL="0" marR="0">
                        <a:lnSpc>
                          <a:spcPct val="107000"/>
                        </a:lnSpc>
                        <a:spcBef>
                          <a:spcPts val="0"/>
                        </a:spcBef>
                        <a:spcAft>
                          <a:spcPts val="0"/>
                        </a:spcAft>
                      </a:pPr>
                      <a:r>
                        <a:rPr lang="en-US" sz="1500">
                          <a:effectLst/>
                        </a:rPr>
                        <a:t>(in percent)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gridSpan="5">
                  <a:txBody>
                    <a:bodyPr/>
                    <a:lstStyle/>
                    <a:p>
                      <a:pPr marL="0" marR="0" algn="ctr">
                        <a:lnSpc>
                          <a:spcPct val="107000"/>
                        </a:lnSpc>
                        <a:spcBef>
                          <a:spcPts val="0"/>
                        </a:spcBef>
                        <a:spcAft>
                          <a:spcPts val="0"/>
                        </a:spcAft>
                      </a:pPr>
                      <a:r>
                        <a:rPr lang="en-US" sz="1500">
                          <a:effectLst/>
                        </a:rPr>
                        <a:t>Medians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4889212"/>
                  </a:ext>
                </a:extLst>
              </a:tr>
              <a:tr h="510244">
                <a:tc vMerge="1">
                  <a:txBody>
                    <a:bodyPr/>
                    <a:lstStyle/>
                    <a:p>
                      <a:endParaRPr lang="en-US"/>
                    </a:p>
                  </a:txBody>
                  <a:tcPr/>
                </a:tc>
                <a:tc>
                  <a:txBody>
                    <a:bodyPr/>
                    <a:lstStyle/>
                    <a:p>
                      <a:pPr marL="0" marR="0" algn="ctr">
                        <a:lnSpc>
                          <a:spcPct val="107000"/>
                        </a:lnSpc>
                        <a:spcBef>
                          <a:spcPts val="0"/>
                        </a:spcBef>
                        <a:spcAft>
                          <a:spcPts val="0"/>
                        </a:spcAft>
                      </a:pPr>
                      <a:r>
                        <a:rPr lang="en-US" sz="1500">
                          <a:effectLst/>
                        </a:rPr>
                        <a:t>2022</a:t>
                      </a:r>
                      <a:endParaRPr lang="en-US" sz="1000">
                        <a:effectLst/>
                      </a:endParaRPr>
                    </a:p>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Longer Run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476287948"/>
                  </a:ext>
                </a:extLst>
              </a:tr>
              <a:tr h="249331">
                <a:tc gridSpan="6">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7222249"/>
                  </a:ext>
                </a:extLst>
              </a:tr>
              <a:tr h="249331">
                <a:tc>
                  <a:txBody>
                    <a:bodyPr/>
                    <a:lstStyle/>
                    <a:p>
                      <a:pPr marL="0" marR="0">
                        <a:lnSpc>
                          <a:spcPct val="107000"/>
                        </a:lnSpc>
                        <a:spcBef>
                          <a:spcPts val="0"/>
                        </a:spcBef>
                        <a:spcAft>
                          <a:spcPts val="0"/>
                        </a:spcAft>
                      </a:pPr>
                      <a:r>
                        <a:rPr lang="en-US" sz="1500">
                          <a:effectLst/>
                        </a:rPr>
                        <a:t>RGDP growth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0.5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78775942"/>
                  </a:ext>
                </a:extLst>
              </a:tr>
              <a:tr h="249331">
                <a:tc>
                  <a:txBody>
                    <a:bodyPr/>
                    <a:lstStyle/>
                    <a:p>
                      <a:pPr marL="0" marR="0">
                        <a:lnSpc>
                          <a:spcPct val="107000"/>
                        </a:lnSpc>
                        <a:spcBef>
                          <a:spcPts val="0"/>
                        </a:spcBef>
                        <a:spcAft>
                          <a:spcPts val="0"/>
                        </a:spcAft>
                      </a:pPr>
                      <a:r>
                        <a:rPr lang="en-US" sz="1500">
                          <a:effectLst/>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3984259335"/>
                  </a:ext>
                </a:extLst>
              </a:tr>
              <a:tr h="249331">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808423915"/>
                  </a:ext>
                </a:extLst>
              </a:tr>
              <a:tr h="510244">
                <a:tc>
                  <a:txBody>
                    <a:bodyPr/>
                    <a:lstStyle/>
                    <a:p>
                      <a:pPr marL="0" marR="0">
                        <a:lnSpc>
                          <a:spcPct val="107000"/>
                        </a:lnSpc>
                        <a:spcBef>
                          <a:spcPts val="0"/>
                        </a:spcBef>
                        <a:spcAft>
                          <a:spcPts val="0"/>
                        </a:spcAft>
                      </a:pPr>
                      <a:r>
                        <a:rPr lang="en-US" sz="1500">
                          <a:effectLst/>
                        </a:rPr>
                        <a:t>Unemployment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239386013"/>
                  </a:ext>
                </a:extLst>
              </a:tr>
              <a:tr h="249331">
                <a:tc>
                  <a:txBody>
                    <a:bodyPr/>
                    <a:lstStyle/>
                    <a:p>
                      <a:pPr marL="0" marR="0">
                        <a:lnSpc>
                          <a:spcPct val="107000"/>
                        </a:lnSpc>
                        <a:spcBef>
                          <a:spcPts val="0"/>
                        </a:spcBef>
                        <a:spcAft>
                          <a:spcPts val="0"/>
                        </a:spcAft>
                      </a:pPr>
                      <a:r>
                        <a:rPr lang="en-US" sz="1500">
                          <a:effectLst/>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194497308"/>
                  </a:ext>
                </a:extLst>
              </a:tr>
              <a:tr h="249331">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704929252"/>
                  </a:ext>
                </a:extLst>
              </a:tr>
              <a:tr h="249331">
                <a:tc>
                  <a:txBody>
                    <a:bodyPr/>
                    <a:lstStyle/>
                    <a:p>
                      <a:pPr marL="0" marR="0">
                        <a:lnSpc>
                          <a:spcPct val="107000"/>
                        </a:lnSpc>
                        <a:spcBef>
                          <a:spcPts val="0"/>
                        </a:spcBef>
                        <a:spcAft>
                          <a:spcPts val="0"/>
                        </a:spcAft>
                      </a:pPr>
                      <a:r>
                        <a:rPr lang="en-US" sz="1500">
                          <a:effectLst/>
                        </a:rPr>
                        <a:t>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070886515"/>
                  </a:ext>
                </a:extLst>
              </a:tr>
              <a:tr h="249331">
                <a:tc>
                  <a:txBody>
                    <a:bodyPr/>
                    <a:lstStyle/>
                    <a:p>
                      <a:pPr marL="0" marR="0">
                        <a:lnSpc>
                          <a:spcPct val="107000"/>
                        </a:lnSpc>
                        <a:spcBef>
                          <a:spcPts val="0"/>
                        </a:spcBef>
                        <a:spcAft>
                          <a:spcPts val="0"/>
                        </a:spcAft>
                      </a:pPr>
                      <a:r>
                        <a:rPr lang="en-US" sz="1500">
                          <a:effectLst/>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203816068"/>
                  </a:ext>
                </a:extLst>
              </a:tr>
              <a:tr h="249331">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468217479"/>
                  </a:ext>
                </a:extLst>
              </a:tr>
              <a:tr h="249331">
                <a:tc>
                  <a:txBody>
                    <a:bodyPr/>
                    <a:lstStyle/>
                    <a:p>
                      <a:pPr marL="0" marR="0">
                        <a:lnSpc>
                          <a:spcPct val="107000"/>
                        </a:lnSpc>
                        <a:spcBef>
                          <a:spcPts val="0"/>
                        </a:spcBef>
                        <a:spcAft>
                          <a:spcPts val="0"/>
                        </a:spcAft>
                      </a:pPr>
                      <a:r>
                        <a:rPr lang="en-US" sz="1500">
                          <a:effectLst/>
                        </a:rPr>
                        <a:t>Core 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224873454"/>
                  </a:ext>
                </a:extLst>
              </a:tr>
              <a:tr h="249331">
                <a:tc>
                  <a:txBody>
                    <a:bodyPr/>
                    <a:lstStyle/>
                    <a:p>
                      <a:pPr marL="0" marR="0">
                        <a:lnSpc>
                          <a:spcPct val="107000"/>
                        </a:lnSpc>
                        <a:spcBef>
                          <a:spcPts val="0"/>
                        </a:spcBef>
                        <a:spcAft>
                          <a:spcPts val="0"/>
                        </a:spcAft>
                      </a:pPr>
                      <a:r>
                        <a:rPr lang="en-US" sz="1500">
                          <a:effectLst/>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5.4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066790628"/>
                  </a:ext>
                </a:extLst>
              </a:tr>
              <a:tr h="249331">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335259624"/>
                  </a:ext>
                </a:extLst>
              </a:tr>
              <a:tr h="249331">
                <a:tc>
                  <a:txBody>
                    <a:bodyPr/>
                    <a:lstStyle/>
                    <a:p>
                      <a:pPr marL="0" marR="0">
                        <a:lnSpc>
                          <a:spcPct val="107000"/>
                        </a:lnSpc>
                        <a:spcBef>
                          <a:spcPts val="0"/>
                        </a:spcBef>
                        <a:spcAft>
                          <a:spcPts val="0"/>
                        </a:spcAft>
                      </a:pPr>
                      <a:r>
                        <a:rPr lang="en-US" sz="1500">
                          <a:effectLst/>
                        </a:rPr>
                        <a:t>Federal Funds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829056966"/>
                  </a:ext>
                </a:extLst>
              </a:tr>
              <a:tr h="249331">
                <a:tc>
                  <a:txBody>
                    <a:bodyPr/>
                    <a:lstStyle/>
                    <a:p>
                      <a:pPr marL="0" marR="0">
                        <a:lnSpc>
                          <a:spcPct val="107000"/>
                        </a:lnSpc>
                        <a:spcBef>
                          <a:spcPts val="0"/>
                        </a:spcBef>
                        <a:spcAft>
                          <a:spcPts val="0"/>
                        </a:spcAft>
                      </a:pPr>
                      <a:r>
                        <a:rPr lang="en-US" sz="1500">
                          <a:effectLst/>
                        </a:rPr>
                        <a:t>  Sept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958592680"/>
                  </a:ext>
                </a:extLst>
              </a:tr>
              <a:tr h="249331">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21438141"/>
                  </a:ext>
                </a:extLst>
              </a:tr>
            </a:tbl>
          </a:graphicData>
        </a:graphic>
      </p:graphicFrame>
    </p:spTree>
    <p:extLst>
      <p:ext uri="{BB962C8B-B14F-4D97-AF65-F5344CB8AC3E}">
        <p14:creationId xmlns:p14="http://schemas.microsoft.com/office/powerpoint/2010/main" val="15847931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EE92D-40D8-F2F1-4774-531EC9737379}"/>
              </a:ext>
            </a:extLst>
          </p:cNvPr>
          <p:cNvSpPr>
            <a:spLocks noGrp="1"/>
          </p:cNvSpPr>
          <p:nvPr>
            <p:ph type="title"/>
          </p:nvPr>
        </p:nvSpPr>
        <p:spPr/>
        <p:txBody>
          <a:bodyPr/>
          <a:lstStyle/>
          <a:p>
            <a:r>
              <a:rPr lang="en-US" dirty="0">
                <a:solidFill>
                  <a:schemeClr val="bg1"/>
                </a:solidFill>
              </a:rPr>
              <a:t>FO</a:t>
            </a:r>
            <a:r>
              <a:rPr lang="en-US" dirty="0"/>
              <a:t>MC Is of Two Minds (December 14,2022)</a:t>
            </a:r>
          </a:p>
        </p:txBody>
      </p:sp>
      <p:sp>
        <p:nvSpPr>
          <p:cNvPr id="3" name="Content Placeholder 2">
            <a:extLst>
              <a:ext uri="{FF2B5EF4-FFF2-40B4-BE49-F238E27FC236}">
                <a16:creationId xmlns:a16="http://schemas.microsoft.com/office/drawing/2014/main" id="{F7BE4A2D-1970-2517-ADB6-3C11E96D7D4B}"/>
              </a:ext>
            </a:extLst>
          </p:cNvPr>
          <p:cNvSpPr>
            <a:spLocks noGrp="1"/>
          </p:cNvSpPr>
          <p:nvPr>
            <p:ph idx="1"/>
          </p:nvPr>
        </p:nvSpPr>
        <p:spPr/>
        <p:txBody>
          <a:bodyPr>
            <a:normAutofit fontScale="92500" lnSpcReduction="10000"/>
          </a:bodyPr>
          <a:lstStyle/>
          <a:p>
            <a:pPr marL="0" indent="0">
              <a:buNone/>
            </a:pPr>
            <a:r>
              <a:rPr lang="en-US" b="0" i="0" u="none" strike="noStrike" baseline="0" dirty="0">
                <a:solidFill>
                  <a:srgbClr val="000000"/>
                </a:solidFill>
                <a:latin typeface="Garamond" panose="02020404030301010803" pitchFamily="18" charset="0"/>
              </a:rPr>
              <a:t>Many participants highlighted that the Committee needed to continue to balance two risks. </a:t>
            </a:r>
          </a:p>
          <a:p>
            <a:pPr marL="514350" indent="-514350">
              <a:buFont typeface="+mj-lt"/>
              <a:buAutoNum type="arabicPeriod"/>
            </a:pPr>
            <a:r>
              <a:rPr lang="en-US" b="0" i="0" u="none" strike="noStrike" baseline="0" dirty="0">
                <a:solidFill>
                  <a:srgbClr val="000000"/>
                </a:solidFill>
                <a:latin typeface="Garamond" panose="02020404030301010803" pitchFamily="18" charset="0"/>
              </a:rPr>
              <a:t>One risk was that an insufficiently restrictive monetary policy could cause inflation to remain above the Committee’s target for longer than anticipated, leading to unanchored inflation expectations </a:t>
            </a:r>
          </a:p>
          <a:p>
            <a:pPr marL="514350" indent="-514350">
              <a:buFont typeface="+mj-lt"/>
              <a:buAutoNum type="arabicPeriod"/>
            </a:pPr>
            <a:r>
              <a:rPr lang="en-US" b="0" i="0" u="none" strike="noStrike" baseline="0" dirty="0">
                <a:solidFill>
                  <a:srgbClr val="000000"/>
                </a:solidFill>
                <a:latin typeface="Garamond" panose="02020404030301010803" pitchFamily="18" charset="0"/>
              </a:rPr>
              <a:t>The other risk was that the lagged cumulative effect of policy tightening could end up being more restrictive than is necessary to bring down inflation to 2 percent and lead to an unnecessary reduction in economic activity, potentially placing the largest bur-dens on the most vulnerable groups of the population.</a:t>
            </a:r>
          </a:p>
          <a:p>
            <a:pPr marL="0" indent="0">
              <a:buNone/>
            </a:pPr>
            <a:r>
              <a:rPr lang="en-US" sz="3000" b="0" i="0" u="none" strike="noStrike" baseline="0" dirty="0">
                <a:solidFill>
                  <a:srgbClr val="000000"/>
                </a:solidFill>
                <a:latin typeface="Garamond" panose="02020404030301010803" pitchFamily="18" charset="0"/>
              </a:rPr>
              <a:t>No participants anticipated that it would be appropriate to begin reducing the federal funds rate target in 2023.</a:t>
            </a:r>
            <a:endParaRPr lang="en-US" dirty="0"/>
          </a:p>
        </p:txBody>
      </p:sp>
      <p:sp>
        <p:nvSpPr>
          <p:cNvPr id="4" name="Slide Number Placeholder 3">
            <a:extLst>
              <a:ext uri="{FF2B5EF4-FFF2-40B4-BE49-F238E27FC236}">
                <a16:creationId xmlns:a16="http://schemas.microsoft.com/office/drawing/2014/main" id="{C3DE7E73-AFCE-A5D8-7E88-44B76A597BA1}"/>
              </a:ext>
            </a:extLst>
          </p:cNvPr>
          <p:cNvSpPr>
            <a:spLocks noGrp="1"/>
          </p:cNvSpPr>
          <p:nvPr>
            <p:ph type="sldNum" sz="quarter" idx="12"/>
          </p:nvPr>
        </p:nvSpPr>
        <p:spPr/>
        <p:txBody>
          <a:bodyPr/>
          <a:lstStyle/>
          <a:p>
            <a:fld id="{D9F085D5-EC86-4F6A-B501-C1359CB39116}" type="slidenum">
              <a:rPr lang="en-GB" smtClean="0"/>
              <a:t>47</a:t>
            </a:fld>
            <a:endParaRPr lang="en-GB"/>
          </a:p>
        </p:txBody>
      </p:sp>
    </p:spTree>
    <p:extLst>
      <p:ext uri="{BB962C8B-B14F-4D97-AF65-F5344CB8AC3E}">
        <p14:creationId xmlns:p14="http://schemas.microsoft.com/office/powerpoint/2010/main" val="3724841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012AD-FC8F-8758-18A2-3F20D4ACD92D}"/>
              </a:ext>
            </a:extLst>
          </p:cNvPr>
          <p:cNvSpPr>
            <a:spLocks noGrp="1"/>
          </p:cNvSpPr>
          <p:nvPr>
            <p:ph type="title"/>
          </p:nvPr>
        </p:nvSpPr>
        <p:spPr/>
        <p:txBody>
          <a:bodyPr/>
          <a:lstStyle/>
          <a:p>
            <a:r>
              <a:rPr lang="en-US" dirty="0">
                <a:solidFill>
                  <a:schemeClr val="bg1"/>
                </a:solidFill>
              </a:rPr>
              <a:t>Wa</a:t>
            </a:r>
            <a:r>
              <a:rPr lang="en-US" dirty="0"/>
              <a:t>ll Street Still is Predicting a Recession</a:t>
            </a:r>
          </a:p>
        </p:txBody>
      </p:sp>
      <p:pic>
        <p:nvPicPr>
          <p:cNvPr id="6" name="Content Placeholder 5">
            <a:extLst>
              <a:ext uri="{FF2B5EF4-FFF2-40B4-BE49-F238E27FC236}">
                <a16:creationId xmlns:a16="http://schemas.microsoft.com/office/drawing/2014/main" id="{75404163-A8A1-27AF-E402-897ECEE861E6}"/>
              </a:ext>
            </a:extLst>
          </p:cNvPr>
          <p:cNvPicPr>
            <a:picLocks noGrp="1" noChangeAspect="1"/>
          </p:cNvPicPr>
          <p:nvPr>
            <p:ph idx="1"/>
          </p:nvPr>
        </p:nvPicPr>
        <p:blipFill>
          <a:blip r:embed="rId2"/>
          <a:stretch>
            <a:fillRect/>
          </a:stretch>
        </p:blipFill>
        <p:spPr>
          <a:xfrm>
            <a:off x="2180550" y="1400454"/>
            <a:ext cx="7247610" cy="4754880"/>
          </a:xfrm>
        </p:spPr>
      </p:pic>
      <p:sp>
        <p:nvSpPr>
          <p:cNvPr id="4" name="Slide Number Placeholder 3">
            <a:extLst>
              <a:ext uri="{FF2B5EF4-FFF2-40B4-BE49-F238E27FC236}">
                <a16:creationId xmlns:a16="http://schemas.microsoft.com/office/drawing/2014/main" id="{9D898635-26F7-48C5-E8F0-8A31A0F0C91B}"/>
              </a:ext>
            </a:extLst>
          </p:cNvPr>
          <p:cNvSpPr>
            <a:spLocks noGrp="1"/>
          </p:cNvSpPr>
          <p:nvPr>
            <p:ph type="sldNum" sz="quarter" idx="12"/>
          </p:nvPr>
        </p:nvSpPr>
        <p:spPr/>
        <p:txBody>
          <a:bodyPr/>
          <a:lstStyle/>
          <a:p>
            <a:fld id="{D9F085D5-EC86-4F6A-B501-C1359CB39116}" type="slidenum">
              <a:rPr lang="en-GB" smtClean="0"/>
              <a:t>48</a:t>
            </a:fld>
            <a:endParaRPr lang="en-GB"/>
          </a:p>
        </p:txBody>
      </p:sp>
      <p:sp>
        <p:nvSpPr>
          <p:cNvPr id="7" name="TextBox 6">
            <a:extLst>
              <a:ext uri="{FF2B5EF4-FFF2-40B4-BE49-F238E27FC236}">
                <a16:creationId xmlns:a16="http://schemas.microsoft.com/office/drawing/2014/main" id="{7C7C800F-A42C-2FCE-5ED2-688CA1AB799D}"/>
              </a:ext>
            </a:extLst>
          </p:cNvPr>
          <p:cNvSpPr txBox="1"/>
          <p:nvPr/>
        </p:nvSpPr>
        <p:spPr>
          <a:xfrm>
            <a:off x="6972300" y="6004560"/>
            <a:ext cx="3352800" cy="369332"/>
          </a:xfrm>
          <a:prstGeom prst="rect">
            <a:avLst/>
          </a:prstGeom>
          <a:noFill/>
        </p:spPr>
        <p:txBody>
          <a:bodyPr wrap="square" rtlCol="0">
            <a:spAutoFit/>
          </a:bodyPr>
          <a:lstStyle/>
          <a:p>
            <a:r>
              <a:rPr lang="en-US" i="1" dirty="0"/>
              <a:t>Wall Street Journal, </a:t>
            </a:r>
            <a:r>
              <a:rPr lang="en-US" dirty="0"/>
              <a:t>1/15/2023</a:t>
            </a:r>
            <a:endParaRPr lang="en-US" i="1" dirty="0"/>
          </a:p>
        </p:txBody>
      </p:sp>
    </p:spTree>
    <p:extLst>
      <p:ext uri="{BB962C8B-B14F-4D97-AF65-F5344CB8AC3E}">
        <p14:creationId xmlns:p14="http://schemas.microsoft.com/office/powerpoint/2010/main" val="36940104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94AAD-726D-8E4D-004A-C9B8A6D6343D}"/>
              </a:ext>
            </a:extLst>
          </p:cNvPr>
          <p:cNvSpPr>
            <a:spLocks noGrp="1"/>
          </p:cNvSpPr>
          <p:nvPr>
            <p:ph type="title"/>
          </p:nvPr>
        </p:nvSpPr>
        <p:spPr/>
        <p:txBody>
          <a:bodyPr/>
          <a:lstStyle/>
          <a:p>
            <a:r>
              <a:rPr lang="en-US" dirty="0">
                <a:solidFill>
                  <a:schemeClr val="bg1"/>
                </a:solidFill>
              </a:rPr>
              <a:t>Wa</a:t>
            </a:r>
            <a:r>
              <a:rPr lang="en-US" dirty="0"/>
              <a:t>ll Street is Overall Optimistic</a:t>
            </a:r>
          </a:p>
        </p:txBody>
      </p:sp>
      <p:pic>
        <p:nvPicPr>
          <p:cNvPr id="6" name="Content Placeholder 5">
            <a:extLst>
              <a:ext uri="{FF2B5EF4-FFF2-40B4-BE49-F238E27FC236}">
                <a16:creationId xmlns:a16="http://schemas.microsoft.com/office/drawing/2014/main" id="{A544A352-829B-6111-8465-E4AF976C97AD}"/>
              </a:ext>
            </a:extLst>
          </p:cNvPr>
          <p:cNvPicPr>
            <a:picLocks noGrp="1" noChangeAspect="1"/>
          </p:cNvPicPr>
          <p:nvPr>
            <p:ph idx="1"/>
          </p:nvPr>
        </p:nvPicPr>
        <p:blipFill>
          <a:blip r:embed="rId2"/>
          <a:stretch>
            <a:fillRect/>
          </a:stretch>
        </p:blipFill>
        <p:spPr>
          <a:xfrm>
            <a:off x="602323" y="2030331"/>
            <a:ext cx="5493677" cy="3840480"/>
          </a:xfrm>
        </p:spPr>
      </p:pic>
      <p:sp>
        <p:nvSpPr>
          <p:cNvPr id="4" name="Slide Number Placeholder 3">
            <a:extLst>
              <a:ext uri="{FF2B5EF4-FFF2-40B4-BE49-F238E27FC236}">
                <a16:creationId xmlns:a16="http://schemas.microsoft.com/office/drawing/2014/main" id="{A6409857-41A9-73F5-6960-33F98CBE7904}"/>
              </a:ext>
            </a:extLst>
          </p:cNvPr>
          <p:cNvSpPr>
            <a:spLocks noGrp="1"/>
          </p:cNvSpPr>
          <p:nvPr>
            <p:ph type="sldNum" sz="quarter" idx="12"/>
          </p:nvPr>
        </p:nvSpPr>
        <p:spPr/>
        <p:txBody>
          <a:bodyPr/>
          <a:lstStyle/>
          <a:p>
            <a:fld id="{D9F085D5-EC86-4F6A-B501-C1359CB39116}" type="slidenum">
              <a:rPr lang="en-GB" smtClean="0"/>
              <a:t>49</a:t>
            </a:fld>
            <a:endParaRPr lang="en-GB"/>
          </a:p>
        </p:txBody>
      </p:sp>
      <p:graphicFrame>
        <p:nvGraphicFramePr>
          <p:cNvPr id="7" name="Chart 6">
            <a:extLst>
              <a:ext uri="{FF2B5EF4-FFF2-40B4-BE49-F238E27FC236}">
                <a16:creationId xmlns:a16="http://schemas.microsoft.com/office/drawing/2014/main" id="{BC19F87E-E9B9-A5FC-EB43-4792E7E7B748}"/>
              </a:ext>
            </a:extLst>
          </p:cNvPr>
          <p:cNvGraphicFramePr>
            <a:graphicFrameLocks/>
          </p:cNvGraphicFramePr>
          <p:nvPr>
            <p:extLst>
              <p:ext uri="{D42A27DB-BD31-4B8C-83A1-F6EECF244321}">
                <p14:modId xmlns:p14="http://schemas.microsoft.com/office/powerpoint/2010/main" val="646496521"/>
              </p:ext>
            </p:extLst>
          </p:nvPr>
        </p:nvGraphicFramePr>
        <p:xfrm>
          <a:off x="6156960" y="2391054"/>
          <a:ext cx="4572000" cy="338490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274AA6F7-578C-F3B2-5651-C8F158606332}"/>
              </a:ext>
            </a:extLst>
          </p:cNvPr>
          <p:cNvSpPr txBox="1"/>
          <p:nvPr/>
        </p:nvSpPr>
        <p:spPr>
          <a:xfrm>
            <a:off x="6499860" y="1615440"/>
            <a:ext cx="3055620" cy="369332"/>
          </a:xfrm>
          <a:prstGeom prst="rect">
            <a:avLst/>
          </a:prstGeom>
          <a:noFill/>
        </p:spPr>
        <p:txBody>
          <a:bodyPr wrap="square" rtlCol="0">
            <a:spAutoFit/>
          </a:bodyPr>
          <a:lstStyle/>
          <a:p>
            <a:r>
              <a:rPr lang="en-US" b="1" dirty="0"/>
              <a:t>Fed Funds Moderation?</a:t>
            </a:r>
          </a:p>
        </p:txBody>
      </p:sp>
    </p:spTree>
    <p:extLst>
      <p:ext uri="{BB962C8B-B14F-4D97-AF65-F5344CB8AC3E}">
        <p14:creationId xmlns:p14="http://schemas.microsoft.com/office/powerpoint/2010/main" val="4063524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637326" y="0"/>
            <a:ext cx="10515600" cy="1325563"/>
          </a:xfrm>
        </p:spPr>
        <p:txBody>
          <a:bodyPr/>
          <a:lstStyle/>
          <a:p>
            <a:r>
              <a:rPr lang="en-US" dirty="0"/>
              <a:t> </a:t>
            </a:r>
            <a:r>
              <a:rPr lang="en-US" dirty="0">
                <a:solidFill>
                  <a:schemeClr val="bg1"/>
                </a:solidFill>
              </a:rPr>
              <a:t>Ava</a:t>
            </a:r>
            <a:r>
              <a:rPr lang="en-US" dirty="0"/>
              <a:t>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Healthcare Economics</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Trade and Globalization</a:t>
            </a:r>
          </a:p>
          <a:p>
            <a:pPr>
              <a:spcAft>
                <a:spcPts val="1000"/>
              </a:spcAft>
            </a:pPr>
            <a:r>
              <a:rPr lang="en-US" dirty="0"/>
              <a:t>Minimum Wages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Black-White Wealth Gap</a:t>
            </a:r>
          </a:p>
          <a:p>
            <a:pPr>
              <a:spcAft>
                <a:spcPts val="1000"/>
              </a:spcAft>
            </a:pPr>
            <a:r>
              <a:rPr lang="en-US" dirty="0"/>
              <a:t>Autonomous Vehicles</a:t>
            </a:r>
          </a:p>
          <a:p>
            <a:pPr>
              <a:spcAft>
                <a:spcPts val="1000"/>
              </a:spcAft>
            </a:pPr>
            <a:r>
              <a:rPr lang="en-US" dirty="0"/>
              <a:t>Healthcare Economics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730894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274A7-47C3-6348-9655-09435F9D9AB1}"/>
              </a:ext>
            </a:extLst>
          </p:cNvPr>
          <p:cNvSpPr>
            <a:spLocks noGrp="1"/>
          </p:cNvSpPr>
          <p:nvPr>
            <p:ph type="title"/>
          </p:nvPr>
        </p:nvSpPr>
        <p:spPr/>
        <p:txBody>
          <a:bodyPr/>
          <a:lstStyle/>
          <a:p>
            <a:r>
              <a:rPr lang="en-US" dirty="0">
                <a:solidFill>
                  <a:schemeClr val="bg1"/>
                </a:solidFill>
              </a:rPr>
              <a:t>Is t</a:t>
            </a:r>
            <a:r>
              <a:rPr lang="en-US" dirty="0"/>
              <a:t>he Fed Happy with this Chart?</a:t>
            </a:r>
          </a:p>
        </p:txBody>
      </p:sp>
      <p:pic>
        <p:nvPicPr>
          <p:cNvPr id="6" name="Content Placeholder 5">
            <a:extLst>
              <a:ext uri="{FF2B5EF4-FFF2-40B4-BE49-F238E27FC236}">
                <a16:creationId xmlns:a16="http://schemas.microsoft.com/office/drawing/2014/main" id="{1C811EF5-8A05-B457-62B4-0F8F58100A9F}"/>
              </a:ext>
            </a:extLst>
          </p:cNvPr>
          <p:cNvPicPr>
            <a:picLocks noGrp="1" noChangeAspect="1"/>
          </p:cNvPicPr>
          <p:nvPr>
            <p:ph idx="1"/>
          </p:nvPr>
        </p:nvPicPr>
        <p:blipFill>
          <a:blip r:embed="rId2"/>
          <a:stretch>
            <a:fillRect/>
          </a:stretch>
        </p:blipFill>
        <p:spPr>
          <a:xfrm>
            <a:off x="838200" y="2177540"/>
            <a:ext cx="10515600" cy="3933700"/>
          </a:xfrm>
        </p:spPr>
      </p:pic>
      <p:sp>
        <p:nvSpPr>
          <p:cNvPr id="4" name="Slide Number Placeholder 3">
            <a:extLst>
              <a:ext uri="{FF2B5EF4-FFF2-40B4-BE49-F238E27FC236}">
                <a16:creationId xmlns:a16="http://schemas.microsoft.com/office/drawing/2014/main" id="{3ED4C662-2743-6826-5FCB-772ECCC09AF1}"/>
              </a:ext>
            </a:extLst>
          </p:cNvPr>
          <p:cNvSpPr>
            <a:spLocks noGrp="1"/>
          </p:cNvSpPr>
          <p:nvPr>
            <p:ph type="sldNum" sz="quarter" idx="12"/>
          </p:nvPr>
        </p:nvSpPr>
        <p:spPr/>
        <p:txBody>
          <a:bodyPr/>
          <a:lstStyle/>
          <a:p>
            <a:fld id="{D9F085D5-EC86-4F6A-B501-C1359CB39116}" type="slidenum">
              <a:rPr lang="en-GB" smtClean="0"/>
              <a:t>50</a:t>
            </a:fld>
            <a:endParaRPr lang="en-GB"/>
          </a:p>
        </p:txBody>
      </p:sp>
    </p:spTree>
    <p:extLst>
      <p:ext uri="{BB962C8B-B14F-4D97-AF65-F5344CB8AC3E}">
        <p14:creationId xmlns:p14="http://schemas.microsoft.com/office/powerpoint/2010/main" val="329983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1D1F9-7BF0-AD4B-A069-2C298A4322CC}"/>
              </a:ext>
            </a:extLst>
          </p:cNvPr>
          <p:cNvSpPr>
            <a:spLocks noGrp="1"/>
          </p:cNvSpPr>
          <p:nvPr>
            <p:ph type="title"/>
          </p:nvPr>
        </p:nvSpPr>
        <p:spPr>
          <a:xfrm>
            <a:off x="881232" y="0"/>
            <a:ext cx="10515600" cy="1325563"/>
          </a:xfrm>
        </p:spPr>
        <p:txBody>
          <a:bodyPr/>
          <a:lstStyle/>
          <a:p>
            <a:r>
              <a:rPr lang="en-US" dirty="0">
                <a:solidFill>
                  <a:schemeClr val="bg1"/>
                </a:solidFill>
              </a:rPr>
              <a:t>Tra</a:t>
            </a:r>
            <a:r>
              <a:rPr lang="en-US" dirty="0"/>
              <a:t>de: Bicycle Supply Chain</a:t>
            </a:r>
          </a:p>
        </p:txBody>
      </p:sp>
      <p:sp>
        <p:nvSpPr>
          <p:cNvPr id="4" name="Slide Number Placeholder 3">
            <a:extLst>
              <a:ext uri="{FF2B5EF4-FFF2-40B4-BE49-F238E27FC236}">
                <a16:creationId xmlns:a16="http://schemas.microsoft.com/office/drawing/2014/main" id="{14DEEF06-B51E-A347-BE47-E83AEC2E3A89}"/>
              </a:ext>
            </a:extLst>
          </p:cNvPr>
          <p:cNvSpPr>
            <a:spLocks noGrp="1"/>
          </p:cNvSpPr>
          <p:nvPr>
            <p:ph type="sldNum" sz="quarter" idx="12"/>
          </p:nvPr>
        </p:nvSpPr>
        <p:spPr/>
        <p:txBody>
          <a:bodyPr/>
          <a:lstStyle/>
          <a:p>
            <a:fld id="{D9F085D5-EC86-4F6A-B501-C1359CB39116}" type="slidenum">
              <a:rPr lang="en-GB" smtClean="0"/>
              <a:t>51</a:t>
            </a:fld>
            <a:endParaRPr lang="en-GB"/>
          </a:p>
        </p:txBody>
      </p:sp>
      <p:sp>
        <p:nvSpPr>
          <p:cNvPr id="5" name="TextBox 4">
            <a:extLst>
              <a:ext uri="{FF2B5EF4-FFF2-40B4-BE49-F238E27FC236}">
                <a16:creationId xmlns:a16="http://schemas.microsoft.com/office/drawing/2014/main" id="{EA4FD983-DF47-2A49-82FA-0E5FFF9E2820}"/>
              </a:ext>
            </a:extLst>
          </p:cNvPr>
          <p:cNvSpPr txBox="1"/>
          <p:nvPr/>
        </p:nvSpPr>
        <p:spPr>
          <a:xfrm>
            <a:off x="8680525" y="6510508"/>
            <a:ext cx="3013038" cy="276999"/>
          </a:xfrm>
          <a:prstGeom prst="rect">
            <a:avLst/>
          </a:prstGeom>
          <a:solidFill>
            <a:schemeClr val="bg1"/>
          </a:solidFill>
        </p:spPr>
        <p:txBody>
          <a:bodyPr wrap="square" rtlCol="0">
            <a:spAutoFit/>
          </a:bodyPr>
          <a:lstStyle/>
          <a:p>
            <a:r>
              <a:rPr lang="en-US" sz="1200" dirty="0"/>
              <a:t>Source:  World Development Report 2020</a:t>
            </a:r>
          </a:p>
        </p:txBody>
      </p:sp>
      <p:pic>
        <p:nvPicPr>
          <p:cNvPr id="6" name="Picture 5">
            <a:extLst>
              <a:ext uri="{FF2B5EF4-FFF2-40B4-BE49-F238E27FC236}">
                <a16:creationId xmlns:a16="http://schemas.microsoft.com/office/drawing/2014/main" id="{9F97258B-6534-C04C-9514-85EB5477E265}"/>
              </a:ext>
            </a:extLst>
          </p:cNvPr>
          <p:cNvPicPr>
            <a:picLocks noChangeAspect="1"/>
          </p:cNvPicPr>
          <p:nvPr/>
        </p:nvPicPr>
        <p:blipFill>
          <a:blip r:embed="rId2"/>
          <a:stretch>
            <a:fillRect/>
          </a:stretch>
        </p:blipFill>
        <p:spPr>
          <a:xfrm>
            <a:off x="3195025" y="921081"/>
            <a:ext cx="6298754" cy="5403797"/>
          </a:xfrm>
          <a:prstGeom prst="rect">
            <a:avLst/>
          </a:prstGeom>
        </p:spPr>
      </p:pic>
    </p:spTree>
    <p:extLst>
      <p:ext uri="{BB962C8B-B14F-4D97-AF65-F5344CB8AC3E}">
        <p14:creationId xmlns:p14="http://schemas.microsoft.com/office/powerpoint/2010/main" val="30845953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571500" y="7777"/>
            <a:ext cx="10515600" cy="1325563"/>
          </a:xfrm>
        </p:spPr>
        <p:txBody>
          <a:bodyPr/>
          <a:lstStyle/>
          <a:p>
            <a:r>
              <a:rPr lang="en-US" dirty="0"/>
              <a:t> </a:t>
            </a:r>
            <a:r>
              <a:rPr lang="en-US" dirty="0">
                <a:solidFill>
                  <a:schemeClr val="bg1"/>
                </a:solidFill>
              </a:rPr>
              <a:t>Now</a:t>
            </a:r>
            <a:r>
              <a:rPr lang="en-US" dirty="0">
                <a:solidFill>
                  <a:schemeClr val="accent5">
                    <a:lumMod val="50000"/>
                  </a:schemeClr>
                </a:solidFill>
              </a:rPr>
              <a:t>, it is Your Turn</a:t>
            </a:r>
            <a:endParaRPr lang="en-US" dirty="0"/>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647700" y="670559"/>
            <a:ext cx="11074608" cy="5924791"/>
          </a:xfrm>
        </p:spPr>
        <p:txBody>
          <a:bodyPr>
            <a:normAutofit fontScale="47500" lnSpcReduction="20000"/>
          </a:bodyPr>
          <a:lstStyle/>
          <a:p>
            <a:pPr marL="0" indent="0" algn="ctr">
              <a:buNone/>
            </a:pPr>
            <a:endParaRPr lang="en-US" sz="5100" dirty="0">
              <a:hlinkClick r:id="rId2"/>
            </a:endParaRPr>
          </a:p>
          <a:p>
            <a:pPr marL="0" indent="0" algn="ctr">
              <a:buNone/>
            </a:pPr>
            <a:r>
              <a:rPr lang="en-US" sz="7400" dirty="0">
                <a:hlinkClick r:id="rId2"/>
              </a:rPr>
              <a:t>www.NEEDelegation.org</a:t>
            </a:r>
            <a:endParaRPr lang="en-US" sz="7400" dirty="0"/>
          </a:p>
          <a:p>
            <a:pPr marL="0" indent="0" algn="ctr">
              <a:buNone/>
            </a:pPr>
            <a:r>
              <a:rPr lang="en-US" sz="7400" dirty="0"/>
              <a:t>Geoffrey Woglom</a:t>
            </a:r>
          </a:p>
          <a:p>
            <a:pPr marL="0" indent="0" algn="ctr">
              <a:buNone/>
            </a:pPr>
            <a:r>
              <a:rPr lang="en-US" sz="7400" dirty="0"/>
              <a:t>grwoglom@amherst.edu</a:t>
            </a:r>
          </a:p>
          <a:p>
            <a:pPr marL="0" indent="0" algn="ctr">
              <a:buNone/>
            </a:pPr>
            <a:endParaRPr lang="en-US" sz="7400" dirty="0"/>
          </a:p>
          <a:p>
            <a:pPr marL="0" indent="0" algn="ctr">
              <a:buNone/>
            </a:pPr>
            <a:r>
              <a:rPr lang="en-US" sz="7400" dirty="0"/>
              <a:t>Contact NEED: </a:t>
            </a:r>
            <a:r>
              <a:rPr lang="en-US" sz="7400" dirty="0" err="1"/>
              <a:t>I</a:t>
            </a:r>
            <a:r>
              <a:rPr lang="en-US" sz="7400" dirty="0" err="1">
                <a:hlinkClick r:id="rId3"/>
              </a:rPr>
              <a:t>nfo@NEEDelegation.org</a:t>
            </a:r>
            <a:endParaRPr lang="en-US" sz="7400" dirty="0"/>
          </a:p>
          <a:p>
            <a:pPr marL="0" indent="0" algn="ctr">
              <a:buNone/>
            </a:pPr>
            <a:endParaRPr lang="en-US" sz="7400" dirty="0"/>
          </a:p>
          <a:p>
            <a:pPr marL="0" indent="0" algn="ctr">
              <a:buNone/>
            </a:pPr>
            <a:r>
              <a:rPr lang="en-US" sz="7400" dirty="0"/>
              <a:t>Submit a testimonial:  </a:t>
            </a:r>
            <a:r>
              <a:rPr lang="en-US" sz="7400" dirty="0">
                <a:hlinkClick r:id="rId4"/>
              </a:rPr>
              <a:t>www.NEEDelegation.org/testimonials.php</a:t>
            </a:r>
            <a:endParaRPr lang="en-US" sz="7400" dirty="0"/>
          </a:p>
          <a:p>
            <a:pPr marL="0" indent="0" algn="ctr">
              <a:buNone/>
            </a:pPr>
            <a:endParaRPr lang="en-US" sz="7400" dirty="0"/>
          </a:p>
          <a:p>
            <a:pPr marL="0" indent="0" algn="ctr">
              <a:buNone/>
            </a:pPr>
            <a:r>
              <a:rPr lang="en-US" sz="7400" dirty="0"/>
              <a:t>Support NEED:  </a:t>
            </a:r>
            <a:r>
              <a:rPr lang="en-US" sz="7400" dirty="0" err="1"/>
              <a:t>www.NEEDelegation.org</a:t>
            </a:r>
            <a:r>
              <a:rPr lang="en-US" sz="7400" dirty="0"/>
              <a:t>/</a:t>
            </a:r>
            <a:r>
              <a:rPr lang="en-US" sz="7400" dirty="0" err="1"/>
              <a:t>donate.php</a:t>
            </a:r>
            <a:endParaRPr lang="en-US" sz="7400"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52</a:t>
            </a:fld>
            <a:endParaRPr lang="en-GB"/>
          </a:p>
        </p:txBody>
      </p:sp>
    </p:spTree>
    <p:extLst>
      <p:ext uri="{BB962C8B-B14F-4D97-AF65-F5344CB8AC3E}">
        <p14:creationId xmlns:p14="http://schemas.microsoft.com/office/powerpoint/2010/main" val="20667046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5A93-25FB-B93B-B2B8-0A973D303026}"/>
              </a:ext>
            </a:extLst>
          </p:cNvPr>
          <p:cNvSpPr>
            <a:spLocks noGrp="1"/>
          </p:cNvSpPr>
          <p:nvPr>
            <p:ph type="title"/>
          </p:nvPr>
        </p:nvSpPr>
        <p:spPr/>
        <p:txBody>
          <a:bodyPr/>
          <a:lstStyle/>
          <a:p>
            <a:r>
              <a:rPr lang="en-US" i="1" dirty="0">
                <a:solidFill>
                  <a:schemeClr val="bg1"/>
                </a:solidFill>
              </a:rPr>
              <a:t>WS</a:t>
            </a:r>
            <a:r>
              <a:rPr lang="en-US" i="1" dirty="0"/>
              <a:t>J</a:t>
            </a:r>
            <a:r>
              <a:rPr lang="en-US" dirty="0"/>
              <a:t> Economic Forecasting Survey </a:t>
            </a:r>
            <a:endParaRPr lang="en-US" i="1" dirty="0"/>
          </a:p>
        </p:txBody>
      </p:sp>
      <p:graphicFrame>
        <p:nvGraphicFramePr>
          <p:cNvPr id="5" name="Content Placeholder 4">
            <a:extLst>
              <a:ext uri="{FF2B5EF4-FFF2-40B4-BE49-F238E27FC236}">
                <a16:creationId xmlns:a16="http://schemas.microsoft.com/office/drawing/2014/main" id="{59B6B57D-9363-EC06-B329-B620857F5DE9}"/>
              </a:ext>
            </a:extLst>
          </p:cNvPr>
          <p:cNvGraphicFramePr>
            <a:graphicFrameLocks noGrp="1"/>
          </p:cNvGraphicFramePr>
          <p:nvPr>
            <p:ph idx="1"/>
            <p:extLst>
              <p:ext uri="{D42A27DB-BD31-4B8C-83A1-F6EECF244321}">
                <p14:modId xmlns:p14="http://schemas.microsoft.com/office/powerpoint/2010/main" val="2403929130"/>
              </p:ext>
            </p:extLst>
          </p:nvPr>
        </p:nvGraphicFramePr>
        <p:xfrm>
          <a:off x="2103120" y="1397409"/>
          <a:ext cx="6729305" cy="4451994"/>
        </p:xfrm>
        <a:graphic>
          <a:graphicData uri="http://schemas.openxmlformats.org/drawingml/2006/table">
            <a:tbl>
              <a:tblPr firstRow="1" firstCol="1" bandRow="1">
                <a:tableStyleId>{5C22544A-7EE6-4342-B048-85BDC9FD1C3A}</a:tableStyleId>
              </a:tblPr>
              <a:tblGrid>
                <a:gridCol w="1642795">
                  <a:extLst>
                    <a:ext uri="{9D8B030D-6E8A-4147-A177-3AD203B41FA5}">
                      <a16:colId xmlns:a16="http://schemas.microsoft.com/office/drawing/2014/main" val="1910433340"/>
                    </a:ext>
                  </a:extLst>
                </a:gridCol>
                <a:gridCol w="1001704">
                  <a:extLst>
                    <a:ext uri="{9D8B030D-6E8A-4147-A177-3AD203B41FA5}">
                      <a16:colId xmlns:a16="http://schemas.microsoft.com/office/drawing/2014/main" val="2249011210"/>
                    </a:ext>
                  </a:extLst>
                </a:gridCol>
                <a:gridCol w="1001704">
                  <a:extLst>
                    <a:ext uri="{9D8B030D-6E8A-4147-A177-3AD203B41FA5}">
                      <a16:colId xmlns:a16="http://schemas.microsoft.com/office/drawing/2014/main" val="1230825354"/>
                    </a:ext>
                  </a:extLst>
                </a:gridCol>
                <a:gridCol w="1002420">
                  <a:extLst>
                    <a:ext uri="{9D8B030D-6E8A-4147-A177-3AD203B41FA5}">
                      <a16:colId xmlns:a16="http://schemas.microsoft.com/office/drawing/2014/main" val="4087928917"/>
                    </a:ext>
                  </a:extLst>
                </a:gridCol>
                <a:gridCol w="1040341">
                  <a:extLst>
                    <a:ext uri="{9D8B030D-6E8A-4147-A177-3AD203B41FA5}">
                      <a16:colId xmlns:a16="http://schemas.microsoft.com/office/drawing/2014/main" val="975267213"/>
                    </a:ext>
                  </a:extLst>
                </a:gridCol>
                <a:gridCol w="1040341">
                  <a:extLst>
                    <a:ext uri="{9D8B030D-6E8A-4147-A177-3AD203B41FA5}">
                      <a16:colId xmlns:a16="http://schemas.microsoft.com/office/drawing/2014/main" val="143228736"/>
                    </a:ext>
                  </a:extLst>
                </a:gridCol>
              </a:tblGrid>
              <a:tr h="228457">
                <a:tc rowSpan="2">
                  <a:txBody>
                    <a:bodyPr/>
                    <a:lstStyle/>
                    <a:p>
                      <a:pPr marL="0" marR="0">
                        <a:lnSpc>
                          <a:spcPct val="107000"/>
                        </a:lnSpc>
                        <a:spcBef>
                          <a:spcPts val="0"/>
                        </a:spcBef>
                        <a:spcAft>
                          <a:spcPts val="0"/>
                        </a:spcAft>
                      </a:pPr>
                      <a:r>
                        <a:rPr lang="en-US" sz="1500">
                          <a:effectLst/>
                        </a:rPr>
                        <a:t>Variable</a:t>
                      </a:r>
                      <a:endParaRPr lang="en-US" sz="1000">
                        <a:effectLst/>
                      </a:endParaRPr>
                    </a:p>
                    <a:p>
                      <a:pPr marL="0" marR="0">
                        <a:lnSpc>
                          <a:spcPct val="107000"/>
                        </a:lnSpc>
                        <a:spcBef>
                          <a:spcPts val="0"/>
                        </a:spcBef>
                        <a:spcAft>
                          <a:spcPts val="0"/>
                        </a:spcAft>
                      </a:pPr>
                      <a:r>
                        <a:rPr lang="en-US" sz="1500">
                          <a:effectLst/>
                        </a:rPr>
                        <a:t>(in percent)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gridSpan="5">
                  <a:txBody>
                    <a:bodyPr/>
                    <a:lstStyle/>
                    <a:p>
                      <a:pPr marL="0" marR="0" algn="ctr">
                        <a:lnSpc>
                          <a:spcPct val="107000"/>
                        </a:lnSpc>
                        <a:spcBef>
                          <a:spcPts val="0"/>
                        </a:spcBef>
                        <a:spcAft>
                          <a:spcPts val="0"/>
                        </a:spcAft>
                      </a:pPr>
                      <a:r>
                        <a:rPr lang="en-US" sz="1500">
                          <a:effectLst/>
                        </a:rPr>
                        <a:t>Medians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1940956"/>
                  </a:ext>
                </a:extLst>
              </a:tr>
              <a:tr h="467564">
                <a:tc vMerge="1">
                  <a:txBody>
                    <a:bodyPr/>
                    <a:lstStyle/>
                    <a:p>
                      <a:endParaRPr lang="en-US"/>
                    </a:p>
                  </a:txBody>
                  <a:tcPr/>
                </a:tc>
                <a:tc>
                  <a:txBody>
                    <a:bodyPr/>
                    <a:lstStyle/>
                    <a:p>
                      <a:pPr marL="0" marR="0" algn="ctr">
                        <a:lnSpc>
                          <a:spcPct val="107000"/>
                        </a:lnSpc>
                        <a:spcBef>
                          <a:spcPts val="0"/>
                        </a:spcBef>
                        <a:spcAft>
                          <a:spcPts val="0"/>
                        </a:spcAft>
                      </a:pPr>
                      <a:r>
                        <a:rPr lang="en-US" sz="1500">
                          <a:effectLst/>
                        </a:rPr>
                        <a:t>2022</a:t>
                      </a:r>
                      <a:endParaRPr lang="en-US" sz="1000">
                        <a:effectLst/>
                      </a:endParaRPr>
                    </a:p>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2025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Longer Run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3276467847"/>
                  </a:ext>
                </a:extLst>
              </a:tr>
              <a:tr h="228457">
                <a:tc gridSpan="6">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4069594"/>
                  </a:ext>
                </a:extLst>
              </a:tr>
              <a:tr h="228457">
                <a:tc>
                  <a:txBody>
                    <a:bodyPr/>
                    <a:lstStyle/>
                    <a:p>
                      <a:pPr marL="0" marR="0">
                        <a:lnSpc>
                          <a:spcPct val="107000"/>
                        </a:lnSpc>
                        <a:spcBef>
                          <a:spcPts val="0"/>
                        </a:spcBef>
                        <a:spcAft>
                          <a:spcPts val="0"/>
                        </a:spcAft>
                      </a:pPr>
                      <a:r>
                        <a:rPr lang="en-US" sz="1500">
                          <a:effectLst/>
                        </a:rPr>
                        <a:t>RGDP growth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852092135"/>
                  </a:ext>
                </a:extLst>
              </a:tr>
              <a:tr h="228457">
                <a:tc>
                  <a:txBody>
                    <a:bodyPr/>
                    <a:lstStyle/>
                    <a:p>
                      <a:pPr marL="0" marR="0">
                        <a:lnSpc>
                          <a:spcPct val="107000"/>
                        </a:lnSpc>
                        <a:spcBef>
                          <a:spcPts val="0"/>
                        </a:spcBef>
                        <a:spcAft>
                          <a:spcPts val="0"/>
                        </a:spcAft>
                      </a:pPr>
                      <a:r>
                        <a:rPr lang="en-US" sz="1500">
                          <a:effectLst/>
                        </a:rPr>
                        <a:t>  Oct.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0.2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0.4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1.8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4166845254"/>
                  </a:ext>
                </a:extLst>
              </a:tr>
              <a:tr h="228457">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4018977666"/>
                  </a:ext>
                </a:extLst>
              </a:tr>
              <a:tr h="228457">
                <a:tc>
                  <a:txBody>
                    <a:bodyPr/>
                    <a:lstStyle/>
                    <a:p>
                      <a:pPr marL="0" marR="0">
                        <a:lnSpc>
                          <a:spcPct val="107000"/>
                        </a:lnSpc>
                        <a:spcBef>
                          <a:spcPts val="0"/>
                        </a:spcBef>
                        <a:spcAft>
                          <a:spcPts val="0"/>
                        </a:spcAft>
                      </a:pPr>
                      <a:r>
                        <a:rPr lang="en-US" sz="1500">
                          <a:effectLst/>
                        </a:rPr>
                        <a:t>Unemployment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3186780096"/>
                  </a:ext>
                </a:extLst>
              </a:tr>
              <a:tr h="228457">
                <a:tc>
                  <a:txBody>
                    <a:bodyPr/>
                    <a:lstStyle/>
                    <a:p>
                      <a:pPr marL="0" marR="0">
                        <a:lnSpc>
                          <a:spcPct val="107000"/>
                        </a:lnSpc>
                        <a:spcBef>
                          <a:spcPts val="0"/>
                        </a:spcBef>
                        <a:spcAft>
                          <a:spcPts val="0"/>
                        </a:spcAft>
                      </a:pPr>
                      <a:r>
                        <a:rPr lang="en-US" sz="1500">
                          <a:effectLst/>
                        </a:rPr>
                        <a:t>  Oct.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4168481971"/>
                  </a:ext>
                </a:extLst>
              </a:tr>
              <a:tr h="228457">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87897104"/>
                  </a:ext>
                </a:extLst>
              </a:tr>
              <a:tr h="228457">
                <a:tc>
                  <a:txBody>
                    <a:bodyPr/>
                    <a:lstStyle/>
                    <a:p>
                      <a:pPr marL="0" marR="0">
                        <a:lnSpc>
                          <a:spcPct val="107000"/>
                        </a:lnSpc>
                        <a:spcBef>
                          <a:spcPts val="0"/>
                        </a:spcBef>
                        <a:spcAft>
                          <a:spcPts val="0"/>
                        </a:spcAft>
                      </a:pPr>
                      <a:r>
                        <a:rPr lang="en-US" sz="1500">
                          <a:effectLst/>
                        </a:rPr>
                        <a:t>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5.6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3.0</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788169210"/>
                  </a:ext>
                </a:extLst>
              </a:tr>
              <a:tr h="228457">
                <a:tc>
                  <a:txBody>
                    <a:bodyPr/>
                    <a:lstStyle/>
                    <a:p>
                      <a:pPr marL="0" marR="0">
                        <a:lnSpc>
                          <a:spcPct val="107000"/>
                        </a:lnSpc>
                        <a:spcBef>
                          <a:spcPts val="0"/>
                        </a:spcBef>
                        <a:spcAft>
                          <a:spcPts val="0"/>
                        </a:spcAft>
                      </a:pPr>
                      <a:r>
                        <a:rPr lang="en-US" sz="1500">
                          <a:effectLst/>
                        </a:rPr>
                        <a:t>  Oct.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5.7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710976193"/>
                  </a:ext>
                </a:extLst>
              </a:tr>
              <a:tr h="228457">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487210594"/>
                  </a:ext>
                </a:extLst>
              </a:tr>
              <a:tr h="228457">
                <a:tc>
                  <a:txBody>
                    <a:bodyPr/>
                    <a:lstStyle/>
                    <a:p>
                      <a:pPr marL="0" marR="0">
                        <a:lnSpc>
                          <a:spcPct val="107000"/>
                        </a:lnSpc>
                        <a:spcBef>
                          <a:spcPts val="0"/>
                        </a:spcBef>
                        <a:spcAft>
                          <a:spcPts val="0"/>
                        </a:spcAft>
                      </a:pPr>
                      <a:r>
                        <a:rPr lang="en-US" sz="1500">
                          <a:effectLst/>
                        </a:rPr>
                        <a:t>Core Inflation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4.7</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3004543748"/>
                  </a:ext>
                </a:extLst>
              </a:tr>
              <a:tr h="228457">
                <a:tc>
                  <a:txBody>
                    <a:bodyPr/>
                    <a:lstStyle/>
                    <a:p>
                      <a:pPr marL="0" marR="0">
                        <a:lnSpc>
                          <a:spcPct val="107000"/>
                        </a:lnSpc>
                        <a:spcBef>
                          <a:spcPts val="0"/>
                        </a:spcBef>
                        <a:spcAft>
                          <a:spcPts val="0"/>
                        </a:spcAft>
                      </a:pPr>
                      <a:r>
                        <a:rPr lang="en-US" sz="1500">
                          <a:effectLst/>
                        </a:rPr>
                        <a:t>  Oct.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4.8</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3.2</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2.3</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010287541"/>
                  </a:ext>
                </a:extLst>
              </a:tr>
              <a:tr h="228457">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539577424"/>
                  </a:ext>
                </a:extLst>
              </a:tr>
              <a:tr h="228457">
                <a:tc>
                  <a:txBody>
                    <a:bodyPr/>
                    <a:lstStyle/>
                    <a:p>
                      <a:pPr marL="0" marR="0">
                        <a:lnSpc>
                          <a:spcPct val="107000"/>
                        </a:lnSpc>
                        <a:spcBef>
                          <a:spcPts val="0"/>
                        </a:spcBef>
                        <a:spcAft>
                          <a:spcPts val="0"/>
                        </a:spcAft>
                      </a:pPr>
                      <a:r>
                        <a:rPr lang="en-US" sz="1500">
                          <a:effectLst/>
                        </a:rPr>
                        <a:t>Federal Funds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5.1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3.1</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1532198980"/>
                  </a:ext>
                </a:extLst>
              </a:tr>
              <a:tr h="228457">
                <a:tc>
                  <a:txBody>
                    <a:bodyPr/>
                    <a:lstStyle/>
                    <a:p>
                      <a:pPr marL="0" marR="0">
                        <a:lnSpc>
                          <a:spcPct val="107000"/>
                        </a:lnSpc>
                        <a:spcBef>
                          <a:spcPts val="0"/>
                        </a:spcBef>
                        <a:spcAft>
                          <a:spcPts val="0"/>
                        </a:spcAft>
                      </a:pPr>
                      <a:r>
                        <a:rPr lang="en-US" sz="1500">
                          <a:effectLst/>
                        </a:rPr>
                        <a:t>  Oct.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4.4</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4.6</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3.9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2.9</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gn="ctr">
                        <a:lnSpc>
                          <a:spcPct val="107000"/>
                        </a:lnSpc>
                        <a:spcBef>
                          <a:spcPts val="0"/>
                        </a:spcBef>
                        <a:spcAft>
                          <a:spcPts val="0"/>
                        </a:spcAft>
                      </a:pPr>
                      <a:r>
                        <a:rPr lang="en-US" sz="1500">
                          <a:effectLst/>
                        </a:rPr>
                        <a:t>2.5</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72317279"/>
                  </a:ext>
                </a:extLst>
              </a:tr>
              <a:tr h="228457">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a:effectLst/>
                        </a:rPr>
                        <a:t> </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tc>
                  <a:txBody>
                    <a:bodyPr/>
                    <a:lstStyle/>
                    <a:p>
                      <a:pPr marL="0" marR="0">
                        <a:lnSpc>
                          <a:spcPct val="107000"/>
                        </a:lnSpc>
                        <a:spcBef>
                          <a:spcPts val="0"/>
                        </a:spcBef>
                        <a:spcAft>
                          <a:spcPts val="0"/>
                        </a:spcAft>
                      </a:pPr>
                      <a:r>
                        <a:rPr lang="en-US" sz="1500" dirty="0">
                          <a:effectLst/>
                        </a:rPr>
                        <a:t> </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846" marR="62846" marT="0" marB="0"/>
                </a:tc>
                <a:extLst>
                  <a:ext uri="{0D108BD9-81ED-4DB2-BD59-A6C34878D82A}">
                    <a16:rowId xmlns:a16="http://schemas.microsoft.com/office/drawing/2014/main" val="2385877557"/>
                  </a:ext>
                </a:extLst>
              </a:tr>
            </a:tbl>
          </a:graphicData>
        </a:graphic>
      </p:graphicFrame>
      <p:sp>
        <p:nvSpPr>
          <p:cNvPr id="4" name="Slide Number Placeholder 3">
            <a:extLst>
              <a:ext uri="{FF2B5EF4-FFF2-40B4-BE49-F238E27FC236}">
                <a16:creationId xmlns:a16="http://schemas.microsoft.com/office/drawing/2014/main" id="{608A240E-71F7-3386-9EB0-81F0BED30162}"/>
              </a:ext>
            </a:extLst>
          </p:cNvPr>
          <p:cNvSpPr>
            <a:spLocks noGrp="1"/>
          </p:cNvSpPr>
          <p:nvPr>
            <p:ph type="sldNum" sz="quarter" idx="12"/>
          </p:nvPr>
        </p:nvSpPr>
        <p:spPr/>
        <p:txBody>
          <a:bodyPr/>
          <a:lstStyle/>
          <a:p>
            <a:fld id="{D9F085D5-EC86-4F6A-B501-C1359CB39116}" type="slidenum">
              <a:rPr lang="en-GB" smtClean="0"/>
              <a:t>53</a:t>
            </a:fld>
            <a:endParaRPr lang="en-GB"/>
          </a:p>
        </p:txBody>
      </p:sp>
    </p:spTree>
    <p:extLst>
      <p:ext uri="{BB962C8B-B14F-4D97-AF65-F5344CB8AC3E}">
        <p14:creationId xmlns:p14="http://schemas.microsoft.com/office/powerpoint/2010/main" val="3466200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5C850-15DA-580B-D51E-7C90B5F6F2F0}"/>
              </a:ext>
            </a:extLst>
          </p:cNvPr>
          <p:cNvSpPr>
            <a:spLocks noGrp="1"/>
          </p:cNvSpPr>
          <p:nvPr>
            <p:ph type="title"/>
          </p:nvPr>
        </p:nvSpPr>
        <p:spPr/>
        <p:txBody>
          <a:bodyPr/>
          <a:lstStyle/>
          <a:p>
            <a:r>
              <a:rPr lang="en-US" dirty="0">
                <a:solidFill>
                  <a:schemeClr val="bg1"/>
                </a:solidFill>
              </a:rPr>
              <a:t>Or</a:t>
            </a:r>
            <a:r>
              <a:rPr lang="en-US" dirty="0"/>
              <a:t>igins</a:t>
            </a:r>
          </a:p>
        </p:txBody>
      </p:sp>
      <p:sp>
        <p:nvSpPr>
          <p:cNvPr id="3" name="Content Placeholder 2">
            <a:extLst>
              <a:ext uri="{FF2B5EF4-FFF2-40B4-BE49-F238E27FC236}">
                <a16:creationId xmlns:a16="http://schemas.microsoft.com/office/drawing/2014/main" id="{6375CD7D-32F1-4758-0754-42439ECE7EB9}"/>
              </a:ext>
            </a:extLst>
          </p:cNvPr>
          <p:cNvSpPr>
            <a:spLocks noGrp="1"/>
          </p:cNvSpPr>
          <p:nvPr>
            <p:ph idx="1"/>
          </p:nvPr>
        </p:nvSpPr>
        <p:spPr/>
        <p:txBody>
          <a:bodyPr/>
          <a:lstStyle/>
          <a:p>
            <a:r>
              <a:rPr lang="en-US" sz="2800" dirty="0" err="1"/>
              <a:t>Sveriges</a:t>
            </a:r>
            <a:r>
              <a:rPr lang="en-US" sz="2800" dirty="0"/>
              <a:t> </a:t>
            </a:r>
            <a:r>
              <a:rPr lang="en-US" sz="2800" dirty="0" err="1"/>
              <a:t>Riksbank</a:t>
            </a:r>
            <a:r>
              <a:rPr lang="en-US" sz="2800" dirty="0"/>
              <a:t> (Sweden), 1668, currency regulation.</a:t>
            </a:r>
          </a:p>
          <a:p>
            <a:r>
              <a:rPr lang="en-US" sz="2800" dirty="0"/>
              <a:t>Bank of England, 1694, debt finance for the War of Grand Alliance.</a:t>
            </a:r>
          </a:p>
          <a:p>
            <a:r>
              <a:rPr lang="en-US" sz="2800" dirty="0"/>
              <a:t>Banks of the US, First (1791-1811) and Second (1816-1836) did a little of both.</a:t>
            </a:r>
          </a:p>
          <a:p>
            <a:endParaRPr lang="en-US" dirty="0"/>
          </a:p>
        </p:txBody>
      </p:sp>
      <p:sp>
        <p:nvSpPr>
          <p:cNvPr id="4" name="Slide Number Placeholder 3">
            <a:extLst>
              <a:ext uri="{FF2B5EF4-FFF2-40B4-BE49-F238E27FC236}">
                <a16:creationId xmlns:a16="http://schemas.microsoft.com/office/drawing/2014/main" id="{5386AE61-6838-E04F-7563-B0E52FAC4100}"/>
              </a:ext>
            </a:extLst>
          </p:cNvPr>
          <p:cNvSpPr>
            <a:spLocks noGrp="1"/>
          </p:cNvSpPr>
          <p:nvPr>
            <p:ph type="sldNum" sz="quarter" idx="12"/>
          </p:nvPr>
        </p:nvSpPr>
        <p:spPr/>
        <p:txBody>
          <a:bodyPr/>
          <a:lstStyle/>
          <a:p>
            <a:fld id="{D9F085D5-EC86-4F6A-B501-C1359CB39116}" type="slidenum">
              <a:rPr lang="en-GB" smtClean="0"/>
              <a:t>54</a:t>
            </a:fld>
            <a:endParaRPr lang="en-GB"/>
          </a:p>
        </p:txBody>
      </p:sp>
    </p:spTree>
    <p:extLst>
      <p:ext uri="{BB962C8B-B14F-4D97-AF65-F5344CB8AC3E}">
        <p14:creationId xmlns:p14="http://schemas.microsoft.com/office/powerpoint/2010/main" val="276694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44EF-411D-433F-9337-4A5E478009BF}"/>
              </a:ext>
            </a:extLst>
          </p:cNvPr>
          <p:cNvSpPr>
            <a:spLocks noGrp="1"/>
          </p:cNvSpPr>
          <p:nvPr>
            <p:ph type="title"/>
          </p:nvPr>
        </p:nvSpPr>
        <p:spPr/>
        <p:txBody>
          <a:bodyPr>
            <a:normAutofit/>
          </a:bodyPr>
          <a:lstStyle/>
          <a:p>
            <a:r>
              <a:rPr lang="en-US" dirty="0">
                <a:solidFill>
                  <a:schemeClr val="bg1"/>
                </a:solidFill>
              </a:rPr>
              <a:t>Fin</a:t>
            </a:r>
            <a:r>
              <a:rPr lang="en-US" dirty="0"/>
              <a:t>ancial Crises in the 19</a:t>
            </a:r>
            <a:r>
              <a:rPr lang="en-US" baseline="30000" dirty="0"/>
              <a:t>th</a:t>
            </a:r>
            <a:r>
              <a:rPr lang="en-US" dirty="0"/>
              <a:t> Century</a:t>
            </a:r>
          </a:p>
        </p:txBody>
      </p:sp>
      <p:sp>
        <p:nvSpPr>
          <p:cNvPr id="3" name="Rectangle 3">
            <a:extLst>
              <a:ext uri="{FF2B5EF4-FFF2-40B4-BE49-F238E27FC236}">
                <a16:creationId xmlns:a16="http://schemas.microsoft.com/office/drawing/2014/main" id="{6B79B6CA-5146-46B5-925D-A9227031D272}"/>
              </a:ext>
            </a:extLst>
          </p:cNvPr>
          <p:cNvSpPr txBox="1">
            <a:spLocks noChangeArrowheads="1"/>
          </p:cNvSpPr>
          <p:nvPr/>
        </p:nvSpPr>
        <p:spPr>
          <a:xfrm>
            <a:off x="660606" y="1533293"/>
            <a:ext cx="9592940" cy="45720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Financial Panics (and recessions) in the 19</a:t>
            </a:r>
            <a:r>
              <a:rPr lang="en-US" sz="2800" baseline="30000" dirty="0"/>
              <a:t>th</a:t>
            </a:r>
            <a:r>
              <a:rPr lang="en-US" sz="2800" dirty="0"/>
              <a:t> century: 1819, 1837, 1857, 1873, 1893.</a:t>
            </a:r>
          </a:p>
          <a:p>
            <a:r>
              <a:rPr lang="en-US" sz="2800" dirty="0"/>
              <a:t>Financial Panics are caused by a shortage of </a:t>
            </a:r>
            <a:r>
              <a:rPr lang="en-US" sz="2800" i="1" dirty="0"/>
              <a:t>liquidity</a:t>
            </a:r>
            <a:r>
              <a:rPr lang="en-US" sz="2800" dirty="0"/>
              <a:t>.</a:t>
            </a:r>
          </a:p>
          <a:p>
            <a:r>
              <a:rPr lang="en-US" sz="2800" dirty="0">
                <a:solidFill>
                  <a:srgbClr val="FF0000"/>
                </a:solidFill>
              </a:rPr>
              <a:t>illiquidity</a:t>
            </a:r>
            <a:r>
              <a:rPr lang="en-US" sz="2800" dirty="0"/>
              <a:t>: the value of liquid assets (cash, short-term Treasuries) are less than the value of liquid liabilities (short-term debt, bank deposits)</a:t>
            </a:r>
          </a:p>
          <a:p>
            <a:r>
              <a:rPr lang="en-US" sz="2800" dirty="0">
                <a:solidFill>
                  <a:srgbClr val="FF0000"/>
                </a:solidFill>
              </a:rPr>
              <a:t>Insolvency</a:t>
            </a:r>
            <a:r>
              <a:rPr lang="en-US" sz="2800" dirty="0"/>
              <a:t>:  the value of assets is less than liabilities, so unless thins change, the liabilities will not be paid off.</a:t>
            </a:r>
          </a:p>
        </p:txBody>
      </p:sp>
    </p:spTree>
    <p:extLst>
      <p:ext uri="{BB962C8B-B14F-4D97-AF65-F5344CB8AC3E}">
        <p14:creationId xmlns:p14="http://schemas.microsoft.com/office/powerpoint/2010/main" val="1156660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39988-EF59-4917-B17E-AFE229FCF08B}"/>
              </a:ext>
            </a:extLst>
          </p:cNvPr>
          <p:cNvSpPr>
            <a:spLocks noGrp="1"/>
          </p:cNvSpPr>
          <p:nvPr>
            <p:ph type="title"/>
          </p:nvPr>
        </p:nvSpPr>
        <p:spPr>
          <a:xfrm>
            <a:off x="922867" y="13230"/>
            <a:ext cx="10515600" cy="1325563"/>
          </a:xfrm>
        </p:spPr>
        <p:txBody>
          <a:bodyPr/>
          <a:lstStyle/>
          <a:p>
            <a:r>
              <a:rPr lang="en-US" dirty="0">
                <a:solidFill>
                  <a:schemeClr val="bg1"/>
                </a:solidFill>
              </a:rPr>
              <a:t>Illi</a:t>
            </a:r>
            <a:r>
              <a:rPr lang="en-US" dirty="0">
                <a:solidFill>
                  <a:schemeClr val="accent5">
                    <a:lumMod val="50000"/>
                  </a:schemeClr>
                </a:solidFill>
              </a:rPr>
              <a:t>quidity Can Lead to Insolvency</a:t>
            </a:r>
          </a:p>
        </p:txBody>
      </p:sp>
      <p:sp>
        <p:nvSpPr>
          <p:cNvPr id="3" name="Content Placeholder 2">
            <a:extLst>
              <a:ext uri="{FF2B5EF4-FFF2-40B4-BE49-F238E27FC236}">
                <a16:creationId xmlns:a16="http://schemas.microsoft.com/office/drawing/2014/main" id="{91934C90-EACC-4485-9C8A-02A27FD6229B}"/>
              </a:ext>
            </a:extLst>
          </p:cNvPr>
          <p:cNvSpPr>
            <a:spLocks noGrp="1"/>
          </p:cNvSpPr>
          <p:nvPr>
            <p:ph idx="1"/>
          </p:nvPr>
        </p:nvSpPr>
        <p:spPr/>
        <p:txBody>
          <a:bodyPr/>
          <a:lstStyle/>
          <a:p>
            <a:r>
              <a:rPr lang="en-US" dirty="0"/>
              <a:t>Most banks are technically illiquid, which is not a problem in normal times because money is being deposited to offset the money that is being withdrawn.</a:t>
            </a:r>
          </a:p>
          <a:p>
            <a:r>
              <a:rPr lang="en-US" dirty="0"/>
              <a:t>But during a panic solvency is no guarantee of survival (As  George Bailey learned in </a:t>
            </a:r>
            <a:r>
              <a:rPr lang="en-US" i="1" dirty="0"/>
              <a:t>It’s a Wonderful Life)</a:t>
            </a:r>
            <a:endParaRPr lang="en-US" dirty="0"/>
          </a:p>
          <a:p>
            <a:r>
              <a:rPr lang="en-US" dirty="0"/>
              <a:t>To meet pressing demands for cash, the bank may have to sell assets in a “fire sale,” leading to insolvency and a bank failure.</a:t>
            </a:r>
          </a:p>
        </p:txBody>
      </p:sp>
      <p:sp>
        <p:nvSpPr>
          <p:cNvPr id="4" name="Slide Number Placeholder 3">
            <a:extLst>
              <a:ext uri="{FF2B5EF4-FFF2-40B4-BE49-F238E27FC236}">
                <a16:creationId xmlns:a16="http://schemas.microsoft.com/office/drawing/2014/main" id="{C628C221-9DAA-40DC-BBA9-86E031649F2D}"/>
              </a:ext>
            </a:extLst>
          </p:cNvPr>
          <p:cNvSpPr>
            <a:spLocks noGrp="1"/>
          </p:cNvSpPr>
          <p:nvPr>
            <p:ph type="sldNum" sz="quarter" idx="12"/>
          </p:nvPr>
        </p:nvSpPr>
        <p:spPr/>
        <p:txBody>
          <a:bodyPr/>
          <a:lstStyle/>
          <a:p>
            <a:fld id="{D9F085D5-EC86-4F6A-B501-C1359CB39116}" type="slidenum">
              <a:rPr lang="en-GB" smtClean="0"/>
              <a:t>56</a:t>
            </a:fld>
            <a:endParaRPr lang="en-GB" dirty="0"/>
          </a:p>
        </p:txBody>
      </p:sp>
    </p:spTree>
    <p:extLst>
      <p:ext uri="{BB962C8B-B14F-4D97-AF65-F5344CB8AC3E}">
        <p14:creationId xmlns:p14="http://schemas.microsoft.com/office/powerpoint/2010/main" val="13874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EFF02-D80F-49CC-9D12-7B843E6524DD}"/>
              </a:ext>
            </a:extLst>
          </p:cNvPr>
          <p:cNvSpPr>
            <a:spLocks noGrp="1"/>
          </p:cNvSpPr>
          <p:nvPr>
            <p:ph type="title"/>
          </p:nvPr>
        </p:nvSpPr>
        <p:spPr/>
        <p:txBody>
          <a:bodyPr/>
          <a:lstStyle/>
          <a:p>
            <a:r>
              <a:rPr lang="en-US" dirty="0">
                <a:solidFill>
                  <a:schemeClr val="bg1"/>
                </a:solidFill>
              </a:rPr>
              <a:t>Wa</a:t>
            </a:r>
            <a:r>
              <a:rPr lang="en-US" dirty="0">
                <a:solidFill>
                  <a:schemeClr val="accent5">
                    <a:lumMod val="50000"/>
                  </a:schemeClr>
                </a:solidFill>
              </a:rPr>
              <a:t>lter Bagehot’s and his Famous Dictum</a:t>
            </a:r>
            <a:endParaRPr lang="en-US" dirty="0">
              <a:solidFill>
                <a:schemeClr val="bg1"/>
              </a:solidFill>
            </a:endParaRPr>
          </a:p>
        </p:txBody>
      </p:sp>
      <p:sp>
        <p:nvSpPr>
          <p:cNvPr id="3" name="Content Placeholder 2">
            <a:extLst>
              <a:ext uri="{FF2B5EF4-FFF2-40B4-BE49-F238E27FC236}">
                <a16:creationId xmlns:a16="http://schemas.microsoft.com/office/drawing/2014/main" id="{72226165-7EC1-43B9-816A-87011F451475}"/>
              </a:ext>
            </a:extLst>
          </p:cNvPr>
          <p:cNvSpPr>
            <a:spLocks noGrp="1"/>
          </p:cNvSpPr>
          <p:nvPr>
            <p:ph idx="1"/>
          </p:nvPr>
        </p:nvSpPr>
        <p:spPr/>
        <p:txBody>
          <a:bodyPr>
            <a:normAutofit/>
          </a:bodyPr>
          <a:lstStyle/>
          <a:p>
            <a:r>
              <a:rPr lang="en-US" dirty="0"/>
              <a:t>Walter Bagehot (1826-77): </a:t>
            </a:r>
            <a:r>
              <a:rPr lang="en-US" i="1" dirty="0"/>
              <a:t>Lombard Street</a:t>
            </a:r>
            <a:r>
              <a:rPr lang="en-US" dirty="0"/>
              <a:t>, 1873</a:t>
            </a:r>
          </a:p>
          <a:p>
            <a:r>
              <a:rPr lang="en-US" dirty="0"/>
              <a:t>Save the solvent institutions while allowing the</a:t>
            </a:r>
            <a:br>
              <a:rPr lang="en-US" dirty="0"/>
            </a:br>
            <a:r>
              <a:rPr lang="en-US" dirty="0"/>
              <a:t>insolvent to fail.</a:t>
            </a:r>
          </a:p>
          <a:p>
            <a:r>
              <a:rPr lang="en-US" dirty="0"/>
              <a:t>His “Dictum” during a panic the Central Bank should:</a:t>
            </a:r>
          </a:p>
          <a:p>
            <a:pPr marL="914400" lvl="1" indent="-457200">
              <a:buFont typeface="+mj-lt"/>
              <a:buAutoNum type="arabicPeriod"/>
            </a:pPr>
            <a:r>
              <a:rPr lang="en-US" dirty="0"/>
              <a:t>Lend freely,</a:t>
            </a:r>
          </a:p>
          <a:p>
            <a:pPr marL="914400" lvl="1" indent="-457200">
              <a:buFont typeface="+mj-lt"/>
              <a:buAutoNum type="arabicPeriod"/>
            </a:pPr>
            <a:r>
              <a:rPr lang="en-US" dirty="0"/>
              <a:t>At a high interest rate,</a:t>
            </a:r>
          </a:p>
          <a:p>
            <a:pPr marL="914400" lvl="1" indent="-457200">
              <a:buFont typeface="+mj-lt"/>
              <a:buAutoNum type="arabicPeriod"/>
            </a:pPr>
            <a:r>
              <a:rPr lang="en-US" dirty="0"/>
              <a:t>To solvent institutions,</a:t>
            </a:r>
          </a:p>
          <a:p>
            <a:pPr marL="914400" lvl="1" indent="-457200">
              <a:buFont typeface="+mj-lt"/>
              <a:buAutoNum type="arabicPeriod"/>
            </a:pPr>
            <a:r>
              <a:rPr lang="en-US" dirty="0"/>
              <a:t>On good collateral.</a:t>
            </a:r>
          </a:p>
        </p:txBody>
      </p:sp>
      <p:sp>
        <p:nvSpPr>
          <p:cNvPr id="4" name="Slide Number Placeholder 3">
            <a:extLst>
              <a:ext uri="{FF2B5EF4-FFF2-40B4-BE49-F238E27FC236}">
                <a16:creationId xmlns:a16="http://schemas.microsoft.com/office/drawing/2014/main" id="{206DD590-8655-4E10-A9BD-B0E73EED4E92}"/>
              </a:ext>
            </a:extLst>
          </p:cNvPr>
          <p:cNvSpPr>
            <a:spLocks noGrp="1"/>
          </p:cNvSpPr>
          <p:nvPr>
            <p:ph type="sldNum" sz="quarter" idx="12"/>
          </p:nvPr>
        </p:nvSpPr>
        <p:spPr/>
        <p:txBody>
          <a:bodyPr/>
          <a:lstStyle/>
          <a:p>
            <a:fld id="{D9F085D5-EC86-4F6A-B501-C1359CB39116}" type="slidenum">
              <a:rPr lang="en-GB" smtClean="0"/>
              <a:t>57</a:t>
            </a:fld>
            <a:endParaRPr lang="en-GB" dirty="0"/>
          </a:p>
        </p:txBody>
      </p:sp>
      <p:pic>
        <p:nvPicPr>
          <p:cNvPr id="5" name="Picture 4" descr="Image result for walter bagehot">
            <a:extLst>
              <a:ext uri="{FF2B5EF4-FFF2-40B4-BE49-F238E27FC236}">
                <a16:creationId xmlns:a16="http://schemas.microsoft.com/office/drawing/2014/main" id="{29302C29-71E8-4A9B-9454-0CAC88DD1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2751" y="2286002"/>
            <a:ext cx="1866900" cy="2447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5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7B0B2-F770-41CD-A448-577DCF8864F0}"/>
              </a:ext>
            </a:extLst>
          </p:cNvPr>
          <p:cNvSpPr>
            <a:spLocks noGrp="1"/>
          </p:cNvSpPr>
          <p:nvPr>
            <p:ph type="title"/>
          </p:nvPr>
        </p:nvSpPr>
        <p:spPr/>
        <p:txBody>
          <a:bodyPr/>
          <a:lstStyle/>
          <a:p>
            <a:r>
              <a:rPr lang="en-US" dirty="0">
                <a:solidFill>
                  <a:schemeClr val="bg1"/>
                </a:solidFill>
              </a:rPr>
              <a:t>JP </a:t>
            </a:r>
            <a:r>
              <a:rPr lang="en-US" dirty="0"/>
              <a:t>Morgan, “Lender of Last Resort?” (LOL)</a:t>
            </a:r>
          </a:p>
        </p:txBody>
      </p:sp>
      <p:sp>
        <p:nvSpPr>
          <p:cNvPr id="3" name="Content Placeholder 2">
            <a:extLst>
              <a:ext uri="{FF2B5EF4-FFF2-40B4-BE49-F238E27FC236}">
                <a16:creationId xmlns:a16="http://schemas.microsoft.com/office/drawing/2014/main" id="{2A083674-E5FD-464F-8A4C-C52C07C6C508}"/>
              </a:ext>
            </a:extLst>
          </p:cNvPr>
          <p:cNvSpPr txBox="1">
            <a:spLocks/>
          </p:cNvSpPr>
          <p:nvPr/>
        </p:nvSpPr>
        <p:spPr>
          <a:xfrm>
            <a:off x="313267" y="1524001"/>
            <a:ext cx="9745133" cy="4724399"/>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500" dirty="0"/>
              <a:t>October 1907, JP Morgan cuts short his vacation to deal with a financial panic</a:t>
            </a:r>
          </a:p>
          <a:p>
            <a:pPr lvl="1"/>
            <a:r>
              <a:rPr lang="en-US" sz="2100" dirty="0"/>
              <a:t>Market falls by 50%</a:t>
            </a:r>
          </a:p>
          <a:p>
            <a:pPr lvl="1"/>
            <a:r>
              <a:rPr lang="en-US" sz="2100" dirty="0"/>
              <a:t>Runs on banks threaten a complete collapse of financial markets.</a:t>
            </a:r>
          </a:p>
          <a:p>
            <a:r>
              <a:rPr lang="en-US" sz="2500" dirty="0"/>
              <a:t>Morgan calls a number of bankers to his offices to pledge money to provide liquidity to markets.</a:t>
            </a:r>
          </a:p>
          <a:p>
            <a:endParaRPr lang="en-US" sz="2500" dirty="0"/>
          </a:p>
          <a:p>
            <a:pPr lvl="1"/>
            <a:endParaRPr lang="en-US" sz="2100" dirty="0"/>
          </a:p>
          <a:p>
            <a:pPr lvl="1"/>
            <a:endParaRPr lang="en-US" dirty="0"/>
          </a:p>
        </p:txBody>
      </p:sp>
      <p:pic>
        <p:nvPicPr>
          <p:cNvPr id="5" name="Picture 4">
            <a:extLst>
              <a:ext uri="{FF2B5EF4-FFF2-40B4-BE49-F238E27FC236}">
                <a16:creationId xmlns:a16="http://schemas.microsoft.com/office/drawing/2014/main" id="{A99BE707-0735-4815-823B-E9DDC7337CAE}"/>
              </a:ext>
            </a:extLst>
          </p:cNvPr>
          <p:cNvPicPr>
            <a:picLocks noChangeAspect="1"/>
          </p:cNvPicPr>
          <p:nvPr/>
        </p:nvPicPr>
        <p:blipFill>
          <a:blip r:embed="rId2"/>
          <a:stretch>
            <a:fillRect/>
          </a:stretch>
        </p:blipFill>
        <p:spPr>
          <a:xfrm>
            <a:off x="4673600" y="3767666"/>
            <a:ext cx="2176272" cy="2560320"/>
          </a:xfrm>
          <a:prstGeom prst="rect">
            <a:avLst/>
          </a:prstGeom>
        </p:spPr>
      </p:pic>
    </p:spTree>
    <p:extLst>
      <p:ext uri="{BB962C8B-B14F-4D97-AF65-F5344CB8AC3E}">
        <p14:creationId xmlns:p14="http://schemas.microsoft.com/office/powerpoint/2010/main" val="283292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170EF-8EDB-7745-8BB2-2100735B84BD}"/>
              </a:ext>
            </a:extLst>
          </p:cNvPr>
          <p:cNvSpPr>
            <a:spLocks noGrp="1"/>
          </p:cNvSpPr>
          <p:nvPr>
            <p:ph type="title"/>
          </p:nvPr>
        </p:nvSpPr>
        <p:spPr>
          <a:xfrm>
            <a:off x="762000" y="0"/>
            <a:ext cx="10515600" cy="1325563"/>
          </a:xfrm>
        </p:spPr>
        <p:txBody>
          <a:bodyPr/>
          <a:lstStyle/>
          <a:p>
            <a:r>
              <a:rPr lang="en-US" dirty="0">
                <a:solidFill>
                  <a:schemeClr val="bg1"/>
                </a:solidFill>
              </a:rPr>
              <a:t> Co</a:t>
            </a:r>
            <a:r>
              <a:rPr lang="en-US" dirty="0"/>
              <a:t>urse Outline</a:t>
            </a:r>
          </a:p>
        </p:txBody>
      </p:sp>
      <p:sp>
        <p:nvSpPr>
          <p:cNvPr id="3" name="Content Placeholder 2">
            <a:extLst>
              <a:ext uri="{FF2B5EF4-FFF2-40B4-BE49-F238E27FC236}">
                <a16:creationId xmlns:a16="http://schemas.microsoft.com/office/drawing/2014/main" id="{8D022FA3-29B6-8E48-8CFA-C14EC58E75F7}"/>
              </a:ext>
            </a:extLst>
          </p:cNvPr>
          <p:cNvSpPr>
            <a:spLocks noGrp="1"/>
          </p:cNvSpPr>
          <p:nvPr>
            <p:ph idx="1"/>
          </p:nvPr>
        </p:nvSpPr>
        <p:spPr>
          <a:xfrm>
            <a:off x="640079" y="1570730"/>
            <a:ext cx="11375871" cy="4351338"/>
          </a:xfrm>
        </p:spPr>
        <p:txBody>
          <a:bodyPr/>
          <a:lstStyle/>
          <a:p>
            <a:pPr>
              <a:spcAft>
                <a:spcPts val="1000"/>
              </a:spcAft>
            </a:pPr>
            <a:r>
              <a:rPr lang="en-US" dirty="0"/>
              <a:t>Contemporary Economic Policy</a:t>
            </a:r>
          </a:p>
          <a:p>
            <a:pPr lvl="1">
              <a:spcAft>
                <a:spcPts val="1000"/>
              </a:spcAft>
            </a:pPr>
            <a:r>
              <a:rPr lang="en-US" dirty="0"/>
              <a:t>Week 1 (1/10): 	Economic Update (Geoffrey </a:t>
            </a:r>
            <a:r>
              <a:rPr lang="en-US" dirty="0" err="1"/>
              <a:t>Woglom</a:t>
            </a:r>
            <a:r>
              <a:rPr lang="en-US" dirty="0"/>
              <a:t>, Amherst College)</a:t>
            </a:r>
          </a:p>
          <a:p>
            <a:pPr lvl="1">
              <a:spcAft>
                <a:spcPts val="1000"/>
              </a:spcAft>
            </a:pPr>
            <a:r>
              <a:rPr lang="en-US" b="1" dirty="0"/>
              <a:t>Week 2 (1/17): 	Monetary Economics (Geoffrey </a:t>
            </a:r>
            <a:r>
              <a:rPr lang="en-US" b="1" dirty="0" err="1"/>
              <a:t>Woglom</a:t>
            </a:r>
            <a:r>
              <a:rPr lang="en-US" b="1" dirty="0"/>
              <a:t>)</a:t>
            </a:r>
          </a:p>
          <a:p>
            <a:pPr lvl="1">
              <a:spcAft>
                <a:spcPts val="1000"/>
              </a:spcAft>
            </a:pPr>
            <a:r>
              <a:rPr lang="en-US" dirty="0"/>
              <a:t>Week 3 (1/24): 	Trade and Globalization (Alan Deardorff, Univ. of Michigan)</a:t>
            </a:r>
          </a:p>
          <a:p>
            <a:pPr lvl="1">
              <a:spcAft>
                <a:spcPts val="1000"/>
              </a:spcAft>
            </a:pPr>
            <a:r>
              <a:rPr lang="en-US" dirty="0"/>
              <a:t>Week 4 (1/31): 	Trade Deficits and Exchange Rates (Alan Deardorff)</a:t>
            </a:r>
          </a:p>
          <a:p>
            <a:pPr lvl="1">
              <a:spcAft>
                <a:spcPts val="1000"/>
              </a:spcAft>
            </a:pPr>
            <a:r>
              <a:rPr lang="en-US" dirty="0"/>
              <a:t>Week 5 (2/7):	Autonomous Vehicles (Jon </a:t>
            </a:r>
            <a:r>
              <a:rPr lang="en-US" dirty="0" err="1"/>
              <a:t>Haveman</a:t>
            </a:r>
            <a:r>
              <a:rPr lang="en-US" dirty="0"/>
              <a:t>, NEED)</a:t>
            </a:r>
          </a:p>
        </p:txBody>
      </p:sp>
      <p:sp>
        <p:nvSpPr>
          <p:cNvPr id="4" name="Slide Number Placeholder 3">
            <a:extLst>
              <a:ext uri="{FF2B5EF4-FFF2-40B4-BE49-F238E27FC236}">
                <a16:creationId xmlns:a16="http://schemas.microsoft.com/office/drawing/2014/main" id="{1BAC9F29-08F6-1440-B2E7-4A98F5584A95}"/>
              </a:ext>
            </a:extLst>
          </p:cNvPr>
          <p:cNvSpPr>
            <a:spLocks noGrp="1"/>
          </p:cNvSpPr>
          <p:nvPr>
            <p:ph type="sldNum" sz="quarter" idx="12"/>
          </p:nvPr>
        </p:nvSpPr>
        <p:spPr/>
        <p:txBody>
          <a:bodyPr/>
          <a:lstStyle/>
          <a:p>
            <a:fld id="{D9F085D5-EC86-4F6A-B501-C1359CB39116}" type="slidenum">
              <a:rPr lang="en-GB" smtClean="0"/>
              <a:t>6</a:t>
            </a:fld>
            <a:endParaRPr lang="en-GB"/>
          </a:p>
        </p:txBody>
      </p:sp>
    </p:spTree>
    <p:extLst>
      <p:ext uri="{BB962C8B-B14F-4D97-AF65-F5344CB8AC3E}">
        <p14:creationId xmlns:p14="http://schemas.microsoft.com/office/powerpoint/2010/main" val="1841921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39586" y="2214275"/>
            <a:ext cx="10219508" cy="874970"/>
          </a:xfrm>
        </p:spPr>
        <p:txBody>
          <a:bodyPr anchor="ctr" anchorCtr="0">
            <a:noAutofit/>
          </a:bodyPr>
          <a:lstStyle/>
          <a:p>
            <a:pPr>
              <a:lnSpc>
                <a:spcPct val="100000"/>
              </a:lnSpc>
              <a:spcBef>
                <a:spcPts val="0"/>
              </a:spcBef>
            </a:pPr>
            <a:endParaRPr lang="en-US" sz="4800" dirty="0"/>
          </a:p>
          <a:p>
            <a:pPr>
              <a:lnSpc>
                <a:spcPct val="100000"/>
              </a:lnSpc>
              <a:spcBef>
                <a:spcPts val="0"/>
              </a:spcBef>
            </a:pPr>
            <a:r>
              <a:rPr lang="en-US" sz="4800" dirty="0"/>
              <a:t>Monetary Policy &amp; The Fed</a:t>
            </a:r>
            <a:endParaRPr lang="en-US" sz="4800" b="1" dirty="0"/>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t>7</a:t>
            </a:fld>
            <a:endParaRPr lang="en-US" dirty="0"/>
          </a:p>
        </p:txBody>
      </p:sp>
      <p:sp>
        <p:nvSpPr>
          <p:cNvPr id="4" name="TextBox 3">
            <a:extLst>
              <a:ext uri="{FF2B5EF4-FFF2-40B4-BE49-F238E27FC236}">
                <a16:creationId xmlns:a16="http://schemas.microsoft.com/office/drawing/2014/main" id="{B26D7F51-049F-674F-8A06-04B9CAEBB587}"/>
              </a:ext>
            </a:extLst>
          </p:cNvPr>
          <p:cNvSpPr txBox="1"/>
          <p:nvPr/>
        </p:nvSpPr>
        <p:spPr>
          <a:xfrm>
            <a:off x="3774831" y="550985"/>
            <a:ext cx="184731" cy="369332"/>
          </a:xfrm>
          <a:prstGeom prst="rect">
            <a:avLst/>
          </a:prstGeom>
          <a:noFill/>
        </p:spPr>
        <p:txBody>
          <a:bodyPr wrap="none" rtlCol="0">
            <a:spAutoFit/>
          </a:bodyPr>
          <a:lstStyle/>
          <a:p>
            <a:endParaRPr lang="en-US" dirty="0"/>
          </a:p>
        </p:txBody>
      </p:sp>
      <p:pic>
        <p:nvPicPr>
          <p:cNvPr id="1026" name="Picture 2" descr="3 Factors That Drive the U.S. Dollar">
            <a:extLst>
              <a:ext uri="{FF2B5EF4-FFF2-40B4-BE49-F238E27FC236}">
                <a16:creationId xmlns:a16="http://schemas.microsoft.com/office/drawing/2014/main" id="{27EC2AB0-46C9-BABB-A34A-D05F1C7AE0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863" y="456493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Federal Reserve: How It Works, What It Does, Why It Matters">
            <a:extLst>
              <a:ext uri="{FF2B5EF4-FFF2-40B4-BE49-F238E27FC236}">
                <a16:creationId xmlns:a16="http://schemas.microsoft.com/office/drawing/2014/main" id="{13B2E0F3-9AB0-3F94-773B-BCAE37258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4831" y="-30109"/>
            <a:ext cx="438912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AE10D639-22D7-E345-802B-15DC424172CA}"/>
              </a:ext>
            </a:extLst>
          </p:cNvPr>
          <p:cNvSpPr txBox="1">
            <a:spLocks/>
          </p:cNvSpPr>
          <p:nvPr/>
        </p:nvSpPr>
        <p:spPr>
          <a:xfrm>
            <a:off x="1554480" y="3970784"/>
            <a:ext cx="7580158" cy="24823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endParaRPr lang="en-US" sz="3100" dirty="0">
              <a:solidFill>
                <a:schemeClr val="tx2"/>
              </a:solidFill>
            </a:endParaRPr>
          </a:p>
          <a:p>
            <a:pPr>
              <a:lnSpc>
                <a:spcPct val="100000"/>
              </a:lnSpc>
              <a:spcBef>
                <a:spcPts val="0"/>
              </a:spcBef>
            </a:pPr>
            <a:r>
              <a:rPr lang="en-US" sz="3100" dirty="0">
                <a:solidFill>
                  <a:schemeClr val="tx2"/>
                </a:solidFill>
              </a:rPr>
              <a:t>Geoffrey Woglom, </a:t>
            </a:r>
          </a:p>
          <a:p>
            <a:pPr>
              <a:lnSpc>
                <a:spcPct val="100000"/>
              </a:lnSpc>
              <a:spcBef>
                <a:spcPts val="0"/>
              </a:spcBef>
            </a:pPr>
            <a:r>
              <a:rPr lang="en-US" sz="2200" dirty="0">
                <a:solidFill>
                  <a:schemeClr val="tx2"/>
                </a:solidFill>
              </a:rPr>
              <a:t>Professor of Economics</a:t>
            </a:r>
          </a:p>
          <a:p>
            <a:pPr>
              <a:lnSpc>
                <a:spcPct val="100000"/>
              </a:lnSpc>
              <a:spcBef>
                <a:spcPts val="0"/>
              </a:spcBef>
            </a:pPr>
            <a:r>
              <a:rPr lang="en-US" sz="2200" dirty="0">
                <a:solidFill>
                  <a:schemeClr val="tx2"/>
                </a:solidFill>
              </a:rPr>
              <a:t>Amherst College, emeritus</a:t>
            </a:r>
          </a:p>
          <a:p>
            <a:pPr>
              <a:lnSpc>
                <a:spcPct val="100000"/>
              </a:lnSpc>
              <a:spcBef>
                <a:spcPts val="0"/>
              </a:spcBef>
            </a:pPr>
            <a:r>
              <a:rPr lang="en-US" sz="2200" dirty="0">
                <a:solidFill>
                  <a:schemeClr val="tx2"/>
                </a:solidFill>
              </a:rPr>
              <a:t>January 17,2023</a:t>
            </a:r>
          </a:p>
        </p:txBody>
      </p:sp>
    </p:spTree>
    <p:extLst>
      <p:ext uri="{BB962C8B-B14F-4D97-AF65-F5344CB8AC3E}">
        <p14:creationId xmlns:p14="http://schemas.microsoft.com/office/powerpoint/2010/main" val="407296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8EED-5FAC-4A5F-A802-97C23DE1DB73}"/>
              </a:ext>
            </a:extLst>
          </p:cNvPr>
          <p:cNvSpPr>
            <a:spLocks noGrp="1"/>
          </p:cNvSpPr>
          <p:nvPr>
            <p:ph type="title"/>
          </p:nvPr>
        </p:nvSpPr>
        <p:spPr/>
        <p:txBody>
          <a:bodyPr/>
          <a:lstStyle/>
          <a:p>
            <a:r>
              <a:rPr lang="en-US" dirty="0">
                <a:solidFill>
                  <a:schemeClr val="bg1"/>
                </a:solidFill>
              </a:rPr>
              <a:t>Out</a:t>
            </a:r>
            <a:r>
              <a:rPr lang="en-US" dirty="0">
                <a:solidFill>
                  <a:schemeClr val="accent5">
                    <a:lumMod val="50000"/>
                  </a:schemeClr>
                </a:solidFill>
              </a:rPr>
              <a:t>line for the Talk</a:t>
            </a:r>
            <a:endParaRPr lang="en-US" dirty="0">
              <a:solidFill>
                <a:schemeClr val="bg1"/>
              </a:solidFill>
            </a:endParaRPr>
          </a:p>
        </p:txBody>
      </p:sp>
      <p:sp>
        <p:nvSpPr>
          <p:cNvPr id="3" name="Content Placeholder 2">
            <a:extLst>
              <a:ext uri="{FF2B5EF4-FFF2-40B4-BE49-F238E27FC236}">
                <a16:creationId xmlns:a16="http://schemas.microsoft.com/office/drawing/2014/main" id="{9AE39474-2798-4DE3-B4CE-FD655FF9D2AB}"/>
              </a:ext>
            </a:extLst>
          </p:cNvPr>
          <p:cNvSpPr>
            <a:spLocks noGrp="1"/>
          </p:cNvSpPr>
          <p:nvPr>
            <p:ph idx="1"/>
          </p:nvPr>
        </p:nvSpPr>
        <p:spPr/>
        <p:txBody>
          <a:bodyPr>
            <a:normAutofit/>
          </a:bodyPr>
          <a:lstStyle/>
          <a:p>
            <a:pPr marL="514350" indent="-514350">
              <a:buFont typeface="+mj-lt"/>
              <a:buAutoNum type="arabicPeriod"/>
            </a:pPr>
            <a:r>
              <a:rPr lang="en-US" dirty="0"/>
              <a:t>[History of the origin and development of central banks.]</a:t>
            </a:r>
          </a:p>
          <a:p>
            <a:pPr marL="514350" indent="-514350">
              <a:buFont typeface="+mj-lt"/>
              <a:buAutoNum type="arabicPeriod"/>
            </a:pPr>
            <a:r>
              <a:rPr lang="en-US" dirty="0"/>
              <a:t>The economic determinants of inflation and unemployment.</a:t>
            </a:r>
          </a:p>
          <a:p>
            <a:pPr marL="514350" indent="-514350">
              <a:buFont typeface="+mj-lt"/>
              <a:buAutoNum type="arabicPeriod"/>
            </a:pPr>
            <a:r>
              <a:rPr lang="en-US" dirty="0"/>
              <a:t>The Fed’s policy tools for influencing interest rates and thereby affecting aggregate demand and the economy.</a:t>
            </a:r>
          </a:p>
          <a:p>
            <a:pPr marL="514350" indent="-514350">
              <a:buFont typeface="+mj-lt"/>
              <a:buAutoNum type="arabicPeriod"/>
            </a:pPr>
            <a:r>
              <a:rPr lang="en-US" dirty="0"/>
              <a:t>A closer look at changes that Chair Powell made in Fed policy that contributed to the run up in inflation.</a:t>
            </a:r>
          </a:p>
          <a:p>
            <a:pPr marL="514350" indent="-514350">
              <a:buFont typeface="+mj-lt"/>
              <a:buAutoNum type="arabicPeriod"/>
            </a:pPr>
            <a:r>
              <a:rPr lang="en-US" dirty="0"/>
              <a:t>The December 13-14 Fed monetary policy meeting.</a:t>
            </a:r>
          </a:p>
          <a:p>
            <a:pPr marL="514350" indent="-514350">
              <a:buFont typeface="+mj-lt"/>
              <a:buAutoNum type="arabicPeriod"/>
            </a:pPr>
            <a:r>
              <a:rPr lang="en-US" dirty="0"/>
              <a:t>[Update on Inflation and what comes next.]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D02D5BAE-DEAA-4788-AD45-91A623CE54CE}"/>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179693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B0DA-9C41-8072-2808-C26E71C0A986}"/>
              </a:ext>
            </a:extLst>
          </p:cNvPr>
          <p:cNvSpPr>
            <a:spLocks noGrp="1"/>
          </p:cNvSpPr>
          <p:nvPr>
            <p:ph type="title"/>
          </p:nvPr>
        </p:nvSpPr>
        <p:spPr/>
        <p:txBody>
          <a:bodyPr/>
          <a:lstStyle/>
          <a:p>
            <a:r>
              <a:rPr lang="en-US" dirty="0">
                <a:solidFill>
                  <a:schemeClr val="bg1"/>
                </a:solidFill>
              </a:rPr>
              <a:t>Wh</a:t>
            </a:r>
            <a:r>
              <a:rPr lang="en-US" dirty="0"/>
              <a:t>at Is a Central Bank?</a:t>
            </a:r>
          </a:p>
        </p:txBody>
      </p:sp>
      <p:sp>
        <p:nvSpPr>
          <p:cNvPr id="3" name="Content Placeholder 2">
            <a:extLst>
              <a:ext uri="{FF2B5EF4-FFF2-40B4-BE49-F238E27FC236}">
                <a16:creationId xmlns:a16="http://schemas.microsoft.com/office/drawing/2014/main" id="{F2DB3089-0AA8-AAA5-3B48-5E34C6AF7232}"/>
              </a:ext>
            </a:extLst>
          </p:cNvPr>
          <p:cNvSpPr>
            <a:spLocks noGrp="1"/>
          </p:cNvSpPr>
          <p:nvPr>
            <p:ph idx="1"/>
          </p:nvPr>
        </p:nvSpPr>
        <p:spPr/>
        <p:txBody>
          <a:bodyPr/>
          <a:lstStyle/>
          <a:p>
            <a:pPr marL="514350" indent="-514350">
              <a:buFont typeface="+mj-lt"/>
              <a:buAutoNum type="arabicPeriod"/>
            </a:pPr>
            <a:r>
              <a:rPr lang="en-US" sz="3000" dirty="0"/>
              <a:t>Government’s Bank.</a:t>
            </a:r>
          </a:p>
          <a:p>
            <a:pPr marL="971550" lvl="1" indent="-514350">
              <a:buFont typeface="+mj-lt"/>
              <a:buAutoNum type="alphaLcPeriod"/>
            </a:pPr>
            <a:r>
              <a:rPr lang="en-US" sz="2600" dirty="0"/>
              <a:t>Regulate currency and manage the payment system.</a:t>
            </a:r>
          </a:p>
          <a:p>
            <a:pPr marL="971550" lvl="1" indent="-514350">
              <a:buFont typeface="+mj-lt"/>
              <a:buAutoNum type="alphaLcPeriod"/>
            </a:pPr>
            <a:r>
              <a:rPr lang="en-US" sz="2600" dirty="0"/>
              <a:t>Help with government finance.</a:t>
            </a:r>
          </a:p>
          <a:p>
            <a:pPr marL="571500" indent="-514350">
              <a:buFont typeface="+mj-lt"/>
              <a:buAutoNum type="arabicPeriod"/>
            </a:pPr>
            <a:r>
              <a:rPr lang="en-US" sz="3000" dirty="0"/>
              <a:t>“Lender of Last Resort” (LOL) in financial crises.</a:t>
            </a:r>
          </a:p>
          <a:p>
            <a:pPr marL="571500" indent="-514350">
              <a:buFont typeface="+mj-lt"/>
              <a:buAutoNum type="arabicPeriod"/>
            </a:pPr>
            <a:r>
              <a:rPr lang="en-US" sz="3000" dirty="0"/>
              <a:t>Responsible for stabilizing the macro economy:  i.e., low, stable inflation and full employment</a:t>
            </a:r>
          </a:p>
          <a:p>
            <a:endParaRPr lang="en-US" dirty="0"/>
          </a:p>
        </p:txBody>
      </p:sp>
      <p:sp>
        <p:nvSpPr>
          <p:cNvPr id="4" name="Slide Number Placeholder 3">
            <a:extLst>
              <a:ext uri="{FF2B5EF4-FFF2-40B4-BE49-F238E27FC236}">
                <a16:creationId xmlns:a16="http://schemas.microsoft.com/office/drawing/2014/main" id="{A0902EBD-4B86-C030-46D8-DE522943ED50}"/>
              </a:ext>
            </a:extLst>
          </p:cNvPr>
          <p:cNvSpPr>
            <a:spLocks noGrp="1"/>
          </p:cNvSpPr>
          <p:nvPr>
            <p:ph type="sldNum" sz="quarter" idx="12"/>
          </p:nvPr>
        </p:nvSpPr>
        <p:spPr/>
        <p:txBody>
          <a:bodyPr/>
          <a:lstStyle/>
          <a:p>
            <a:fld id="{D9F085D5-EC86-4F6A-B501-C1359CB39116}" type="slidenum">
              <a:rPr lang="en-GB" smtClean="0"/>
              <a:t>9</a:t>
            </a:fld>
            <a:endParaRPr lang="en-GB"/>
          </a:p>
        </p:txBody>
      </p:sp>
    </p:spTree>
    <p:extLst>
      <p:ext uri="{BB962C8B-B14F-4D97-AF65-F5344CB8AC3E}">
        <p14:creationId xmlns:p14="http://schemas.microsoft.com/office/powerpoint/2010/main" val="375380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20157</TotalTime>
  <Words>3329</Words>
  <Application>Microsoft Macintosh PowerPoint</Application>
  <PresentationFormat>Widescreen</PresentationFormat>
  <Paragraphs>577</Paragraphs>
  <Slides>58</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Courier New</vt:lpstr>
      <vt:lpstr>Garamond</vt:lpstr>
      <vt:lpstr>TwitterChirp</vt:lpstr>
      <vt:lpstr>Custom Design</vt:lpstr>
      <vt:lpstr>PowerPoint Presentation</vt:lpstr>
      <vt:lpstr> National Economic Education Delegation</vt:lpstr>
      <vt:lpstr>Who Are We?</vt:lpstr>
      <vt:lpstr>Where Are We?</vt:lpstr>
      <vt:lpstr> Available NEED Topics Include:</vt:lpstr>
      <vt:lpstr> Course Outline</vt:lpstr>
      <vt:lpstr>PowerPoint Presentation</vt:lpstr>
      <vt:lpstr>Outline for the Talk</vt:lpstr>
      <vt:lpstr>What Is a Central Bank?</vt:lpstr>
      <vt:lpstr>The Aftermath of Financial Panic of 1908</vt:lpstr>
      <vt:lpstr>The Evolution of the Fed’s Role  in the Macro Economy</vt:lpstr>
      <vt:lpstr>Stabilizer in Chief:  the Fed</vt:lpstr>
      <vt:lpstr>Track Record on Unemployment</vt:lpstr>
      <vt:lpstr>Track Record on “Price Stability”</vt:lpstr>
      <vt:lpstr>Determinants of Unemployment &amp; Inflation</vt:lpstr>
      <vt:lpstr>Determinants of Unemployment &amp; Inflation</vt:lpstr>
      <vt:lpstr>The Fed’s Affects the Economy via Interest Rates</vt:lpstr>
      <vt:lpstr>Become a Central Banker in One Slide!</vt:lpstr>
      <vt:lpstr>One Big Complication:  Lags</vt:lpstr>
      <vt:lpstr>A Closer Look at Interest Rate Control</vt:lpstr>
      <vt:lpstr>The Fed and Short-term Interest Rates</vt:lpstr>
      <vt:lpstr>What about the Money Supply?</vt:lpstr>
      <vt:lpstr>Do You See a Relationship?</vt:lpstr>
      <vt:lpstr>“Don’t Listen to This Nonsense”</vt:lpstr>
      <vt:lpstr>The Importance of Long-Term Interest Rates</vt:lpstr>
      <vt:lpstr>Long-Term Interest Rates</vt:lpstr>
      <vt:lpstr>Two Secondary Tools to Affect Interest Rates</vt:lpstr>
      <vt:lpstr>Forward Guidance</vt:lpstr>
      <vt:lpstr>When the Fed Talks, Markets Listen</vt:lpstr>
      <vt:lpstr>QE And Long-term, Risky Rates</vt:lpstr>
      <vt:lpstr>QE Has Been a Big Deal</vt:lpstr>
      <vt:lpstr>A Policy Strategy: Stabilize Expectations of Inflation</vt:lpstr>
      <vt:lpstr>“Anchoring” Inflation Expectations</vt:lpstr>
      <vt:lpstr>Anchoring Requires Credibility</vt:lpstr>
      <vt:lpstr>The Great Moderation</vt:lpstr>
      <vt:lpstr>Why Did Powell Do It?</vt:lpstr>
      <vt:lpstr>Policy Changes under Powell</vt:lpstr>
      <vt:lpstr>OK, But What Explains Powell’s Reversal?</vt:lpstr>
      <vt:lpstr>Is Powell Channeling Volcker?</vt:lpstr>
      <vt:lpstr>Olivier Blanchard 12/30 Twitter Post</vt:lpstr>
      <vt:lpstr>Update on Inflation </vt:lpstr>
      <vt:lpstr>Inflation a Closer Look:  Good News</vt:lpstr>
      <vt:lpstr>Rents Paid and Rents Asked For</vt:lpstr>
      <vt:lpstr>Inflation a Closer Look:  Troubling News</vt:lpstr>
      <vt:lpstr>What is Happening to Wages?</vt:lpstr>
      <vt:lpstr>FOMC Economic Projections</vt:lpstr>
      <vt:lpstr>FOMC Is of Two Minds (December 14,2022)</vt:lpstr>
      <vt:lpstr>Wall Street Still is Predicting a Recession</vt:lpstr>
      <vt:lpstr>Wall Street is Overall Optimistic</vt:lpstr>
      <vt:lpstr>Is the Fed Happy with this Chart?</vt:lpstr>
      <vt:lpstr>Trade: Bicycle Supply Chain</vt:lpstr>
      <vt:lpstr> Now, it is Your Turn</vt:lpstr>
      <vt:lpstr>WSJ Economic Forecasting Survey </vt:lpstr>
      <vt:lpstr>Origins</vt:lpstr>
      <vt:lpstr>Financial Crises in the 19th Century</vt:lpstr>
      <vt:lpstr>Illiquidity Can Lead to Insolvency</vt:lpstr>
      <vt:lpstr>Walter Bagehot’s and his Famous Dictum</vt:lpstr>
      <vt:lpstr>JP Morgan, “Lender of Last Resort?” (LOL)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395</cp:revision>
  <cp:lastPrinted>2022-03-31T21:23:13Z</cp:lastPrinted>
  <dcterms:created xsi:type="dcterms:W3CDTF">2017-05-03T22:30:38Z</dcterms:created>
  <dcterms:modified xsi:type="dcterms:W3CDTF">2023-01-18T23:23:32Z</dcterms:modified>
</cp:coreProperties>
</file>