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4536" r:id="rId2"/>
    <p:sldId id="4001" r:id="rId3"/>
    <p:sldId id="4535" r:id="rId4"/>
    <p:sldId id="4142" r:id="rId5"/>
    <p:sldId id="1027" r:id="rId6"/>
    <p:sldId id="327" r:id="rId7"/>
    <p:sldId id="4196" r:id="rId8"/>
    <p:sldId id="4552" r:id="rId9"/>
    <p:sldId id="519" r:id="rId10"/>
    <p:sldId id="4255" r:id="rId11"/>
    <p:sldId id="4256" r:id="rId12"/>
    <p:sldId id="4260" r:id="rId13"/>
    <p:sldId id="4421" r:id="rId14"/>
    <p:sldId id="4204" r:id="rId15"/>
    <p:sldId id="4205" r:id="rId16"/>
    <p:sldId id="3941" r:id="rId17"/>
    <p:sldId id="4537" r:id="rId18"/>
    <p:sldId id="3942" r:id="rId19"/>
    <p:sldId id="1208" r:id="rId20"/>
    <p:sldId id="4261" r:id="rId21"/>
    <p:sldId id="3944" r:id="rId22"/>
    <p:sldId id="3945" r:id="rId23"/>
    <p:sldId id="3946" r:id="rId24"/>
    <p:sldId id="1203" r:id="rId25"/>
    <p:sldId id="1099" r:id="rId26"/>
    <p:sldId id="4271" r:id="rId27"/>
    <p:sldId id="1204" r:id="rId28"/>
    <p:sldId id="1202" r:id="rId29"/>
    <p:sldId id="4591" r:id="rId30"/>
    <p:sldId id="4559" r:id="rId31"/>
    <p:sldId id="4264" r:id="rId32"/>
    <p:sldId id="4214" r:id="rId33"/>
    <p:sldId id="3919" r:id="rId34"/>
    <p:sldId id="3922" r:id="rId35"/>
    <p:sldId id="4210" r:id="rId36"/>
    <p:sldId id="4215" r:id="rId37"/>
    <p:sldId id="4216" r:id="rId38"/>
    <p:sldId id="4538" r:id="rId39"/>
    <p:sldId id="4263" r:id="rId40"/>
    <p:sldId id="4265" r:id="rId41"/>
    <p:sldId id="4541" r:id="rId42"/>
    <p:sldId id="4267" r:id="rId43"/>
    <p:sldId id="4593" r:id="rId44"/>
    <p:sldId id="4595" r:id="rId45"/>
    <p:sldId id="4550" r:id="rId46"/>
    <p:sldId id="4594" r:id="rId47"/>
    <p:sldId id="4323" r:id="rId48"/>
    <p:sldId id="4100" r:id="rId4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349" autoAdjust="0"/>
    <p:restoredTop sz="91408"/>
  </p:normalViewPr>
  <p:slideViewPr>
    <p:cSldViewPr snapToGrid="0" snapToObjects="1">
      <p:cViewPr varScale="1">
        <p:scale>
          <a:sx n="55" d="100"/>
          <a:sy n="55" d="100"/>
        </p:scale>
        <p:origin x="38" y="378"/>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7EC6A77-897B-A94D-8179-085D1B4EE98D}" type="datetimeFigureOut">
              <a:rPr lang="en-US" smtClean="0"/>
              <a:t>11/7/2023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6</a:t>
            </a:r>
          </a:p>
        </p:txBody>
      </p:sp>
      <p:sp>
        <p:nvSpPr>
          <p:cNvPr id="4" name="Slide Number Placeholder 3"/>
          <p:cNvSpPr>
            <a:spLocks noGrp="1"/>
          </p:cNvSpPr>
          <p:nvPr>
            <p:ph type="sldNum" sz="quarter" idx="5"/>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1039915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17195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302484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359151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1207886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16152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4224063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35</a:t>
            </a:fld>
            <a:endParaRPr lang="en-US"/>
          </a:p>
        </p:txBody>
      </p:sp>
    </p:spTree>
    <p:extLst>
      <p:ext uri="{BB962C8B-B14F-4D97-AF65-F5344CB8AC3E}">
        <p14:creationId xmlns:p14="http://schemas.microsoft.com/office/powerpoint/2010/main" val="1019301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Fed funds rate 525 basis points higher!</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169687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12</a:t>
            </a:fld>
            <a:endParaRPr lang="en-US"/>
          </a:p>
        </p:txBody>
      </p:sp>
    </p:spTree>
    <p:extLst>
      <p:ext uri="{BB962C8B-B14F-4D97-AF65-F5344CB8AC3E}">
        <p14:creationId xmlns:p14="http://schemas.microsoft.com/office/powerpoint/2010/main" val="2315944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of Professional Forecasters from early August:  GDP and unemployment much like the June Fed forecast.  Inflation much like the Fed’s September forecast.</a:t>
            </a: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1740339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999999"/>
                </a:solidFill>
                <a:effectLst/>
                <a:latin typeface="Lato" panose="020F0502020204030203" pitchFamily="34" charset="0"/>
              </a:rPr>
              <a:t>4201 Penn Ave, Pittsburgh, PA</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269828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to 19 and 20 then to 21</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427123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418930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008631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83873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hyperlink" Target="mailto:nfo@NEEDEc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c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New Hampshire</a:t>
            </a:r>
          </a:p>
          <a:p>
            <a:pPr>
              <a:lnSpc>
                <a:spcPct val="100000"/>
              </a:lnSpc>
              <a:spcBef>
                <a:spcPts val="0"/>
              </a:spcBef>
            </a:pPr>
            <a:r>
              <a:rPr lang="en-US" sz="3100" dirty="0">
                <a:solidFill>
                  <a:schemeClr val="tx2"/>
                </a:solidFill>
              </a:rPr>
              <a:t>Fall,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205440052"/>
      </p:ext>
    </p:extLst>
  </p:cSld>
  <p:clrMapOvr>
    <a:masterClrMapping/>
  </p:clrMapOvr>
  <mc:AlternateContent xmlns:mc="http://schemas.openxmlformats.org/markup-compatibility/2006" xmlns:p14="http://schemas.microsoft.com/office/powerpoint/2010/main">
    <mc:Choice Requires="p14">
      <p:transition spd="slow" p14:dur="2000" advTm="6132"/>
    </mc:Choice>
    <mc:Fallback xmlns="">
      <p:transition spd="slow" advTm="61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4022-91FE-A410-D29E-AF8C944696B7}"/>
              </a:ext>
            </a:extLst>
          </p:cNvPr>
          <p:cNvSpPr>
            <a:spLocks noGrp="1"/>
          </p:cNvSpPr>
          <p:nvPr>
            <p:ph type="title"/>
          </p:nvPr>
        </p:nvSpPr>
        <p:spPr/>
        <p:txBody>
          <a:bodyPr/>
          <a:lstStyle/>
          <a:p>
            <a:r>
              <a:rPr lang="en-US" dirty="0">
                <a:solidFill>
                  <a:schemeClr val="bg1"/>
                </a:solidFill>
              </a:rPr>
              <a:t>The</a:t>
            </a:r>
            <a:r>
              <a:rPr lang="en-US" dirty="0"/>
              <a:t> Aftermath:  Federal Reserve Act of 1913</a:t>
            </a:r>
          </a:p>
        </p:txBody>
      </p:sp>
      <p:sp>
        <p:nvSpPr>
          <p:cNvPr id="3" name="Content Placeholder 2">
            <a:extLst>
              <a:ext uri="{FF2B5EF4-FFF2-40B4-BE49-F238E27FC236}">
                <a16:creationId xmlns:a16="http://schemas.microsoft.com/office/drawing/2014/main" id="{1EEC693B-9D79-4F23-41B4-2BB76CF5E344}"/>
              </a:ext>
            </a:extLst>
          </p:cNvPr>
          <p:cNvSpPr>
            <a:spLocks noGrp="1"/>
          </p:cNvSpPr>
          <p:nvPr>
            <p:ph idx="1"/>
          </p:nvPr>
        </p:nvSpPr>
        <p:spPr/>
        <p:txBody>
          <a:bodyPr/>
          <a:lstStyle/>
          <a:p>
            <a:r>
              <a:rPr lang="en-US" sz="2800" dirty="0"/>
              <a:t>Original Roles of the Fed</a:t>
            </a:r>
          </a:p>
          <a:p>
            <a:pPr marL="914400" lvl="1" indent="-457200">
              <a:buAutoNum type="arabicPeriod"/>
            </a:pPr>
            <a:r>
              <a:rPr lang="en-US" dirty="0"/>
              <a:t>Oversee Currency &amp; Regulate Banks; 2.  </a:t>
            </a:r>
            <a:r>
              <a:rPr lang="en-US" b="1" i="1" dirty="0"/>
              <a:t>Lender of Last Resort</a:t>
            </a:r>
            <a:r>
              <a:rPr lang="en-US" dirty="0"/>
              <a:t>.</a:t>
            </a:r>
          </a:p>
          <a:p>
            <a:pPr marL="514350" indent="-457200"/>
            <a:r>
              <a:rPr lang="en-US" sz="2800" dirty="0"/>
              <a:t>Great Depression and the Banking Panics of the 30s</a:t>
            </a:r>
          </a:p>
          <a:p>
            <a:pPr marL="914400" lvl="1" indent="-457200"/>
            <a:r>
              <a:rPr lang="en-US" dirty="0"/>
              <a:t>Fed fails miserably.</a:t>
            </a:r>
          </a:p>
          <a:p>
            <a:pPr marL="914400" lvl="1" indent="-457200"/>
            <a:r>
              <a:rPr lang="en-US" dirty="0"/>
              <a:t>RFC lent more money to the banks than did the Fed </a:t>
            </a:r>
          </a:p>
          <a:p>
            <a:pPr marL="457200" indent="-457200"/>
            <a:r>
              <a:rPr lang="en-US" dirty="0"/>
              <a:t>Footnote on later LOL Roles:</a:t>
            </a:r>
          </a:p>
          <a:p>
            <a:pPr marL="914400" lvl="1" indent="-457200">
              <a:buFont typeface="+mj-lt"/>
              <a:buAutoNum type="arabicPeriod"/>
            </a:pPr>
            <a:r>
              <a:rPr lang="en-US" dirty="0"/>
              <a:t>2008:  Bernanke saves the world, but Congress is not happy.</a:t>
            </a:r>
          </a:p>
          <a:p>
            <a:pPr marL="914400" lvl="1" indent="-457200">
              <a:buFont typeface="+mj-lt"/>
              <a:buAutoNum type="arabicPeriod"/>
            </a:pPr>
            <a:r>
              <a:rPr lang="en-US" dirty="0"/>
              <a:t>2020:  Powell goes even bigger, but the verdict is still out.</a:t>
            </a:r>
          </a:p>
          <a:p>
            <a:pPr marL="914400" lvl="1" indent="-457200">
              <a:buFont typeface="+mj-lt"/>
              <a:buAutoNum type="arabicPeriod"/>
            </a:pPr>
            <a:r>
              <a:rPr lang="en-US" dirty="0"/>
              <a:t>Silicon Valley Bank.</a:t>
            </a:r>
          </a:p>
          <a:p>
            <a:endParaRPr lang="en-US" dirty="0"/>
          </a:p>
        </p:txBody>
      </p:sp>
      <p:sp>
        <p:nvSpPr>
          <p:cNvPr id="4" name="Slide Number Placeholder 3">
            <a:extLst>
              <a:ext uri="{FF2B5EF4-FFF2-40B4-BE49-F238E27FC236}">
                <a16:creationId xmlns:a16="http://schemas.microsoft.com/office/drawing/2014/main" id="{DC047D7E-595D-1A5A-0359-D7E06406DB61}"/>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7791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F497-F0C0-7202-7E2C-0BBD8596E585}"/>
              </a:ext>
            </a:extLst>
          </p:cNvPr>
          <p:cNvSpPr>
            <a:spLocks noGrp="1"/>
          </p:cNvSpPr>
          <p:nvPr>
            <p:ph type="title"/>
          </p:nvPr>
        </p:nvSpPr>
        <p:spPr>
          <a:xfrm>
            <a:off x="938561" y="262649"/>
            <a:ext cx="10515600" cy="1325563"/>
          </a:xfrm>
        </p:spPr>
        <p:txBody>
          <a:bodyPr/>
          <a:lstStyle/>
          <a:p>
            <a:r>
              <a:rPr lang="en-US" dirty="0">
                <a:solidFill>
                  <a:schemeClr val="bg1"/>
                </a:solidFill>
              </a:rPr>
              <a:t>Th</a:t>
            </a:r>
            <a:r>
              <a:rPr lang="en-US" dirty="0">
                <a:solidFill>
                  <a:schemeClr val="accent5">
                    <a:lumMod val="50000"/>
                  </a:schemeClr>
                </a:solidFill>
              </a:rPr>
              <a:t>e Evolution of the Fed’s Role</a:t>
            </a:r>
            <a:br>
              <a:rPr lang="en-US" dirty="0">
                <a:solidFill>
                  <a:schemeClr val="accent5">
                    <a:lumMod val="50000"/>
                  </a:schemeClr>
                </a:solidFill>
              </a:rPr>
            </a:br>
            <a:r>
              <a:rPr lang="en-US" dirty="0">
                <a:solidFill>
                  <a:schemeClr val="accent5">
                    <a:lumMod val="50000"/>
                  </a:schemeClr>
                </a:solidFill>
              </a:rPr>
              <a:t> in the Macro Economy</a:t>
            </a:r>
          </a:p>
        </p:txBody>
      </p:sp>
      <p:sp>
        <p:nvSpPr>
          <p:cNvPr id="3" name="Content Placeholder 2">
            <a:extLst>
              <a:ext uri="{FF2B5EF4-FFF2-40B4-BE49-F238E27FC236}">
                <a16:creationId xmlns:a16="http://schemas.microsoft.com/office/drawing/2014/main" id="{981C9893-883F-C144-F672-D7FC7FE38240}"/>
              </a:ext>
            </a:extLst>
          </p:cNvPr>
          <p:cNvSpPr>
            <a:spLocks noGrp="1"/>
          </p:cNvSpPr>
          <p:nvPr>
            <p:ph idx="1"/>
          </p:nvPr>
        </p:nvSpPr>
        <p:spPr/>
        <p:txBody>
          <a:bodyPr/>
          <a:lstStyle/>
          <a:p>
            <a:r>
              <a:rPr lang="en-US" sz="2800" dirty="0"/>
              <a:t>Employment Act of 1946</a:t>
            </a:r>
          </a:p>
          <a:p>
            <a:pPr marL="971550" lvl="1" indent="-514350">
              <a:buFont typeface="+mj-lt"/>
              <a:buAutoNum type="arabicPeriod"/>
            </a:pPr>
            <a:r>
              <a:rPr lang="en-US" dirty="0"/>
              <a:t>“Full employment” is a  Executive Government Responsibility.</a:t>
            </a:r>
          </a:p>
          <a:p>
            <a:pPr marL="971550" lvl="1" indent="-514350">
              <a:buFont typeface="+mj-lt"/>
              <a:buAutoNum type="arabicPeriod"/>
            </a:pPr>
            <a:r>
              <a:rPr lang="en-US" dirty="0"/>
              <a:t>Council of Economic Advisors.</a:t>
            </a:r>
          </a:p>
          <a:p>
            <a:pPr marL="971550" lvl="1" indent="-514350">
              <a:buFont typeface="+mj-lt"/>
              <a:buAutoNum type="arabicPeriod"/>
            </a:pPr>
            <a:r>
              <a:rPr lang="en-US" dirty="0"/>
              <a:t>Economic Report of the President.</a:t>
            </a:r>
          </a:p>
          <a:p>
            <a:pPr marL="571500" indent="-514350"/>
            <a:r>
              <a:rPr lang="en-US" dirty="0"/>
              <a:t>Humphrey Hawkins Act 1978 &amp; the Fed’s “Dual” mandate</a:t>
            </a:r>
          </a:p>
          <a:p>
            <a:pPr marL="971550" lvl="1" indent="-514350"/>
            <a:r>
              <a:rPr lang="en-US" dirty="0"/>
              <a:t>Full employment</a:t>
            </a:r>
          </a:p>
          <a:p>
            <a:pPr marL="971550" lvl="1" indent="-514350"/>
            <a:r>
              <a:rPr lang="en-US" dirty="0"/>
              <a:t>Price stability</a:t>
            </a:r>
          </a:p>
          <a:p>
            <a:r>
              <a:rPr lang="en-US" dirty="0"/>
              <a:t>Division of Labor between Monetary and Fiscal Policies (Except in Major Recessions).</a:t>
            </a:r>
          </a:p>
        </p:txBody>
      </p:sp>
      <p:sp>
        <p:nvSpPr>
          <p:cNvPr id="4" name="Slide Number Placeholder 3">
            <a:extLst>
              <a:ext uri="{FF2B5EF4-FFF2-40B4-BE49-F238E27FC236}">
                <a16:creationId xmlns:a16="http://schemas.microsoft.com/office/drawing/2014/main" id="{C8E4C3EB-CF22-9CAE-D2EE-27D7A8ED136A}"/>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8030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12</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1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0431-7C85-44E0-FCAA-389F53183EA8}"/>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is “Price Stability” 2% Inflation</a:t>
            </a:r>
          </a:p>
        </p:txBody>
      </p:sp>
      <p:sp>
        <p:nvSpPr>
          <p:cNvPr id="3" name="Content Placeholder 2">
            <a:extLst>
              <a:ext uri="{FF2B5EF4-FFF2-40B4-BE49-F238E27FC236}">
                <a16:creationId xmlns:a16="http://schemas.microsoft.com/office/drawing/2014/main" id="{C000C14C-779B-B778-6643-0C8371D075C8}"/>
              </a:ext>
            </a:extLst>
          </p:cNvPr>
          <p:cNvSpPr>
            <a:spLocks noGrp="1"/>
          </p:cNvSpPr>
          <p:nvPr>
            <p:ph idx="1"/>
          </p:nvPr>
        </p:nvSpPr>
        <p:spPr/>
        <p:txBody>
          <a:bodyPr/>
          <a:lstStyle/>
          <a:p>
            <a:r>
              <a:rPr lang="en-US" dirty="0"/>
              <a:t>It started in 1990 when New Zealand was the first country to adopt an inflation target: 0-2%</a:t>
            </a:r>
          </a:p>
          <a:p>
            <a:r>
              <a:rPr lang="en-US" dirty="0"/>
              <a:t>Why not 0?</a:t>
            </a:r>
          </a:p>
          <a:p>
            <a:pPr lvl="1"/>
            <a:r>
              <a:rPr lang="en-US" dirty="0"/>
              <a:t>“Greasing the Wheels.”</a:t>
            </a:r>
          </a:p>
          <a:p>
            <a:pPr lvl="1"/>
            <a:r>
              <a:rPr lang="en-US" dirty="0"/>
              <a:t>Zero Lower Bound for Interest Rates</a:t>
            </a:r>
          </a:p>
          <a:p>
            <a:r>
              <a:rPr lang="en-US" dirty="0"/>
              <a:t>Why 2%- New Zealand raised it to 3%?</a:t>
            </a:r>
          </a:p>
        </p:txBody>
      </p:sp>
      <p:sp>
        <p:nvSpPr>
          <p:cNvPr id="4" name="Slide Number Placeholder 3">
            <a:extLst>
              <a:ext uri="{FF2B5EF4-FFF2-40B4-BE49-F238E27FC236}">
                <a16:creationId xmlns:a16="http://schemas.microsoft.com/office/drawing/2014/main" id="{285491FD-23DE-9C77-DBBA-30D763EBEC86}"/>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50282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8" name="Content Placeholder 7">
            <a:extLst>
              <a:ext uri="{FF2B5EF4-FFF2-40B4-BE49-F238E27FC236}">
                <a16:creationId xmlns:a16="http://schemas.microsoft.com/office/drawing/2014/main" id="{94D4E82F-01B5-0FA1-23DD-6FFA6AC11520}"/>
              </a:ext>
            </a:extLst>
          </p:cNvPr>
          <p:cNvPicPr>
            <a:picLocks noGrp="1" noChangeAspect="1"/>
          </p:cNvPicPr>
          <p:nvPr>
            <p:ph idx="1"/>
          </p:nvPr>
        </p:nvPicPr>
        <p:blipFill>
          <a:blip r:embed="rId3"/>
          <a:stretch>
            <a:fillRect/>
          </a:stretch>
        </p:blipFill>
        <p:spPr>
          <a:xfrm>
            <a:off x="838200" y="1469985"/>
            <a:ext cx="10515600" cy="4554638"/>
          </a:xfrm>
        </p:spPr>
      </p:pic>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spTree>
    <p:extLst>
      <p:ext uri="{BB962C8B-B14F-4D97-AF65-F5344CB8AC3E}">
        <p14:creationId xmlns:p14="http://schemas.microsoft.com/office/powerpoint/2010/main" val="59771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8" name="Content Placeholder 7">
            <a:extLst>
              <a:ext uri="{FF2B5EF4-FFF2-40B4-BE49-F238E27FC236}">
                <a16:creationId xmlns:a16="http://schemas.microsoft.com/office/drawing/2014/main" id="{24D38E83-B041-D351-C350-EDCAF6633B88}"/>
              </a:ext>
            </a:extLst>
          </p:cNvPr>
          <p:cNvPicPr>
            <a:picLocks noGrp="1" noChangeAspect="1"/>
          </p:cNvPicPr>
          <p:nvPr>
            <p:ph idx="1"/>
          </p:nvPr>
        </p:nvPicPr>
        <p:blipFill>
          <a:blip r:embed="rId3"/>
          <a:stretch>
            <a:fillRect/>
          </a:stretch>
        </p:blipFill>
        <p:spPr>
          <a:xfrm>
            <a:off x="838200" y="1551009"/>
            <a:ext cx="10515600" cy="4514126"/>
          </a:xfrm>
        </p:spPr>
      </p:pic>
    </p:spTree>
    <p:extLst>
      <p:ext uri="{BB962C8B-B14F-4D97-AF65-F5344CB8AC3E}">
        <p14:creationId xmlns:p14="http://schemas.microsoft.com/office/powerpoint/2010/main" val="270674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t>
            </a:r>
            <a:r>
              <a:rPr lang="en-US" b="1" i="1" dirty="0"/>
              <a:t>above</a:t>
            </a:r>
            <a:r>
              <a:rPr lang="en-US" dirty="0"/>
              <a:t> the economy’s normal capacity (“potential output”) tends to </a:t>
            </a:r>
            <a:r>
              <a:rPr lang="en-US" b="1"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r>
              <a:rPr lang="en-US" dirty="0"/>
              <a:t>In the absence of 1.and 2., inflation will equal expected.</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2699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D9E1-6261-2B13-C264-DBD4675BD8C1}"/>
              </a:ext>
            </a:extLst>
          </p:cNvPr>
          <p:cNvSpPr>
            <a:spLocks noGrp="1"/>
          </p:cNvSpPr>
          <p:nvPr>
            <p:ph type="title"/>
          </p:nvPr>
        </p:nvSpPr>
        <p:spPr/>
        <p:txBody>
          <a:bodyPr/>
          <a:lstStyle/>
          <a:p>
            <a:r>
              <a:rPr lang="en-US" dirty="0">
                <a:solidFill>
                  <a:schemeClr val="bg1"/>
                </a:solidFill>
              </a:rPr>
              <a:t>Cor</a:t>
            </a:r>
            <a:r>
              <a:rPr lang="en-US" dirty="0"/>
              <a:t>porate “Greed” and Inflation?</a:t>
            </a:r>
          </a:p>
        </p:txBody>
      </p:sp>
      <p:sp>
        <p:nvSpPr>
          <p:cNvPr id="4" name="Slide Number Placeholder 3">
            <a:extLst>
              <a:ext uri="{FF2B5EF4-FFF2-40B4-BE49-F238E27FC236}">
                <a16:creationId xmlns:a16="http://schemas.microsoft.com/office/drawing/2014/main" id="{3B55C8A8-9B1F-F5A7-5F31-EC59B9B17EEA}"/>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1026" name="Picture 2">
            <a:extLst>
              <a:ext uri="{FF2B5EF4-FFF2-40B4-BE49-F238E27FC236}">
                <a16:creationId xmlns:a16="http://schemas.microsoft.com/office/drawing/2014/main" id="{205E4CA6-D29D-0CAE-10C2-821224C76F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7773" y="1325563"/>
            <a:ext cx="6842525"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5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Long run:  what the economy would look like if real GDP were at potential (average behavior of the economy over a number of years):</a:t>
            </a:r>
          </a:p>
          <a:p>
            <a:r>
              <a:rPr lang="en-US" dirty="0"/>
              <a:t>Unemployment:  Is determined by labor supply and demand and is independent of monetary policy; unemployment will be at the natural rate.</a:t>
            </a:r>
          </a:p>
          <a:p>
            <a:r>
              <a:rPr lang="en-US" dirty="0"/>
              <a:t>Inflation is totally determined by the Fed!</a:t>
            </a:r>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6066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9/19-20/2023 FOMC Meeting mentions:</a:t>
            </a:r>
          </a:p>
          <a:p>
            <a:pPr lvl="1"/>
            <a:r>
              <a:rPr lang="en-US" dirty="0"/>
              <a:t>Money Supply, M1, M2 – 0 times</a:t>
            </a:r>
          </a:p>
          <a:p>
            <a:pPr lvl="1"/>
            <a:r>
              <a:rPr lang="en-US" dirty="0"/>
              <a:t>Federal funds  rate – 11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5784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8" name="Content Placeholder 7">
            <a:extLst>
              <a:ext uri="{FF2B5EF4-FFF2-40B4-BE49-F238E27FC236}">
                <a16:creationId xmlns:a16="http://schemas.microsoft.com/office/drawing/2014/main" id="{A4731EE1-90D4-F17F-8F08-29F510C619DC}"/>
              </a:ext>
            </a:extLst>
          </p:cNvPr>
          <p:cNvPicPr>
            <a:picLocks noGrp="1" noChangeAspect="1"/>
          </p:cNvPicPr>
          <p:nvPr>
            <p:ph idx="1"/>
          </p:nvPr>
        </p:nvPicPr>
        <p:blipFill>
          <a:blip r:embed="rId2"/>
          <a:stretch>
            <a:fillRect/>
          </a:stretch>
        </p:blipFill>
        <p:spPr>
          <a:xfrm>
            <a:off x="838200" y="1603094"/>
            <a:ext cx="10515600" cy="4369443"/>
          </a:xfrm>
        </p:spPr>
      </p:pic>
    </p:spTree>
    <p:extLst>
      <p:ext uri="{BB962C8B-B14F-4D97-AF65-F5344CB8AC3E}">
        <p14:creationId xmlns:p14="http://schemas.microsoft.com/office/powerpoint/2010/main" val="2381303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housing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 to lower total spending below potential output.</a:t>
            </a:r>
          </a:p>
          <a:p>
            <a:r>
              <a:rPr lang="en-US" dirty="0"/>
              <a:t>If you are more concerned that unemployment is too high, lower interest rates to raise total spending.</a:t>
            </a:r>
          </a:p>
          <a:p>
            <a:r>
              <a:rPr lang="en-US" dirty="0"/>
              <a:t>Inflation and unemployment just right:  keep rates the same.</a:t>
            </a:r>
          </a:p>
          <a:p>
            <a:endParaRPr lang="en-US" dirty="0"/>
          </a:p>
          <a:p>
            <a:pPr marL="0" indent="0">
              <a:buNone/>
            </a:pPr>
            <a:r>
              <a:rPr lang="en-US" dirty="0"/>
              <a:t>Sounds Easy!  But…</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737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320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 e.g., 5.5-5.25%</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4067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25</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solidFill>
                  <a:schemeClr val="accent6">
                    <a:lumMod val="75000"/>
                  </a:schemeClr>
                </a:solidFill>
              </a:rPr>
              <a:t>i</a:t>
            </a:r>
            <a:r>
              <a:rPr lang="en-US" sz="2800" dirty="0"/>
              <a:t>s  the rate on 3 month Treasuries.</a:t>
            </a:r>
          </a:p>
          <a:p>
            <a:r>
              <a:rPr lang="en-US" sz="2800" dirty="0">
                <a:solidFill>
                  <a:schemeClr val="accent6"/>
                </a:solidFill>
              </a:rPr>
              <a:t>Green</a:t>
            </a:r>
            <a:r>
              <a:rPr lang="en-US" sz="2800" dirty="0"/>
              <a:t> is the prime bank lending rate</a:t>
            </a:r>
            <a:endParaRPr lang="en-US" sz="2800" dirty="0">
              <a:solidFill>
                <a:schemeClr val="accent6"/>
              </a:solidFill>
            </a:endParaRPr>
          </a:p>
        </p:txBody>
      </p:sp>
      <p:pic>
        <p:nvPicPr>
          <p:cNvPr id="8" name="Content Placeholder 7">
            <a:extLst>
              <a:ext uri="{FF2B5EF4-FFF2-40B4-BE49-F238E27FC236}">
                <a16:creationId xmlns:a16="http://schemas.microsoft.com/office/drawing/2014/main" id="{B1E812EA-E5C9-6EA5-1E02-5BAC805F3577}"/>
              </a:ext>
            </a:extLst>
          </p:cNvPr>
          <p:cNvPicPr>
            <a:picLocks noGrp="1" noChangeAspect="1"/>
          </p:cNvPicPr>
          <p:nvPr>
            <p:ph idx="1"/>
          </p:nvPr>
        </p:nvPicPr>
        <p:blipFill>
          <a:blip r:embed="rId3"/>
          <a:stretch>
            <a:fillRect/>
          </a:stretch>
        </p:blipFill>
        <p:spPr>
          <a:xfrm>
            <a:off x="838199" y="1325563"/>
            <a:ext cx="7431911" cy="4215295"/>
          </a:xfrm>
        </p:spPr>
      </p:pic>
    </p:spTree>
    <p:extLst>
      <p:ext uri="{BB962C8B-B14F-4D97-AF65-F5344CB8AC3E}">
        <p14:creationId xmlns:p14="http://schemas.microsoft.com/office/powerpoint/2010/main" val="496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7" name="Picture 6">
            <a:extLst>
              <a:ext uri="{FF2B5EF4-FFF2-40B4-BE49-F238E27FC236}">
                <a16:creationId xmlns:a16="http://schemas.microsoft.com/office/drawing/2014/main" id="{C7216B5B-08E7-0113-83CF-A2D754F2B0FB}"/>
              </a:ext>
            </a:extLst>
          </p:cNvPr>
          <p:cNvPicPr>
            <a:picLocks noChangeAspect="1"/>
          </p:cNvPicPr>
          <p:nvPr/>
        </p:nvPicPr>
        <p:blipFill>
          <a:blip r:embed="rId3"/>
          <a:stretch>
            <a:fillRect/>
          </a:stretch>
        </p:blipFill>
        <p:spPr>
          <a:xfrm>
            <a:off x="838200" y="2262851"/>
            <a:ext cx="10712701" cy="4443891"/>
          </a:xfrm>
          <a:prstGeom prst="rect">
            <a:avLst/>
          </a:prstGeom>
        </p:spPr>
      </p:pic>
    </p:spTree>
    <p:extLst>
      <p:ext uri="{BB962C8B-B14F-4D97-AF65-F5344CB8AC3E}">
        <p14:creationId xmlns:p14="http://schemas.microsoft.com/office/powerpoint/2010/main" val="411572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Unfortunately, the current fed funds rate has much less influence on long term interest rates.</a:t>
            </a:r>
          </a:p>
          <a:p>
            <a:r>
              <a:rPr lang="en-US" dirty="0"/>
              <a:t>Instead, long-term interest rates depend on two factors</a:t>
            </a:r>
          </a:p>
          <a:p>
            <a:pPr marL="914400" lvl="1" indent="-457200">
              <a:buFont typeface="+mj-lt"/>
              <a:buAutoNum type="arabicPeriod"/>
            </a:pPr>
            <a:r>
              <a:rPr lang="en-US" dirty="0"/>
              <a:t>The average of expected, future short-term rates over the life of the long-term bond. Yesterday noon, US Treasuries: 1yr 5.33%; 2yr, 4.93%.  Why?</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2737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a:t>
            </a:r>
            <a:r>
              <a:rPr lang="en-US" i="1" dirty="0"/>
              <a:t>future path of short-term interest rates</a:t>
            </a:r>
            <a:r>
              <a:rPr lang="en-US" dirty="0"/>
              <a:t>.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6138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E398-B706-BF9B-8112-BBEC6986FB8F}"/>
              </a:ext>
            </a:extLst>
          </p:cNvPr>
          <p:cNvSpPr>
            <a:spLocks noGrp="1"/>
          </p:cNvSpPr>
          <p:nvPr>
            <p:ph type="title"/>
          </p:nvPr>
        </p:nvSpPr>
        <p:spPr/>
        <p:txBody>
          <a:bodyPr/>
          <a:lstStyle/>
          <a:p>
            <a:r>
              <a:rPr lang="en-US" dirty="0">
                <a:solidFill>
                  <a:schemeClr val="bg1"/>
                </a:solidFill>
              </a:rPr>
              <a:t>Her</a:t>
            </a:r>
            <a:r>
              <a:rPr lang="en-US" dirty="0"/>
              <a:t>e Is What They Did 11/1</a:t>
            </a:r>
          </a:p>
        </p:txBody>
      </p:sp>
      <p:sp>
        <p:nvSpPr>
          <p:cNvPr id="4" name="Slide Number Placeholder 3">
            <a:extLst>
              <a:ext uri="{FF2B5EF4-FFF2-40B4-BE49-F238E27FC236}">
                <a16:creationId xmlns:a16="http://schemas.microsoft.com/office/drawing/2014/main" id="{287705A4-B54E-EF85-9E25-70E6B359099D}"/>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7" name="Content Placeholder 6">
            <a:extLst>
              <a:ext uri="{FF2B5EF4-FFF2-40B4-BE49-F238E27FC236}">
                <a16:creationId xmlns:a16="http://schemas.microsoft.com/office/drawing/2014/main" id="{0CE2139E-D5AB-4757-D5C9-548910163633}"/>
              </a:ext>
            </a:extLst>
          </p:cNvPr>
          <p:cNvPicPr>
            <a:picLocks noGrp="1" noChangeAspect="1"/>
          </p:cNvPicPr>
          <p:nvPr>
            <p:ph idx="1"/>
          </p:nvPr>
        </p:nvPicPr>
        <p:blipFill>
          <a:blip r:embed="rId2"/>
          <a:stretch>
            <a:fillRect/>
          </a:stretch>
        </p:blipFill>
        <p:spPr>
          <a:xfrm>
            <a:off x="838200" y="1525877"/>
            <a:ext cx="9870487" cy="3017520"/>
          </a:xfrm>
        </p:spPr>
      </p:pic>
    </p:spTree>
    <p:extLst>
      <p:ext uri="{BB962C8B-B14F-4D97-AF65-F5344CB8AC3E}">
        <p14:creationId xmlns:p14="http://schemas.microsoft.com/office/powerpoint/2010/main" val="169580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normAutofit/>
          </a:bodyPr>
          <a:lstStyle/>
          <a:p>
            <a:pPr>
              <a:spcAft>
                <a:spcPts val="1000"/>
              </a:spcAft>
            </a:pPr>
            <a:r>
              <a:rPr lang="en-US" dirty="0"/>
              <a:t>Contemporary Economic Policy</a:t>
            </a:r>
          </a:p>
          <a:p>
            <a:pPr lvl="1">
              <a:spcAft>
                <a:spcPts val="1000"/>
              </a:spcAft>
            </a:pPr>
            <a:r>
              <a:rPr lang="en-US" dirty="0"/>
              <a:t>Week 1 (10/31):  Economic Update (Geoffrey Woglom Amherst College)</a:t>
            </a:r>
            <a:endParaRPr lang="en-US" b="1" dirty="0"/>
          </a:p>
          <a:p>
            <a:pPr lvl="1">
              <a:spcAft>
                <a:spcPts val="1000"/>
              </a:spcAft>
            </a:pPr>
            <a:r>
              <a:rPr lang="en-US" b="1" dirty="0"/>
              <a:t>Week 2  (11/07):  Monetary Policy (Geoffrey Woglom)</a:t>
            </a:r>
            <a:r>
              <a:rPr lang="en-US" dirty="0"/>
              <a:t> </a:t>
            </a:r>
          </a:p>
          <a:p>
            <a:pPr lvl="1">
              <a:spcAft>
                <a:spcPts val="1000"/>
              </a:spcAft>
            </a:pPr>
            <a:r>
              <a:rPr lang="en-US" dirty="0"/>
              <a:t>Week 3 (11/14): Crypto Currencies (Joan Nix, CUNY)</a:t>
            </a:r>
          </a:p>
          <a:p>
            <a:pPr lvl="1">
              <a:spcAft>
                <a:spcPts val="1000"/>
              </a:spcAft>
            </a:pPr>
            <a:r>
              <a:rPr lang="en-US" dirty="0"/>
              <a:t>Week 4 (11/21)  International Institutions (Alan Deardorff Univ of Michigan)</a:t>
            </a:r>
          </a:p>
          <a:p>
            <a:pPr lvl="1">
              <a:spcAft>
                <a:spcPts val="1000"/>
              </a:spcAft>
            </a:pPr>
            <a:r>
              <a:rPr lang="en-US" dirty="0"/>
              <a:t>Week 4 </a:t>
            </a:r>
            <a:r>
              <a:rPr lang="en-US"/>
              <a:t>(11/28): </a:t>
            </a:r>
            <a:r>
              <a:rPr lang="en-US" dirty="0"/>
              <a:t>Federal Debt (Brian Peterson, Lagrange College)</a:t>
            </a:r>
          </a:p>
          <a:p>
            <a:pPr lvl="1">
              <a:spcAft>
                <a:spcPts val="1000"/>
              </a:spcAft>
            </a:pPr>
            <a:endParaRPr lang="en-US" dirty="0"/>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873896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88D8-7C39-C1D8-27C8-6A3ED76264E9}"/>
              </a:ext>
            </a:extLst>
          </p:cNvPr>
          <p:cNvSpPr>
            <a:spLocks noGrp="1"/>
          </p:cNvSpPr>
          <p:nvPr>
            <p:ph type="title"/>
          </p:nvPr>
        </p:nvSpPr>
        <p:spPr/>
        <p:txBody>
          <a:bodyPr/>
          <a:lstStyle/>
          <a:p>
            <a:r>
              <a:rPr lang="en-US" dirty="0">
                <a:solidFill>
                  <a:schemeClr val="bg1"/>
                </a:solidFill>
              </a:rPr>
              <a:t>FO</a:t>
            </a:r>
            <a:r>
              <a:rPr lang="en-US" dirty="0"/>
              <a:t>MC Policy Statement, 11/01</a:t>
            </a:r>
          </a:p>
        </p:txBody>
      </p:sp>
      <p:sp>
        <p:nvSpPr>
          <p:cNvPr id="3" name="Content Placeholder 2">
            <a:extLst>
              <a:ext uri="{FF2B5EF4-FFF2-40B4-BE49-F238E27FC236}">
                <a16:creationId xmlns:a16="http://schemas.microsoft.com/office/drawing/2014/main" id="{C8908894-3121-2347-B0C2-316A9A6674A7}"/>
              </a:ext>
            </a:extLst>
          </p:cNvPr>
          <p:cNvSpPr>
            <a:spLocks noGrp="1"/>
          </p:cNvSpPr>
          <p:nvPr>
            <p:ph idx="1"/>
          </p:nvPr>
        </p:nvSpPr>
        <p:spPr/>
        <p:txBody>
          <a:bodyPr/>
          <a:lstStyle/>
          <a:p>
            <a:r>
              <a:rPr lang="en-US" dirty="0"/>
              <a:t>In determining the extent of additional policy firming that may be appropriate to return inflation to 2 percent over time</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64BDA44-1F4D-08D6-0C22-B11AD077DFD1}"/>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6" name="Picture 5">
            <a:extLst>
              <a:ext uri="{FF2B5EF4-FFF2-40B4-BE49-F238E27FC236}">
                <a16:creationId xmlns:a16="http://schemas.microsoft.com/office/drawing/2014/main" id="{EBCD4D7D-37AA-1C93-6FA1-876A9014E752}"/>
              </a:ext>
            </a:extLst>
          </p:cNvPr>
          <p:cNvPicPr>
            <a:picLocks noChangeAspect="1"/>
          </p:cNvPicPr>
          <p:nvPr/>
        </p:nvPicPr>
        <p:blipFill>
          <a:blip r:embed="rId2"/>
          <a:stretch>
            <a:fillRect/>
          </a:stretch>
        </p:blipFill>
        <p:spPr>
          <a:xfrm>
            <a:off x="4607092" y="2890259"/>
            <a:ext cx="5532903" cy="3108960"/>
          </a:xfrm>
          <a:prstGeom prst="rect">
            <a:avLst/>
          </a:prstGeom>
        </p:spPr>
      </p:pic>
      <p:cxnSp>
        <p:nvCxnSpPr>
          <p:cNvPr id="8" name="Straight Connector 7">
            <a:extLst>
              <a:ext uri="{FF2B5EF4-FFF2-40B4-BE49-F238E27FC236}">
                <a16:creationId xmlns:a16="http://schemas.microsoft.com/office/drawing/2014/main" id="{4DB1213F-5C2E-C351-24BB-23D952A18355}"/>
              </a:ext>
            </a:extLst>
          </p:cNvPr>
          <p:cNvCxnSpPr/>
          <p:nvPr/>
        </p:nvCxnSpPr>
        <p:spPr>
          <a:xfrm>
            <a:off x="9201863" y="2966453"/>
            <a:ext cx="0" cy="24424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67EE904-2749-D39E-0EEF-9801C9929DA8}"/>
              </a:ext>
            </a:extLst>
          </p:cNvPr>
          <p:cNvCxnSpPr/>
          <p:nvPr/>
        </p:nvCxnSpPr>
        <p:spPr>
          <a:xfrm>
            <a:off x="9283541" y="2966453"/>
            <a:ext cx="0" cy="24424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00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lower the supply of risky bonds, the lower the required risk premia needed to get enough private investors to buy them.</a:t>
            </a:r>
          </a:p>
          <a:p>
            <a:r>
              <a:rPr lang="en-US" dirty="0"/>
              <a:t>QE lowers the supply of long-term bonds held by private investors and thereby lowers to required risk premia and the interest rate on these bonds.</a:t>
            </a:r>
          </a:p>
          <a:p>
            <a:r>
              <a:rPr lang="en-US" dirty="0"/>
              <a:t>QE is particularly important when the federal funds rate has hit the zero (ZLB)</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3992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pic>
        <p:nvPicPr>
          <p:cNvPr id="5" name="Picture 4">
            <a:extLst>
              <a:ext uri="{FF2B5EF4-FFF2-40B4-BE49-F238E27FC236}">
                <a16:creationId xmlns:a16="http://schemas.microsoft.com/office/drawing/2014/main" id="{AC6398E2-3845-8C73-3F78-D8A95F41C172}"/>
              </a:ext>
            </a:extLst>
          </p:cNvPr>
          <p:cNvPicPr>
            <a:picLocks noChangeAspect="1"/>
          </p:cNvPicPr>
          <p:nvPr/>
        </p:nvPicPr>
        <p:blipFill>
          <a:blip r:embed="rId3"/>
          <a:stretch>
            <a:fillRect/>
          </a:stretch>
        </p:blipFill>
        <p:spPr>
          <a:xfrm>
            <a:off x="337457" y="1347664"/>
            <a:ext cx="11353800" cy="4799136"/>
          </a:xfrm>
          <a:prstGeom prst="rect">
            <a:avLst/>
          </a:prstGeom>
        </p:spPr>
      </p:pic>
    </p:spTree>
    <p:extLst>
      <p:ext uri="{BB962C8B-B14F-4D97-AF65-F5344CB8AC3E}">
        <p14:creationId xmlns:p14="http://schemas.microsoft.com/office/powerpoint/2010/main" val="1567067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the people believe that the Fed will achieve its inflation target. </a:t>
            </a:r>
          </a:p>
          <a:p>
            <a:pPr marL="0" indent="0">
              <a:buNone/>
            </a:pPr>
            <a:r>
              <a:rPr lang="en-US" dirty="0"/>
              <a:t>Ben Bernanke (2007):</a:t>
            </a:r>
          </a:p>
          <a:p>
            <a:pPr marL="0" indent="0">
              <a:buNone/>
            </a:pPr>
            <a:r>
              <a:rPr lang="en-US" sz="2600" b="0" i="0" dirty="0">
                <a:solidFill>
                  <a:srgbClr val="333333"/>
                </a:solidFill>
                <a:effectLst/>
                <a:latin typeface="Arial" panose="020B0604020202020204" pitchFamily="34" charset="0"/>
              </a:rPr>
              <a:t> </a:t>
            </a:r>
            <a:r>
              <a:rPr lang="en-US" sz="2600" i="0" dirty="0">
                <a:solidFill>
                  <a:schemeClr val="accent5">
                    <a:lumMod val="50000"/>
                  </a:schemeClr>
                </a:solidFill>
                <a:effectLst/>
                <a:latin typeface="Arial" panose="020B0604020202020204" pitchFamily="34" charset="0"/>
              </a:rPr>
              <a:t>”…if inflation expectations respond less than previously to variations in economic activity, then inflation itself will become relatively more insensitive to the level of activity…” </a:t>
            </a:r>
          </a:p>
          <a:p>
            <a:r>
              <a:rPr lang="en-US" dirty="0">
                <a:solidFill>
                  <a:schemeClr val="accent5">
                    <a:lumMod val="50000"/>
                  </a:schemeClr>
                </a:solidFill>
                <a:latin typeface="Arial" panose="020B0604020202020204" pitchFamily="34" charset="0"/>
              </a:rPr>
              <a:t>In central bank jargon, stable expectations are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053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 BOE Letter?</a:t>
            </a:r>
          </a:p>
          <a:p>
            <a:pPr marL="914400" lvl="1" indent="-457200">
              <a:buFont typeface="+mj-lt"/>
              <a:buAutoNum type="arabicPeriod"/>
            </a:pPr>
            <a:r>
              <a:rPr lang="en-US" dirty="0"/>
              <a:t>Political Independence</a:t>
            </a:r>
          </a:p>
          <a:p>
            <a:pPr marL="0" indent="0">
              <a:buNone/>
            </a:pPr>
            <a:endParaRPr lang="en-US" dirty="0"/>
          </a:p>
          <a:p>
            <a:pPr marL="0" indent="0">
              <a:buNone/>
            </a:pPr>
            <a:r>
              <a:rPr lang="en-US" dirty="0"/>
              <a:t>Things to think about:  The Fed through monetary policy has the most influence on the short-run behavior of the economy.  These governmental decisions are made “technocratically” and not democratically.  Is that a problem?  What would Sen Warren say?</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2708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7574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4013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normAutofit/>
          </a:bodyPr>
          <a:lstStyle/>
          <a:p>
            <a:r>
              <a:rPr lang="en-US" dirty="0"/>
              <a:t>In the Fed’s dual mandate FOMC put more emphasis on the employment goal relative to the inflation goal.</a:t>
            </a:r>
          </a:p>
          <a:p>
            <a:r>
              <a:rPr lang="en-US" dirty="0"/>
              <a:t>Inflation goal switched from targeting forecasted</a:t>
            </a:r>
            <a:r>
              <a:rPr lang="en-US" i="1" dirty="0"/>
              <a:t> future </a:t>
            </a:r>
            <a:r>
              <a:rPr lang="en-US" dirty="0"/>
              <a:t>inflation to:</a:t>
            </a:r>
          </a:p>
          <a:p>
            <a:pPr marL="0" indent="0">
              <a:buNone/>
            </a:pPr>
            <a:r>
              <a:rPr lang="en-US" dirty="0"/>
              <a:t>“In order to anchor longer-term inflation expectations at this [2 percent], the Committee seeks to achieve inflation that averages 2 percent over time, and therefore judges that, following periods when inflation has been running persistently below 2 percent, appropriate monetary policy will likely aim to achieve inflation moderately above 2 percent for some time.” </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5259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685E-3A85-73C6-CF98-8C42C5D5D524}"/>
              </a:ext>
            </a:extLst>
          </p:cNvPr>
          <p:cNvSpPr>
            <a:spLocks noGrp="1"/>
          </p:cNvSpPr>
          <p:nvPr>
            <p:ph type="title"/>
          </p:nvPr>
        </p:nvSpPr>
        <p:spPr/>
        <p:txBody>
          <a:bodyPr/>
          <a:lstStyle/>
          <a:p>
            <a:r>
              <a:rPr lang="en-US" dirty="0">
                <a:solidFill>
                  <a:schemeClr val="bg1"/>
                </a:solidFill>
              </a:rPr>
              <a:t>Wh</a:t>
            </a:r>
            <a:r>
              <a:rPr lang="en-US" dirty="0"/>
              <a:t>y Didn’t the Fed Act by April 2021?</a:t>
            </a:r>
          </a:p>
        </p:txBody>
      </p:sp>
      <p:pic>
        <p:nvPicPr>
          <p:cNvPr id="6" name="Content Placeholder 5">
            <a:extLst>
              <a:ext uri="{FF2B5EF4-FFF2-40B4-BE49-F238E27FC236}">
                <a16:creationId xmlns:a16="http://schemas.microsoft.com/office/drawing/2014/main" id="{C4A3490B-CA4A-A6A7-75DA-637B1481E22F}"/>
              </a:ext>
            </a:extLst>
          </p:cNvPr>
          <p:cNvPicPr>
            <a:picLocks noGrp="1" noChangeAspect="1"/>
          </p:cNvPicPr>
          <p:nvPr>
            <p:ph idx="1"/>
          </p:nvPr>
        </p:nvPicPr>
        <p:blipFill>
          <a:blip r:embed="rId2"/>
          <a:stretch>
            <a:fillRect/>
          </a:stretch>
        </p:blipFill>
        <p:spPr>
          <a:xfrm>
            <a:off x="838200" y="1950555"/>
            <a:ext cx="10515600" cy="3913035"/>
          </a:xfrm>
        </p:spPr>
      </p:pic>
      <p:sp>
        <p:nvSpPr>
          <p:cNvPr id="4" name="Slide Number Placeholder 3">
            <a:extLst>
              <a:ext uri="{FF2B5EF4-FFF2-40B4-BE49-F238E27FC236}">
                <a16:creationId xmlns:a16="http://schemas.microsoft.com/office/drawing/2014/main" id="{5FE1A7F8-FA37-6EF6-3EB7-E7E453D3B384}"/>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7" name="TextBox 6">
            <a:extLst>
              <a:ext uri="{FF2B5EF4-FFF2-40B4-BE49-F238E27FC236}">
                <a16:creationId xmlns:a16="http://schemas.microsoft.com/office/drawing/2014/main" id="{4FA8BC0B-3BA4-C4B3-C799-50344254F6CC}"/>
              </a:ext>
            </a:extLst>
          </p:cNvPr>
          <p:cNvSpPr txBox="1"/>
          <p:nvPr/>
        </p:nvSpPr>
        <p:spPr>
          <a:xfrm>
            <a:off x="2937510" y="2491740"/>
            <a:ext cx="7600950" cy="461665"/>
          </a:xfrm>
          <a:prstGeom prst="rect">
            <a:avLst/>
          </a:prstGeom>
          <a:noFill/>
        </p:spPr>
        <p:txBody>
          <a:bodyPr wrap="square" rtlCol="0">
            <a:spAutoFit/>
          </a:bodyPr>
          <a:lstStyle/>
          <a:p>
            <a:r>
              <a:rPr lang="en-US" sz="2400" dirty="0"/>
              <a:t>Have They Forgotten about Policy Lags!!</a:t>
            </a:r>
          </a:p>
        </p:txBody>
      </p:sp>
      <p:sp>
        <p:nvSpPr>
          <p:cNvPr id="3" name="TextBox 2">
            <a:extLst>
              <a:ext uri="{FF2B5EF4-FFF2-40B4-BE49-F238E27FC236}">
                <a16:creationId xmlns:a16="http://schemas.microsoft.com/office/drawing/2014/main" id="{39428AB9-D8F6-1193-B038-D8BF7AC57E79}"/>
              </a:ext>
            </a:extLst>
          </p:cNvPr>
          <p:cNvSpPr txBox="1"/>
          <p:nvPr/>
        </p:nvSpPr>
        <p:spPr>
          <a:xfrm>
            <a:off x="2937510" y="3051810"/>
            <a:ext cx="4743450" cy="461665"/>
          </a:xfrm>
          <a:prstGeom prst="rect">
            <a:avLst/>
          </a:prstGeom>
          <a:noFill/>
        </p:spPr>
        <p:txBody>
          <a:bodyPr wrap="square" rtlCol="0">
            <a:spAutoFit/>
          </a:bodyPr>
          <a:lstStyle/>
          <a:p>
            <a:r>
              <a:rPr lang="en-US" sz="2400" dirty="0"/>
              <a:t>But, by March 2022 Things Changed!</a:t>
            </a:r>
          </a:p>
        </p:txBody>
      </p:sp>
    </p:spTree>
    <p:extLst>
      <p:ext uri="{BB962C8B-B14F-4D97-AF65-F5344CB8AC3E}">
        <p14:creationId xmlns:p14="http://schemas.microsoft.com/office/powerpoint/2010/main" val="21355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Now Channeling Volcker?</a:t>
            </a:r>
            <a:endParaRPr lang="en-US" dirty="0"/>
          </a:p>
        </p:txBody>
      </p:sp>
      <p:pic>
        <p:nvPicPr>
          <p:cNvPr id="6" name="Content Placeholder 5">
            <a:extLst>
              <a:ext uri="{FF2B5EF4-FFF2-40B4-BE49-F238E27FC236}">
                <a16:creationId xmlns:a16="http://schemas.microsoft.com/office/drawing/2014/main" id="{478601E6-D690-68FD-4A40-4FD32C780B66}"/>
              </a:ext>
            </a:extLst>
          </p:cNvPr>
          <p:cNvPicPr>
            <a:picLocks noGrp="1" noChangeAspect="1"/>
          </p:cNvPicPr>
          <p:nvPr>
            <p:ph idx="1"/>
          </p:nvPr>
        </p:nvPicPr>
        <p:blipFill>
          <a:blip r:embed="rId3"/>
          <a:stretch>
            <a:fillRect/>
          </a:stretch>
        </p:blipFill>
        <p:spPr>
          <a:xfrm>
            <a:off x="99060" y="1720013"/>
            <a:ext cx="5783580" cy="4051386"/>
          </a:xfrm>
        </p:spPr>
      </p:pic>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5" name="Picture 4">
            <a:extLst>
              <a:ext uri="{FF2B5EF4-FFF2-40B4-BE49-F238E27FC236}">
                <a16:creationId xmlns:a16="http://schemas.microsoft.com/office/drawing/2014/main" id="{9461891D-D838-1684-000B-DCF6D3B62BE2}"/>
              </a:ext>
            </a:extLst>
          </p:cNvPr>
          <p:cNvPicPr>
            <a:picLocks noChangeAspect="1"/>
          </p:cNvPicPr>
          <p:nvPr/>
        </p:nvPicPr>
        <p:blipFill>
          <a:blip r:embed="rId4"/>
          <a:stretch>
            <a:fillRect/>
          </a:stretch>
        </p:blipFill>
        <p:spPr>
          <a:xfrm>
            <a:off x="6598920" y="1480867"/>
            <a:ext cx="4754880" cy="4931921"/>
          </a:xfrm>
          <a:prstGeom prst="rect">
            <a:avLst/>
          </a:prstGeom>
        </p:spPr>
      </p:pic>
    </p:spTree>
    <p:extLst>
      <p:ext uri="{BB962C8B-B14F-4D97-AF65-F5344CB8AC3E}">
        <p14:creationId xmlns:p14="http://schemas.microsoft.com/office/powerpoint/2010/main" val="13871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586" y="2214275"/>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Monetary Policy &amp; The Fed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6" name="Picture 2" descr="3 Factors That Drive the U.S. Dollar">
            <a:extLst>
              <a:ext uri="{FF2B5EF4-FFF2-40B4-BE49-F238E27FC236}">
                <a16:creationId xmlns:a16="http://schemas.microsoft.com/office/drawing/2014/main" id="{27EC2AB0-46C9-BABB-A34A-D05F1C7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63" y="45649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ederal Reserve: How It Works, What It Does, Why It Matters">
            <a:extLst>
              <a:ext uri="{FF2B5EF4-FFF2-40B4-BE49-F238E27FC236}">
                <a16:creationId xmlns:a16="http://schemas.microsoft.com/office/drawing/2014/main" id="{13B2E0F3-9AB0-3F94-773B-BCAE37258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831" y="-30109"/>
            <a:ext cx="4389120"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10D639-22D7-E345-802B-15DC424172CA}"/>
              </a:ext>
            </a:extLst>
          </p:cNvPr>
          <p:cNvSpPr txBox="1">
            <a:spLocks/>
          </p:cNvSpPr>
          <p:nvPr/>
        </p:nvSpPr>
        <p:spPr>
          <a:xfrm>
            <a:off x="1554480" y="3970784"/>
            <a:ext cx="7580158"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November 7, 2023</a:t>
            </a:r>
          </a:p>
        </p:txBody>
      </p:sp>
    </p:spTree>
    <p:extLst>
      <p:ext uri="{BB962C8B-B14F-4D97-AF65-F5344CB8AC3E}">
        <p14:creationId xmlns:p14="http://schemas.microsoft.com/office/powerpoint/2010/main" val="2033224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DEB-B3C1-E5B2-C306-7D971E6AF44E}"/>
              </a:ext>
            </a:extLst>
          </p:cNvPr>
          <p:cNvSpPr>
            <a:spLocks noGrp="1"/>
          </p:cNvSpPr>
          <p:nvPr>
            <p:ph type="title"/>
          </p:nvPr>
        </p:nvSpPr>
        <p:spPr/>
        <p:txBody>
          <a:bodyPr/>
          <a:lstStyle/>
          <a:p>
            <a:r>
              <a:rPr lang="en-US" dirty="0">
                <a:solidFill>
                  <a:schemeClr val="bg1"/>
                </a:solidFill>
              </a:rPr>
              <a:t>OK, </a:t>
            </a:r>
            <a:r>
              <a:rPr lang="en-US" dirty="0"/>
              <a:t>But What Explains Powell’s Reversal?</a:t>
            </a:r>
          </a:p>
        </p:txBody>
      </p:sp>
      <p:sp>
        <p:nvSpPr>
          <p:cNvPr id="3" name="Content Placeholder 2">
            <a:extLst>
              <a:ext uri="{FF2B5EF4-FFF2-40B4-BE49-F238E27FC236}">
                <a16:creationId xmlns:a16="http://schemas.microsoft.com/office/drawing/2014/main" id="{F6EA55A9-103E-CB20-5625-17565DF486F0}"/>
              </a:ext>
            </a:extLst>
          </p:cNvPr>
          <p:cNvSpPr>
            <a:spLocks noGrp="1"/>
          </p:cNvSpPr>
          <p:nvPr>
            <p:ph idx="1"/>
          </p:nvPr>
        </p:nvSpPr>
        <p:spPr/>
        <p:txBody>
          <a:bodyPr>
            <a:normAutofit/>
          </a:bodyPr>
          <a:lstStyle/>
          <a:p>
            <a:pPr marL="0" indent="0">
              <a:buNone/>
            </a:pPr>
            <a:r>
              <a:rPr lang="en-US" dirty="0"/>
              <a:t>Congress asked Powell, if like Volcker, he would do whatever was necessary to bring inflation down.</a:t>
            </a:r>
            <a:endParaRPr lang="en-US" i="0"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r>
              <a:rPr lang="en-US" i="0" dirty="0">
                <a:solidFill>
                  <a:schemeClr val="accent5">
                    <a:lumMod val="50000"/>
                  </a:schemeClr>
                </a:solidFill>
                <a:effectLst/>
                <a:latin typeface="Calibri" panose="020F0502020204030204" pitchFamily="34" charset="0"/>
                <a:cs typeface="Calibri" panose="020F0502020204030204" pitchFamily="34" charset="0"/>
              </a:rPr>
              <a:t>‘I knew Paul Volcker,’ Powell responded. ‘I think he was one of the great public servants of the era — the greatest economic public servant of the era.’ Making it clear that his own legacy was on his mind, Powell continued, ‘I hope that history will record that the answer to your question is yes.’ Peter Coy, </a:t>
            </a:r>
            <a:r>
              <a:rPr lang="en-US" i="1" dirty="0">
                <a:solidFill>
                  <a:schemeClr val="accent5">
                    <a:lumMod val="50000"/>
                  </a:schemeClr>
                </a:solidFill>
                <a:effectLst/>
                <a:latin typeface="Calibri" panose="020F0502020204030204" pitchFamily="34" charset="0"/>
                <a:cs typeface="Calibri" panose="020F0502020204030204" pitchFamily="34" charset="0"/>
              </a:rPr>
              <a:t>NYTimes, “Economic Theory Alone May Not Explain Jerome Powell’s Actions,”  9/23/2022</a:t>
            </a:r>
            <a:endParaRPr lang="en-US" i="0"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endParaRPr lang="en-US" dirty="0">
              <a:solidFill>
                <a:schemeClr val="accent5">
                  <a:lumMod val="50000"/>
                </a:schemeClr>
              </a:solidFill>
              <a:latin typeface="Calibri" panose="020F0502020204030204" pitchFamily="34" charset="0"/>
              <a:cs typeface="Calibri" panose="020F0502020204030204" pitchFamily="34" charset="0"/>
            </a:endParaRP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Could Powell be “Oversteering?”</a:t>
            </a:r>
          </a:p>
        </p:txBody>
      </p:sp>
      <p:sp>
        <p:nvSpPr>
          <p:cNvPr id="4" name="Slide Number Placeholder 3">
            <a:extLst>
              <a:ext uri="{FF2B5EF4-FFF2-40B4-BE49-F238E27FC236}">
                <a16:creationId xmlns:a16="http://schemas.microsoft.com/office/drawing/2014/main" id="{48007011-8069-9523-5B5B-A7F168854715}"/>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39703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B643-7D50-F841-F942-7102FEA5EFD2}"/>
              </a:ext>
            </a:extLst>
          </p:cNvPr>
          <p:cNvSpPr>
            <a:spLocks noGrp="1"/>
          </p:cNvSpPr>
          <p:nvPr>
            <p:ph type="title"/>
          </p:nvPr>
        </p:nvSpPr>
        <p:spPr/>
        <p:txBody>
          <a:bodyPr/>
          <a:lstStyle/>
          <a:p>
            <a:r>
              <a:rPr lang="en-US" dirty="0">
                <a:solidFill>
                  <a:schemeClr val="bg1"/>
                </a:solidFill>
              </a:rPr>
              <a:t>Has </a:t>
            </a:r>
            <a:r>
              <a:rPr lang="en-US" dirty="0">
                <a:solidFill>
                  <a:schemeClr val="accent5">
                    <a:lumMod val="50000"/>
                  </a:schemeClr>
                </a:solidFill>
              </a:rPr>
              <a:t>Powell Learned His Lesson</a:t>
            </a:r>
            <a:endParaRPr lang="en-US" dirty="0">
              <a:solidFill>
                <a:schemeClr val="bg1"/>
              </a:solidFill>
            </a:endParaRPr>
          </a:p>
        </p:txBody>
      </p:sp>
      <p:sp>
        <p:nvSpPr>
          <p:cNvPr id="3" name="Content Placeholder 2">
            <a:extLst>
              <a:ext uri="{FF2B5EF4-FFF2-40B4-BE49-F238E27FC236}">
                <a16:creationId xmlns:a16="http://schemas.microsoft.com/office/drawing/2014/main" id="{DDE4CCD1-8BB3-B55E-D92A-000EB43DC0FB}"/>
              </a:ext>
            </a:extLst>
          </p:cNvPr>
          <p:cNvSpPr>
            <a:spLocks noGrp="1"/>
          </p:cNvSpPr>
          <p:nvPr>
            <p:ph idx="1"/>
          </p:nvPr>
        </p:nvSpPr>
        <p:spPr/>
        <p:txBody>
          <a:bodyPr/>
          <a:lstStyle/>
          <a:p>
            <a:r>
              <a:rPr lang="en-US" dirty="0"/>
              <a:t>Letting inflation exceed the target causes lots of problems.</a:t>
            </a:r>
          </a:p>
          <a:p>
            <a:r>
              <a:rPr lang="en-US" dirty="0"/>
              <a:t>Because of lags you must act in advance of a potential problem.</a:t>
            </a:r>
          </a:p>
          <a:p>
            <a:endParaRPr lang="en-US" dirty="0"/>
          </a:p>
          <a:p>
            <a:r>
              <a:rPr lang="en-US" dirty="0"/>
              <a:t>But, in January of this year the Fed reaffirmed that it was targeting average realized inflation!</a:t>
            </a:r>
          </a:p>
          <a:p>
            <a:endParaRPr lang="en-US" dirty="0"/>
          </a:p>
          <a:p>
            <a:r>
              <a:rPr lang="en-US" dirty="0"/>
              <a:t>But where does the economy go from here?</a:t>
            </a:r>
          </a:p>
        </p:txBody>
      </p:sp>
      <p:sp>
        <p:nvSpPr>
          <p:cNvPr id="4" name="Slide Number Placeholder 3">
            <a:extLst>
              <a:ext uri="{FF2B5EF4-FFF2-40B4-BE49-F238E27FC236}">
                <a16:creationId xmlns:a16="http://schemas.microsoft.com/office/drawing/2014/main" id="{6821CF00-8E58-A7FE-C1D0-A4416371ED5D}"/>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40117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19A6-615B-1C16-9175-289C110F9B89}"/>
              </a:ext>
            </a:extLst>
          </p:cNvPr>
          <p:cNvSpPr>
            <a:spLocks noGrp="1"/>
          </p:cNvSpPr>
          <p:nvPr>
            <p:ph type="title"/>
          </p:nvPr>
        </p:nvSpPr>
        <p:spPr/>
        <p:txBody>
          <a:bodyPr/>
          <a:lstStyle/>
          <a:p>
            <a:r>
              <a:rPr lang="en-US" dirty="0">
                <a:solidFill>
                  <a:schemeClr val="bg1"/>
                </a:solidFill>
              </a:rPr>
              <a:t>Fed</a:t>
            </a:r>
            <a:r>
              <a:rPr lang="en-US" dirty="0"/>
              <a:t> Economic Projections</a:t>
            </a:r>
          </a:p>
        </p:txBody>
      </p:sp>
      <p:sp>
        <p:nvSpPr>
          <p:cNvPr id="4" name="Slide Number Placeholder 3">
            <a:extLst>
              <a:ext uri="{FF2B5EF4-FFF2-40B4-BE49-F238E27FC236}">
                <a16:creationId xmlns:a16="http://schemas.microsoft.com/office/drawing/2014/main" id="{A04F4D1E-E799-D546-31F6-FCC512356128}"/>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8" name="Content Placeholder 7">
            <a:extLst>
              <a:ext uri="{FF2B5EF4-FFF2-40B4-BE49-F238E27FC236}">
                <a16:creationId xmlns:a16="http://schemas.microsoft.com/office/drawing/2014/main" id="{7251E8FD-2A58-8052-7D75-0C9944CB67B4}"/>
              </a:ext>
            </a:extLst>
          </p:cNvPr>
          <p:cNvPicPr>
            <a:picLocks noGrp="1" noChangeAspect="1"/>
          </p:cNvPicPr>
          <p:nvPr>
            <p:ph idx="1"/>
          </p:nvPr>
        </p:nvPicPr>
        <p:blipFill>
          <a:blip r:embed="rId3"/>
          <a:stretch>
            <a:fillRect/>
          </a:stretch>
        </p:blipFill>
        <p:spPr>
          <a:xfrm>
            <a:off x="1479375" y="1241224"/>
            <a:ext cx="5438489" cy="4663440"/>
          </a:xfrm>
        </p:spPr>
      </p:pic>
      <p:sp>
        <p:nvSpPr>
          <p:cNvPr id="3" name="TextBox 2">
            <a:extLst>
              <a:ext uri="{FF2B5EF4-FFF2-40B4-BE49-F238E27FC236}">
                <a16:creationId xmlns:a16="http://schemas.microsoft.com/office/drawing/2014/main" id="{88D4BCAC-5D9A-23BE-3296-6CE9663217A9}"/>
              </a:ext>
            </a:extLst>
          </p:cNvPr>
          <p:cNvSpPr txBox="1"/>
          <p:nvPr/>
        </p:nvSpPr>
        <p:spPr>
          <a:xfrm>
            <a:off x="7559039" y="1600200"/>
            <a:ext cx="3528061" cy="1200329"/>
          </a:xfrm>
          <a:prstGeom prst="rect">
            <a:avLst/>
          </a:prstGeom>
          <a:noFill/>
        </p:spPr>
        <p:txBody>
          <a:bodyPr wrap="square" rtlCol="0">
            <a:spAutoFit/>
          </a:bodyPr>
          <a:lstStyle/>
          <a:p>
            <a:r>
              <a:rPr lang="en-US" dirty="0"/>
              <a:t>Austin </a:t>
            </a:r>
            <a:r>
              <a:rPr lang="en-US" dirty="0" err="1"/>
              <a:t>Goolsbee</a:t>
            </a:r>
            <a:r>
              <a:rPr lang="en-US" dirty="0"/>
              <a:t>, President of the Chicago Fed.  The economy is on a “golden path” and will achieve the  “mother of all soft landings.”</a:t>
            </a:r>
          </a:p>
        </p:txBody>
      </p:sp>
      <p:sp>
        <p:nvSpPr>
          <p:cNvPr id="5" name="TextBox 4">
            <a:extLst>
              <a:ext uri="{FF2B5EF4-FFF2-40B4-BE49-F238E27FC236}">
                <a16:creationId xmlns:a16="http://schemas.microsoft.com/office/drawing/2014/main" id="{18E1AAC6-F267-01A1-B00A-631E5A8E3BC4}"/>
              </a:ext>
            </a:extLst>
          </p:cNvPr>
          <p:cNvSpPr txBox="1"/>
          <p:nvPr/>
        </p:nvSpPr>
        <p:spPr>
          <a:xfrm>
            <a:off x="7559039" y="2926613"/>
            <a:ext cx="3678456" cy="646331"/>
          </a:xfrm>
          <a:prstGeom prst="rect">
            <a:avLst/>
          </a:prstGeom>
          <a:noFill/>
        </p:spPr>
        <p:txBody>
          <a:bodyPr wrap="square" rtlCol="0">
            <a:spAutoFit/>
          </a:bodyPr>
          <a:lstStyle/>
          <a:p>
            <a:r>
              <a:rPr lang="en-US" dirty="0"/>
              <a:t>What part of the traditional model is </a:t>
            </a:r>
            <a:r>
              <a:rPr lang="en-US" dirty="0" err="1"/>
              <a:t>Goolsbee</a:t>
            </a:r>
            <a:r>
              <a:rPr lang="en-US" dirty="0"/>
              <a:t> criticizing?</a:t>
            </a:r>
          </a:p>
        </p:txBody>
      </p:sp>
      <p:sp>
        <p:nvSpPr>
          <p:cNvPr id="6" name="TextBox 5">
            <a:extLst>
              <a:ext uri="{FF2B5EF4-FFF2-40B4-BE49-F238E27FC236}">
                <a16:creationId xmlns:a16="http://schemas.microsoft.com/office/drawing/2014/main" id="{10C5594E-C24B-8F70-4D13-DDC2D5D0D37F}"/>
              </a:ext>
            </a:extLst>
          </p:cNvPr>
          <p:cNvSpPr txBox="1"/>
          <p:nvPr/>
        </p:nvSpPr>
        <p:spPr>
          <a:xfrm>
            <a:off x="7675344" y="3807574"/>
            <a:ext cx="3678456" cy="1200329"/>
          </a:xfrm>
          <a:prstGeom prst="rect">
            <a:avLst/>
          </a:prstGeom>
          <a:noFill/>
        </p:spPr>
        <p:txBody>
          <a:bodyPr wrap="square" rtlCol="0">
            <a:spAutoFit/>
          </a:bodyPr>
          <a:lstStyle/>
          <a:p>
            <a:r>
              <a:rPr lang="en-US" dirty="0"/>
              <a:t>In the absence of supply shocks with spending at potential, what does the traditional theory say will be the inflation rate?</a:t>
            </a:r>
          </a:p>
        </p:txBody>
      </p:sp>
    </p:spTree>
    <p:extLst>
      <p:ext uri="{BB962C8B-B14F-4D97-AF65-F5344CB8AC3E}">
        <p14:creationId xmlns:p14="http://schemas.microsoft.com/office/powerpoint/2010/main" val="15847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1D40-31DA-EB90-A80A-53510E09F176}"/>
              </a:ext>
            </a:extLst>
          </p:cNvPr>
          <p:cNvSpPr>
            <a:spLocks noGrp="1"/>
          </p:cNvSpPr>
          <p:nvPr>
            <p:ph type="title"/>
          </p:nvPr>
        </p:nvSpPr>
        <p:spPr>
          <a:xfrm>
            <a:off x="838199" y="224292"/>
            <a:ext cx="10515600" cy="1325563"/>
          </a:xfrm>
        </p:spPr>
        <p:txBody>
          <a:bodyPr/>
          <a:lstStyle/>
          <a:p>
            <a:r>
              <a:rPr lang="en-US" sz="4000" dirty="0">
                <a:solidFill>
                  <a:schemeClr val="bg1"/>
                </a:solidFill>
              </a:rPr>
              <a:t>“Po</a:t>
            </a:r>
            <a:r>
              <a:rPr lang="en-US" sz="4000" dirty="0"/>
              <a:t>well Touting Tight Financial Conditions  Causes them to Loosen” ? Bloomberg.com 11/1</a:t>
            </a:r>
            <a:endParaRPr lang="en-US" dirty="0"/>
          </a:p>
        </p:txBody>
      </p:sp>
      <p:sp>
        <p:nvSpPr>
          <p:cNvPr id="4" name="Slide Number Placeholder 3">
            <a:extLst>
              <a:ext uri="{FF2B5EF4-FFF2-40B4-BE49-F238E27FC236}">
                <a16:creationId xmlns:a16="http://schemas.microsoft.com/office/drawing/2014/main" id="{58B2723C-AAD6-C3AD-F9D8-4056302CC878}"/>
              </a:ext>
            </a:extLst>
          </p:cNvPr>
          <p:cNvSpPr>
            <a:spLocks noGrp="1"/>
          </p:cNvSpPr>
          <p:nvPr>
            <p:ph type="sldNum" sz="quarter" idx="12"/>
          </p:nvPr>
        </p:nvSpPr>
        <p:spPr/>
        <p:txBody>
          <a:bodyPr/>
          <a:lstStyle/>
          <a:p>
            <a:fld id="{D9F085D5-EC86-4F6A-B501-C1359CB39116}" type="slidenum">
              <a:rPr lang="en-GB" smtClean="0"/>
              <a:t>43</a:t>
            </a:fld>
            <a:endParaRPr lang="en-GB"/>
          </a:p>
        </p:txBody>
      </p:sp>
      <p:cxnSp>
        <p:nvCxnSpPr>
          <p:cNvPr id="9" name="Straight Connector 8">
            <a:extLst>
              <a:ext uri="{FF2B5EF4-FFF2-40B4-BE49-F238E27FC236}">
                <a16:creationId xmlns:a16="http://schemas.microsoft.com/office/drawing/2014/main" id="{1A594744-C878-1051-AA6D-8607B677E08F}"/>
              </a:ext>
            </a:extLst>
          </p:cNvPr>
          <p:cNvCxnSpPr/>
          <p:nvPr/>
        </p:nvCxnSpPr>
        <p:spPr>
          <a:xfrm>
            <a:off x="8642777" y="3243018"/>
            <a:ext cx="0" cy="24424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AB14F-39BE-8B3B-ECAC-DC94CD4DBF3E}"/>
              </a:ext>
            </a:extLst>
          </p:cNvPr>
          <p:cNvCxnSpPr/>
          <p:nvPr/>
        </p:nvCxnSpPr>
        <p:spPr>
          <a:xfrm>
            <a:off x="8973074" y="3243018"/>
            <a:ext cx="0" cy="24424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C4F4241-C641-85C5-4B16-69BEAA577403}"/>
              </a:ext>
            </a:extLst>
          </p:cNvPr>
          <p:cNvPicPr>
            <a:picLocks noChangeAspect="1"/>
          </p:cNvPicPr>
          <p:nvPr/>
        </p:nvPicPr>
        <p:blipFill>
          <a:blip r:embed="rId2"/>
          <a:stretch>
            <a:fillRect/>
          </a:stretch>
        </p:blipFill>
        <p:spPr>
          <a:xfrm>
            <a:off x="518159" y="1596640"/>
            <a:ext cx="11155680" cy="4586801"/>
          </a:xfrm>
          <a:prstGeom prst="rect">
            <a:avLst/>
          </a:prstGeom>
        </p:spPr>
      </p:pic>
    </p:spTree>
    <p:extLst>
      <p:ext uri="{BB962C8B-B14F-4D97-AF65-F5344CB8AC3E}">
        <p14:creationId xmlns:p14="http://schemas.microsoft.com/office/powerpoint/2010/main" val="3169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9946-0DE0-BA13-E933-5BAB724DD7D7}"/>
              </a:ext>
            </a:extLst>
          </p:cNvPr>
          <p:cNvSpPr>
            <a:spLocks noGrp="1"/>
          </p:cNvSpPr>
          <p:nvPr>
            <p:ph type="title"/>
          </p:nvPr>
        </p:nvSpPr>
        <p:spPr/>
        <p:txBody>
          <a:bodyPr/>
          <a:lstStyle/>
          <a:p>
            <a:r>
              <a:rPr lang="en-US" dirty="0">
                <a:solidFill>
                  <a:schemeClr val="bg1"/>
                </a:solidFill>
              </a:rPr>
              <a:t>Rea</a:t>
            </a:r>
            <a:r>
              <a:rPr lang="en-US" dirty="0"/>
              <a:t>ding Treasury Tea Leaves</a:t>
            </a:r>
          </a:p>
        </p:txBody>
      </p:sp>
      <p:pic>
        <p:nvPicPr>
          <p:cNvPr id="6" name="Content Placeholder 5">
            <a:extLst>
              <a:ext uri="{FF2B5EF4-FFF2-40B4-BE49-F238E27FC236}">
                <a16:creationId xmlns:a16="http://schemas.microsoft.com/office/drawing/2014/main" id="{6C49FFD3-9158-ECD9-AB9F-9AFA599DABD7}"/>
              </a:ext>
            </a:extLst>
          </p:cNvPr>
          <p:cNvPicPr>
            <a:picLocks noGrp="1" noChangeAspect="1"/>
          </p:cNvPicPr>
          <p:nvPr>
            <p:ph idx="1"/>
          </p:nvPr>
        </p:nvPicPr>
        <p:blipFill>
          <a:blip r:embed="rId2"/>
          <a:stretch>
            <a:fillRect/>
          </a:stretch>
        </p:blipFill>
        <p:spPr>
          <a:xfrm>
            <a:off x="838200" y="1950555"/>
            <a:ext cx="10515600" cy="4033556"/>
          </a:xfrm>
        </p:spPr>
      </p:pic>
      <p:sp>
        <p:nvSpPr>
          <p:cNvPr id="4" name="Slide Number Placeholder 3">
            <a:extLst>
              <a:ext uri="{FF2B5EF4-FFF2-40B4-BE49-F238E27FC236}">
                <a16:creationId xmlns:a16="http://schemas.microsoft.com/office/drawing/2014/main" id="{223E35F0-4622-12E9-2F31-C45A8B21AF66}"/>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819627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F538-AF8A-4FDA-CD0C-04A35CF8BA63}"/>
              </a:ext>
            </a:extLst>
          </p:cNvPr>
          <p:cNvSpPr>
            <a:spLocks noGrp="1"/>
          </p:cNvSpPr>
          <p:nvPr>
            <p:ph type="title"/>
          </p:nvPr>
        </p:nvSpPr>
        <p:spPr/>
        <p:txBody>
          <a:bodyPr/>
          <a:lstStyle/>
          <a:p>
            <a:r>
              <a:rPr lang="en-US" dirty="0">
                <a:solidFill>
                  <a:schemeClr val="bg1"/>
                </a:solidFill>
              </a:rPr>
              <a:t>Som</a:t>
            </a:r>
            <a:r>
              <a:rPr lang="en-US" dirty="0">
                <a:solidFill>
                  <a:schemeClr val="accent5">
                    <a:lumMod val="50000"/>
                  </a:schemeClr>
                </a:solidFill>
              </a:rPr>
              <a:t>ething Happened Friday AM?</a:t>
            </a:r>
          </a:p>
        </p:txBody>
      </p:sp>
      <p:sp>
        <p:nvSpPr>
          <p:cNvPr id="4" name="Slide Number Placeholder 3">
            <a:extLst>
              <a:ext uri="{FF2B5EF4-FFF2-40B4-BE49-F238E27FC236}">
                <a16:creationId xmlns:a16="http://schemas.microsoft.com/office/drawing/2014/main" id="{0C7B6451-6B72-A4FD-DFC7-6A600E13542E}"/>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11" name="Content Placeholder 10">
            <a:extLst>
              <a:ext uri="{FF2B5EF4-FFF2-40B4-BE49-F238E27FC236}">
                <a16:creationId xmlns:a16="http://schemas.microsoft.com/office/drawing/2014/main" id="{04C27644-9AA0-25A1-F1AE-BC9C9268E30F}"/>
              </a:ext>
            </a:extLst>
          </p:cNvPr>
          <p:cNvPicPr>
            <a:picLocks noGrp="1" noChangeAspect="1"/>
          </p:cNvPicPr>
          <p:nvPr>
            <p:ph idx="1"/>
          </p:nvPr>
        </p:nvPicPr>
        <p:blipFill>
          <a:blip r:embed="rId2"/>
          <a:stretch>
            <a:fillRect/>
          </a:stretch>
        </p:blipFill>
        <p:spPr>
          <a:xfrm>
            <a:off x="1291726" y="1570038"/>
            <a:ext cx="9608548" cy="4351337"/>
          </a:xfrm>
        </p:spPr>
      </p:pic>
      <p:cxnSp>
        <p:nvCxnSpPr>
          <p:cNvPr id="10" name="Straight Connector 9">
            <a:extLst>
              <a:ext uri="{FF2B5EF4-FFF2-40B4-BE49-F238E27FC236}">
                <a16:creationId xmlns:a16="http://schemas.microsoft.com/office/drawing/2014/main" id="{3AB08298-0501-69A7-0582-AA6B147CAF2D}"/>
              </a:ext>
            </a:extLst>
          </p:cNvPr>
          <p:cNvCxnSpPr/>
          <p:nvPr/>
        </p:nvCxnSpPr>
        <p:spPr>
          <a:xfrm>
            <a:off x="1831098" y="2265974"/>
            <a:ext cx="0" cy="32947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D3A2F60-E04F-BC1B-90F3-06374FF05075}"/>
              </a:ext>
            </a:extLst>
          </p:cNvPr>
          <p:cNvSpPr txBox="1"/>
          <p:nvPr/>
        </p:nvSpPr>
        <p:spPr>
          <a:xfrm>
            <a:off x="3336324" y="5851856"/>
            <a:ext cx="8991597" cy="523220"/>
          </a:xfrm>
          <a:prstGeom prst="rect">
            <a:avLst/>
          </a:prstGeom>
          <a:noFill/>
        </p:spPr>
        <p:txBody>
          <a:bodyPr wrap="square" rtlCol="0">
            <a:spAutoFit/>
          </a:bodyPr>
          <a:lstStyle/>
          <a:p>
            <a:r>
              <a:rPr lang="en-US" sz="2800" dirty="0"/>
              <a:t>BLS Report on Unemployment and Employment, 8:30 AM</a:t>
            </a:r>
          </a:p>
        </p:txBody>
      </p:sp>
    </p:spTree>
    <p:extLst>
      <p:ext uri="{BB962C8B-B14F-4D97-AF65-F5344CB8AC3E}">
        <p14:creationId xmlns:p14="http://schemas.microsoft.com/office/powerpoint/2010/main" val="81879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E49F-9A57-338C-028E-2176946E04E8}"/>
              </a:ext>
            </a:extLst>
          </p:cNvPr>
          <p:cNvSpPr>
            <a:spLocks noGrp="1"/>
          </p:cNvSpPr>
          <p:nvPr>
            <p:ph type="title"/>
          </p:nvPr>
        </p:nvSpPr>
        <p:spPr/>
        <p:txBody>
          <a:bodyPr/>
          <a:lstStyle/>
          <a:p>
            <a:r>
              <a:rPr lang="en-US" dirty="0">
                <a:solidFill>
                  <a:schemeClr val="bg1"/>
                </a:solidFill>
              </a:rPr>
              <a:t>Co</a:t>
            </a:r>
            <a:r>
              <a:rPr lang="en-US" dirty="0"/>
              <a:t>nflicting Signals</a:t>
            </a:r>
          </a:p>
        </p:txBody>
      </p:sp>
      <p:sp>
        <p:nvSpPr>
          <p:cNvPr id="3" name="Content Placeholder 2">
            <a:extLst>
              <a:ext uri="{FF2B5EF4-FFF2-40B4-BE49-F238E27FC236}">
                <a16:creationId xmlns:a16="http://schemas.microsoft.com/office/drawing/2014/main" id="{C0406545-6D34-991C-5778-754896E24E0F}"/>
              </a:ext>
            </a:extLst>
          </p:cNvPr>
          <p:cNvSpPr>
            <a:spLocks noGrp="1"/>
          </p:cNvSpPr>
          <p:nvPr>
            <p:ph idx="1"/>
          </p:nvPr>
        </p:nvSpPr>
        <p:spPr/>
        <p:txBody>
          <a:bodyPr/>
          <a:lstStyle/>
          <a:p>
            <a:r>
              <a:rPr lang="en-US" dirty="0"/>
              <a:t>Strong Economy</a:t>
            </a:r>
          </a:p>
          <a:p>
            <a:pPr lvl="1"/>
            <a:r>
              <a:rPr lang="en-US" dirty="0"/>
              <a:t>Third Quarter GDP grows at 4.9%</a:t>
            </a:r>
          </a:p>
          <a:p>
            <a:pPr lvl="1"/>
            <a:r>
              <a:rPr lang="en-US" dirty="0"/>
              <a:t>Inflation has not slowed much and remains in the 3-4% range</a:t>
            </a:r>
          </a:p>
          <a:p>
            <a:r>
              <a:rPr lang="en-US" dirty="0"/>
              <a:t>Weak(</a:t>
            </a:r>
            <a:r>
              <a:rPr lang="en-US" dirty="0" err="1"/>
              <a:t>ening</a:t>
            </a:r>
            <a:r>
              <a:rPr lang="en-US" dirty="0"/>
              <a:t>) Economy</a:t>
            </a:r>
          </a:p>
          <a:p>
            <a:pPr lvl="1"/>
            <a:r>
              <a:rPr lang="en-US" dirty="0"/>
              <a:t>Index of Consumer Sentiment falls for the third straight month.</a:t>
            </a:r>
          </a:p>
          <a:p>
            <a:pPr lvl="1"/>
            <a:r>
              <a:rPr lang="en-US" dirty="0"/>
              <a:t>Employment Report</a:t>
            </a:r>
          </a:p>
          <a:p>
            <a:r>
              <a:rPr lang="en-US" dirty="0"/>
              <a:t>Major Complication:  Long-term rates have fallen about halfway from what they were in September </a:t>
            </a:r>
          </a:p>
          <a:p>
            <a:r>
              <a:rPr lang="en-US" dirty="0"/>
              <a:t>Stay Tuned:  The 11/24 election may swing on where we go from here.</a:t>
            </a:r>
          </a:p>
        </p:txBody>
      </p:sp>
      <p:sp>
        <p:nvSpPr>
          <p:cNvPr id="4" name="Slide Number Placeholder 3">
            <a:extLst>
              <a:ext uri="{FF2B5EF4-FFF2-40B4-BE49-F238E27FC236}">
                <a16:creationId xmlns:a16="http://schemas.microsoft.com/office/drawing/2014/main" id="{974D50E2-37FC-89ED-E1EF-28CD6E48D10C}"/>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80094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F97-082D-CB62-9944-40F98258B613}"/>
              </a:ext>
            </a:extLst>
          </p:cNvPr>
          <p:cNvSpPr>
            <a:spLocks noGrp="1"/>
          </p:cNvSpPr>
          <p:nvPr>
            <p:ph type="title"/>
          </p:nvPr>
        </p:nvSpPr>
        <p:spPr>
          <a:xfrm>
            <a:off x="774405" y="-35404"/>
            <a:ext cx="10515600" cy="1325563"/>
          </a:xfrm>
        </p:spPr>
        <p:txBody>
          <a:bodyPr/>
          <a:lstStyle/>
          <a:p>
            <a:r>
              <a:rPr lang="en-US" dirty="0">
                <a:solidFill>
                  <a:schemeClr val="bg1"/>
                </a:solidFill>
              </a:rPr>
              <a:t>One</a:t>
            </a:r>
            <a:r>
              <a:rPr lang="en-US" dirty="0"/>
              <a:t> of the Over 60,000 Bitcoin ATMs</a:t>
            </a:r>
          </a:p>
        </p:txBody>
      </p:sp>
      <p:sp>
        <p:nvSpPr>
          <p:cNvPr id="4" name="Slide Number Placeholder 3">
            <a:extLst>
              <a:ext uri="{FF2B5EF4-FFF2-40B4-BE49-F238E27FC236}">
                <a16:creationId xmlns:a16="http://schemas.microsoft.com/office/drawing/2014/main" id="{D2C87155-455C-6978-1E28-5D702E2CF8DC}"/>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6" name="Content Placeholder 5">
            <a:extLst>
              <a:ext uri="{FF2B5EF4-FFF2-40B4-BE49-F238E27FC236}">
                <a16:creationId xmlns:a16="http://schemas.microsoft.com/office/drawing/2014/main" id="{C2213AA9-6E00-4963-BB01-563D980D2484}"/>
              </a:ext>
            </a:extLst>
          </p:cNvPr>
          <p:cNvPicPr>
            <a:picLocks noGrp="1" noChangeAspect="1"/>
          </p:cNvPicPr>
          <p:nvPr>
            <p:ph idx="1"/>
          </p:nvPr>
        </p:nvPicPr>
        <p:blipFill>
          <a:blip r:embed="rId3"/>
          <a:stretch>
            <a:fillRect/>
          </a:stretch>
        </p:blipFill>
        <p:spPr>
          <a:xfrm>
            <a:off x="5725100" y="1915535"/>
            <a:ext cx="4991703" cy="3840480"/>
          </a:xfrm>
        </p:spPr>
      </p:pic>
      <p:pic>
        <p:nvPicPr>
          <p:cNvPr id="1026" name="Picture 2" descr="Bitcoin Depot converts ATMs to BitAccess software | ATM Marketplace">
            <a:extLst>
              <a:ext uri="{FF2B5EF4-FFF2-40B4-BE49-F238E27FC236}">
                <a16:creationId xmlns:a16="http://schemas.microsoft.com/office/drawing/2014/main" id="{1E24A6DD-34E2-AB0E-A8C3-84D5DA17C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71704"/>
            <a:ext cx="561153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27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6400" dirty="0"/>
              <a:t>Geoffrey Woglom grwoglom@amherst.edu</a:t>
            </a:r>
          </a:p>
          <a:p>
            <a:pPr marL="0" indent="0" algn="ctr">
              <a:buNone/>
            </a:pPr>
            <a:r>
              <a:rPr lang="en-US" sz="7400"/>
              <a:t>https://sites.google.com/view/macro-current-issues/home</a:t>
            </a:r>
            <a:endParaRPr lang="en-US" sz="7400" dirty="0"/>
          </a:p>
          <a:p>
            <a:pPr marL="0" indent="0" algn="ctr">
              <a:buNone/>
            </a:pPr>
            <a:r>
              <a:rPr lang="en-US" sz="7400" dirty="0"/>
              <a:t>Contact NEED: </a:t>
            </a:r>
            <a:r>
              <a:rPr lang="en-US" sz="7400" dirty="0" err="1"/>
              <a:t>I</a:t>
            </a:r>
            <a:r>
              <a:rPr lang="en-US" sz="7400" dirty="0" err="1">
                <a:hlinkClick r:id="rId3"/>
              </a:rPr>
              <a:t>nfo@NEEDEcon.org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www.NEEDEcon.org/testimonials.php</a:t>
            </a:r>
            <a:endParaRPr lang="en-US" sz="7400" dirty="0"/>
          </a:p>
          <a:p>
            <a:pPr marL="0" indent="0" algn="ctr">
              <a:buNone/>
            </a:pPr>
            <a:endParaRPr lang="en-US" sz="7400" dirty="0"/>
          </a:p>
          <a:p>
            <a:pPr marL="0" indent="0" algn="ctr">
              <a:buNone/>
            </a:pPr>
            <a:r>
              <a:rPr lang="en-US" sz="7400" dirty="0"/>
              <a:t>Support NEED:  www.NEEDEcon.org/donate.php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63799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 or raise your </a:t>
            </a:r>
            <a:r>
              <a:rPr lang="en-US" dirty="0" err="1"/>
              <a:t>digitalhand</a:t>
            </a:r>
            <a:r>
              <a:rPr lang="en-US" dirty="0"/>
              <a:t>.</a:t>
            </a:r>
          </a:p>
          <a:p>
            <a:pPr lvl="1"/>
            <a:r>
              <a:rPr lang="en-US" dirty="0"/>
              <a:t>I will try to handle them as they come up, but may take them in a bunch as time permits.</a:t>
            </a:r>
          </a:p>
          <a:p>
            <a:r>
              <a:rPr lang="en-US" dirty="0"/>
              <a:t>We will do a verbal Q&amp;A once the material has been presented.</a:t>
            </a:r>
          </a:p>
          <a:p>
            <a:pPr lvl="1"/>
            <a:r>
              <a:rPr lang="en-US" dirty="0"/>
              <a:t>And the questions in the chat have been addressed.</a:t>
            </a:r>
          </a:p>
          <a:p>
            <a:r>
              <a:rPr lang="en-US" dirty="0"/>
              <a:t>After talk, I hope there will be time for more extended questions.</a:t>
            </a:r>
          </a:p>
          <a:p>
            <a:r>
              <a:rPr lang="en-US" dirty="0"/>
              <a:t>Slides will be posted at https://needecon.org/delivered_presentations.php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50379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Woglom</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6060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inflation and unemployment.</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The October 31</a:t>
            </a:r>
            <a:r>
              <a:rPr lang="en-US" baseline="30000" dirty="0"/>
              <a:t>st</a:t>
            </a:r>
            <a:r>
              <a:rPr lang="en-US" dirty="0"/>
              <a:t> Fed monetary policy meeting and what comes next.</a:t>
            </a:r>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17969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0A76B-B8FB-D52D-9D9D-7856168470A5}"/>
              </a:ext>
            </a:extLst>
          </p:cNvPr>
          <p:cNvSpPr>
            <a:spLocks noGrp="1"/>
          </p:cNvSpPr>
          <p:nvPr>
            <p:ph type="title"/>
          </p:nvPr>
        </p:nvSpPr>
        <p:spPr/>
        <p:txBody>
          <a:bodyPr/>
          <a:lstStyle/>
          <a:p>
            <a:r>
              <a:rPr lang="en-US" dirty="0">
                <a:solidFill>
                  <a:schemeClr val="bg1"/>
                </a:solidFill>
              </a:rPr>
              <a:t>Ce</a:t>
            </a:r>
            <a:r>
              <a:rPr lang="en-US" dirty="0"/>
              <a:t>ntral Banking in the US</a:t>
            </a:r>
          </a:p>
        </p:txBody>
      </p:sp>
      <p:sp>
        <p:nvSpPr>
          <p:cNvPr id="3" name="Content Placeholder 2">
            <a:extLst>
              <a:ext uri="{FF2B5EF4-FFF2-40B4-BE49-F238E27FC236}">
                <a16:creationId xmlns:a16="http://schemas.microsoft.com/office/drawing/2014/main" id="{800040BF-A0A6-B46F-CB52-1FD0754AF968}"/>
              </a:ext>
            </a:extLst>
          </p:cNvPr>
          <p:cNvSpPr>
            <a:spLocks noGrp="1"/>
          </p:cNvSpPr>
          <p:nvPr>
            <p:ph idx="1"/>
          </p:nvPr>
        </p:nvSpPr>
        <p:spPr/>
        <p:txBody>
          <a:bodyPr/>
          <a:lstStyle/>
          <a:p>
            <a:r>
              <a:rPr lang="en-US" dirty="0"/>
              <a:t>First and Second Banks of the US: 1791-1811; 1816-1836.</a:t>
            </a:r>
          </a:p>
          <a:p>
            <a:r>
              <a:rPr lang="en-US" dirty="0"/>
              <a:t>Wildcat banking (little bank regulation) with financial crises in: </a:t>
            </a:r>
            <a:r>
              <a:rPr lang="en-US" sz="2800" dirty="0"/>
              <a:t>: 1819, 1837, 1857, 1873, 1893 and 1907.</a:t>
            </a:r>
            <a:r>
              <a:rPr lang="en-US" dirty="0"/>
              <a:t> </a:t>
            </a:r>
          </a:p>
        </p:txBody>
      </p:sp>
      <p:sp>
        <p:nvSpPr>
          <p:cNvPr id="4" name="Slide Number Placeholder 3">
            <a:extLst>
              <a:ext uri="{FF2B5EF4-FFF2-40B4-BE49-F238E27FC236}">
                <a16:creationId xmlns:a16="http://schemas.microsoft.com/office/drawing/2014/main" id="{3A2CC63B-0B3C-8C5E-C9DF-3D8181C5624F}"/>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84495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0B2-F770-41CD-A448-577DCF8864F0}"/>
              </a:ext>
            </a:extLst>
          </p:cNvPr>
          <p:cNvSpPr>
            <a:spLocks noGrp="1"/>
          </p:cNvSpPr>
          <p:nvPr>
            <p:ph type="title"/>
          </p:nvPr>
        </p:nvSpPr>
        <p:spPr/>
        <p:txBody>
          <a:bodyPr/>
          <a:lstStyle/>
          <a:p>
            <a:r>
              <a:rPr lang="en-US" dirty="0">
                <a:solidFill>
                  <a:schemeClr val="bg1"/>
                </a:solidFill>
              </a:rPr>
              <a:t>JP </a:t>
            </a:r>
            <a:r>
              <a:rPr lang="en-US" dirty="0"/>
              <a:t>Morgan, “Lender of Last Resort?” (LOL)</a:t>
            </a:r>
          </a:p>
        </p:txBody>
      </p:sp>
      <p:sp>
        <p:nvSpPr>
          <p:cNvPr id="3" name="Content Placeholder 2">
            <a:extLst>
              <a:ext uri="{FF2B5EF4-FFF2-40B4-BE49-F238E27FC236}">
                <a16:creationId xmlns:a16="http://schemas.microsoft.com/office/drawing/2014/main" id="{2A083674-E5FD-464F-8A4C-C52C07C6C508}"/>
              </a:ext>
            </a:extLst>
          </p:cNvPr>
          <p:cNvSpPr txBox="1">
            <a:spLocks/>
          </p:cNvSpPr>
          <p:nvPr/>
        </p:nvSpPr>
        <p:spPr>
          <a:xfrm>
            <a:off x="313267" y="1524001"/>
            <a:ext cx="9745133"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October 1907, JP Morgan cuts short his vacation to deal with a financial panic</a:t>
            </a:r>
          </a:p>
          <a:p>
            <a:pPr lvl="1"/>
            <a:r>
              <a:rPr lang="en-US" sz="2100" dirty="0"/>
              <a:t>Market falls by 50%</a:t>
            </a:r>
          </a:p>
          <a:p>
            <a:pPr lvl="1"/>
            <a:r>
              <a:rPr lang="en-US" sz="2100" dirty="0"/>
              <a:t>Runs on banks threaten a complete collapse of financial markets.</a:t>
            </a:r>
          </a:p>
          <a:p>
            <a:r>
              <a:rPr lang="en-US" sz="2500" dirty="0"/>
              <a:t>Morgan calls a number of bankers to his offices to pledge money to provide liquidity to markets.</a:t>
            </a:r>
          </a:p>
          <a:p>
            <a:endParaRPr lang="en-US" sz="2500" dirty="0"/>
          </a:p>
          <a:p>
            <a:pPr lvl="1"/>
            <a:endParaRPr lang="en-US" sz="2100" dirty="0"/>
          </a:p>
          <a:p>
            <a:pPr lvl="1"/>
            <a:endParaRPr lang="en-US" dirty="0"/>
          </a:p>
        </p:txBody>
      </p:sp>
      <p:pic>
        <p:nvPicPr>
          <p:cNvPr id="5" name="Picture 4">
            <a:extLst>
              <a:ext uri="{FF2B5EF4-FFF2-40B4-BE49-F238E27FC236}">
                <a16:creationId xmlns:a16="http://schemas.microsoft.com/office/drawing/2014/main" id="{A99BE707-0735-4815-823B-E9DDC7337CAE}"/>
              </a:ext>
            </a:extLst>
          </p:cNvPr>
          <p:cNvPicPr>
            <a:picLocks noChangeAspect="1"/>
          </p:cNvPicPr>
          <p:nvPr/>
        </p:nvPicPr>
        <p:blipFill>
          <a:blip r:embed="rId2"/>
          <a:stretch>
            <a:fillRect/>
          </a:stretch>
        </p:blipFill>
        <p:spPr>
          <a:xfrm>
            <a:off x="4673600" y="3767666"/>
            <a:ext cx="2176272" cy="2560320"/>
          </a:xfrm>
          <a:prstGeom prst="rect">
            <a:avLst/>
          </a:prstGeom>
        </p:spPr>
      </p:pic>
    </p:spTree>
    <p:extLst>
      <p:ext uri="{BB962C8B-B14F-4D97-AF65-F5344CB8AC3E}">
        <p14:creationId xmlns:p14="http://schemas.microsoft.com/office/powerpoint/2010/main" val="6908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15739</TotalTime>
  <Words>2725</Words>
  <Application>Microsoft Office PowerPoint</Application>
  <PresentationFormat>Widescreen</PresentationFormat>
  <Paragraphs>333</Paragraphs>
  <Slides>48</Slides>
  <Notes>21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Courier New</vt:lpstr>
      <vt:lpstr>Lato</vt:lpstr>
      <vt:lpstr>Custom Design</vt:lpstr>
      <vt:lpstr>PowerPoint Presentation</vt:lpstr>
      <vt:lpstr> Available NEED Topics Include:</vt:lpstr>
      <vt:lpstr> Course Outline</vt:lpstr>
      <vt:lpstr>PowerPoint Presentation</vt:lpstr>
      <vt:lpstr>Submitting Questions</vt:lpstr>
      <vt:lpstr>Credits and Disclaimer</vt:lpstr>
      <vt:lpstr>Outline for the Talk</vt:lpstr>
      <vt:lpstr>Central Banking in the US</vt:lpstr>
      <vt:lpstr>JP Morgan, “Lender of Last Resort?” (LOL)</vt:lpstr>
      <vt:lpstr>The Aftermath:  Federal Reserve Act of 1913</vt:lpstr>
      <vt:lpstr>The Evolution of the Fed’s Role  in the Macro Economy</vt:lpstr>
      <vt:lpstr>Stabilizer in Chief:  the Fed</vt:lpstr>
      <vt:lpstr>Why is “Price Stability” 2% Inflation</vt:lpstr>
      <vt:lpstr>Track Record on Unemployment</vt:lpstr>
      <vt:lpstr>Track Record on “Price Stability”</vt:lpstr>
      <vt:lpstr>Determinants of Unemployment &amp; Inflation</vt:lpstr>
      <vt:lpstr>Corporate “Greed” and Inflation?</vt:lpstr>
      <vt:lpstr>Determinants of Unemployment &amp; Inflation</vt:lpstr>
      <vt:lpstr>What about the Money Supply?</vt:lpstr>
      <vt:lpstr>Do You See a Relationship?</vt:lpstr>
      <vt:lpstr>The Fed’s Affects the Economy via Interest Rates</vt:lpstr>
      <vt:lpstr>Become a Central Banker in One Slide!</vt:lpstr>
      <vt:lpstr>One Big Complication:  Lags</vt:lpstr>
      <vt:lpstr>A Closer Look at Interest Rate Control</vt:lpstr>
      <vt:lpstr>The Fed and Short-term Interest Rates</vt:lpstr>
      <vt:lpstr>The Importance of Long-Term Interest Rates</vt:lpstr>
      <vt:lpstr>Long-Term Interest Rates</vt:lpstr>
      <vt:lpstr>Two Secondary Tools to Affect Interest Rates</vt:lpstr>
      <vt:lpstr>Here Is What They Did 11/1</vt:lpstr>
      <vt:lpstr>FOMC Policy Statement, 11/01</vt:lpstr>
      <vt:lpstr>QE And Long-term, Risky Rates</vt:lpstr>
      <vt:lpstr>QE Has Been a Big Deal</vt:lpstr>
      <vt:lpstr>A Policy Strategy: Stabilize Expectations of Inflation</vt:lpstr>
      <vt:lpstr>Anchoring Requires Credibility</vt:lpstr>
      <vt:lpstr>The Great Moderation</vt:lpstr>
      <vt:lpstr>Why Did Powell Do It?</vt:lpstr>
      <vt:lpstr>Policy Changes under Powell</vt:lpstr>
      <vt:lpstr>Why Didn’t the Fed Act by April 2021?</vt:lpstr>
      <vt:lpstr>Is Powell Now Channeling Volcker?</vt:lpstr>
      <vt:lpstr>OK, But What Explains Powell’s Reversal?</vt:lpstr>
      <vt:lpstr>Has Powell Learned His Lesson</vt:lpstr>
      <vt:lpstr>Fed Economic Projections</vt:lpstr>
      <vt:lpstr>“Powell Touting Tight Financial Conditions  Causes them to Loosen” ? Bloomberg.com 11/1</vt:lpstr>
      <vt:lpstr>Reading Treasury Tea Leaves</vt:lpstr>
      <vt:lpstr>Something Happened Friday AM?</vt:lpstr>
      <vt:lpstr>Conflicting Signals</vt:lpstr>
      <vt:lpstr>One of the Over 60,000 Bitcoin ATMs</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379</cp:revision>
  <cp:lastPrinted>2023-11-07T19:31:19Z</cp:lastPrinted>
  <dcterms:created xsi:type="dcterms:W3CDTF">2017-05-03T22:30:38Z</dcterms:created>
  <dcterms:modified xsi:type="dcterms:W3CDTF">2023-11-07T19:31:28Z</dcterms:modified>
</cp:coreProperties>
</file>