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8"/>
  </p:notesMasterIdLst>
  <p:sldIdLst>
    <p:sldId id="4418" r:id="rId2"/>
    <p:sldId id="328" r:id="rId3"/>
    <p:sldId id="3935" r:id="rId4"/>
    <p:sldId id="1029" r:id="rId5"/>
    <p:sldId id="4001" r:id="rId6"/>
    <p:sldId id="4419" r:id="rId7"/>
    <p:sldId id="4423" r:id="rId8"/>
    <p:sldId id="4424" r:id="rId9"/>
    <p:sldId id="4425" r:id="rId10"/>
    <p:sldId id="4426" r:id="rId11"/>
    <p:sldId id="4427" r:id="rId12"/>
    <p:sldId id="4428" r:id="rId13"/>
    <p:sldId id="4429" r:id="rId14"/>
    <p:sldId id="4430" r:id="rId15"/>
    <p:sldId id="4431" r:id="rId16"/>
    <p:sldId id="4432" r:id="rId17"/>
    <p:sldId id="4433" r:id="rId18"/>
    <p:sldId id="4434" r:id="rId19"/>
    <p:sldId id="4435" r:id="rId20"/>
    <p:sldId id="4436" r:id="rId21"/>
    <p:sldId id="4437" r:id="rId22"/>
    <p:sldId id="4438" r:id="rId23"/>
    <p:sldId id="4439" r:id="rId24"/>
    <p:sldId id="4483" r:id="rId25"/>
    <p:sldId id="4440" r:id="rId26"/>
    <p:sldId id="4462" r:id="rId27"/>
    <p:sldId id="4441" r:id="rId28"/>
    <p:sldId id="4442" r:id="rId29"/>
    <p:sldId id="4443" r:id="rId30"/>
    <p:sldId id="4444" r:id="rId31"/>
    <p:sldId id="4445" r:id="rId32"/>
    <p:sldId id="4446" r:id="rId33"/>
    <p:sldId id="4447" r:id="rId34"/>
    <p:sldId id="4448" r:id="rId35"/>
    <p:sldId id="4450" r:id="rId36"/>
    <p:sldId id="4455" r:id="rId37"/>
    <p:sldId id="4463" r:id="rId38"/>
    <p:sldId id="4470" r:id="rId39"/>
    <p:sldId id="4476" r:id="rId40"/>
    <p:sldId id="4477" r:id="rId41"/>
    <p:sldId id="4481" r:id="rId42"/>
    <p:sldId id="4479" r:id="rId43"/>
    <p:sldId id="4480" r:id="rId44"/>
    <p:sldId id="4482" r:id="rId45"/>
    <p:sldId id="4099" r:id="rId46"/>
    <p:sldId id="41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debra soled" initials="ds" lastIdx="7" clrIdx="2">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188" autoAdjust="0"/>
    <p:restoredTop sz="94674"/>
  </p:normalViewPr>
  <p:slideViewPr>
    <p:cSldViewPr snapToGrid="0" snapToObjects="1">
      <p:cViewPr varScale="1">
        <p:scale>
          <a:sx n="103" d="100"/>
          <a:sy n="103" d="100"/>
        </p:scale>
        <p:origin x="176" y="624"/>
      </p:cViewPr>
      <p:guideLst>
        <p:guide orient="horz" pos="2160"/>
        <p:guide pos="3840"/>
      </p:guideLst>
    </p:cSldViewPr>
  </p:slideViewPr>
  <p:notesTextViewPr>
    <p:cViewPr>
      <p:scale>
        <a:sx n="1" d="1"/>
        <a:sy n="1" d="1"/>
      </p:scale>
      <p:origin x="0" y="0"/>
    </p:cViewPr>
  </p:notesTextViewPr>
  <p:sorterViewPr>
    <p:cViewPr varScale="1">
      <p:scale>
        <a:sx n="1" d="1"/>
        <a:sy n="1" d="1"/>
      </p:scale>
      <p:origin x="0" y="-2199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Expectations and Subsequent Inflation</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3168192961066201E-2"/>
          <c:y val="0.10282641246862069"/>
          <c:w val="0.91683180998375879"/>
          <c:h val="0.6621531423155439"/>
        </c:manualLayout>
      </c:layout>
      <c:lineChart>
        <c:grouping val="standard"/>
        <c:varyColors val="0"/>
        <c:ser>
          <c:idx val="1"/>
          <c:order val="0"/>
          <c:tx>
            <c:v>Inflation</c:v>
          </c:tx>
          <c:spPr>
            <a:ln w="28575" cap="rnd">
              <a:solidFill>
                <a:srgbClr val="FF0000"/>
              </a:solidFill>
              <a:round/>
            </a:ln>
            <a:effectLst/>
          </c:spPr>
          <c:marker>
            <c:symbol val="none"/>
          </c:marker>
          <c:cat>
            <c:numRef>
              <c:f>INFLATION!$H$3:$H$214</c:f>
              <c:numCache>
                <c:formatCode>yyyy\-mm\-dd</c:formatCode>
                <c:ptCount val="212"/>
                <c:pt idx="0">
                  <c:v>26024</c:v>
                </c:pt>
                <c:pt idx="1">
                  <c:v>26115</c:v>
                </c:pt>
                <c:pt idx="2">
                  <c:v>26207</c:v>
                </c:pt>
                <c:pt idx="3">
                  <c:v>26299</c:v>
                </c:pt>
                <c:pt idx="4">
                  <c:v>26390</c:v>
                </c:pt>
                <c:pt idx="5">
                  <c:v>26481</c:v>
                </c:pt>
                <c:pt idx="6">
                  <c:v>26573</c:v>
                </c:pt>
                <c:pt idx="7">
                  <c:v>26665</c:v>
                </c:pt>
                <c:pt idx="8">
                  <c:v>26755</c:v>
                </c:pt>
                <c:pt idx="9">
                  <c:v>26846</c:v>
                </c:pt>
                <c:pt idx="10">
                  <c:v>26938</c:v>
                </c:pt>
                <c:pt idx="11">
                  <c:v>27030</c:v>
                </c:pt>
                <c:pt idx="12">
                  <c:v>27120</c:v>
                </c:pt>
                <c:pt idx="13">
                  <c:v>27211</c:v>
                </c:pt>
                <c:pt idx="14">
                  <c:v>27303</c:v>
                </c:pt>
                <c:pt idx="15">
                  <c:v>27395</c:v>
                </c:pt>
                <c:pt idx="16">
                  <c:v>27485</c:v>
                </c:pt>
                <c:pt idx="17">
                  <c:v>27576</c:v>
                </c:pt>
                <c:pt idx="18">
                  <c:v>27668</c:v>
                </c:pt>
                <c:pt idx="19">
                  <c:v>27760</c:v>
                </c:pt>
                <c:pt idx="20">
                  <c:v>27851</c:v>
                </c:pt>
                <c:pt idx="21">
                  <c:v>27942</c:v>
                </c:pt>
                <c:pt idx="22">
                  <c:v>28034</c:v>
                </c:pt>
                <c:pt idx="23">
                  <c:v>28126</c:v>
                </c:pt>
                <c:pt idx="24">
                  <c:v>28216</c:v>
                </c:pt>
                <c:pt idx="25">
                  <c:v>28307</c:v>
                </c:pt>
                <c:pt idx="26">
                  <c:v>28399</c:v>
                </c:pt>
                <c:pt idx="27">
                  <c:v>28491</c:v>
                </c:pt>
                <c:pt idx="28">
                  <c:v>28581</c:v>
                </c:pt>
                <c:pt idx="29">
                  <c:v>28672</c:v>
                </c:pt>
                <c:pt idx="30">
                  <c:v>28764</c:v>
                </c:pt>
                <c:pt idx="31">
                  <c:v>28856</c:v>
                </c:pt>
                <c:pt idx="32">
                  <c:v>28946</c:v>
                </c:pt>
                <c:pt idx="33">
                  <c:v>29037</c:v>
                </c:pt>
                <c:pt idx="34">
                  <c:v>29129</c:v>
                </c:pt>
                <c:pt idx="35">
                  <c:v>29221</c:v>
                </c:pt>
                <c:pt idx="36">
                  <c:v>29312</c:v>
                </c:pt>
                <c:pt idx="37">
                  <c:v>29403</c:v>
                </c:pt>
                <c:pt idx="38">
                  <c:v>29495</c:v>
                </c:pt>
                <c:pt idx="39">
                  <c:v>29587</c:v>
                </c:pt>
                <c:pt idx="40">
                  <c:v>29677</c:v>
                </c:pt>
                <c:pt idx="41">
                  <c:v>29768</c:v>
                </c:pt>
                <c:pt idx="42">
                  <c:v>29860</c:v>
                </c:pt>
                <c:pt idx="43">
                  <c:v>29952</c:v>
                </c:pt>
                <c:pt idx="44">
                  <c:v>30042</c:v>
                </c:pt>
                <c:pt idx="45">
                  <c:v>30133</c:v>
                </c:pt>
                <c:pt idx="46">
                  <c:v>30225</c:v>
                </c:pt>
                <c:pt idx="47">
                  <c:v>30317</c:v>
                </c:pt>
                <c:pt idx="48">
                  <c:v>30407</c:v>
                </c:pt>
                <c:pt idx="49">
                  <c:v>30498</c:v>
                </c:pt>
                <c:pt idx="50">
                  <c:v>30590</c:v>
                </c:pt>
                <c:pt idx="51">
                  <c:v>30682</c:v>
                </c:pt>
                <c:pt idx="52">
                  <c:v>30773</c:v>
                </c:pt>
                <c:pt idx="53">
                  <c:v>30864</c:v>
                </c:pt>
                <c:pt idx="54">
                  <c:v>30956</c:v>
                </c:pt>
                <c:pt idx="55">
                  <c:v>31048</c:v>
                </c:pt>
                <c:pt idx="56">
                  <c:v>31138</c:v>
                </c:pt>
                <c:pt idx="57">
                  <c:v>31229</c:v>
                </c:pt>
                <c:pt idx="58">
                  <c:v>31321</c:v>
                </c:pt>
                <c:pt idx="59">
                  <c:v>31413</c:v>
                </c:pt>
                <c:pt idx="60">
                  <c:v>31503</c:v>
                </c:pt>
                <c:pt idx="61">
                  <c:v>31594</c:v>
                </c:pt>
                <c:pt idx="62">
                  <c:v>31686</c:v>
                </c:pt>
                <c:pt idx="63">
                  <c:v>31778</c:v>
                </c:pt>
                <c:pt idx="64">
                  <c:v>31868</c:v>
                </c:pt>
                <c:pt idx="65">
                  <c:v>31959</c:v>
                </c:pt>
                <c:pt idx="66">
                  <c:v>32051</c:v>
                </c:pt>
                <c:pt idx="67">
                  <c:v>32143</c:v>
                </c:pt>
                <c:pt idx="68">
                  <c:v>32234</c:v>
                </c:pt>
                <c:pt idx="69">
                  <c:v>32325</c:v>
                </c:pt>
                <c:pt idx="70">
                  <c:v>32417</c:v>
                </c:pt>
                <c:pt idx="71">
                  <c:v>32509</c:v>
                </c:pt>
                <c:pt idx="72">
                  <c:v>32599</c:v>
                </c:pt>
                <c:pt idx="73">
                  <c:v>32690</c:v>
                </c:pt>
                <c:pt idx="74">
                  <c:v>32782</c:v>
                </c:pt>
                <c:pt idx="75">
                  <c:v>32874</c:v>
                </c:pt>
                <c:pt idx="76">
                  <c:v>32964</c:v>
                </c:pt>
                <c:pt idx="77">
                  <c:v>33055</c:v>
                </c:pt>
                <c:pt idx="78">
                  <c:v>33147</c:v>
                </c:pt>
                <c:pt idx="79">
                  <c:v>33239</c:v>
                </c:pt>
                <c:pt idx="80">
                  <c:v>33329</c:v>
                </c:pt>
                <c:pt idx="81">
                  <c:v>33420</c:v>
                </c:pt>
                <c:pt idx="82">
                  <c:v>33512</c:v>
                </c:pt>
                <c:pt idx="83">
                  <c:v>33604</c:v>
                </c:pt>
                <c:pt idx="84">
                  <c:v>33695</c:v>
                </c:pt>
                <c:pt idx="85">
                  <c:v>33786</c:v>
                </c:pt>
                <c:pt idx="86">
                  <c:v>33878</c:v>
                </c:pt>
                <c:pt idx="87">
                  <c:v>33970</c:v>
                </c:pt>
                <c:pt idx="88">
                  <c:v>34060</c:v>
                </c:pt>
                <c:pt idx="89">
                  <c:v>34151</c:v>
                </c:pt>
                <c:pt idx="90">
                  <c:v>34243</c:v>
                </c:pt>
                <c:pt idx="91">
                  <c:v>34335</c:v>
                </c:pt>
                <c:pt idx="92">
                  <c:v>34425</c:v>
                </c:pt>
                <c:pt idx="93">
                  <c:v>34516</c:v>
                </c:pt>
                <c:pt idx="94">
                  <c:v>34608</c:v>
                </c:pt>
                <c:pt idx="95">
                  <c:v>34700</c:v>
                </c:pt>
                <c:pt idx="96">
                  <c:v>34790</c:v>
                </c:pt>
                <c:pt idx="97">
                  <c:v>34881</c:v>
                </c:pt>
                <c:pt idx="98">
                  <c:v>34973</c:v>
                </c:pt>
                <c:pt idx="99">
                  <c:v>35065</c:v>
                </c:pt>
                <c:pt idx="100">
                  <c:v>35156</c:v>
                </c:pt>
                <c:pt idx="101">
                  <c:v>35247</c:v>
                </c:pt>
                <c:pt idx="102">
                  <c:v>35339</c:v>
                </c:pt>
                <c:pt idx="103">
                  <c:v>35431</c:v>
                </c:pt>
                <c:pt idx="104">
                  <c:v>35521</c:v>
                </c:pt>
                <c:pt idx="105">
                  <c:v>35612</c:v>
                </c:pt>
                <c:pt idx="106">
                  <c:v>35704</c:v>
                </c:pt>
                <c:pt idx="107">
                  <c:v>35796</c:v>
                </c:pt>
                <c:pt idx="108">
                  <c:v>35886</c:v>
                </c:pt>
                <c:pt idx="109">
                  <c:v>35977</c:v>
                </c:pt>
                <c:pt idx="110">
                  <c:v>36069</c:v>
                </c:pt>
                <c:pt idx="111">
                  <c:v>36161</c:v>
                </c:pt>
                <c:pt idx="112">
                  <c:v>36251</c:v>
                </c:pt>
                <c:pt idx="113">
                  <c:v>36342</c:v>
                </c:pt>
                <c:pt idx="114">
                  <c:v>36434</c:v>
                </c:pt>
                <c:pt idx="115">
                  <c:v>36526</c:v>
                </c:pt>
                <c:pt idx="116">
                  <c:v>36617</c:v>
                </c:pt>
                <c:pt idx="117">
                  <c:v>36708</c:v>
                </c:pt>
                <c:pt idx="118">
                  <c:v>36800</c:v>
                </c:pt>
                <c:pt idx="119">
                  <c:v>36892</c:v>
                </c:pt>
                <c:pt idx="120">
                  <c:v>36982</c:v>
                </c:pt>
                <c:pt idx="121">
                  <c:v>37073</c:v>
                </c:pt>
                <c:pt idx="122">
                  <c:v>37165</c:v>
                </c:pt>
                <c:pt idx="123">
                  <c:v>37257</c:v>
                </c:pt>
                <c:pt idx="124">
                  <c:v>37347</c:v>
                </c:pt>
                <c:pt idx="125">
                  <c:v>37438</c:v>
                </c:pt>
                <c:pt idx="126">
                  <c:v>37530</c:v>
                </c:pt>
                <c:pt idx="127">
                  <c:v>37622</c:v>
                </c:pt>
                <c:pt idx="128">
                  <c:v>37712</c:v>
                </c:pt>
                <c:pt idx="129">
                  <c:v>37803</c:v>
                </c:pt>
                <c:pt idx="130">
                  <c:v>37895</c:v>
                </c:pt>
                <c:pt idx="131">
                  <c:v>37987</c:v>
                </c:pt>
                <c:pt idx="132">
                  <c:v>38078</c:v>
                </c:pt>
                <c:pt idx="133">
                  <c:v>38169</c:v>
                </c:pt>
                <c:pt idx="134">
                  <c:v>38261</c:v>
                </c:pt>
                <c:pt idx="135">
                  <c:v>38353</c:v>
                </c:pt>
                <c:pt idx="136">
                  <c:v>38443</c:v>
                </c:pt>
                <c:pt idx="137">
                  <c:v>38534</c:v>
                </c:pt>
                <c:pt idx="138">
                  <c:v>38626</c:v>
                </c:pt>
                <c:pt idx="139">
                  <c:v>38718</c:v>
                </c:pt>
                <c:pt idx="140">
                  <c:v>38808</c:v>
                </c:pt>
                <c:pt idx="141">
                  <c:v>38899</c:v>
                </c:pt>
                <c:pt idx="142">
                  <c:v>38991</c:v>
                </c:pt>
                <c:pt idx="143">
                  <c:v>39083</c:v>
                </c:pt>
                <c:pt idx="144">
                  <c:v>39173</c:v>
                </c:pt>
                <c:pt idx="145">
                  <c:v>39264</c:v>
                </c:pt>
                <c:pt idx="146">
                  <c:v>39356</c:v>
                </c:pt>
                <c:pt idx="147">
                  <c:v>39448</c:v>
                </c:pt>
                <c:pt idx="148">
                  <c:v>39539</c:v>
                </c:pt>
                <c:pt idx="149">
                  <c:v>39630</c:v>
                </c:pt>
                <c:pt idx="150">
                  <c:v>39722</c:v>
                </c:pt>
                <c:pt idx="151">
                  <c:v>39814</c:v>
                </c:pt>
                <c:pt idx="152">
                  <c:v>39904</c:v>
                </c:pt>
                <c:pt idx="153">
                  <c:v>39995</c:v>
                </c:pt>
                <c:pt idx="154">
                  <c:v>40087</c:v>
                </c:pt>
                <c:pt idx="155">
                  <c:v>40179</c:v>
                </c:pt>
                <c:pt idx="156">
                  <c:v>40269</c:v>
                </c:pt>
                <c:pt idx="157">
                  <c:v>40360</c:v>
                </c:pt>
                <c:pt idx="158">
                  <c:v>40452</c:v>
                </c:pt>
                <c:pt idx="159">
                  <c:v>40544</c:v>
                </c:pt>
                <c:pt idx="160">
                  <c:v>40634</c:v>
                </c:pt>
                <c:pt idx="161">
                  <c:v>40725</c:v>
                </c:pt>
                <c:pt idx="162">
                  <c:v>40817</c:v>
                </c:pt>
                <c:pt idx="163">
                  <c:v>40909</c:v>
                </c:pt>
                <c:pt idx="164">
                  <c:v>41000</c:v>
                </c:pt>
                <c:pt idx="165">
                  <c:v>41091</c:v>
                </c:pt>
                <c:pt idx="166">
                  <c:v>41183</c:v>
                </c:pt>
                <c:pt idx="167">
                  <c:v>41275</c:v>
                </c:pt>
                <c:pt idx="168">
                  <c:v>41365</c:v>
                </c:pt>
                <c:pt idx="169">
                  <c:v>41456</c:v>
                </c:pt>
                <c:pt idx="170">
                  <c:v>41548</c:v>
                </c:pt>
                <c:pt idx="171">
                  <c:v>41640</c:v>
                </c:pt>
                <c:pt idx="172">
                  <c:v>41730</c:v>
                </c:pt>
                <c:pt idx="173">
                  <c:v>41821</c:v>
                </c:pt>
                <c:pt idx="174">
                  <c:v>41913</c:v>
                </c:pt>
                <c:pt idx="175">
                  <c:v>42005</c:v>
                </c:pt>
                <c:pt idx="176">
                  <c:v>42095</c:v>
                </c:pt>
                <c:pt idx="177">
                  <c:v>42186</c:v>
                </c:pt>
                <c:pt idx="178">
                  <c:v>42278</c:v>
                </c:pt>
                <c:pt idx="179">
                  <c:v>42370</c:v>
                </c:pt>
                <c:pt idx="180">
                  <c:v>42461</c:v>
                </c:pt>
                <c:pt idx="181">
                  <c:v>42552</c:v>
                </c:pt>
                <c:pt idx="182">
                  <c:v>42644</c:v>
                </c:pt>
                <c:pt idx="183">
                  <c:v>42736</c:v>
                </c:pt>
                <c:pt idx="184">
                  <c:v>42826</c:v>
                </c:pt>
                <c:pt idx="185">
                  <c:v>42917</c:v>
                </c:pt>
                <c:pt idx="186">
                  <c:v>43009</c:v>
                </c:pt>
                <c:pt idx="187">
                  <c:v>43101</c:v>
                </c:pt>
                <c:pt idx="188">
                  <c:v>43191</c:v>
                </c:pt>
                <c:pt idx="189">
                  <c:v>43282</c:v>
                </c:pt>
                <c:pt idx="190">
                  <c:v>43374</c:v>
                </c:pt>
                <c:pt idx="191">
                  <c:v>43466</c:v>
                </c:pt>
                <c:pt idx="192">
                  <c:v>43556</c:v>
                </c:pt>
                <c:pt idx="193">
                  <c:v>43647</c:v>
                </c:pt>
                <c:pt idx="194">
                  <c:v>43739</c:v>
                </c:pt>
                <c:pt idx="195">
                  <c:v>43831</c:v>
                </c:pt>
                <c:pt idx="196">
                  <c:v>43922</c:v>
                </c:pt>
                <c:pt idx="197">
                  <c:v>44013</c:v>
                </c:pt>
                <c:pt idx="198">
                  <c:v>44105</c:v>
                </c:pt>
                <c:pt idx="199">
                  <c:v>44197</c:v>
                </c:pt>
                <c:pt idx="200">
                  <c:v>44287</c:v>
                </c:pt>
                <c:pt idx="201">
                  <c:v>44378</c:v>
                </c:pt>
                <c:pt idx="202">
                  <c:v>44470</c:v>
                </c:pt>
                <c:pt idx="203">
                  <c:v>44562</c:v>
                </c:pt>
                <c:pt idx="204">
                  <c:v>44652</c:v>
                </c:pt>
                <c:pt idx="205">
                  <c:v>44743</c:v>
                </c:pt>
                <c:pt idx="206">
                  <c:v>44835</c:v>
                </c:pt>
                <c:pt idx="207">
                  <c:v>44927</c:v>
                </c:pt>
                <c:pt idx="208">
                  <c:v>45017</c:v>
                </c:pt>
                <c:pt idx="209">
                  <c:v>45108</c:v>
                </c:pt>
                <c:pt idx="210">
                  <c:v>45200</c:v>
                </c:pt>
              </c:numCache>
            </c:numRef>
          </c:cat>
          <c:val>
            <c:numRef>
              <c:f>INFLATION!$I$3:$I$214</c:f>
              <c:numCache>
                <c:formatCode>0.0</c:formatCode>
                <c:ptCount val="212"/>
                <c:pt idx="0">
                  <c:v>5.0655799999999997</c:v>
                </c:pt>
                <c:pt idx="1">
                  <c:v>5.2725900000000001</c:v>
                </c:pt>
                <c:pt idx="2">
                  <c:v>4.76363</c:v>
                </c:pt>
                <c:pt idx="3">
                  <c:v>4.7685000000000004</c:v>
                </c:pt>
                <c:pt idx="4">
                  <c:v>4.05382</c:v>
                </c:pt>
                <c:pt idx="5">
                  <c:v>3.9910899999999998</c:v>
                </c:pt>
                <c:pt idx="6">
                  <c:v>4.4431000000000003</c:v>
                </c:pt>
                <c:pt idx="7">
                  <c:v>4.0651799999999998</c:v>
                </c:pt>
                <c:pt idx="8">
                  <c:v>5.0108100000000002</c:v>
                </c:pt>
                <c:pt idx="9">
                  <c:v>6.0424100000000003</c:v>
                </c:pt>
                <c:pt idx="10">
                  <c:v>6.79575</c:v>
                </c:pt>
                <c:pt idx="11">
                  <c:v>7.5709099999999996</c:v>
                </c:pt>
                <c:pt idx="12">
                  <c:v>8.4453600000000009</c:v>
                </c:pt>
                <c:pt idx="13">
                  <c:v>9.4876100000000001</c:v>
                </c:pt>
                <c:pt idx="14">
                  <c:v>10.505879999999999</c:v>
                </c:pt>
                <c:pt idx="15">
                  <c:v>10.92482</c:v>
                </c:pt>
                <c:pt idx="16">
                  <c:v>9.9765499999999996</c:v>
                </c:pt>
                <c:pt idx="17">
                  <c:v>8.7341800000000003</c:v>
                </c:pt>
                <c:pt idx="18">
                  <c:v>7.3955700000000002</c:v>
                </c:pt>
                <c:pt idx="19">
                  <c:v>6.1181700000000001</c:v>
                </c:pt>
                <c:pt idx="20">
                  <c:v>5.6155400000000002</c:v>
                </c:pt>
                <c:pt idx="21">
                  <c:v>5.1222399999999997</c:v>
                </c:pt>
                <c:pt idx="22">
                  <c:v>5.2473200000000002</c:v>
                </c:pt>
                <c:pt idx="23">
                  <c:v>5.8236999999999997</c:v>
                </c:pt>
                <c:pt idx="24">
                  <c:v>6.2463899999999999</c:v>
                </c:pt>
                <c:pt idx="25">
                  <c:v>6.1667500000000004</c:v>
                </c:pt>
                <c:pt idx="26">
                  <c:v>6.5491700000000002</c:v>
                </c:pt>
                <c:pt idx="27">
                  <c:v>6.38727</c:v>
                </c:pt>
                <c:pt idx="28">
                  <c:v>6.9138200000000003</c:v>
                </c:pt>
                <c:pt idx="29">
                  <c:v>7.4208699999999999</c:v>
                </c:pt>
                <c:pt idx="30">
                  <c:v>7.30185</c:v>
                </c:pt>
                <c:pt idx="31">
                  <c:v>7.6887699999999999</c:v>
                </c:pt>
                <c:pt idx="32">
                  <c:v>8.2583300000000008</c:v>
                </c:pt>
                <c:pt idx="33">
                  <c:v>8.7781599999999997</c:v>
                </c:pt>
                <c:pt idx="34">
                  <c:v>8.5748499999999996</c:v>
                </c:pt>
                <c:pt idx="35">
                  <c:v>8.8726900000000004</c:v>
                </c:pt>
                <c:pt idx="36">
                  <c:v>8.7959300000000002</c:v>
                </c:pt>
                <c:pt idx="37">
                  <c:v>8.8502299999999998</c:v>
                </c:pt>
                <c:pt idx="38">
                  <c:v>9.6504399999999997</c:v>
                </c:pt>
                <c:pt idx="39">
                  <c:v>10.22195</c:v>
                </c:pt>
                <c:pt idx="40">
                  <c:v>9.7951899999999998</c:v>
                </c:pt>
                <c:pt idx="41">
                  <c:v>9.4146900000000002</c:v>
                </c:pt>
                <c:pt idx="42">
                  <c:v>8.4791000000000007</c:v>
                </c:pt>
                <c:pt idx="43">
                  <c:v>7.1512799999999999</c:v>
                </c:pt>
                <c:pt idx="44">
                  <c:v>6.4340900000000003</c:v>
                </c:pt>
                <c:pt idx="45">
                  <c:v>5.9512600000000004</c:v>
                </c:pt>
                <c:pt idx="46">
                  <c:v>5.2291400000000001</c:v>
                </c:pt>
                <c:pt idx="47">
                  <c:v>4.5829300000000002</c:v>
                </c:pt>
                <c:pt idx="48">
                  <c:v>4.0095900000000002</c:v>
                </c:pt>
                <c:pt idx="49">
                  <c:v>3.6442600000000001</c:v>
                </c:pt>
                <c:pt idx="50">
                  <c:v>3.3608699999999998</c:v>
                </c:pt>
                <c:pt idx="51">
                  <c:v>3.62561</c:v>
                </c:pt>
                <c:pt idx="52">
                  <c:v>3.73874</c:v>
                </c:pt>
                <c:pt idx="53">
                  <c:v>3.5609799999999998</c:v>
                </c:pt>
                <c:pt idx="54">
                  <c:v>3.5496500000000002</c:v>
                </c:pt>
                <c:pt idx="55">
                  <c:v>3.5255800000000002</c:v>
                </c:pt>
                <c:pt idx="56">
                  <c:v>3.30952</c:v>
                </c:pt>
                <c:pt idx="57">
                  <c:v>3.0167199999999998</c:v>
                </c:pt>
                <c:pt idx="58">
                  <c:v>2.8242500000000001</c:v>
                </c:pt>
                <c:pt idx="59">
                  <c:v>2.32463</c:v>
                </c:pt>
                <c:pt idx="60">
                  <c:v>2.0541399999999999</c:v>
                </c:pt>
                <c:pt idx="61">
                  <c:v>1.85903</c:v>
                </c:pt>
                <c:pt idx="62">
                  <c:v>1.8432299999999999</c:v>
                </c:pt>
                <c:pt idx="63">
                  <c:v>1.9824200000000001</c:v>
                </c:pt>
                <c:pt idx="64">
                  <c:v>2.3029099999999998</c:v>
                </c:pt>
                <c:pt idx="65">
                  <c:v>2.6541999999999999</c:v>
                </c:pt>
                <c:pt idx="66">
                  <c:v>2.9129299999999998</c:v>
                </c:pt>
                <c:pt idx="67">
                  <c:v>3.06481</c:v>
                </c:pt>
                <c:pt idx="68">
                  <c:v>3.35195</c:v>
                </c:pt>
                <c:pt idx="69">
                  <c:v>3.8023099999999999</c:v>
                </c:pt>
                <c:pt idx="70">
                  <c:v>3.8711000000000002</c:v>
                </c:pt>
                <c:pt idx="71">
                  <c:v>4.1387</c:v>
                </c:pt>
                <c:pt idx="72">
                  <c:v>4.2317099999999996</c:v>
                </c:pt>
                <c:pt idx="73">
                  <c:v>3.7539799999999999</c:v>
                </c:pt>
                <c:pt idx="74">
                  <c:v>3.5982599999999998</c:v>
                </c:pt>
                <c:pt idx="75">
                  <c:v>3.63381</c:v>
                </c:pt>
                <c:pt idx="76">
                  <c:v>3.6903800000000002</c:v>
                </c:pt>
                <c:pt idx="77">
                  <c:v>3.8210600000000001</c:v>
                </c:pt>
                <c:pt idx="78">
                  <c:v>3.85365</c:v>
                </c:pt>
                <c:pt idx="79">
                  <c:v>3.7519499999999999</c:v>
                </c:pt>
                <c:pt idx="80">
                  <c:v>3.3572000000000002</c:v>
                </c:pt>
                <c:pt idx="81">
                  <c:v>3.27861</c:v>
                </c:pt>
                <c:pt idx="82">
                  <c:v>3.1240299999999999</c:v>
                </c:pt>
                <c:pt idx="83">
                  <c:v>2.5035699999999999</c:v>
                </c:pt>
                <c:pt idx="84">
                  <c:v>2.3678400000000002</c:v>
                </c:pt>
                <c:pt idx="85">
                  <c:v>2.0709399999999998</c:v>
                </c:pt>
                <c:pt idx="86">
                  <c:v>2.1670799999999999</c:v>
                </c:pt>
                <c:pt idx="87">
                  <c:v>2.3599600000000001</c:v>
                </c:pt>
                <c:pt idx="88">
                  <c:v>2.35331</c:v>
                </c:pt>
                <c:pt idx="89">
                  <c:v>2.4605100000000002</c:v>
                </c:pt>
                <c:pt idx="90">
                  <c:v>2.3155399999999999</c:v>
                </c:pt>
                <c:pt idx="91">
                  <c:v>2.2308500000000002</c:v>
                </c:pt>
                <c:pt idx="92">
                  <c:v>2.1171899999999999</c:v>
                </c:pt>
                <c:pt idx="93">
                  <c:v>2.0960000000000001</c:v>
                </c:pt>
                <c:pt idx="94">
                  <c:v>2.0932599999999999</c:v>
                </c:pt>
                <c:pt idx="95">
                  <c:v>2.15924</c:v>
                </c:pt>
                <c:pt idx="96">
                  <c:v>2.1560000000000001</c:v>
                </c:pt>
                <c:pt idx="97">
                  <c:v>2.0742400000000001</c:v>
                </c:pt>
                <c:pt idx="98">
                  <c:v>2.01227</c:v>
                </c:pt>
                <c:pt idx="99">
                  <c:v>1.9495100000000001</c:v>
                </c:pt>
                <c:pt idx="100">
                  <c:v>1.88297</c:v>
                </c:pt>
                <c:pt idx="101">
                  <c:v>1.7154</c:v>
                </c:pt>
                <c:pt idx="102">
                  <c:v>1.76799</c:v>
                </c:pt>
                <c:pt idx="103">
                  <c:v>1.88472</c:v>
                </c:pt>
                <c:pt idx="104">
                  <c:v>1.6700699999999999</c:v>
                </c:pt>
                <c:pt idx="105">
                  <c:v>1.77796</c:v>
                </c:pt>
                <c:pt idx="106">
                  <c:v>1.5702</c:v>
                </c:pt>
                <c:pt idx="107">
                  <c:v>1.11666</c:v>
                </c:pt>
                <c:pt idx="108">
                  <c:v>1.14944</c:v>
                </c:pt>
                <c:pt idx="109">
                  <c:v>1.1458200000000001</c:v>
                </c:pt>
                <c:pt idx="110">
                  <c:v>1.09124</c:v>
                </c:pt>
                <c:pt idx="111">
                  <c:v>1.2659100000000001</c:v>
                </c:pt>
                <c:pt idx="112">
                  <c:v>1.4108099999999999</c:v>
                </c:pt>
                <c:pt idx="113">
                  <c:v>1.33579</c:v>
                </c:pt>
                <c:pt idx="114">
                  <c:v>1.6165499999999999</c:v>
                </c:pt>
                <c:pt idx="115">
                  <c:v>1.96479</c:v>
                </c:pt>
                <c:pt idx="116">
                  <c:v>2.2135500000000001</c:v>
                </c:pt>
                <c:pt idx="117">
                  <c:v>2.44787</c:v>
                </c:pt>
                <c:pt idx="118">
                  <c:v>2.4383300000000001</c:v>
                </c:pt>
                <c:pt idx="119">
                  <c:v>2.4300000000000002</c:v>
                </c:pt>
                <c:pt idx="120">
                  <c:v>2.4110900000000002</c:v>
                </c:pt>
                <c:pt idx="121">
                  <c:v>2.2143299999999999</c:v>
                </c:pt>
                <c:pt idx="122">
                  <c:v>1.9786999999999999</c:v>
                </c:pt>
                <c:pt idx="123">
                  <c:v>1.64133</c:v>
                </c:pt>
                <c:pt idx="124">
                  <c:v>1.3804700000000001</c:v>
                </c:pt>
                <c:pt idx="125">
                  <c:v>1.47007</c:v>
                </c:pt>
                <c:pt idx="126">
                  <c:v>1.73593</c:v>
                </c:pt>
                <c:pt idx="127">
                  <c:v>1.9141900000000001</c:v>
                </c:pt>
                <c:pt idx="128">
                  <c:v>1.9125300000000001</c:v>
                </c:pt>
                <c:pt idx="129">
                  <c:v>2.0006900000000001</c:v>
                </c:pt>
                <c:pt idx="130">
                  <c:v>2.0431699999999999</c:v>
                </c:pt>
                <c:pt idx="131">
                  <c:v>2.2548599999999999</c:v>
                </c:pt>
                <c:pt idx="132">
                  <c:v>2.7220399999999998</c:v>
                </c:pt>
                <c:pt idx="133">
                  <c:v>2.7972399999999999</c:v>
                </c:pt>
                <c:pt idx="134">
                  <c:v>2.95777</c:v>
                </c:pt>
                <c:pt idx="135">
                  <c:v>3.0490499999999998</c:v>
                </c:pt>
                <c:pt idx="136">
                  <c:v>2.9715400000000001</c:v>
                </c:pt>
                <c:pt idx="137">
                  <c:v>3.2451400000000001</c:v>
                </c:pt>
                <c:pt idx="138">
                  <c:v>3.2820299999999998</c:v>
                </c:pt>
                <c:pt idx="139">
                  <c:v>3.1878600000000001</c:v>
                </c:pt>
                <c:pt idx="140">
                  <c:v>3.3508599999999999</c:v>
                </c:pt>
                <c:pt idx="141">
                  <c:v>3.1340300000000001</c:v>
                </c:pt>
                <c:pt idx="142">
                  <c:v>2.6889400000000001</c:v>
                </c:pt>
                <c:pt idx="143">
                  <c:v>2.9481299999999999</c:v>
                </c:pt>
                <c:pt idx="144">
                  <c:v>2.7255600000000002</c:v>
                </c:pt>
                <c:pt idx="145">
                  <c:v>2.5433599999999998</c:v>
                </c:pt>
                <c:pt idx="146">
                  <c:v>2.5943499999999999</c:v>
                </c:pt>
                <c:pt idx="147">
                  <c:v>1.9773700000000001</c:v>
                </c:pt>
                <c:pt idx="148">
                  <c:v>1.81389</c:v>
                </c:pt>
                <c:pt idx="149">
                  <c:v>2.0520200000000002</c:v>
                </c:pt>
                <c:pt idx="150">
                  <c:v>1.8622700000000001</c:v>
                </c:pt>
                <c:pt idx="151">
                  <c:v>1.4553400000000001</c:v>
                </c:pt>
                <c:pt idx="152">
                  <c:v>0.76702000000000004</c:v>
                </c:pt>
                <c:pt idx="153">
                  <c:v>0.1202</c:v>
                </c:pt>
                <c:pt idx="154">
                  <c:v>0.21249000000000001</c:v>
                </c:pt>
                <c:pt idx="155">
                  <c:v>0.53464</c:v>
                </c:pt>
                <c:pt idx="156">
                  <c:v>1.20187</c:v>
                </c:pt>
                <c:pt idx="157">
                  <c:v>1.3985700000000001</c:v>
                </c:pt>
                <c:pt idx="158">
                  <c:v>1.6574500000000001</c:v>
                </c:pt>
                <c:pt idx="159">
                  <c:v>1.90524</c:v>
                </c:pt>
                <c:pt idx="160">
                  <c:v>2.0803799999999999</c:v>
                </c:pt>
                <c:pt idx="161">
                  <c:v>2.40232</c:v>
                </c:pt>
                <c:pt idx="162">
                  <c:v>1.9288400000000001</c:v>
                </c:pt>
                <c:pt idx="163">
                  <c:v>2.0206300000000001</c:v>
                </c:pt>
                <c:pt idx="164">
                  <c:v>1.7593799999999999</c:v>
                </c:pt>
                <c:pt idx="165">
                  <c:v>1.6583000000000001</c:v>
                </c:pt>
                <c:pt idx="166">
                  <c:v>2.05037</c:v>
                </c:pt>
                <c:pt idx="167">
                  <c:v>1.8406499999999999</c:v>
                </c:pt>
                <c:pt idx="168">
                  <c:v>1.71994</c:v>
                </c:pt>
                <c:pt idx="169">
                  <c:v>1.67215</c:v>
                </c:pt>
                <c:pt idx="170">
                  <c:v>1.7639800000000001</c:v>
                </c:pt>
                <c:pt idx="171">
                  <c:v>1.78068</c:v>
                </c:pt>
                <c:pt idx="172">
                  <c:v>2.0674800000000002</c:v>
                </c:pt>
                <c:pt idx="173">
                  <c:v>2.03227</c:v>
                </c:pt>
                <c:pt idx="174">
                  <c:v>1.5948899999999999</c:v>
                </c:pt>
                <c:pt idx="175">
                  <c:v>1.1375299999999999</c:v>
                </c:pt>
                <c:pt idx="176">
                  <c:v>1.11277</c:v>
                </c:pt>
                <c:pt idx="177">
                  <c:v>0.97328999999999999</c:v>
                </c:pt>
                <c:pt idx="178">
                  <c:v>0.79596999999999996</c:v>
                </c:pt>
                <c:pt idx="179">
                  <c:v>0.75111000000000006</c:v>
                </c:pt>
                <c:pt idx="180">
                  <c:v>0.91615000000000002</c:v>
                </c:pt>
                <c:pt idx="181">
                  <c:v>0.89532999999999996</c:v>
                </c:pt>
                <c:pt idx="182">
                  <c:v>1.43648</c:v>
                </c:pt>
                <c:pt idx="183">
                  <c:v>2.0430000000000001</c:v>
                </c:pt>
                <c:pt idx="184">
                  <c:v>1.6424300000000001</c:v>
                </c:pt>
                <c:pt idx="185">
                  <c:v>1.87012</c:v>
                </c:pt>
                <c:pt idx="186">
                  <c:v>2.0340500000000001</c:v>
                </c:pt>
                <c:pt idx="187">
                  <c:v>2.1319499999999998</c:v>
                </c:pt>
                <c:pt idx="188">
                  <c:v>2.6888100000000001</c:v>
                </c:pt>
                <c:pt idx="189">
                  <c:v>2.5196900000000002</c:v>
                </c:pt>
                <c:pt idx="190">
                  <c:v>2.2815799999999999</c:v>
                </c:pt>
                <c:pt idx="191">
                  <c:v>2.0508600000000001</c:v>
                </c:pt>
                <c:pt idx="192">
                  <c:v>1.74681</c:v>
                </c:pt>
                <c:pt idx="193">
                  <c:v>1.7364299999999999</c:v>
                </c:pt>
                <c:pt idx="194">
                  <c:v>1.6475900000000001</c:v>
                </c:pt>
                <c:pt idx="195">
                  <c:v>1.6636500000000001</c:v>
                </c:pt>
                <c:pt idx="196">
                  <c:v>0.72114</c:v>
                </c:pt>
                <c:pt idx="197">
                  <c:v>1.2625500000000001</c:v>
                </c:pt>
                <c:pt idx="198">
                  <c:v>1.5305899999999999</c:v>
                </c:pt>
                <c:pt idx="199">
                  <c:v>2.3823400000000001</c:v>
                </c:pt>
                <c:pt idx="200">
                  <c:v>4.3622199999999998</c:v>
                </c:pt>
                <c:pt idx="201">
                  <c:v>5.0372500000000002</c:v>
                </c:pt>
                <c:pt idx="202">
                  <c:v>6.1172500000000003</c:v>
                </c:pt>
                <c:pt idx="203">
                  <c:v>6.9359299999999999</c:v>
                </c:pt>
                <c:pt idx="204">
                  <c:v>7.61944</c:v>
                </c:pt>
                <c:pt idx="205">
                  <c:v>7.1479900000000001</c:v>
                </c:pt>
                <c:pt idx="206">
                  <c:v>6.4112499999999999</c:v>
                </c:pt>
              </c:numCache>
            </c:numRef>
          </c:val>
          <c:smooth val="0"/>
          <c:extLst>
            <c:ext xmlns:c16="http://schemas.microsoft.com/office/drawing/2014/chart" uri="{C3380CC4-5D6E-409C-BE32-E72D297353CC}">
              <c16:uniqueId val="{00000000-CD52-4408-9BFA-964A4FF655E6}"/>
            </c:ext>
          </c:extLst>
        </c:ser>
        <c:ser>
          <c:idx val="2"/>
          <c:order val="1"/>
          <c:tx>
            <c:v>One-Yr Ago Forecast</c:v>
          </c:tx>
          <c:spPr>
            <a:ln w="28575" cap="rnd">
              <a:solidFill>
                <a:srgbClr val="00B0F0"/>
              </a:solidFill>
              <a:round/>
            </a:ln>
            <a:effectLst/>
          </c:spPr>
          <c:marker>
            <c:symbol val="none"/>
          </c:marker>
          <c:cat>
            <c:numRef>
              <c:f>INFLATION!$H$3:$H$214</c:f>
              <c:numCache>
                <c:formatCode>yyyy\-mm\-dd</c:formatCode>
                <c:ptCount val="212"/>
                <c:pt idx="0">
                  <c:v>26024</c:v>
                </c:pt>
                <c:pt idx="1">
                  <c:v>26115</c:v>
                </c:pt>
                <c:pt idx="2">
                  <c:v>26207</c:v>
                </c:pt>
                <c:pt idx="3">
                  <c:v>26299</c:v>
                </c:pt>
                <c:pt idx="4">
                  <c:v>26390</c:v>
                </c:pt>
                <c:pt idx="5">
                  <c:v>26481</c:v>
                </c:pt>
                <c:pt idx="6">
                  <c:v>26573</c:v>
                </c:pt>
                <c:pt idx="7">
                  <c:v>26665</c:v>
                </c:pt>
                <c:pt idx="8">
                  <c:v>26755</c:v>
                </c:pt>
                <c:pt idx="9">
                  <c:v>26846</c:v>
                </c:pt>
                <c:pt idx="10">
                  <c:v>26938</c:v>
                </c:pt>
                <c:pt idx="11">
                  <c:v>27030</c:v>
                </c:pt>
                <c:pt idx="12">
                  <c:v>27120</c:v>
                </c:pt>
                <c:pt idx="13">
                  <c:v>27211</c:v>
                </c:pt>
                <c:pt idx="14">
                  <c:v>27303</c:v>
                </c:pt>
                <c:pt idx="15">
                  <c:v>27395</c:v>
                </c:pt>
                <c:pt idx="16">
                  <c:v>27485</c:v>
                </c:pt>
                <c:pt idx="17">
                  <c:v>27576</c:v>
                </c:pt>
                <c:pt idx="18">
                  <c:v>27668</c:v>
                </c:pt>
                <c:pt idx="19">
                  <c:v>27760</c:v>
                </c:pt>
                <c:pt idx="20">
                  <c:v>27851</c:v>
                </c:pt>
                <c:pt idx="21">
                  <c:v>27942</c:v>
                </c:pt>
                <c:pt idx="22">
                  <c:v>28034</c:v>
                </c:pt>
                <c:pt idx="23">
                  <c:v>28126</c:v>
                </c:pt>
                <c:pt idx="24">
                  <c:v>28216</c:v>
                </c:pt>
                <c:pt idx="25">
                  <c:v>28307</c:v>
                </c:pt>
                <c:pt idx="26">
                  <c:v>28399</c:v>
                </c:pt>
                <c:pt idx="27">
                  <c:v>28491</c:v>
                </c:pt>
                <c:pt idx="28">
                  <c:v>28581</c:v>
                </c:pt>
                <c:pt idx="29">
                  <c:v>28672</c:v>
                </c:pt>
                <c:pt idx="30">
                  <c:v>28764</c:v>
                </c:pt>
                <c:pt idx="31">
                  <c:v>28856</c:v>
                </c:pt>
                <c:pt idx="32">
                  <c:v>28946</c:v>
                </c:pt>
                <c:pt idx="33">
                  <c:v>29037</c:v>
                </c:pt>
                <c:pt idx="34">
                  <c:v>29129</c:v>
                </c:pt>
                <c:pt idx="35">
                  <c:v>29221</c:v>
                </c:pt>
                <c:pt idx="36">
                  <c:v>29312</c:v>
                </c:pt>
                <c:pt idx="37">
                  <c:v>29403</c:v>
                </c:pt>
                <c:pt idx="38">
                  <c:v>29495</c:v>
                </c:pt>
                <c:pt idx="39">
                  <c:v>29587</c:v>
                </c:pt>
                <c:pt idx="40">
                  <c:v>29677</c:v>
                </c:pt>
                <c:pt idx="41">
                  <c:v>29768</c:v>
                </c:pt>
                <c:pt idx="42">
                  <c:v>29860</c:v>
                </c:pt>
                <c:pt idx="43">
                  <c:v>29952</c:v>
                </c:pt>
                <c:pt idx="44">
                  <c:v>30042</c:v>
                </c:pt>
                <c:pt idx="45">
                  <c:v>30133</c:v>
                </c:pt>
                <c:pt idx="46">
                  <c:v>30225</c:v>
                </c:pt>
                <c:pt idx="47">
                  <c:v>30317</c:v>
                </c:pt>
                <c:pt idx="48">
                  <c:v>30407</c:v>
                </c:pt>
                <c:pt idx="49">
                  <c:v>30498</c:v>
                </c:pt>
                <c:pt idx="50">
                  <c:v>30590</c:v>
                </c:pt>
                <c:pt idx="51">
                  <c:v>30682</c:v>
                </c:pt>
                <c:pt idx="52">
                  <c:v>30773</c:v>
                </c:pt>
                <c:pt idx="53">
                  <c:v>30864</c:v>
                </c:pt>
                <c:pt idx="54">
                  <c:v>30956</c:v>
                </c:pt>
                <c:pt idx="55">
                  <c:v>31048</c:v>
                </c:pt>
                <c:pt idx="56">
                  <c:v>31138</c:v>
                </c:pt>
                <c:pt idx="57">
                  <c:v>31229</c:v>
                </c:pt>
                <c:pt idx="58">
                  <c:v>31321</c:v>
                </c:pt>
                <c:pt idx="59">
                  <c:v>31413</c:v>
                </c:pt>
                <c:pt idx="60">
                  <c:v>31503</c:v>
                </c:pt>
                <c:pt idx="61">
                  <c:v>31594</c:v>
                </c:pt>
                <c:pt idx="62">
                  <c:v>31686</c:v>
                </c:pt>
                <c:pt idx="63">
                  <c:v>31778</c:v>
                </c:pt>
                <c:pt idx="64">
                  <c:v>31868</c:v>
                </c:pt>
                <c:pt idx="65">
                  <c:v>31959</c:v>
                </c:pt>
                <c:pt idx="66">
                  <c:v>32051</c:v>
                </c:pt>
                <c:pt idx="67">
                  <c:v>32143</c:v>
                </c:pt>
                <c:pt idx="68">
                  <c:v>32234</c:v>
                </c:pt>
                <c:pt idx="69">
                  <c:v>32325</c:v>
                </c:pt>
                <c:pt idx="70">
                  <c:v>32417</c:v>
                </c:pt>
                <c:pt idx="71">
                  <c:v>32509</c:v>
                </c:pt>
                <c:pt idx="72">
                  <c:v>32599</c:v>
                </c:pt>
                <c:pt idx="73">
                  <c:v>32690</c:v>
                </c:pt>
                <c:pt idx="74">
                  <c:v>32782</c:v>
                </c:pt>
                <c:pt idx="75">
                  <c:v>32874</c:v>
                </c:pt>
                <c:pt idx="76">
                  <c:v>32964</c:v>
                </c:pt>
                <c:pt idx="77">
                  <c:v>33055</c:v>
                </c:pt>
                <c:pt idx="78">
                  <c:v>33147</c:v>
                </c:pt>
                <c:pt idx="79">
                  <c:v>33239</c:v>
                </c:pt>
                <c:pt idx="80">
                  <c:v>33329</c:v>
                </c:pt>
                <c:pt idx="81">
                  <c:v>33420</c:v>
                </c:pt>
                <c:pt idx="82">
                  <c:v>33512</c:v>
                </c:pt>
                <c:pt idx="83">
                  <c:v>33604</c:v>
                </c:pt>
                <c:pt idx="84">
                  <c:v>33695</c:v>
                </c:pt>
                <c:pt idx="85">
                  <c:v>33786</c:v>
                </c:pt>
                <c:pt idx="86">
                  <c:v>33878</c:v>
                </c:pt>
                <c:pt idx="87">
                  <c:v>33970</c:v>
                </c:pt>
                <c:pt idx="88">
                  <c:v>34060</c:v>
                </c:pt>
                <c:pt idx="89">
                  <c:v>34151</c:v>
                </c:pt>
                <c:pt idx="90">
                  <c:v>34243</c:v>
                </c:pt>
                <c:pt idx="91">
                  <c:v>34335</c:v>
                </c:pt>
                <c:pt idx="92">
                  <c:v>34425</c:v>
                </c:pt>
                <c:pt idx="93">
                  <c:v>34516</c:v>
                </c:pt>
                <c:pt idx="94">
                  <c:v>34608</c:v>
                </c:pt>
                <c:pt idx="95">
                  <c:v>34700</c:v>
                </c:pt>
                <c:pt idx="96">
                  <c:v>34790</c:v>
                </c:pt>
                <c:pt idx="97">
                  <c:v>34881</c:v>
                </c:pt>
                <c:pt idx="98">
                  <c:v>34973</c:v>
                </c:pt>
                <c:pt idx="99">
                  <c:v>35065</c:v>
                </c:pt>
                <c:pt idx="100">
                  <c:v>35156</c:v>
                </c:pt>
                <c:pt idx="101">
                  <c:v>35247</c:v>
                </c:pt>
                <c:pt idx="102">
                  <c:v>35339</c:v>
                </c:pt>
                <c:pt idx="103">
                  <c:v>35431</c:v>
                </c:pt>
                <c:pt idx="104">
                  <c:v>35521</c:v>
                </c:pt>
                <c:pt idx="105">
                  <c:v>35612</c:v>
                </c:pt>
                <c:pt idx="106">
                  <c:v>35704</c:v>
                </c:pt>
                <c:pt idx="107">
                  <c:v>35796</c:v>
                </c:pt>
                <c:pt idx="108">
                  <c:v>35886</c:v>
                </c:pt>
                <c:pt idx="109">
                  <c:v>35977</c:v>
                </c:pt>
                <c:pt idx="110">
                  <c:v>36069</c:v>
                </c:pt>
                <c:pt idx="111">
                  <c:v>36161</c:v>
                </c:pt>
                <c:pt idx="112">
                  <c:v>36251</c:v>
                </c:pt>
                <c:pt idx="113">
                  <c:v>36342</c:v>
                </c:pt>
                <c:pt idx="114">
                  <c:v>36434</c:v>
                </c:pt>
                <c:pt idx="115">
                  <c:v>36526</c:v>
                </c:pt>
                <c:pt idx="116">
                  <c:v>36617</c:v>
                </c:pt>
                <c:pt idx="117">
                  <c:v>36708</c:v>
                </c:pt>
                <c:pt idx="118">
                  <c:v>36800</c:v>
                </c:pt>
                <c:pt idx="119">
                  <c:v>36892</c:v>
                </c:pt>
                <c:pt idx="120">
                  <c:v>36982</c:v>
                </c:pt>
                <c:pt idx="121">
                  <c:v>37073</c:v>
                </c:pt>
                <c:pt idx="122">
                  <c:v>37165</c:v>
                </c:pt>
                <c:pt idx="123">
                  <c:v>37257</c:v>
                </c:pt>
                <c:pt idx="124">
                  <c:v>37347</c:v>
                </c:pt>
                <c:pt idx="125">
                  <c:v>37438</c:v>
                </c:pt>
                <c:pt idx="126">
                  <c:v>37530</c:v>
                </c:pt>
                <c:pt idx="127">
                  <c:v>37622</c:v>
                </c:pt>
                <c:pt idx="128">
                  <c:v>37712</c:v>
                </c:pt>
                <c:pt idx="129">
                  <c:v>37803</c:v>
                </c:pt>
                <c:pt idx="130">
                  <c:v>37895</c:v>
                </c:pt>
                <c:pt idx="131">
                  <c:v>37987</c:v>
                </c:pt>
                <c:pt idx="132">
                  <c:v>38078</c:v>
                </c:pt>
                <c:pt idx="133">
                  <c:v>38169</c:v>
                </c:pt>
                <c:pt idx="134">
                  <c:v>38261</c:v>
                </c:pt>
                <c:pt idx="135">
                  <c:v>38353</c:v>
                </c:pt>
                <c:pt idx="136">
                  <c:v>38443</c:v>
                </c:pt>
                <c:pt idx="137">
                  <c:v>38534</c:v>
                </c:pt>
                <c:pt idx="138">
                  <c:v>38626</c:v>
                </c:pt>
                <c:pt idx="139">
                  <c:v>38718</c:v>
                </c:pt>
                <c:pt idx="140">
                  <c:v>38808</c:v>
                </c:pt>
                <c:pt idx="141">
                  <c:v>38899</c:v>
                </c:pt>
                <c:pt idx="142">
                  <c:v>38991</c:v>
                </c:pt>
                <c:pt idx="143">
                  <c:v>39083</c:v>
                </c:pt>
                <c:pt idx="144">
                  <c:v>39173</c:v>
                </c:pt>
                <c:pt idx="145">
                  <c:v>39264</c:v>
                </c:pt>
                <c:pt idx="146">
                  <c:v>39356</c:v>
                </c:pt>
                <c:pt idx="147">
                  <c:v>39448</c:v>
                </c:pt>
                <c:pt idx="148">
                  <c:v>39539</c:v>
                </c:pt>
                <c:pt idx="149">
                  <c:v>39630</c:v>
                </c:pt>
                <c:pt idx="150">
                  <c:v>39722</c:v>
                </c:pt>
                <c:pt idx="151">
                  <c:v>39814</c:v>
                </c:pt>
                <c:pt idx="152">
                  <c:v>39904</c:v>
                </c:pt>
                <c:pt idx="153">
                  <c:v>39995</c:v>
                </c:pt>
                <c:pt idx="154">
                  <c:v>40087</c:v>
                </c:pt>
                <c:pt idx="155">
                  <c:v>40179</c:v>
                </c:pt>
                <c:pt idx="156">
                  <c:v>40269</c:v>
                </c:pt>
                <c:pt idx="157">
                  <c:v>40360</c:v>
                </c:pt>
                <c:pt idx="158">
                  <c:v>40452</c:v>
                </c:pt>
                <c:pt idx="159">
                  <c:v>40544</c:v>
                </c:pt>
                <c:pt idx="160">
                  <c:v>40634</c:v>
                </c:pt>
                <c:pt idx="161">
                  <c:v>40725</c:v>
                </c:pt>
                <c:pt idx="162">
                  <c:v>40817</c:v>
                </c:pt>
                <c:pt idx="163">
                  <c:v>40909</c:v>
                </c:pt>
                <c:pt idx="164">
                  <c:v>41000</c:v>
                </c:pt>
                <c:pt idx="165">
                  <c:v>41091</c:v>
                </c:pt>
                <c:pt idx="166">
                  <c:v>41183</c:v>
                </c:pt>
                <c:pt idx="167">
                  <c:v>41275</c:v>
                </c:pt>
                <c:pt idx="168">
                  <c:v>41365</c:v>
                </c:pt>
                <c:pt idx="169">
                  <c:v>41456</c:v>
                </c:pt>
                <c:pt idx="170">
                  <c:v>41548</c:v>
                </c:pt>
                <c:pt idx="171">
                  <c:v>41640</c:v>
                </c:pt>
                <c:pt idx="172">
                  <c:v>41730</c:v>
                </c:pt>
                <c:pt idx="173">
                  <c:v>41821</c:v>
                </c:pt>
                <c:pt idx="174">
                  <c:v>41913</c:v>
                </c:pt>
                <c:pt idx="175">
                  <c:v>42005</c:v>
                </c:pt>
                <c:pt idx="176">
                  <c:v>42095</c:v>
                </c:pt>
                <c:pt idx="177">
                  <c:v>42186</c:v>
                </c:pt>
                <c:pt idx="178">
                  <c:v>42278</c:v>
                </c:pt>
                <c:pt idx="179">
                  <c:v>42370</c:v>
                </c:pt>
                <c:pt idx="180">
                  <c:v>42461</c:v>
                </c:pt>
                <c:pt idx="181">
                  <c:v>42552</c:v>
                </c:pt>
                <c:pt idx="182">
                  <c:v>42644</c:v>
                </c:pt>
                <c:pt idx="183">
                  <c:v>42736</c:v>
                </c:pt>
                <c:pt idx="184">
                  <c:v>42826</c:v>
                </c:pt>
                <c:pt idx="185">
                  <c:v>42917</c:v>
                </c:pt>
                <c:pt idx="186">
                  <c:v>43009</c:v>
                </c:pt>
                <c:pt idx="187">
                  <c:v>43101</c:v>
                </c:pt>
                <c:pt idx="188">
                  <c:v>43191</c:v>
                </c:pt>
                <c:pt idx="189">
                  <c:v>43282</c:v>
                </c:pt>
                <c:pt idx="190">
                  <c:v>43374</c:v>
                </c:pt>
                <c:pt idx="191">
                  <c:v>43466</c:v>
                </c:pt>
                <c:pt idx="192">
                  <c:v>43556</c:v>
                </c:pt>
                <c:pt idx="193">
                  <c:v>43647</c:v>
                </c:pt>
                <c:pt idx="194">
                  <c:v>43739</c:v>
                </c:pt>
                <c:pt idx="195">
                  <c:v>43831</c:v>
                </c:pt>
                <c:pt idx="196">
                  <c:v>43922</c:v>
                </c:pt>
                <c:pt idx="197">
                  <c:v>44013</c:v>
                </c:pt>
                <c:pt idx="198">
                  <c:v>44105</c:v>
                </c:pt>
                <c:pt idx="199">
                  <c:v>44197</c:v>
                </c:pt>
                <c:pt idx="200">
                  <c:v>44287</c:v>
                </c:pt>
                <c:pt idx="201">
                  <c:v>44378</c:v>
                </c:pt>
                <c:pt idx="202">
                  <c:v>44470</c:v>
                </c:pt>
                <c:pt idx="203">
                  <c:v>44562</c:v>
                </c:pt>
                <c:pt idx="204">
                  <c:v>44652</c:v>
                </c:pt>
                <c:pt idx="205">
                  <c:v>44743</c:v>
                </c:pt>
                <c:pt idx="206">
                  <c:v>44835</c:v>
                </c:pt>
                <c:pt idx="207">
                  <c:v>44927</c:v>
                </c:pt>
                <c:pt idx="208">
                  <c:v>45017</c:v>
                </c:pt>
                <c:pt idx="209">
                  <c:v>45108</c:v>
                </c:pt>
                <c:pt idx="210">
                  <c:v>45200</c:v>
                </c:pt>
              </c:numCache>
            </c:numRef>
          </c:cat>
          <c:val>
            <c:numRef>
              <c:f>INFLATION!$J$3:$J$214</c:f>
              <c:numCache>
                <c:formatCode>#,##0.00</c:formatCode>
                <c:ptCount val="212"/>
                <c:pt idx="0">
                  <c:v>2.9851000000000001</c:v>
                </c:pt>
                <c:pt idx="1">
                  <c:v>3.7037</c:v>
                </c:pt>
                <c:pt idx="2">
                  <c:v>3.5413999999999999</c:v>
                </c:pt>
                <c:pt idx="3">
                  <c:v>3.5303</c:v>
                </c:pt>
                <c:pt idx="4">
                  <c:v>3.4163999999999999</c:v>
                </c:pt>
                <c:pt idx="5">
                  <c:v>3.1358999999999999</c:v>
                </c:pt>
                <c:pt idx="6">
                  <c:v>3.4194</c:v>
                </c:pt>
                <c:pt idx="7">
                  <c:v>3.5392000000000001</c:v>
                </c:pt>
                <c:pt idx="8">
                  <c:v>3.3858000000000001</c:v>
                </c:pt>
                <c:pt idx="9">
                  <c:v>3.6128</c:v>
                </c:pt>
                <c:pt idx="10">
                  <c:v>3.6999</c:v>
                </c:pt>
                <c:pt idx="11">
                  <c:v>3.7608999999999999</c:v>
                </c:pt>
                <c:pt idx="12">
                  <c:v>3.7723</c:v>
                </c:pt>
                <c:pt idx="13">
                  <c:v>4.0998999999999999</c:v>
                </c:pt>
                <c:pt idx="14">
                  <c:v>5.3651</c:v>
                </c:pt>
                <c:pt idx="15">
                  <c:v>5.6521999999999997</c:v>
                </c:pt>
                <c:pt idx="16">
                  <c:v>5.6125999999999996</c:v>
                </c:pt>
                <c:pt idx="17">
                  <c:v>6.6470000000000002</c:v>
                </c:pt>
                <c:pt idx="18">
                  <c:v>7.6814</c:v>
                </c:pt>
                <c:pt idx="19">
                  <c:v>7.2412000000000001</c:v>
                </c:pt>
                <c:pt idx="20">
                  <c:v>5.5917000000000003</c:v>
                </c:pt>
                <c:pt idx="21">
                  <c:v>5.9454000000000002</c:v>
                </c:pt>
                <c:pt idx="22">
                  <c:v>6.2087000000000003</c:v>
                </c:pt>
                <c:pt idx="23">
                  <c:v>6.1832000000000003</c:v>
                </c:pt>
                <c:pt idx="24">
                  <c:v>5.9001999999999999</c:v>
                </c:pt>
                <c:pt idx="25">
                  <c:v>6.0549999999999997</c:v>
                </c:pt>
                <c:pt idx="26">
                  <c:v>5.7290000000000001</c:v>
                </c:pt>
                <c:pt idx="27">
                  <c:v>5.6440000000000001</c:v>
                </c:pt>
                <c:pt idx="28">
                  <c:v>6.2678000000000003</c:v>
                </c:pt>
                <c:pt idx="29">
                  <c:v>5.8989000000000003</c:v>
                </c:pt>
                <c:pt idx="30">
                  <c:v>5.9557000000000002</c:v>
                </c:pt>
                <c:pt idx="31">
                  <c:v>5.9043999999999999</c:v>
                </c:pt>
                <c:pt idx="32">
                  <c:v>6.5327000000000002</c:v>
                </c:pt>
                <c:pt idx="33">
                  <c:v>6.9055</c:v>
                </c:pt>
                <c:pt idx="34">
                  <c:v>7.0926999999999998</c:v>
                </c:pt>
                <c:pt idx="35">
                  <c:v>7.3262</c:v>
                </c:pt>
                <c:pt idx="36">
                  <c:v>7.9278000000000004</c:v>
                </c:pt>
                <c:pt idx="37">
                  <c:v>8.0251000000000001</c:v>
                </c:pt>
                <c:pt idx="38">
                  <c:v>8.1870999999999992</c:v>
                </c:pt>
                <c:pt idx="39">
                  <c:v>8.6957000000000004</c:v>
                </c:pt>
                <c:pt idx="40">
                  <c:v>8.8415999999999997</c:v>
                </c:pt>
                <c:pt idx="41">
                  <c:v>8.9339999999999993</c:v>
                </c:pt>
                <c:pt idx="42">
                  <c:v>9.3725000000000005</c:v>
                </c:pt>
                <c:pt idx="43">
                  <c:v>9.0618999999999996</c:v>
                </c:pt>
                <c:pt idx="44">
                  <c:v>8.6786999999999992</c:v>
                </c:pt>
                <c:pt idx="45">
                  <c:v>7.8029000000000002</c:v>
                </c:pt>
                <c:pt idx="46">
                  <c:v>7.5187999999999997</c:v>
                </c:pt>
                <c:pt idx="47">
                  <c:v>7.0197000000000003</c:v>
                </c:pt>
                <c:pt idx="48">
                  <c:v>6.2378</c:v>
                </c:pt>
                <c:pt idx="49">
                  <c:v>5.8738999999999999</c:v>
                </c:pt>
                <c:pt idx="50">
                  <c:v>5.5898000000000003</c:v>
                </c:pt>
                <c:pt idx="51">
                  <c:v>5.0011999999999999</c:v>
                </c:pt>
                <c:pt idx="52">
                  <c:v>4.8236999999999997</c:v>
                </c:pt>
                <c:pt idx="53">
                  <c:v>4.9493999999999998</c:v>
                </c:pt>
                <c:pt idx="54">
                  <c:v>5.5327000000000002</c:v>
                </c:pt>
                <c:pt idx="55">
                  <c:v>4.9774000000000003</c:v>
                </c:pt>
                <c:pt idx="56">
                  <c:v>5.3811999999999998</c:v>
                </c:pt>
                <c:pt idx="57">
                  <c:v>4.7460000000000004</c:v>
                </c:pt>
                <c:pt idx="58">
                  <c:v>4.4131</c:v>
                </c:pt>
                <c:pt idx="59">
                  <c:v>3.9929999999999999</c:v>
                </c:pt>
                <c:pt idx="60">
                  <c:v>4.3289999999999997</c:v>
                </c:pt>
                <c:pt idx="61">
                  <c:v>4.2131999999999996</c:v>
                </c:pt>
                <c:pt idx="62">
                  <c:v>3.9744000000000002</c:v>
                </c:pt>
                <c:pt idx="63">
                  <c:v>3.3332999999999999</c:v>
                </c:pt>
                <c:pt idx="64">
                  <c:v>3.1524000000000001</c:v>
                </c:pt>
                <c:pt idx="65">
                  <c:v>2.6154999999999999</c:v>
                </c:pt>
                <c:pt idx="66">
                  <c:v>3.1114999999999999</c:v>
                </c:pt>
                <c:pt idx="67">
                  <c:v>3.7037</c:v>
                </c:pt>
                <c:pt idx="68">
                  <c:v>3.9182000000000001</c:v>
                </c:pt>
                <c:pt idx="69">
                  <c:v>4.1420000000000003</c:v>
                </c:pt>
                <c:pt idx="70">
                  <c:v>3.6194999999999999</c:v>
                </c:pt>
                <c:pt idx="71">
                  <c:v>3.7610000000000001</c:v>
                </c:pt>
                <c:pt idx="72">
                  <c:v>3.9434999999999998</c:v>
                </c:pt>
                <c:pt idx="73">
                  <c:v>4.1837999999999997</c:v>
                </c:pt>
                <c:pt idx="74">
                  <c:v>4.3689</c:v>
                </c:pt>
                <c:pt idx="75">
                  <c:v>4.5564</c:v>
                </c:pt>
                <c:pt idx="76">
                  <c:v>4.5777000000000001</c:v>
                </c:pt>
                <c:pt idx="77">
                  <c:v>4.3205</c:v>
                </c:pt>
                <c:pt idx="78">
                  <c:v>3.9843999999999999</c:v>
                </c:pt>
                <c:pt idx="79">
                  <c:v>4.0217000000000001</c:v>
                </c:pt>
                <c:pt idx="80">
                  <c:v>3.8168000000000002</c:v>
                </c:pt>
                <c:pt idx="81">
                  <c:v>4.3840000000000003</c:v>
                </c:pt>
                <c:pt idx="82">
                  <c:v>4.2648999999999999</c:v>
                </c:pt>
                <c:pt idx="83">
                  <c:v>3.4944000000000002</c:v>
                </c:pt>
                <c:pt idx="84">
                  <c:v>3.3824000000000001</c:v>
                </c:pt>
                <c:pt idx="85">
                  <c:v>3.3527999999999998</c:v>
                </c:pt>
                <c:pt idx="86">
                  <c:v>3.1930000000000001</c:v>
                </c:pt>
                <c:pt idx="87">
                  <c:v>3.2498</c:v>
                </c:pt>
                <c:pt idx="88">
                  <c:v>3.1074000000000002</c:v>
                </c:pt>
                <c:pt idx="89">
                  <c:v>2.7909000000000002</c:v>
                </c:pt>
                <c:pt idx="90">
                  <c:v>2.7065999999999999</c:v>
                </c:pt>
                <c:pt idx="91">
                  <c:v>2.7801999999999998</c:v>
                </c:pt>
                <c:pt idx="92">
                  <c:v>2.7557999999999998</c:v>
                </c:pt>
                <c:pt idx="93">
                  <c:v>3.0522</c:v>
                </c:pt>
                <c:pt idx="94">
                  <c:v>2.8332000000000002</c:v>
                </c:pt>
                <c:pt idx="95">
                  <c:v>2.7631000000000001</c:v>
                </c:pt>
                <c:pt idx="96">
                  <c:v>2.8923999999999999</c:v>
                </c:pt>
                <c:pt idx="97">
                  <c:v>3.0516999999999999</c:v>
                </c:pt>
                <c:pt idx="98">
                  <c:v>3.1029</c:v>
                </c:pt>
                <c:pt idx="99">
                  <c:v>2.8929</c:v>
                </c:pt>
                <c:pt idx="100">
                  <c:v>2.9361999999999999</c:v>
                </c:pt>
                <c:pt idx="101">
                  <c:v>2.5676999999999999</c:v>
                </c:pt>
                <c:pt idx="102">
                  <c:v>2.3504999999999998</c:v>
                </c:pt>
                <c:pt idx="103">
                  <c:v>2.3622999999999998</c:v>
                </c:pt>
                <c:pt idx="104">
                  <c:v>2.5023</c:v>
                </c:pt>
                <c:pt idx="105">
                  <c:v>2.5049999999999999</c:v>
                </c:pt>
                <c:pt idx="106">
                  <c:v>2.5649999999999999</c:v>
                </c:pt>
                <c:pt idx="107">
                  <c:v>2.5781999999999998</c:v>
                </c:pt>
                <c:pt idx="108">
                  <c:v>2.423</c:v>
                </c:pt>
                <c:pt idx="109">
                  <c:v>2.4550000000000001</c:v>
                </c:pt>
                <c:pt idx="110">
                  <c:v>2.2968000000000002</c:v>
                </c:pt>
                <c:pt idx="111">
                  <c:v>2.2338</c:v>
                </c:pt>
                <c:pt idx="112">
                  <c:v>2.0482999999999998</c:v>
                </c:pt>
                <c:pt idx="113">
                  <c:v>2.0345</c:v>
                </c:pt>
                <c:pt idx="114">
                  <c:v>1.8525</c:v>
                </c:pt>
                <c:pt idx="115">
                  <c:v>1.5446</c:v>
                </c:pt>
                <c:pt idx="116">
                  <c:v>1.7404999999999999</c:v>
                </c:pt>
                <c:pt idx="117">
                  <c:v>1.8674999999999999</c:v>
                </c:pt>
                <c:pt idx="118">
                  <c:v>1.8129999999999999</c:v>
                </c:pt>
                <c:pt idx="119">
                  <c:v>1.9881</c:v>
                </c:pt>
                <c:pt idx="120">
                  <c:v>2.2149999999999999</c:v>
                </c:pt>
                <c:pt idx="121">
                  <c:v>2.3742999999999999</c:v>
                </c:pt>
                <c:pt idx="122">
                  <c:v>2.2595000000000001</c:v>
                </c:pt>
                <c:pt idx="123">
                  <c:v>2.1217999999999999</c:v>
                </c:pt>
                <c:pt idx="124">
                  <c:v>2.0695999999999999</c:v>
                </c:pt>
                <c:pt idx="125">
                  <c:v>2.0891000000000002</c:v>
                </c:pt>
                <c:pt idx="126">
                  <c:v>1.7377</c:v>
                </c:pt>
                <c:pt idx="127">
                  <c:v>1.7831999999999999</c:v>
                </c:pt>
                <c:pt idx="128">
                  <c:v>1.9280999999999999</c:v>
                </c:pt>
                <c:pt idx="129">
                  <c:v>1.8935999999999999</c:v>
                </c:pt>
                <c:pt idx="130">
                  <c:v>1.9253</c:v>
                </c:pt>
                <c:pt idx="131">
                  <c:v>1.8409</c:v>
                </c:pt>
                <c:pt idx="132">
                  <c:v>1.7747999999999999</c:v>
                </c:pt>
                <c:pt idx="133">
                  <c:v>1.7225999999999999</c:v>
                </c:pt>
                <c:pt idx="134">
                  <c:v>1.7551000000000001</c:v>
                </c:pt>
                <c:pt idx="135">
                  <c:v>1.5686</c:v>
                </c:pt>
                <c:pt idx="136">
                  <c:v>1.8331</c:v>
                </c:pt>
                <c:pt idx="137">
                  <c:v>2.1528</c:v>
                </c:pt>
                <c:pt idx="138">
                  <c:v>1.9992000000000001</c:v>
                </c:pt>
                <c:pt idx="139">
                  <c:v>1.9775</c:v>
                </c:pt>
                <c:pt idx="140">
                  <c:v>2.2313000000000001</c:v>
                </c:pt>
                <c:pt idx="141">
                  <c:v>2.2452000000000001</c:v>
                </c:pt>
                <c:pt idx="142">
                  <c:v>2.1876000000000002</c:v>
                </c:pt>
                <c:pt idx="143">
                  <c:v>2.1911</c:v>
                </c:pt>
                <c:pt idx="144">
                  <c:v>2.2606000000000002</c:v>
                </c:pt>
                <c:pt idx="145">
                  <c:v>2.3919000000000001</c:v>
                </c:pt>
                <c:pt idx="146">
                  <c:v>2.2698</c:v>
                </c:pt>
                <c:pt idx="147">
                  <c:v>2.1312000000000002</c:v>
                </c:pt>
                <c:pt idx="148">
                  <c:v>2.2921999999999998</c:v>
                </c:pt>
                <c:pt idx="149">
                  <c:v>2.2673000000000001</c:v>
                </c:pt>
                <c:pt idx="150">
                  <c:v>2.2425000000000002</c:v>
                </c:pt>
                <c:pt idx="151">
                  <c:v>2.2444999999999999</c:v>
                </c:pt>
                <c:pt idx="152">
                  <c:v>2.3917000000000002</c:v>
                </c:pt>
                <c:pt idx="153">
                  <c:v>2.2277</c:v>
                </c:pt>
                <c:pt idx="154">
                  <c:v>1.9411</c:v>
                </c:pt>
                <c:pt idx="155">
                  <c:v>1.2529999999999999</c:v>
                </c:pt>
                <c:pt idx="156">
                  <c:v>1.4694</c:v>
                </c:pt>
                <c:pt idx="157">
                  <c:v>1.4576</c:v>
                </c:pt>
                <c:pt idx="158">
                  <c:v>1.4816</c:v>
                </c:pt>
                <c:pt idx="159">
                  <c:v>1.5317000000000001</c:v>
                </c:pt>
                <c:pt idx="160">
                  <c:v>1.6557999999999999</c:v>
                </c:pt>
                <c:pt idx="161">
                  <c:v>1.5025999999999999</c:v>
                </c:pt>
                <c:pt idx="162">
                  <c:v>1.522</c:v>
                </c:pt>
                <c:pt idx="163">
                  <c:v>1.5032000000000001</c:v>
                </c:pt>
                <c:pt idx="164">
                  <c:v>1.7729999999999999</c:v>
                </c:pt>
                <c:pt idx="165">
                  <c:v>1.8874</c:v>
                </c:pt>
                <c:pt idx="166">
                  <c:v>1.9301999999999999</c:v>
                </c:pt>
                <c:pt idx="167">
                  <c:v>1.7483</c:v>
                </c:pt>
                <c:pt idx="168">
                  <c:v>1.9376</c:v>
                </c:pt>
                <c:pt idx="169">
                  <c:v>1.8588</c:v>
                </c:pt>
                <c:pt idx="170">
                  <c:v>1.9932000000000001</c:v>
                </c:pt>
                <c:pt idx="171">
                  <c:v>1.9262999999999999</c:v>
                </c:pt>
                <c:pt idx="172">
                  <c:v>1.8684000000000001</c:v>
                </c:pt>
                <c:pt idx="173">
                  <c:v>1.8130999999999999</c:v>
                </c:pt>
                <c:pt idx="174">
                  <c:v>1.8067</c:v>
                </c:pt>
                <c:pt idx="175">
                  <c:v>1.8391999999999999</c:v>
                </c:pt>
                <c:pt idx="176">
                  <c:v>1.8751</c:v>
                </c:pt>
                <c:pt idx="177">
                  <c:v>1.966</c:v>
                </c:pt>
                <c:pt idx="178">
                  <c:v>1.8653999999999999</c:v>
                </c:pt>
                <c:pt idx="179">
                  <c:v>1.7706999999999999</c:v>
                </c:pt>
                <c:pt idx="180">
                  <c:v>1.8144</c:v>
                </c:pt>
                <c:pt idx="181">
                  <c:v>1.7656000000000001</c:v>
                </c:pt>
                <c:pt idx="182">
                  <c:v>1.8526</c:v>
                </c:pt>
                <c:pt idx="183">
                  <c:v>1.8085</c:v>
                </c:pt>
                <c:pt idx="184">
                  <c:v>1.8686</c:v>
                </c:pt>
                <c:pt idx="185">
                  <c:v>1.8892</c:v>
                </c:pt>
                <c:pt idx="186">
                  <c:v>1.9401999999999999</c:v>
                </c:pt>
                <c:pt idx="187">
                  <c:v>2.1025</c:v>
                </c:pt>
                <c:pt idx="188">
                  <c:v>2.0102000000000002</c:v>
                </c:pt>
                <c:pt idx="189">
                  <c:v>1.9432</c:v>
                </c:pt>
                <c:pt idx="190">
                  <c:v>1.998</c:v>
                </c:pt>
                <c:pt idx="191">
                  <c:v>2.0365000000000002</c:v>
                </c:pt>
                <c:pt idx="192">
                  <c:v>2.1011000000000002</c:v>
                </c:pt>
                <c:pt idx="193">
                  <c:v>2.2248999999999999</c:v>
                </c:pt>
                <c:pt idx="194">
                  <c:v>2.2151000000000001</c:v>
                </c:pt>
                <c:pt idx="195">
                  <c:v>2.1038000000000001</c:v>
                </c:pt>
                <c:pt idx="196">
                  <c:v>2.0131000000000001</c:v>
                </c:pt>
                <c:pt idx="197">
                  <c:v>1.9786999999999999</c:v>
                </c:pt>
                <c:pt idx="198">
                  <c:v>1.9404999999999999</c:v>
                </c:pt>
                <c:pt idx="199">
                  <c:v>1.9268000000000001</c:v>
                </c:pt>
                <c:pt idx="200">
                  <c:v>1.3731</c:v>
                </c:pt>
                <c:pt idx="201">
                  <c:v>1.5176000000000001</c:v>
                </c:pt>
                <c:pt idx="202">
                  <c:v>1.8720000000000001</c:v>
                </c:pt>
                <c:pt idx="203">
                  <c:v>1.9533</c:v>
                </c:pt>
                <c:pt idx="204">
                  <c:v>2.3090999999999999</c:v>
                </c:pt>
                <c:pt idx="205">
                  <c:v>2.2511999999999999</c:v>
                </c:pt>
                <c:pt idx="206">
                  <c:v>2.5708000000000002</c:v>
                </c:pt>
                <c:pt idx="207">
                  <c:v>2.8054000000000001</c:v>
                </c:pt>
                <c:pt idx="208">
                  <c:v>3.0388000000000002</c:v>
                </c:pt>
                <c:pt idx="209">
                  <c:v>3.0528</c:v>
                </c:pt>
                <c:pt idx="210">
                  <c:v>2.9611999999999998</c:v>
                </c:pt>
                <c:pt idx="211">
                  <c:v>2.6903000000000001</c:v>
                </c:pt>
              </c:numCache>
            </c:numRef>
          </c:val>
          <c:smooth val="0"/>
          <c:extLst>
            <c:ext xmlns:c16="http://schemas.microsoft.com/office/drawing/2014/chart" uri="{C3380CC4-5D6E-409C-BE32-E72D297353CC}">
              <c16:uniqueId val="{00000001-CD52-4408-9BFA-964A4FF655E6}"/>
            </c:ext>
          </c:extLst>
        </c:ser>
        <c:dLbls>
          <c:showLegendKey val="0"/>
          <c:showVal val="0"/>
          <c:showCatName val="0"/>
          <c:showSerName val="0"/>
          <c:showPercent val="0"/>
          <c:showBubbleSize val="0"/>
        </c:dLbls>
        <c:smooth val="0"/>
        <c:axId val="940233759"/>
        <c:axId val="777375343"/>
      </c:lineChart>
      <c:dateAx>
        <c:axId val="940233759"/>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7375343"/>
        <c:crosses val="autoZero"/>
        <c:auto val="1"/>
        <c:lblOffset val="100"/>
        <c:baseTimeUnit val="months"/>
      </c:dateAx>
      <c:valAx>
        <c:axId val="77737534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402337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3-Month</a:t>
            </a:r>
            <a:r>
              <a:rPr lang="en-US" sz="2400" baseline="0"/>
              <a:t> Inflation (annualized)</a:t>
            </a:r>
            <a:endParaRPr lang="en-US" sz="2400"/>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Core CPI</c:v>
          </c:tx>
          <c:spPr>
            <a:solidFill>
              <a:schemeClr val="accent1"/>
            </a:solidFill>
            <a:ln>
              <a:noFill/>
            </a:ln>
            <a:effectLst/>
          </c:spPr>
          <c:invertIfNegative val="0"/>
          <c:cat>
            <c:numRef>
              <c:f>'FRED Graph'!$A$48:$A$71</c:f>
              <c:numCache>
                <c:formatCode>yyyy\-mm\-dd</c:formatCode>
                <c:ptCount val="24"/>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numCache>
            </c:numRef>
          </c:cat>
          <c:val>
            <c:numRef>
              <c:f>'FRED Graph'!$E$48:$E$71</c:f>
              <c:numCache>
                <c:formatCode>0.0%</c:formatCode>
                <c:ptCount val="24"/>
                <c:pt idx="0">
                  <c:v>1.8764031990177621E-2</c:v>
                </c:pt>
                <c:pt idx="1">
                  <c:v>4.867781382212355E-2</c:v>
                </c:pt>
                <c:pt idx="2">
                  <c:v>7.4808054961818859E-2</c:v>
                </c:pt>
                <c:pt idx="3">
                  <c:v>9.3723871260399827E-2</c:v>
                </c:pt>
                <c:pt idx="4">
                  <c:v>7.368876997255347E-2</c:v>
                </c:pt>
                <c:pt idx="5">
                  <c:v>5.0302716215876675E-2</c:v>
                </c:pt>
                <c:pt idx="6">
                  <c:v>3.0286599024023086E-2</c:v>
                </c:pt>
                <c:pt idx="7">
                  <c:v>4.4764849311262234E-2</c:v>
                </c:pt>
                <c:pt idx="8">
                  <c:v>6.2820381278535731E-2</c:v>
                </c:pt>
                <c:pt idx="9">
                  <c:v>8.0050388109179194E-2</c:v>
                </c:pt>
                <c:pt idx="10">
                  <c:v>7.5998231742631095E-2</c:v>
                </c:pt>
                <c:pt idx="11">
                  <c:v>6.9608513757798862E-2</c:v>
                </c:pt>
                <c:pt idx="12">
                  <c:v>5.5145638896906712E-2</c:v>
                </c:pt>
                <c:pt idx="13">
                  <c:v>5.1424606980332355E-2</c:v>
                </c:pt>
                <c:pt idx="14">
                  <c:v>5.8199651293478372E-2</c:v>
                </c:pt>
                <c:pt idx="15">
                  <c:v>7.058687047968859E-2</c:v>
                </c:pt>
                <c:pt idx="16">
                  <c:v>6.3653283490246126E-2</c:v>
                </c:pt>
                <c:pt idx="17">
                  <c:v>6.1424163492094008E-2</c:v>
                </c:pt>
                <c:pt idx="18">
                  <c:v>6.0108583534238313E-2</c:v>
                </c:pt>
                <c:pt idx="19">
                  <c:v>6.1138424592994234E-2</c:v>
                </c:pt>
                <c:pt idx="20">
                  <c:v>4.9742336843503931E-2</c:v>
                </c:pt>
                <c:pt idx="21">
                  <c:v>4.2506233626188106E-2</c:v>
                </c:pt>
                <c:pt idx="22">
                  <c:v>4.5785867016244763E-2</c:v>
                </c:pt>
                <c:pt idx="23">
                  <c:v>5.1716263598159173E-2</c:v>
                </c:pt>
              </c:numCache>
            </c:numRef>
          </c:val>
          <c:extLst>
            <c:ext xmlns:c16="http://schemas.microsoft.com/office/drawing/2014/chart" uri="{C3380CC4-5D6E-409C-BE32-E72D297353CC}">
              <c16:uniqueId val="{00000000-4C32-4DF0-960F-DBECFCA3FE1C}"/>
            </c:ext>
          </c:extLst>
        </c:ser>
        <c:ser>
          <c:idx val="1"/>
          <c:order val="1"/>
          <c:tx>
            <c:v>CPI Shelter</c:v>
          </c:tx>
          <c:spPr>
            <a:solidFill>
              <a:schemeClr val="accent2"/>
            </a:solidFill>
            <a:ln>
              <a:noFill/>
            </a:ln>
            <a:effectLst/>
          </c:spPr>
          <c:invertIfNegative val="0"/>
          <c:cat>
            <c:numRef>
              <c:f>'FRED Graph'!$A$48:$A$71</c:f>
              <c:numCache>
                <c:formatCode>yyyy\-mm\-dd</c:formatCode>
                <c:ptCount val="24"/>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numCache>
            </c:numRef>
          </c:cat>
          <c:val>
            <c:numRef>
              <c:f>'FRED Graph'!$F$48:$F$71</c:f>
              <c:numCache>
                <c:formatCode>0.0%</c:formatCode>
                <c:ptCount val="24"/>
                <c:pt idx="0">
                  <c:v>2.4830546031157308E-2</c:v>
                </c:pt>
                <c:pt idx="1">
                  <c:v>3.3876720077838041E-2</c:v>
                </c:pt>
                <c:pt idx="2">
                  <c:v>3.9100513296156603E-2</c:v>
                </c:pt>
                <c:pt idx="3">
                  <c:v>4.5379556437481039E-2</c:v>
                </c:pt>
                <c:pt idx="4">
                  <c:v>4.965016429555047E-2</c:v>
                </c:pt>
                <c:pt idx="5">
                  <c:v>4.2938297575527251E-2</c:v>
                </c:pt>
                <c:pt idx="6">
                  <c:v>4.2445349225454398E-2</c:v>
                </c:pt>
                <c:pt idx="7">
                  <c:v>4.1446079854125184E-2</c:v>
                </c:pt>
                <c:pt idx="8">
                  <c:v>5.4165679733727323E-2</c:v>
                </c:pt>
                <c:pt idx="9">
                  <c:v>5.4679707362401464E-2</c:v>
                </c:pt>
                <c:pt idx="10">
                  <c:v>5.028797367897786E-2</c:v>
                </c:pt>
                <c:pt idx="11">
                  <c:v>5.4187784413494366E-2</c:v>
                </c:pt>
                <c:pt idx="12">
                  <c:v>5.7464885422161549E-2</c:v>
                </c:pt>
                <c:pt idx="13">
                  <c:v>6.4180066766519328E-2</c:v>
                </c:pt>
                <c:pt idx="14">
                  <c:v>6.6658822520043515E-2</c:v>
                </c:pt>
                <c:pt idx="15">
                  <c:v>6.9894918704107134E-2</c:v>
                </c:pt>
                <c:pt idx="16">
                  <c:v>7.3145028345936502E-2</c:v>
                </c:pt>
                <c:pt idx="17">
                  <c:v>7.5318941827140717E-2</c:v>
                </c:pt>
                <c:pt idx="18">
                  <c:v>8.2440829976851315E-2</c:v>
                </c:pt>
                <c:pt idx="19">
                  <c:v>8.8904927978442627E-2</c:v>
                </c:pt>
                <c:pt idx="20">
                  <c:v>8.7576824179288248E-2</c:v>
                </c:pt>
                <c:pt idx="21">
                  <c:v>8.9517417440674318E-2</c:v>
                </c:pt>
                <c:pt idx="22">
                  <c:v>9.026882603502262E-2</c:v>
                </c:pt>
                <c:pt idx="23">
                  <c:v>9.5292975541026115E-2</c:v>
                </c:pt>
              </c:numCache>
            </c:numRef>
          </c:val>
          <c:extLst>
            <c:ext xmlns:c16="http://schemas.microsoft.com/office/drawing/2014/chart" uri="{C3380CC4-5D6E-409C-BE32-E72D297353CC}">
              <c16:uniqueId val="{00000001-4C32-4DF0-960F-DBECFCA3FE1C}"/>
            </c:ext>
          </c:extLst>
        </c:ser>
        <c:ser>
          <c:idx val="2"/>
          <c:order val="2"/>
          <c:tx>
            <c:v>CPI Services Less Shelter</c:v>
          </c:tx>
          <c:spPr>
            <a:solidFill>
              <a:srgbClr val="7030A0"/>
            </a:solidFill>
            <a:ln>
              <a:noFill/>
            </a:ln>
            <a:effectLst/>
          </c:spPr>
          <c:invertIfNegative val="0"/>
          <c:cat>
            <c:numRef>
              <c:f>'FRED Graph'!$A$48:$A$71</c:f>
              <c:numCache>
                <c:formatCode>yyyy\-mm\-dd</c:formatCode>
                <c:ptCount val="24"/>
                <c:pt idx="0">
                  <c:v>44256</c:v>
                </c:pt>
                <c:pt idx="1">
                  <c:v>44287</c:v>
                </c:pt>
                <c:pt idx="2">
                  <c:v>44317</c:v>
                </c:pt>
                <c:pt idx="3">
                  <c:v>44348</c:v>
                </c:pt>
                <c:pt idx="4">
                  <c:v>44378</c:v>
                </c:pt>
                <c:pt idx="5">
                  <c:v>44409</c:v>
                </c:pt>
                <c:pt idx="6">
                  <c:v>44440</c:v>
                </c:pt>
                <c:pt idx="7">
                  <c:v>44470</c:v>
                </c:pt>
                <c:pt idx="8">
                  <c:v>44501</c:v>
                </c:pt>
                <c:pt idx="9">
                  <c:v>44531</c:v>
                </c:pt>
                <c:pt idx="10">
                  <c:v>44562</c:v>
                </c:pt>
                <c:pt idx="11">
                  <c:v>44593</c:v>
                </c:pt>
                <c:pt idx="12">
                  <c:v>44621</c:v>
                </c:pt>
                <c:pt idx="13">
                  <c:v>44652</c:v>
                </c:pt>
                <c:pt idx="14">
                  <c:v>44682</c:v>
                </c:pt>
                <c:pt idx="15">
                  <c:v>44713</c:v>
                </c:pt>
                <c:pt idx="16">
                  <c:v>44743</c:v>
                </c:pt>
                <c:pt idx="17">
                  <c:v>44774</c:v>
                </c:pt>
                <c:pt idx="18">
                  <c:v>44805</c:v>
                </c:pt>
                <c:pt idx="19">
                  <c:v>44835</c:v>
                </c:pt>
                <c:pt idx="20">
                  <c:v>44866</c:v>
                </c:pt>
                <c:pt idx="21">
                  <c:v>44896</c:v>
                </c:pt>
                <c:pt idx="22">
                  <c:v>44927</c:v>
                </c:pt>
                <c:pt idx="23">
                  <c:v>44958</c:v>
                </c:pt>
              </c:numCache>
            </c:numRef>
          </c:cat>
          <c:val>
            <c:numRef>
              <c:f>'FRED Graph'!$G$48:$G$71</c:f>
              <c:numCache>
                <c:formatCode>0.0%</c:formatCode>
                <c:ptCount val="24"/>
                <c:pt idx="0">
                  <c:v>3.7487796747135205E-2</c:v>
                </c:pt>
                <c:pt idx="1">
                  <c:v>6.1358906163633042E-2</c:v>
                </c:pt>
                <c:pt idx="2">
                  <c:v>6.4915747569132209E-2</c:v>
                </c:pt>
                <c:pt idx="3">
                  <c:v>7.2469306008082546E-2</c:v>
                </c:pt>
                <c:pt idx="4">
                  <c:v>5.3309516089440123E-2</c:v>
                </c:pt>
                <c:pt idx="5">
                  <c:v>2.7942559983627602E-2</c:v>
                </c:pt>
                <c:pt idx="6">
                  <c:v>6.9870673469443201E-3</c:v>
                </c:pt>
                <c:pt idx="7">
                  <c:v>2.3597739429421338E-2</c:v>
                </c:pt>
                <c:pt idx="8">
                  <c:v>3.4153037559240262E-2</c:v>
                </c:pt>
                <c:pt idx="9">
                  <c:v>3.6730072342711972E-2</c:v>
                </c:pt>
                <c:pt idx="10">
                  <c:v>5.1919312972186216E-2</c:v>
                </c:pt>
                <c:pt idx="11">
                  <c:v>6.5570239750583514E-2</c:v>
                </c:pt>
                <c:pt idx="12">
                  <c:v>9.3657055322031058E-2</c:v>
                </c:pt>
                <c:pt idx="13">
                  <c:v>9.5647965588737449E-2</c:v>
                </c:pt>
                <c:pt idx="14">
                  <c:v>0.11471809416603773</c:v>
                </c:pt>
                <c:pt idx="15">
                  <c:v>0.14242212997456427</c:v>
                </c:pt>
                <c:pt idx="16">
                  <c:v>0.10363293775958327</c:v>
                </c:pt>
                <c:pt idx="17">
                  <c:v>8.2957360837317085E-2</c:v>
                </c:pt>
                <c:pt idx="18">
                  <c:v>5.6558384892895885E-2</c:v>
                </c:pt>
                <c:pt idx="19">
                  <c:v>5.069473404984115E-2</c:v>
                </c:pt>
                <c:pt idx="20">
                  <c:v>2.8935619950313685E-2</c:v>
                </c:pt>
                <c:pt idx="21">
                  <c:v>9.0948795423266837E-3</c:v>
                </c:pt>
                <c:pt idx="22">
                  <c:v>4.1175805006266941E-2</c:v>
                </c:pt>
                <c:pt idx="23">
                  <c:v>5.1747853438943281E-2</c:v>
                </c:pt>
              </c:numCache>
            </c:numRef>
          </c:val>
          <c:extLst>
            <c:ext xmlns:c16="http://schemas.microsoft.com/office/drawing/2014/chart" uri="{C3380CC4-5D6E-409C-BE32-E72D297353CC}">
              <c16:uniqueId val="{00000002-4C32-4DF0-960F-DBECFCA3FE1C}"/>
            </c:ext>
          </c:extLst>
        </c:ser>
        <c:dLbls>
          <c:showLegendKey val="0"/>
          <c:showVal val="0"/>
          <c:showCatName val="0"/>
          <c:showSerName val="0"/>
          <c:showPercent val="0"/>
          <c:showBubbleSize val="0"/>
        </c:dLbls>
        <c:gapWidth val="219"/>
        <c:overlap val="-27"/>
        <c:axId val="1012305103"/>
        <c:axId val="790148479"/>
      </c:barChart>
      <c:dateAx>
        <c:axId val="1012305103"/>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148479"/>
        <c:crosses val="autoZero"/>
        <c:auto val="1"/>
        <c:lblOffset val="100"/>
        <c:baseTimeUnit val="months"/>
      </c:dateAx>
      <c:valAx>
        <c:axId val="790148479"/>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2305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3/21/23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2388793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38729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4</a:t>
            </a:r>
            <a:r>
              <a:rPr lang="en-US" baseline="30000" dirty="0"/>
              <a:t>th</a:t>
            </a:r>
            <a:r>
              <a:rPr lang="en-US" dirty="0"/>
              <a:t>  1%; ; </a:t>
            </a:r>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2520858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654799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993861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29</a:t>
            </a:fld>
            <a:endParaRPr lang="en-US"/>
          </a:p>
        </p:txBody>
      </p:sp>
    </p:spTree>
    <p:extLst>
      <p:ext uri="{BB962C8B-B14F-4D97-AF65-F5344CB8AC3E}">
        <p14:creationId xmlns:p14="http://schemas.microsoft.com/office/powerpoint/2010/main" val="902187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Livingston Survey. 75-78.  Unemployment 7% and 6% inflation.  Look at the stability in the post 2001 period and the 2003-2005 period</a:t>
            </a:r>
            <a:endParaRPr dirty="0"/>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369216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3721092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32</a:t>
            </a:fld>
            <a:endParaRPr lang="en-US"/>
          </a:p>
        </p:txBody>
      </p:sp>
    </p:spTree>
    <p:extLst>
      <p:ext uri="{BB962C8B-B14F-4D97-AF65-F5344CB8AC3E}">
        <p14:creationId xmlns:p14="http://schemas.microsoft.com/office/powerpoint/2010/main" val="410654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3459087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525641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9</a:t>
            </a:fld>
            <a:endParaRPr lang="en-US"/>
          </a:p>
        </p:txBody>
      </p:sp>
    </p:spTree>
    <p:extLst>
      <p:ext uri="{BB962C8B-B14F-4D97-AF65-F5344CB8AC3E}">
        <p14:creationId xmlns:p14="http://schemas.microsoft.com/office/powerpoint/2010/main" val="3087737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more persistent and rising, but to get inflationary expectations down, Volcker had to push the funds rate well over the rate of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36320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August CPI </a:t>
            </a:r>
            <a:r>
              <a:rPr lang="en-US" dirty="0" err="1"/>
              <a:t>yoy</a:t>
            </a:r>
            <a:r>
              <a:rPr lang="en-US" dirty="0"/>
              <a:t> 8.3% down from 8.5 and Core 6.3 up from 6.3 in </a:t>
            </a:r>
            <a:r>
              <a:rPr lang="en-US" dirty="0" err="1"/>
              <a:t>JUly</a:t>
            </a:r>
            <a:endParaRPr dirty="0"/>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57645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568286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a:t>
            </a:r>
            <a:r>
              <a:rPr lang="en-US"/>
              <a:t>to 13 </a:t>
            </a:r>
            <a:r>
              <a:rPr lang="en-US" dirty="0"/>
              <a:t>and then </a:t>
            </a:r>
            <a:r>
              <a:rPr lang="en-US"/>
              <a:t>to 16</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208067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01419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4100359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8845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2880201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wsj.com/articles/credit-suisse-cs-q4-earnings-report-2022-11675925966?mod=article_inlin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Winter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Massachusetts, Boston</a:t>
            </a:r>
          </a:p>
          <a:p>
            <a:pPr>
              <a:lnSpc>
                <a:spcPct val="100000"/>
              </a:lnSpc>
              <a:spcBef>
                <a:spcPts val="0"/>
              </a:spcBef>
            </a:pPr>
            <a:r>
              <a:rPr lang="en-US" sz="3100" dirty="0">
                <a:solidFill>
                  <a:schemeClr val="tx2"/>
                </a:solidFill>
              </a:rPr>
              <a:t>March-April,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4175121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pic>
        <p:nvPicPr>
          <p:cNvPr id="7" name="Content Placeholder 6">
            <a:extLst>
              <a:ext uri="{FF2B5EF4-FFF2-40B4-BE49-F238E27FC236}">
                <a16:creationId xmlns:a16="http://schemas.microsoft.com/office/drawing/2014/main" id="{38851AB9-452E-339C-1483-F5A69BF21EED}"/>
              </a:ext>
            </a:extLst>
          </p:cNvPr>
          <p:cNvPicPr>
            <a:picLocks noGrp="1" noChangeAspect="1"/>
          </p:cNvPicPr>
          <p:nvPr>
            <p:ph idx="1"/>
          </p:nvPr>
        </p:nvPicPr>
        <p:blipFill>
          <a:blip r:embed="rId3"/>
          <a:stretch>
            <a:fillRect/>
          </a:stretch>
        </p:blipFill>
        <p:spPr>
          <a:xfrm>
            <a:off x="838200" y="1428108"/>
            <a:ext cx="10515600" cy="4674741"/>
          </a:xfrm>
        </p:spPr>
      </p:pic>
    </p:spTree>
    <p:extLst>
      <p:ext uri="{BB962C8B-B14F-4D97-AF65-F5344CB8AC3E}">
        <p14:creationId xmlns:p14="http://schemas.microsoft.com/office/powerpoint/2010/main" val="3180524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6" name="FRED Graph Chart" descr="FRED Graph">
            <a:extLst>
              <a:ext uri="{FF2B5EF4-FFF2-40B4-BE49-F238E27FC236}">
                <a16:creationId xmlns:a16="http://schemas.microsoft.com/office/drawing/2014/main" id="{AA80AFCF-EFA6-DF2F-16DE-5E74B9392A17}"/>
              </a:ext>
            </a:extLst>
          </p:cNvPr>
          <p:cNvPicPr>
            <a:picLocks noGrp="1" noChangeAspect="1"/>
          </p:cNvPicPr>
          <p:nvPr>
            <p:ph idx="1"/>
          </p:nvPr>
        </p:nvPicPr>
        <p:blipFill>
          <a:blip r:embed="rId3"/>
          <a:stretch>
            <a:fillRect/>
          </a:stretch>
        </p:blipFill>
        <p:spPr>
          <a:xfrm>
            <a:off x="904126" y="1602226"/>
            <a:ext cx="10828961" cy="4351337"/>
          </a:xfrm>
          <a:prstGeom prst="rect">
            <a:avLst/>
          </a:prstGeom>
        </p:spPr>
      </p:pic>
    </p:spTree>
    <p:extLst>
      <p:ext uri="{BB962C8B-B14F-4D97-AF65-F5344CB8AC3E}">
        <p14:creationId xmlns:p14="http://schemas.microsoft.com/office/powerpoint/2010/main" val="225343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410181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128400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pPr marL="0" indent="0">
              <a:buNone/>
            </a:pPr>
            <a:endParaRPr lang="en-US" dirty="0"/>
          </a:p>
          <a:p>
            <a:pPr marL="0" indent="0">
              <a:buNone/>
            </a:pPr>
            <a:r>
              <a:rPr lang="en-US" dirty="0"/>
              <a:t>Note:  in deciding on appropriate interest rates you must take account of what fiscal policy is doing that affects total spending</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63458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85094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29429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17</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t>is the prime bank lending rate</a:t>
            </a:r>
            <a:r>
              <a:rPr lang="en-US" sz="2800" dirty="0">
                <a:solidFill>
                  <a:schemeClr val="accent6"/>
                </a:solidFill>
              </a:rPr>
              <a:t>.</a:t>
            </a:r>
            <a:endParaRPr lang="en-US" sz="2800" dirty="0">
              <a:solidFill>
                <a:srgbClr val="C00000"/>
              </a:solidFill>
            </a:endParaRPr>
          </a:p>
          <a:p>
            <a:r>
              <a:rPr lang="en-US" sz="2800" dirty="0">
                <a:solidFill>
                  <a:schemeClr val="accent6"/>
                </a:solidFill>
              </a:rPr>
              <a:t>Green</a:t>
            </a:r>
            <a:r>
              <a:rPr lang="en-US" sz="2800" dirty="0"/>
              <a:t> </a:t>
            </a:r>
            <a:r>
              <a:rPr lang="en-US" sz="2800" dirty="0">
                <a:solidFill>
                  <a:schemeClr val="accent6">
                    <a:lumMod val="75000"/>
                  </a:schemeClr>
                </a:solidFill>
              </a:rPr>
              <a:t>i</a:t>
            </a:r>
            <a:r>
              <a:rPr lang="en-US" sz="2800" dirty="0"/>
              <a:t>s  the rate on 3 month Treasuries.</a:t>
            </a:r>
          </a:p>
        </p:txBody>
      </p:sp>
      <p:pic>
        <p:nvPicPr>
          <p:cNvPr id="8" name="Content Placeholder 7">
            <a:extLst>
              <a:ext uri="{FF2B5EF4-FFF2-40B4-BE49-F238E27FC236}">
                <a16:creationId xmlns:a16="http://schemas.microsoft.com/office/drawing/2014/main" id="{F84E43D2-57D3-E71C-2CDC-B374C1E7F3EF}"/>
              </a:ext>
            </a:extLst>
          </p:cNvPr>
          <p:cNvPicPr>
            <a:picLocks noGrp="1" noChangeAspect="1"/>
          </p:cNvPicPr>
          <p:nvPr>
            <p:ph idx="1"/>
          </p:nvPr>
        </p:nvPicPr>
        <p:blipFill>
          <a:blip r:embed="rId3"/>
          <a:stretch>
            <a:fillRect/>
          </a:stretch>
        </p:blipFill>
        <p:spPr>
          <a:xfrm>
            <a:off x="694790" y="1602581"/>
            <a:ext cx="8152877" cy="4286250"/>
          </a:xfrm>
        </p:spPr>
      </p:pic>
    </p:spTree>
    <p:extLst>
      <p:ext uri="{BB962C8B-B14F-4D97-AF65-F5344CB8AC3E}">
        <p14:creationId xmlns:p14="http://schemas.microsoft.com/office/powerpoint/2010/main" val="420701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1/31-2/1/2023 FOMC Meeting mentions:</a:t>
            </a:r>
          </a:p>
          <a:p>
            <a:pPr lvl="1"/>
            <a:r>
              <a:rPr lang="en-US" dirty="0"/>
              <a:t>Money Supply, M1, M2 – 0 times</a:t>
            </a:r>
          </a:p>
          <a:p>
            <a:pPr lvl="1"/>
            <a:r>
              <a:rPr lang="en-US" dirty="0"/>
              <a:t>Federal funds  rate – 13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363555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19</a:t>
            </a:fld>
            <a:endParaRPr lang="en-GB"/>
          </a:p>
        </p:txBody>
      </p:sp>
      <p:pic>
        <p:nvPicPr>
          <p:cNvPr id="5" name="FRED Graph Chart" descr="FRED Graph">
            <a:extLst>
              <a:ext uri="{FF2B5EF4-FFF2-40B4-BE49-F238E27FC236}">
                <a16:creationId xmlns:a16="http://schemas.microsoft.com/office/drawing/2014/main" id="{C91DEC77-724E-C410-D740-4E96DB0A8636}"/>
              </a:ext>
            </a:extLst>
          </p:cNvPr>
          <p:cNvPicPr>
            <a:picLocks noGrp="1" noChangeAspect="1"/>
          </p:cNvPicPr>
          <p:nvPr>
            <p:ph idx="1"/>
          </p:nvPr>
        </p:nvPicPr>
        <p:blipFill>
          <a:blip r:embed="rId2"/>
          <a:stretch>
            <a:fillRect/>
          </a:stretch>
        </p:blipFill>
        <p:spPr>
          <a:xfrm>
            <a:off x="741556" y="1570038"/>
            <a:ext cx="9946888" cy="4351337"/>
          </a:xfrm>
          <a:prstGeom prst="rect">
            <a:avLst/>
          </a:prstGeom>
        </p:spPr>
      </p:pic>
    </p:spTree>
    <p:extLst>
      <p:ext uri="{BB962C8B-B14F-4D97-AF65-F5344CB8AC3E}">
        <p14:creationId xmlns:p14="http://schemas.microsoft.com/office/powerpoint/2010/main" val="40727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7" name="Picture 6">
            <a:extLst>
              <a:ext uri="{FF2B5EF4-FFF2-40B4-BE49-F238E27FC236}">
                <a16:creationId xmlns:a16="http://schemas.microsoft.com/office/drawing/2014/main" id="{3DE344CD-9017-D2D8-D3B8-C6FB537267A8}"/>
              </a:ext>
            </a:extLst>
          </p:cNvPr>
          <p:cNvPicPr>
            <a:picLocks noChangeAspect="1"/>
          </p:cNvPicPr>
          <p:nvPr/>
        </p:nvPicPr>
        <p:blipFill>
          <a:blip r:embed="rId3"/>
          <a:stretch>
            <a:fillRect/>
          </a:stretch>
        </p:blipFill>
        <p:spPr>
          <a:xfrm>
            <a:off x="3506785" y="3054626"/>
            <a:ext cx="8459928" cy="3803374"/>
          </a:xfrm>
          <a:prstGeom prst="rect">
            <a:avLst/>
          </a:prstGeom>
        </p:spPr>
      </p:pic>
    </p:spTree>
    <p:extLst>
      <p:ext uri="{BB962C8B-B14F-4D97-AF65-F5344CB8AC3E}">
        <p14:creationId xmlns:p14="http://schemas.microsoft.com/office/powerpoint/2010/main" val="3565500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pPr marL="0" indent="0">
              <a:buNone/>
            </a:pPr>
            <a:endParaRPr lang="en-US" dirty="0"/>
          </a:p>
          <a:p>
            <a:r>
              <a:rPr lang="en-US" dirty="0"/>
              <a:t>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314036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193249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lnSpcReduction="10000"/>
          </a:bodyPr>
          <a:lstStyle/>
          <a:p>
            <a:pPr marL="0" indent="0">
              <a:buNone/>
            </a:pPr>
            <a:r>
              <a:rPr lang="en-US" dirty="0"/>
              <a:t>The Fed “guides” financial market participants about what they intend to do in the future.  From the Policy Statement since September:</a:t>
            </a:r>
          </a:p>
          <a:p>
            <a:r>
              <a:rPr lang="en-US" dirty="0"/>
              <a:t>“The Committee anticipates that ongoing increases in the target range will be appropriate in order to attain a stance of monetary policy that is sufficiently restrictive to return inflation to 2 percent over time.” </a:t>
            </a:r>
          </a:p>
          <a:p>
            <a:r>
              <a:rPr lang="en-US" sz="2600" dirty="0"/>
              <a:t> “</a:t>
            </a:r>
            <a:r>
              <a:rPr lang="en-US" sz="2600" dirty="0">
                <a:solidFill>
                  <a:schemeClr val="accent5">
                    <a:lumMod val="50000"/>
                  </a:schemeClr>
                </a:solidFill>
                <a:latin typeface="Arial" panose="020B0604020202020204" pitchFamily="34" charset="0"/>
                <a:cs typeface="Arial" panose="020B0604020202020204" pitchFamily="34" charset="0"/>
              </a:rPr>
              <a:t>In determining the  pace  of future increases in the target range, the Committee will take into account the cumulative tightening of monetary policy, the lags with which monetary policy affects economic activity and inflation, and economic and financial developments.” </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23</a:t>
            </a:fld>
            <a:endParaRPr lang="en-GB" dirty="0"/>
          </a:p>
        </p:txBody>
      </p:sp>
      <p:sp>
        <p:nvSpPr>
          <p:cNvPr id="5" name="TextBox 4">
            <a:extLst>
              <a:ext uri="{FF2B5EF4-FFF2-40B4-BE49-F238E27FC236}">
                <a16:creationId xmlns:a16="http://schemas.microsoft.com/office/drawing/2014/main" id="{D82C9E40-B8FF-90AA-B902-D2FFC56C09BB}"/>
              </a:ext>
            </a:extLst>
          </p:cNvPr>
          <p:cNvSpPr txBox="1"/>
          <p:nvPr/>
        </p:nvSpPr>
        <p:spPr>
          <a:xfrm>
            <a:off x="4232953" y="4122395"/>
            <a:ext cx="1160980" cy="523220"/>
          </a:xfrm>
          <a:prstGeom prst="rect">
            <a:avLst/>
          </a:prstGeom>
          <a:solidFill>
            <a:schemeClr val="bg1"/>
          </a:solidFill>
        </p:spPr>
        <p:txBody>
          <a:bodyPr wrap="square" rtlCol="0">
            <a:spAutoFit/>
          </a:bodyPr>
          <a:lstStyle/>
          <a:p>
            <a:r>
              <a:rPr lang="en-US" sz="2800" dirty="0">
                <a:solidFill>
                  <a:srgbClr val="C00000"/>
                </a:solidFill>
                <a:latin typeface="Arial" panose="020B0604020202020204" pitchFamily="34" charset="0"/>
                <a:cs typeface="Arial" panose="020B0604020202020204" pitchFamily="34" charset="0"/>
              </a:rPr>
              <a:t>extent</a:t>
            </a:r>
          </a:p>
        </p:txBody>
      </p:sp>
    </p:spTree>
    <p:extLst>
      <p:ext uri="{BB962C8B-B14F-4D97-AF65-F5344CB8AC3E}">
        <p14:creationId xmlns:p14="http://schemas.microsoft.com/office/powerpoint/2010/main" val="319034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1A1FA-B1BF-C317-4BAD-1FA11923EB58}"/>
              </a:ext>
            </a:extLst>
          </p:cNvPr>
          <p:cNvSpPr>
            <a:spLocks noGrp="1"/>
          </p:cNvSpPr>
          <p:nvPr>
            <p:ph type="title"/>
          </p:nvPr>
        </p:nvSpPr>
        <p:spPr/>
        <p:txBody>
          <a:bodyPr/>
          <a:lstStyle/>
          <a:p>
            <a:r>
              <a:rPr lang="en-US" dirty="0">
                <a:solidFill>
                  <a:schemeClr val="bg1"/>
                </a:solidFill>
              </a:rPr>
              <a:t>The</a:t>
            </a:r>
            <a:r>
              <a:rPr lang="en-US" dirty="0"/>
              <a:t> Meaning of “Extent”</a:t>
            </a:r>
          </a:p>
        </p:txBody>
      </p:sp>
      <p:pic>
        <p:nvPicPr>
          <p:cNvPr id="6" name="Content Placeholder 5">
            <a:extLst>
              <a:ext uri="{FF2B5EF4-FFF2-40B4-BE49-F238E27FC236}">
                <a16:creationId xmlns:a16="http://schemas.microsoft.com/office/drawing/2014/main" id="{FB653599-F038-5086-2194-FDB2D2B074EF}"/>
              </a:ext>
            </a:extLst>
          </p:cNvPr>
          <p:cNvPicPr>
            <a:picLocks noGrp="1" noChangeAspect="1"/>
          </p:cNvPicPr>
          <p:nvPr>
            <p:ph idx="1"/>
          </p:nvPr>
        </p:nvPicPr>
        <p:blipFill>
          <a:blip r:embed="rId2"/>
          <a:stretch>
            <a:fillRect/>
          </a:stretch>
        </p:blipFill>
        <p:spPr>
          <a:xfrm>
            <a:off x="1233814" y="1570038"/>
            <a:ext cx="9724371" cy="4351337"/>
          </a:xfrm>
        </p:spPr>
      </p:pic>
      <p:sp>
        <p:nvSpPr>
          <p:cNvPr id="4" name="Slide Number Placeholder 3">
            <a:extLst>
              <a:ext uri="{FF2B5EF4-FFF2-40B4-BE49-F238E27FC236}">
                <a16:creationId xmlns:a16="http://schemas.microsoft.com/office/drawing/2014/main" id="{3BD8B28F-3DFE-DFFA-7EF8-51DB83EE96B4}"/>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3884557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075C6B-3621-88FB-C193-F3B9EF1F4650}"/>
              </a:ext>
            </a:extLst>
          </p:cNvPr>
          <p:cNvSpPr txBox="1"/>
          <p:nvPr/>
        </p:nvSpPr>
        <p:spPr>
          <a:xfrm>
            <a:off x="2643167" y="2108712"/>
            <a:ext cx="6926135" cy="1200329"/>
          </a:xfrm>
          <a:prstGeom prst="rect">
            <a:avLst/>
          </a:prstGeom>
          <a:noFill/>
        </p:spPr>
        <p:txBody>
          <a:bodyPr wrap="square" rtlCol="0">
            <a:spAutoFit/>
          </a:bodyPr>
          <a:lstStyle/>
          <a:p>
            <a:r>
              <a:rPr lang="en-US" sz="2400" b="0" i="0" dirty="0">
                <a:solidFill>
                  <a:srgbClr val="363636"/>
                </a:solidFill>
                <a:effectLst/>
                <a:latin typeface="nyt-cheltenham"/>
              </a:rPr>
              <a:t>In light of recent strong data, Jerome H. Powell said that the Federal Reserve is likely to raise rates higher than expected. </a:t>
            </a:r>
            <a:r>
              <a:rPr lang="en-US" sz="2400" b="0" i="1" dirty="0">
                <a:solidFill>
                  <a:srgbClr val="363636"/>
                </a:solidFill>
                <a:effectLst/>
                <a:latin typeface="nyt-cheltenham"/>
              </a:rPr>
              <a:t>NYTimes, 3/7, 10:37</a:t>
            </a:r>
            <a:endParaRPr lang="en-US" sz="2400" dirty="0"/>
          </a:p>
        </p:txBody>
      </p:sp>
      <p:sp>
        <p:nvSpPr>
          <p:cNvPr id="2" name="Title 1">
            <a:extLst>
              <a:ext uri="{FF2B5EF4-FFF2-40B4-BE49-F238E27FC236}">
                <a16:creationId xmlns:a16="http://schemas.microsoft.com/office/drawing/2014/main" id="{FF37D9FC-8059-4F46-623D-33FF26E30FF2}"/>
              </a:ext>
            </a:extLst>
          </p:cNvPr>
          <p:cNvSpPr>
            <a:spLocks noGrp="1"/>
          </p:cNvSpPr>
          <p:nvPr>
            <p:ph type="title"/>
          </p:nvPr>
        </p:nvSpPr>
        <p:spPr/>
        <p:txBody>
          <a:bodyPr/>
          <a:lstStyle/>
          <a:p>
            <a:r>
              <a:rPr lang="en-US" dirty="0">
                <a:solidFill>
                  <a:schemeClr val="bg1"/>
                </a:solidFill>
              </a:rPr>
              <a:t>Wh</a:t>
            </a:r>
            <a:r>
              <a:rPr lang="en-US" dirty="0"/>
              <a:t>en the Fed Talks, Wall St Listens!</a:t>
            </a:r>
          </a:p>
        </p:txBody>
      </p:sp>
      <p:sp>
        <p:nvSpPr>
          <p:cNvPr id="4" name="Slide Number Placeholder 3">
            <a:extLst>
              <a:ext uri="{FF2B5EF4-FFF2-40B4-BE49-F238E27FC236}">
                <a16:creationId xmlns:a16="http://schemas.microsoft.com/office/drawing/2014/main" id="{CA607991-AF7A-96F6-558B-6EB80E144F39}"/>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11" name="Content Placeholder 10">
            <a:extLst>
              <a:ext uri="{FF2B5EF4-FFF2-40B4-BE49-F238E27FC236}">
                <a16:creationId xmlns:a16="http://schemas.microsoft.com/office/drawing/2014/main" id="{ED50EC15-A73D-E790-D1DE-3CBEBF0F2475}"/>
              </a:ext>
            </a:extLst>
          </p:cNvPr>
          <p:cNvPicPr>
            <a:picLocks noGrp="1" noChangeAspect="1"/>
          </p:cNvPicPr>
          <p:nvPr>
            <p:ph idx="1"/>
          </p:nvPr>
        </p:nvPicPr>
        <p:blipFill>
          <a:blip r:embed="rId2"/>
          <a:stretch>
            <a:fillRect/>
          </a:stretch>
        </p:blipFill>
        <p:spPr>
          <a:xfrm>
            <a:off x="1088919" y="1455938"/>
            <a:ext cx="8718515" cy="4595812"/>
          </a:xfrm>
        </p:spPr>
      </p:pic>
      <p:sp>
        <p:nvSpPr>
          <p:cNvPr id="8" name="TextBox 7">
            <a:extLst>
              <a:ext uri="{FF2B5EF4-FFF2-40B4-BE49-F238E27FC236}">
                <a16:creationId xmlns:a16="http://schemas.microsoft.com/office/drawing/2014/main" id="{C87490D1-D29A-B1FD-5D66-6A86E40FAA76}"/>
              </a:ext>
            </a:extLst>
          </p:cNvPr>
          <p:cNvSpPr txBox="1"/>
          <p:nvPr/>
        </p:nvSpPr>
        <p:spPr>
          <a:xfrm>
            <a:off x="1088919" y="1325563"/>
            <a:ext cx="2698135" cy="830997"/>
          </a:xfrm>
          <a:prstGeom prst="rect">
            <a:avLst/>
          </a:prstGeom>
          <a:solidFill>
            <a:schemeClr val="bg1"/>
          </a:solidFill>
        </p:spPr>
        <p:txBody>
          <a:bodyPr wrap="square" rtlCol="0">
            <a:spAutoFit/>
          </a:bodyPr>
          <a:lstStyle/>
          <a:p>
            <a:r>
              <a:rPr lang="en-US" sz="2400" dirty="0"/>
              <a:t>2Yr Treasury Rate, March 7th</a:t>
            </a:r>
          </a:p>
        </p:txBody>
      </p:sp>
      <p:grpSp>
        <p:nvGrpSpPr>
          <p:cNvPr id="16" name="Group 15">
            <a:extLst>
              <a:ext uri="{FF2B5EF4-FFF2-40B4-BE49-F238E27FC236}">
                <a16:creationId xmlns:a16="http://schemas.microsoft.com/office/drawing/2014/main" id="{BA4FA831-82D8-A075-A9F3-012D0FEFA463}"/>
              </a:ext>
            </a:extLst>
          </p:cNvPr>
          <p:cNvGrpSpPr/>
          <p:nvPr/>
        </p:nvGrpSpPr>
        <p:grpSpPr>
          <a:xfrm>
            <a:off x="1383291" y="2698906"/>
            <a:ext cx="788276" cy="3014902"/>
            <a:chOff x="1383291" y="2698906"/>
            <a:chExt cx="788276" cy="3014902"/>
          </a:xfrm>
        </p:grpSpPr>
        <p:cxnSp>
          <p:nvCxnSpPr>
            <p:cNvPr id="13" name="Straight Connector 12">
              <a:extLst>
                <a:ext uri="{FF2B5EF4-FFF2-40B4-BE49-F238E27FC236}">
                  <a16:creationId xmlns:a16="http://schemas.microsoft.com/office/drawing/2014/main" id="{BE9E1B91-9F1E-7413-88D9-95482F147236}"/>
                </a:ext>
              </a:extLst>
            </p:cNvPr>
            <p:cNvCxnSpPr/>
            <p:nvPr/>
          </p:nvCxnSpPr>
          <p:spPr>
            <a:xfrm>
              <a:off x="1777429" y="3062048"/>
              <a:ext cx="0" cy="265176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B232563-E68C-D87D-F12B-5A78A23B27B1}"/>
                </a:ext>
              </a:extLst>
            </p:cNvPr>
            <p:cNvSpPr txBox="1"/>
            <p:nvPr/>
          </p:nvSpPr>
          <p:spPr>
            <a:xfrm>
              <a:off x="1383291" y="2698906"/>
              <a:ext cx="788276" cy="369332"/>
            </a:xfrm>
            <a:prstGeom prst="rect">
              <a:avLst/>
            </a:prstGeom>
            <a:noFill/>
          </p:spPr>
          <p:txBody>
            <a:bodyPr wrap="square" rtlCol="0">
              <a:spAutoFit/>
            </a:bodyPr>
            <a:lstStyle/>
            <a:p>
              <a:r>
                <a:rPr lang="en-US" dirty="0"/>
                <a:t>10AM</a:t>
              </a:r>
            </a:p>
          </p:txBody>
        </p:sp>
      </p:grpSp>
    </p:spTree>
    <p:extLst>
      <p:ext uri="{BB962C8B-B14F-4D97-AF65-F5344CB8AC3E}">
        <p14:creationId xmlns:p14="http://schemas.microsoft.com/office/powerpoint/2010/main" val="84185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64D3F-0628-D324-20C2-5A0D206B6FD1}"/>
              </a:ext>
            </a:extLst>
          </p:cNvPr>
          <p:cNvSpPr>
            <a:spLocks noGrp="1"/>
          </p:cNvSpPr>
          <p:nvPr>
            <p:ph type="title"/>
          </p:nvPr>
        </p:nvSpPr>
        <p:spPr/>
        <p:txBody>
          <a:bodyPr/>
          <a:lstStyle/>
          <a:p>
            <a:r>
              <a:rPr lang="en-US" dirty="0">
                <a:solidFill>
                  <a:schemeClr val="bg1"/>
                </a:solidFill>
              </a:rPr>
              <a:t>On </a:t>
            </a:r>
            <a:r>
              <a:rPr lang="en-US" dirty="0">
                <a:solidFill>
                  <a:schemeClr val="accent5">
                    <a:lumMod val="50000"/>
                  </a:schemeClr>
                </a:solidFill>
              </a:rPr>
              <a:t>March 7 P</a:t>
            </a:r>
            <a:r>
              <a:rPr lang="en-US" dirty="0"/>
              <a:t>owell Emphasized Rate Hikes?</a:t>
            </a:r>
          </a:p>
        </p:txBody>
      </p:sp>
      <p:sp>
        <p:nvSpPr>
          <p:cNvPr id="4" name="Slide Number Placeholder 3">
            <a:extLst>
              <a:ext uri="{FF2B5EF4-FFF2-40B4-BE49-F238E27FC236}">
                <a16:creationId xmlns:a16="http://schemas.microsoft.com/office/drawing/2014/main" id="{DDE3BAB0-14E1-13ED-447C-5A1FEC5194DB}"/>
              </a:ext>
            </a:extLst>
          </p:cNvPr>
          <p:cNvSpPr>
            <a:spLocks noGrp="1"/>
          </p:cNvSpPr>
          <p:nvPr>
            <p:ph type="sldNum" sz="quarter" idx="12"/>
          </p:nvPr>
        </p:nvSpPr>
        <p:spPr/>
        <p:txBody>
          <a:bodyPr/>
          <a:lstStyle/>
          <a:p>
            <a:fld id="{D9F085D5-EC86-4F6A-B501-C1359CB39116}" type="slidenum">
              <a:rPr lang="en-GB" smtClean="0"/>
              <a:t>26</a:t>
            </a:fld>
            <a:endParaRPr lang="en-GB"/>
          </a:p>
        </p:txBody>
      </p:sp>
      <p:pic>
        <p:nvPicPr>
          <p:cNvPr id="1026" name="Picture 2">
            <a:extLst>
              <a:ext uri="{FF2B5EF4-FFF2-40B4-BE49-F238E27FC236}">
                <a16:creationId xmlns:a16="http://schemas.microsoft.com/office/drawing/2014/main" id="{4E2282CF-7E32-6975-78C0-C78784A064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3238" y="1325563"/>
            <a:ext cx="5218476" cy="48463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754A98E-E175-B3E3-435E-724A54844807}"/>
              </a:ext>
            </a:extLst>
          </p:cNvPr>
          <p:cNvPicPr>
            <a:picLocks noChangeAspect="1"/>
          </p:cNvPicPr>
          <p:nvPr/>
        </p:nvPicPr>
        <p:blipFill>
          <a:blip r:embed="rId3"/>
          <a:stretch>
            <a:fillRect/>
          </a:stretch>
        </p:blipFill>
        <p:spPr>
          <a:xfrm>
            <a:off x="680286" y="1383906"/>
            <a:ext cx="5466648" cy="4846320"/>
          </a:xfrm>
          <a:prstGeom prst="rect">
            <a:avLst/>
          </a:prstGeom>
        </p:spPr>
      </p:pic>
      <p:sp>
        <p:nvSpPr>
          <p:cNvPr id="3" name="TextBox 2">
            <a:extLst>
              <a:ext uri="{FF2B5EF4-FFF2-40B4-BE49-F238E27FC236}">
                <a16:creationId xmlns:a16="http://schemas.microsoft.com/office/drawing/2014/main" id="{88139218-2F01-D5F7-EBE9-695661B0CAB6}"/>
              </a:ext>
            </a:extLst>
          </p:cNvPr>
          <p:cNvSpPr txBox="1"/>
          <p:nvPr/>
        </p:nvSpPr>
        <p:spPr>
          <a:xfrm>
            <a:off x="7738356" y="1613154"/>
            <a:ext cx="2188028" cy="584775"/>
          </a:xfrm>
          <a:prstGeom prst="rect">
            <a:avLst/>
          </a:prstGeom>
          <a:solidFill>
            <a:schemeClr val="bg1"/>
          </a:solidFill>
        </p:spPr>
        <p:txBody>
          <a:bodyPr wrap="square" rtlCol="0">
            <a:spAutoFit/>
          </a:bodyPr>
          <a:lstStyle/>
          <a:p>
            <a:r>
              <a:rPr lang="en-US" sz="1600" dirty="0">
                <a:solidFill>
                  <a:srgbClr val="281BA5"/>
                </a:solidFill>
              </a:rPr>
              <a:t>Blue last week</a:t>
            </a:r>
          </a:p>
          <a:p>
            <a:r>
              <a:rPr lang="en-US" sz="1600" dirty="0">
                <a:solidFill>
                  <a:srgbClr val="A61A5D"/>
                </a:solidFill>
              </a:rPr>
              <a:t>Red two weeks ago</a:t>
            </a:r>
          </a:p>
        </p:txBody>
      </p:sp>
      <p:cxnSp>
        <p:nvCxnSpPr>
          <p:cNvPr id="8" name="Straight Arrow Connector 7">
            <a:extLst>
              <a:ext uri="{FF2B5EF4-FFF2-40B4-BE49-F238E27FC236}">
                <a16:creationId xmlns:a16="http://schemas.microsoft.com/office/drawing/2014/main" id="{D285A194-570A-A16C-0D97-8CF0C5FBF261}"/>
              </a:ext>
            </a:extLst>
          </p:cNvPr>
          <p:cNvCxnSpPr>
            <a:cxnSpLocks/>
          </p:cNvCxnSpPr>
          <p:nvPr/>
        </p:nvCxnSpPr>
        <p:spPr>
          <a:xfrm flipH="1">
            <a:off x="8258175" y="2307898"/>
            <a:ext cx="17002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409CAA-AA97-3ECD-8482-F8C6E4BAFB79}"/>
              </a:ext>
            </a:extLst>
          </p:cNvPr>
          <p:cNvSpPr txBox="1"/>
          <p:nvPr/>
        </p:nvSpPr>
        <p:spPr>
          <a:xfrm>
            <a:off x="10072688" y="1971675"/>
            <a:ext cx="1614487" cy="369332"/>
          </a:xfrm>
          <a:prstGeom prst="rect">
            <a:avLst/>
          </a:prstGeom>
          <a:noFill/>
        </p:spPr>
        <p:txBody>
          <a:bodyPr wrap="square" rtlCol="0">
            <a:spAutoFit/>
          </a:bodyPr>
          <a:lstStyle/>
          <a:p>
            <a:r>
              <a:rPr lang="en-US" dirty="0"/>
              <a:t>Terminal rate</a:t>
            </a:r>
          </a:p>
        </p:txBody>
      </p:sp>
      <p:pic>
        <p:nvPicPr>
          <p:cNvPr id="5" name="Picture 2">
            <a:extLst>
              <a:ext uri="{FF2B5EF4-FFF2-40B4-BE49-F238E27FC236}">
                <a16:creationId xmlns:a16="http://schemas.microsoft.com/office/drawing/2014/main" id="{684170D1-DEFC-E0BD-B5BD-565EAB58E25C}"/>
              </a:ext>
            </a:extLst>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3238" y="1292466"/>
            <a:ext cx="5262585" cy="493776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21D2D41B-28CD-732C-8781-4CF3CEDA084C}"/>
              </a:ext>
            </a:extLst>
          </p:cNvPr>
          <p:cNvCxnSpPr>
            <a:cxnSpLocks/>
          </p:cNvCxnSpPr>
          <p:nvPr/>
        </p:nvCxnSpPr>
        <p:spPr>
          <a:xfrm flipV="1">
            <a:off x="4946528" y="2968789"/>
            <a:ext cx="814974" cy="118872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D16C192-436B-32A8-1228-DBEF1832E469}"/>
              </a:ext>
            </a:extLst>
          </p:cNvPr>
          <p:cNvSpPr txBox="1"/>
          <p:nvPr/>
        </p:nvSpPr>
        <p:spPr>
          <a:xfrm>
            <a:off x="3789218" y="4157509"/>
            <a:ext cx="2043892" cy="461665"/>
          </a:xfrm>
          <a:prstGeom prst="rect">
            <a:avLst/>
          </a:prstGeom>
          <a:noFill/>
        </p:spPr>
        <p:txBody>
          <a:bodyPr wrap="square" rtlCol="0">
            <a:spAutoFit/>
          </a:bodyPr>
          <a:lstStyle/>
          <a:p>
            <a:r>
              <a:rPr lang="en-US" sz="2400" dirty="0"/>
              <a:t>2/2, 6.09%</a:t>
            </a:r>
          </a:p>
        </p:txBody>
      </p:sp>
    </p:spTree>
    <p:extLst>
      <p:ext uri="{BB962C8B-B14F-4D97-AF65-F5344CB8AC3E}">
        <p14:creationId xmlns:p14="http://schemas.microsoft.com/office/powerpoint/2010/main" val="78859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14525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764C0620-3A2C-AE19-DCA5-AFBFE201DA8D}"/>
              </a:ext>
            </a:extLst>
          </p:cNvPr>
          <p:cNvPicPr>
            <a:picLocks noChangeAspect="1"/>
          </p:cNvPicPr>
          <p:nvPr/>
        </p:nvPicPr>
        <p:blipFill>
          <a:blip r:embed="rId3"/>
          <a:stretch>
            <a:fillRect/>
          </a:stretch>
        </p:blipFill>
        <p:spPr>
          <a:xfrm>
            <a:off x="2348997" y="1452954"/>
            <a:ext cx="7008630" cy="4663440"/>
          </a:xfrm>
          <a:prstGeom prst="rect">
            <a:avLst/>
          </a:prstGeom>
        </p:spPr>
      </p:pic>
    </p:spTree>
    <p:extLst>
      <p:ext uri="{BB962C8B-B14F-4D97-AF65-F5344CB8AC3E}">
        <p14:creationId xmlns:p14="http://schemas.microsoft.com/office/powerpoint/2010/main" val="10496742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people believe that the Fed will achieve its inflation target. </a:t>
            </a:r>
          </a:p>
          <a:p>
            <a:r>
              <a:rPr lang="en-US" dirty="0">
                <a:solidFill>
                  <a:schemeClr val="accent5">
                    <a:lumMod val="50000"/>
                  </a:schemeClr>
                </a:solidFill>
                <a:latin typeface="Arial" panose="020B0604020202020204" pitchFamily="34" charset="0"/>
              </a:rPr>
              <a:t>In central bank jargon, if expectations are stable and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82403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9527484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53140" y="-8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“An</a:t>
            </a:r>
            <a:r>
              <a:rPr lang="en-US"/>
              <a:t>choring” Inflation Expectations</a:t>
            </a:r>
            <a:endParaRPr/>
          </a:p>
        </p:txBody>
      </p:sp>
      <p:sp>
        <p:nvSpPr>
          <p:cNvPr id="320" name="Google Shape;320;p4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321" name="Google Shape;321;p44"/>
          <p:cNvSpPr txBox="1"/>
          <p:nvPr/>
        </p:nvSpPr>
        <p:spPr>
          <a:xfrm>
            <a:off x="4141381" y="5981901"/>
            <a:ext cx="79425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Forecasts:  Philadelphia Fed, “Survey of Professional Forecasters”</a:t>
            </a:r>
            <a:endParaRPr/>
          </a:p>
        </p:txBody>
      </p:sp>
      <p:graphicFrame>
        <p:nvGraphicFramePr>
          <p:cNvPr id="3" name="Chart 2">
            <a:extLst>
              <a:ext uri="{FF2B5EF4-FFF2-40B4-BE49-F238E27FC236}">
                <a16:creationId xmlns:a16="http://schemas.microsoft.com/office/drawing/2014/main" id="{F87CCC15-DCA5-C642-DBA9-56EEEA3F85AE}"/>
              </a:ext>
            </a:extLst>
          </p:cNvPr>
          <p:cNvGraphicFramePr>
            <a:graphicFrameLocks noGrp="1" noChangeAspect="1"/>
          </p:cNvGraphicFramePr>
          <p:nvPr/>
        </p:nvGraphicFramePr>
        <p:xfrm>
          <a:off x="753140" y="1167059"/>
          <a:ext cx="10167108" cy="4880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252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normAutofit fontScale="92500" lnSpcReduction="10000"/>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(world) economy.  These governmental decisions are made “technocratically” and not democratically.  Is that a problem?  </a:t>
            </a:r>
          </a:p>
          <a:p>
            <a:pPr marL="0" indent="0">
              <a:buNone/>
            </a:pPr>
            <a:r>
              <a:rPr lang="en-US" dirty="0"/>
              <a:t>The Fed is mandated to not consider effects on other countries.</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57780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9223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33</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0631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21321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Now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0" y="132556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3" name="TextBox 2">
            <a:extLst>
              <a:ext uri="{FF2B5EF4-FFF2-40B4-BE49-F238E27FC236}">
                <a16:creationId xmlns:a16="http://schemas.microsoft.com/office/drawing/2014/main" id="{5C916B33-F51D-3CA4-8FCF-0C9F7B8A625C}"/>
              </a:ext>
            </a:extLst>
          </p:cNvPr>
          <p:cNvSpPr txBox="1"/>
          <p:nvPr/>
        </p:nvSpPr>
        <p:spPr>
          <a:xfrm>
            <a:off x="625365" y="5559972"/>
            <a:ext cx="12123683" cy="492443"/>
          </a:xfrm>
          <a:prstGeom prst="rect">
            <a:avLst/>
          </a:prstGeom>
          <a:noFill/>
        </p:spPr>
        <p:txBody>
          <a:bodyPr wrap="square" rtlCol="0">
            <a:spAutoFit/>
          </a:bodyPr>
          <a:lstStyle/>
          <a:p>
            <a:r>
              <a:rPr lang="en-US" sz="2600" dirty="0"/>
              <a:t>Amazingly, (to me anyway), the Fed reaffirmed targeting average realized inflation!</a:t>
            </a:r>
          </a:p>
        </p:txBody>
      </p:sp>
      <p:pic>
        <p:nvPicPr>
          <p:cNvPr id="1026" name="Picture 2">
            <a:extLst>
              <a:ext uri="{FF2B5EF4-FFF2-40B4-BE49-F238E27FC236}">
                <a16:creationId xmlns:a16="http://schemas.microsoft.com/office/drawing/2014/main" id="{155639A5-99B8-023A-60E5-7D2D1EBF5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133" y="1325563"/>
            <a:ext cx="5907006" cy="4051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18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9BA67-C573-CD2E-432F-1BADB3FA1837}"/>
              </a:ext>
            </a:extLst>
          </p:cNvPr>
          <p:cNvSpPr>
            <a:spLocks noGrp="1"/>
          </p:cNvSpPr>
          <p:nvPr>
            <p:ph type="title"/>
          </p:nvPr>
        </p:nvSpPr>
        <p:spPr/>
        <p:txBody>
          <a:bodyPr/>
          <a:lstStyle/>
          <a:p>
            <a:r>
              <a:rPr lang="en-US" dirty="0">
                <a:solidFill>
                  <a:schemeClr val="bg1"/>
                </a:solidFill>
              </a:rPr>
              <a:t>Wh</a:t>
            </a:r>
            <a:r>
              <a:rPr lang="en-US" dirty="0"/>
              <a:t>at’s at Stake</a:t>
            </a:r>
          </a:p>
        </p:txBody>
      </p:sp>
      <p:sp>
        <p:nvSpPr>
          <p:cNvPr id="3" name="Content Placeholder 2">
            <a:extLst>
              <a:ext uri="{FF2B5EF4-FFF2-40B4-BE49-F238E27FC236}">
                <a16:creationId xmlns:a16="http://schemas.microsoft.com/office/drawing/2014/main" id="{3E39D869-2D4C-2CFB-73DA-6C64FDAE9EF2}"/>
              </a:ext>
            </a:extLst>
          </p:cNvPr>
          <p:cNvSpPr>
            <a:spLocks noGrp="1"/>
          </p:cNvSpPr>
          <p:nvPr>
            <p:ph idx="1"/>
          </p:nvPr>
        </p:nvSpPr>
        <p:spPr/>
        <p:txBody>
          <a:bodyPr/>
          <a:lstStyle/>
          <a:p>
            <a:pPr marL="0" indent="0">
              <a:buNone/>
            </a:pPr>
            <a:endParaRPr lang="en-US" dirty="0"/>
          </a:p>
          <a:p>
            <a:r>
              <a:rPr lang="en-US" dirty="0"/>
              <a:t>A rise in inflationary expectations would probably mean higher and more variable inflation (unlikely).</a:t>
            </a:r>
          </a:p>
          <a:p>
            <a:r>
              <a:rPr lang="en-US" dirty="0"/>
              <a:t>Oversteering leading to a steep recession.</a:t>
            </a:r>
          </a:p>
          <a:p>
            <a:pPr marL="0" indent="0">
              <a:buNone/>
            </a:pPr>
            <a:r>
              <a:rPr lang="en-US" dirty="0"/>
              <a:t>And, the Fed needs to navigate: </a:t>
            </a:r>
          </a:p>
          <a:p>
            <a:pPr marL="514350" indent="-514350">
              <a:buFont typeface="+mj-lt"/>
              <a:buAutoNum type="arabicPeriod"/>
            </a:pPr>
            <a:r>
              <a:rPr lang="en-US" dirty="0"/>
              <a:t>At the start of a presidential election cycle, with</a:t>
            </a:r>
          </a:p>
          <a:p>
            <a:pPr marL="514350" indent="-514350">
              <a:buFont typeface="+mj-lt"/>
              <a:buAutoNum type="arabicPeriod"/>
            </a:pPr>
            <a:r>
              <a:rPr lang="en-US" dirty="0"/>
              <a:t>Pervasive uncertainty.</a:t>
            </a:r>
          </a:p>
          <a:p>
            <a:pPr marL="0" indent="0">
              <a:buNone/>
            </a:pPr>
            <a:r>
              <a:rPr lang="en-US" dirty="0"/>
              <a:t>And there is more work to be done on inflation!</a:t>
            </a:r>
          </a:p>
        </p:txBody>
      </p:sp>
      <p:sp>
        <p:nvSpPr>
          <p:cNvPr id="4" name="Slide Number Placeholder 3">
            <a:extLst>
              <a:ext uri="{FF2B5EF4-FFF2-40B4-BE49-F238E27FC236}">
                <a16:creationId xmlns:a16="http://schemas.microsoft.com/office/drawing/2014/main" id="{30B7F0C1-BB5E-1704-C319-1C71BC0F1896}"/>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9002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dirty="0">
                <a:solidFill>
                  <a:schemeClr val="lt1"/>
                </a:solidFill>
              </a:rPr>
              <a:t>Infl</a:t>
            </a:r>
            <a:r>
              <a:rPr lang="en-US" dirty="0"/>
              <a:t>ation during the Recovery</a:t>
            </a:r>
            <a:endParaRPr dirty="0"/>
          </a:p>
        </p:txBody>
      </p:sp>
      <p:sp>
        <p:nvSpPr>
          <p:cNvPr id="252" name="Google Shape;252;p36"/>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dirty="0"/>
          </a:p>
        </p:txBody>
      </p:sp>
      <p:pic>
        <p:nvPicPr>
          <p:cNvPr id="10" name="Picture 9">
            <a:extLst>
              <a:ext uri="{FF2B5EF4-FFF2-40B4-BE49-F238E27FC236}">
                <a16:creationId xmlns:a16="http://schemas.microsoft.com/office/drawing/2014/main" id="{3EFE73A7-FC53-66C7-DD62-FF4E2141CF0E}"/>
              </a:ext>
            </a:extLst>
          </p:cNvPr>
          <p:cNvPicPr>
            <a:picLocks noChangeAspect="1"/>
          </p:cNvPicPr>
          <p:nvPr/>
        </p:nvPicPr>
        <p:blipFill>
          <a:blip r:embed="rId3"/>
          <a:stretch>
            <a:fillRect/>
          </a:stretch>
        </p:blipFill>
        <p:spPr>
          <a:xfrm>
            <a:off x="619125" y="1728219"/>
            <a:ext cx="10953750" cy="4286250"/>
          </a:xfrm>
          <a:prstGeom prst="rect">
            <a:avLst/>
          </a:prstGeom>
        </p:spPr>
      </p:pic>
      <p:sp>
        <p:nvSpPr>
          <p:cNvPr id="4" name="TextBox 3">
            <a:extLst>
              <a:ext uri="{FF2B5EF4-FFF2-40B4-BE49-F238E27FC236}">
                <a16:creationId xmlns:a16="http://schemas.microsoft.com/office/drawing/2014/main" id="{F097296A-BE33-3746-6E60-C503F664CE5E}"/>
              </a:ext>
            </a:extLst>
          </p:cNvPr>
          <p:cNvSpPr txBox="1"/>
          <p:nvPr/>
        </p:nvSpPr>
        <p:spPr>
          <a:xfrm>
            <a:off x="7561780" y="3821986"/>
            <a:ext cx="2907586" cy="461665"/>
          </a:xfrm>
          <a:prstGeom prst="rect">
            <a:avLst/>
          </a:prstGeom>
          <a:noFill/>
        </p:spPr>
        <p:txBody>
          <a:bodyPr wrap="square" rtlCol="0">
            <a:spAutoFit/>
          </a:bodyPr>
          <a:lstStyle/>
          <a:p>
            <a:r>
              <a:rPr lang="en-US" sz="2400" dirty="0"/>
              <a:t>Looks Promising?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0F21-09DB-46FF-13CA-F84C7206701F}"/>
              </a:ext>
            </a:extLst>
          </p:cNvPr>
          <p:cNvSpPr>
            <a:spLocks noGrp="1"/>
          </p:cNvSpPr>
          <p:nvPr>
            <p:ph type="title"/>
          </p:nvPr>
        </p:nvSpPr>
        <p:spPr/>
        <p:txBody>
          <a:bodyPr/>
          <a:lstStyle/>
          <a:p>
            <a:r>
              <a:rPr lang="en-US" dirty="0">
                <a:solidFill>
                  <a:schemeClr val="bg1"/>
                </a:solidFill>
              </a:rPr>
              <a:t>Infl</a:t>
            </a:r>
            <a:r>
              <a:rPr lang="en-US" dirty="0"/>
              <a:t>ation:  A Closer Look</a:t>
            </a:r>
          </a:p>
        </p:txBody>
      </p:sp>
      <p:sp>
        <p:nvSpPr>
          <p:cNvPr id="4" name="Slide Number Placeholder 3">
            <a:extLst>
              <a:ext uri="{FF2B5EF4-FFF2-40B4-BE49-F238E27FC236}">
                <a16:creationId xmlns:a16="http://schemas.microsoft.com/office/drawing/2014/main" id="{A43F9643-22BC-2919-C342-198417316C92}"/>
              </a:ext>
            </a:extLst>
          </p:cNvPr>
          <p:cNvSpPr>
            <a:spLocks noGrp="1"/>
          </p:cNvSpPr>
          <p:nvPr>
            <p:ph type="sldNum" sz="quarter" idx="12"/>
          </p:nvPr>
        </p:nvSpPr>
        <p:spPr/>
        <p:txBody>
          <a:bodyPr/>
          <a:lstStyle/>
          <a:p>
            <a:fld id="{D9F085D5-EC86-4F6A-B501-C1359CB39116}" type="slidenum">
              <a:rPr lang="en-GB" smtClean="0"/>
              <a:t>38</a:t>
            </a:fld>
            <a:endParaRPr lang="en-GB"/>
          </a:p>
        </p:txBody>
      </p:sp>
      <p:graphicFrame>
        <p:nvGraphicFramePr>
          <p:cNvPr id="5" name="Content Placeholder 4">
            <a:extLst>
              <a:ext uri="{FF2B5EF4-FFF2-40B4-BE49-F238E27FC236}">
                <a16:creationId xmlns:a16="http://schemas.microsoft.com/office/drawing/2014/main" id="{FB0FBC2C-2F22-3C17-805E-866C7549CB22}"/>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19C2A4B-41FD-7479-3407-87FD9128C89B}"/>
              </a:ext>
            </a:extLst>
          </p:cNvPr>
          <p:cNvSpPr txBox="1"/>
          <p:nvPr/>
        </p:nvSpPr>
        <p:spPr>
          <a:xfrm>
            <a:off x="7849456" y="6092575"/>
            <a:ext cx="3256908" cy="369332"/>
          </a:xfrm>
          <a:prstGeom prst="rect">
            <a:avLst/>
          </a:prstGeom>
          <a:noFill/>
        </p:spPr>
        <p:txBody>
          <a:bodyPr wrap="square" rtlCol="0">
            <a:spAutoFit/>
          </a:bodyPr>
          <a:lstStyle/>
          <a:p>
            <a:r>
              <a:rPr lang="en-US" dirty="0"/>
              <a:t>Source:  BLS accessed from Fred</a:t>
            </a:r>
          </a:p>
        </p:txBody>
      </p:sp>
    </p:spTree>
    <p:extLst>
      <p:ext uri="{BB962C8B-B14F-4D97-AF65-F5344CB8AC3E}">
        <p14:creationId xmlns:p14="http://schemas.microsoft.com/office/powerpoint/2010/main" val="2845036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76E3-01FE-651C-AE7F-463706B3E374}"/>
              </a:ext>
            </a:extLst>
          </p:cNvPr>
          <p:cNvSpPr>
            <a:spLocks noGrp="1"/>
          </p:cNvSpPr>
          <p:nvPr>
            <p:ph type="title"/>
          </p:nvPr>
        </p:nvSpPr>
        <p:spPr/>
        <p:txBody>
          <a:bodyPr/>
          <a:lstStyle/>
          <a:p>
            <a:r>
              <a:rPr lang="en-US" dirty="0">
                <a:solidFill>
                  <a:schemeClr val="bg1"/>
                </a:solidFill>
              </a:rPr>
              <a:t>Sad</a:t>
            </a:r>
            <a:r>
              <a:rPr lang="en-US" dirty="0"/>
              <a:t>ly, It Looks as if Things Could Get Worse</a:t>
            </a:r>
          </a:p>
        </p:txBody>
      </p:sp>
      <p:sp>
        <p:nvSpPr>
          <p:cNvPr id="3" name="Content Placeholder 2">
            <a:extLst>
              <a:ext uri="{FF2B5EF4-FFF2-40B4-BE49-F238E27FC236}">
                <a16:creationId xmlns:a16="http://schemas.microsoft.com/office/drawing/2014/main" id="{6F843BC8-CBEC-DCB5-F713-3C96FC6D761D}"/>
              </a:ext>
            </a:extLst>
          </p:cNvPr>
          <p:cNvSpPr>
            <a:spLocks noGrp="1"/>
          </p:cNvSpPr>
          <p:nvPr>
            <p:ph idx="1"/>
          </p:nvPr>
        </p:nvSpPr>
        <p:spPr/>
        <p:txBody>
          <a:bodyPr/>
          <a:lstStyle/>
          <a:p>
            <a:pPr marL="0" indent="0">
              <a:buNone/>
            </a:pPr>
            <a:r>
              <a:rPr lang="en-US" i="0" dirty="0">
                <a:solidFill>
                  <a:schemeClr val="accent5">
                    <a:lumMod val="50000"/>
                  </a:schemeClr>
                </a:solidFill>
                <a:effectLst/>
                <a:latin typeface="Exchange"/>
              </a:rPr>
              <a:t>Credit Suisse a large Bank (45</a:t>
            </a:r>
            <a:r>
              <a:rPr lang="en-US" i="0" baseline="30000" dirty="0">
                <a:solidFill>
                  <a:schemeClr val="accent5">
                    <a:lumMod val="50000"/>
                  </a:schemeClr>
                </a:solidFill>
                <a:effectLst/>
                <a:latin typeface="Exchange"/>
              </a:rPr>
              <a:t>th</a:t>
            </a:r>
            <a:r>
              <a:rPr lang="en-US" i="0" dirty="0">
                <a:solidFill>
                  <a:schemeClr val="accent5">
                    <a:lumMod val="50000"/>
                  </a:schemeClr>
                </a:solidFill>
                <a:effectLst/>
                <a:latin typeface="Exchange"/>
              </a:rPr>
              <a:t> largest in the world) with a significant US presence is in trouble</a:t>
            </a:r>
          </a:p>
          <a:p>
            <a:pPr marL="457200" lvl="1" indent="0">
              <a:buNone/>
            </a:pPr>
            <a:r>
              <a:rPr lang="en-US" b="0" i="1" dirty="0">
                <a:solidFill>
                  <a:srgbClr val="222222"/>
                </a:solidFill>
                <a:effectLst/>
                <a:latin typeface="Exchange"/>
              </a:rPr>
              <a:t>WSJ, 3/15: “</a:t>
            </a:r>
            <a:r>
              <a:rPr lang="en-US" b="0" i="0" dirty="0">
                <a:solidFill>
                  <a:srgbClr val="222222"/>
                </a:solidFill>
                <a:effectLst/>
                <a:latin typeface="Exchange"/>
              </a:rPr>
              <a:t>Credit Suisse has been the problem child of European banking for several years. Repeated scandals </a:t>
            </a:r>
            <a:r>
              <a:rPr lang="en-US" b="0" i="0" u="sng" dirty="0">
                <a:effectLst/>
                <a:latin typeface="Exchange"/>
                <a:hlinkClick r:id="rId2"/>
              </a:rPr>
              <a:t>and financial losses</a:t>
            </a:r>
            <a:r>
              <a:rPr lang="en-US" b="0" i="0" dirty="0">
                <a:solidFill>
                  <a:srgbClr val="222222"/>
                </a:solidFill>
                <a:effectLst/>
                <a:latin typeface="Exchange"/>
              </a:rPr>
              <a:t> have hammered the 166-year-old bank, which combines a wealth-management business catering to the world’s elite rich with a Wall Street investment bank.” </a:t>
            </a:r>
            <a:endParaRPr lang="en-US" b="1" i="0" dirty="0">
              <a:solidFill>
                <a:schemeClr val="accent5">
                  <a:lumMod val="50000"/>
                </a:schemeClr>
              </a:solidFill>
              <a:effectLst/>
              <a:latin typeface="Exchange"/>
            </a:endParaRPr>
          </a:p>
          <a:p>
            <a:pPr marL="0" indent="0">
              <a:buNone/>
            </a:pPr>
            <a:r>
              <a:rPr lang="en-US" dirty="0">
                <a:solidFill>
                  <a:schemeClr val="accent5">
                    <a:lumMod val="50000"/>
                  </a:schemeClr>
                </a:solidFill>
                <a:latin typeface="Exchange"/>
              </a:rPr>
              <a:t>But, the danger is contagion and European bank shares were down.</a:t>
            </a:r>
            <a:endParaRPr lang="en-US" dirty="0">
              <a:solidFill>
                <a:schemeClr val="accent5">
                  <a:lumMod val="50000"/>
                </a:schemeClr>
              </a:solidFill>
            </a:endParaRPr>
          </a:p>
        </p:txBody>
      </p:sp>
      <p:sp>
        <p:nvSpPr>
          <p:cNvPr id="4" name="Slide Number Placeholder 3">
            <a:extLst>
              <a:ext uri="{FF2B5EF4-FFF2-40B4-BE49-F238E27FC236}">
                <a16:creationId xmlns:a16="http://schemas.microsoft.com/office/drawing/2014/main" id="{FC9DBCDA-2D95-67E1-D1C2-07A6B66967F6}"/>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235210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88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B152D-1B69-993B-1192-247AD85EE3BE}"/>
              </a:ext>
            </a:extLst>
          </p:cNvPr>
          <p:cNvSpPr>
            <a:spLocks noGrp="1"/>
          </p:cNvSpPr>
          <p:nvPr>
            <p:ph type="title"/>
          </p:nvPr>
        </p:nvSpPr>
        <p:spPr/>
        <p:txBody>
          <a:bodyPr/>
          <a:lstStyle/>
          <a:p>
            <a:r>
              <a:rPr lang="en-US" dirty="0">
                <a:solidFill>
                  <a:schemeClr val="bg1"/>
                </a:solidFill>
              </a:rPr>
              <a:t>Tur</a:t>
            </a:r>
            <a:r>
              <a:rPr lang="en-US" dirty="0"/>
              <a:t>bulence in the Treasury Market</a:t>
            </a:r>
          </a:p>
        </p:txBody>
      </p:sp>
      <p:sp>
        <p:nvSpPr>
          <p:cNvPr id="4" name="Slide Number Placeholder 3">
            <a:extLst>
              <a:ext uri="{FF2B5EF4-FFF2-40B4-BE49-F238E27FC236}">
                <a16:creationId xmlns:a16="http://schemas.microsoft.com/office/drawing/2014/main" id="{6A4BAA7D-EBD0-9F6C-02B8-FD8AC2DD7F25}"/>
              </a:ext>
            </a:extLst>
          </p:cNvPr>
          <p:cNvSpPr>
            <a:spLocks noGrp="1"/>
          </p:cNvSpPr>
          <p:nvPr>
            <p:ph type="sldNum" sz="quarter" idx="12"/>
          </p:nvPr>
        </p:nvSpPr>
        <p:spPr/>
        <p:txBody>
          <a:bodyPr/>
          <a:lstStyle/>
          <a:p>
            <a:fld id="{D9F085D5-EC86-4F6A-B501-C1359CB39116}" type="slidenum">
              <a:rPr lang="en-GB" smtClean="0"/>
              <a:t>40</a:t>
            </a:fld>
            <a:endParaRPr lang="en-GB"/>
          </a:p>
        </p:txBody>
      </p:sp>
      <p:pic>
        <p:nvPicPr>
          <p:cNvPr id="8" name="Content Placeholder 7">
            <a:extLst>
              <a:ext uri="{FF2B5EF4-FFF2-40B4-BE49-F238E27FC236}">
                <a16:creationId xmlns:a16="http://schemas.microsoft.com/office/drawing/2014/main" id="{52A7504C-6D93-0CD0-FE6F-D782B500EF3E}"/>
              </a:ext>
            </a:extLst>
          </p:cNvPr>
          <p:cNvPicPr>
            <a:picLocks noGrp="1" noChangeAspect="1"/>
          </p:cNvPicPr>
          <p:nvPr>
            <p:ph idx="1"/>
          </p:nvPr>
        </p:nvPicPr>
        <p:blipFill>
          <a:blip r:embed="rId2"/>
          <a:stretch>
            <a:fillRect/>
          </a:stretch>
        </p:blipFill>
        <p:spPr>
          <a:xfrm>
            <a:off x="1233814" y="1570038"/>
            <a:ext cx="9724371" cy="4351337"/>
          </a:xfrm>
        </p:spPr>
      </p:pic>
    </p:spTree>
    <p:extLst>
      <p:ext uri="{BB962C8B-B14F-4D97-AF65-F5344CB8AC3E}">
        <p14:creationId xmlns:p14="http://schemas.microsoft.com/office/powerpoint/2010/main" val="574159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4D02F-8D7C-2C72-D765-FCBAFB920C9C}"/>
              </a:ext>
            </a:extLst>
          </p:cNvPr>
          <p:cNvSpPr>
            <a:spLocks noGrp="1"/>
          </p:cNvSpPr>
          <p:nvPr>
            <p:ph type="title"/>
          </p:nvPr>
        </p:nvSpPr>
        <p:spPr/>
        <p:txBody>
          <a:bodyPr/>
          <a:lstStyle/>
          <a:p>
            <a:r>
              <a:rPr lang="en-US" dirty="0">
                <a:solidFill>
                  <a:schemeClr val="bg1"/>
                </a:solidFill>
              </a:rPr>
              <a:t>Th</a:t>
            </a:r>
            <a:r>
              <a:rPr lang="en-US" dirty="0"/>
              <a:t>e Fed Has Been Providing Liquidity</a:t>
            </a:r>
          </a:p>
        </p:txBody>
      </p:sp>
      <p:pic>
        <p:nvPicPr>
          <p:cNvPr id="6" name="Content Placeholder 5">
            <a:extLst>
              <a:ext uri="{FF2B5EF4-FFF2-40B4-BE49-F238E27FC236}">
                <a16:creationId xmlns:a16="http://schemas.microsoft.com/office/drawing/2014/main" id="{D73DB7B3-3ED2-2EA3-09B4-A05282508E3E}"/>
              </a:ext>
            </a:extLst>
          </p:cNvPr>
          <p:cNvPicPr>
            <a:picLocks noGrp="1" noChangeAspect="1"/>
          </p:cNvPicPr>
          <p:nvPr>
            <p:ph idx="1"/>
          </p:nvPr>
        </p:nvPicPr>
        <p:blipFill>
          <a:blip r:embed="rId2"/>
          <a:stretch>
            <a:fillRect/>
          </a:stretch>
        </p:blipFill>
        <p:spPr>
          <a:xfrm>
            <a:off x="583096" y="1570038"/>
            <a:ext cx="10999304" cy="4351337"/>
          </a:xfrm>
        </p:spPr>
      </p:pic>
      <p:sp>
        <p:nvSpPr>
          <p:cNvPr id="4" name="Slide Number Placeholder 3">
            <a:extLst>
              <a:ext uri="{FF2B5EF4-FFF2-40B4-BE49-F238E27FC236}">
                <a16:creationId xmlns:a16="http://schemas.microsoft.com/office/drawing/2014/main" id="{59BE7DA1-A47B-8AED-B93A-D3206346C474}"/>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7" name="TextBox 6">
            <a:extLst>
              <a:ext uri="{FF2B5EF4-FFF2-40B4-BE49-F238E27FC236}">
                <a16:creationId xmlns:a16="http://schemas.microsoft.com/office/drawing/2014/main" id="{FB5EB1AB-6C63-195C-4989-CB76766F1D3E}"/>
              </a:ext>
            </a:extLst>
          </p:cNvPr>
          <p:cNvSpPr txBox="1"/>
          <p:nvPr/>
        </p:nvSpPr>
        <p:spPr>
          <a:xfrm>
            <a:off x="3571461" y="2577548"/>
            <a:ext cx="4141304" cy="954107"/>
          </a:xfrm>
          <a:prstGeom prst="rect">
            <a:avLst/>
          </a:prstGeom>
          <a:noFill/>
        </p:spPr>
        <p:txBody>
          <a:bodyPr wrap="square" rtlCol="0">
            <a:spAutoFit/>
          </a:bodyPr>
          <a:lstStyle/>
          <a:p>
            <a:r>
              <a:rPr lang="en-US" sz="2800" dirty="0"/>
              <a:t>An Additional $143 billion in New Lending Program</a:t>
            </a:r>
          </a:p>
        </p:txBody>
      </p:sp>
    </p:spTree>
    <p:extLst>
      <p:ext uri="{BB962C8B-B14F-4D97-AF65-F5344CB8AC3E}">
        <p14:creationId xmlns:p14="http://schemas.microsoft.com/office/powerpoint/2010/main" val="427116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6A382-355A-20AD-E288-AEEA7F1D6912}"/>
              </a:ext>
            </a:extLst>
          </p:cNvPr>
          <p:cNvSpPr>
            <a:spLocks noGrp="1"/>
          </p:cNvSpPr>
          <p:nvPr>
            <p:ph type="title"/>
          </p:nvPr>
        </p:nvSpPr>
        <p:spPr/>
        <p:txBody>
          <a:bodyPr/>
          <a:lstStyle/>
          <a:p>
            <a:r>
              <a:rPr lang="en-US" dirty="0">
                <a:solidFill>
                  <a:schemeClr val="bg1"/>
                </a:solidFill>
              </a:rPr>
              <a:t>Re</a:t>
            </a:r>
            <a:r>
              <a:rPr lang="en-US" dirty="0"/>
              <a:t>cent Developments:  ECB 50 bp rate increase</a:t>
            </a:r>
          </a:p>
        </p:txBody>
      </p:sp>
      <p:sp>
        <p:nvSpPr>
          <p:cNvPr id="3" name="Content Placeholder 2">
            <a:extLst>
              <a:ext uri="{FF2B5EF4-FFF2-40B4-BE49-F238E27FC236}">
                <a16:creationId xmlns:a16="http://schemas.microsoft.com/office/drawing/2014/main" id="{BA27B7D7-1CA9-BD95-0312-B7D1B8547771}"/>
              </a:ext>
            </a:extLst>
          </p:cNvPr>
          <p:cNvSpPr>
            <a:spLocks noGrp="1"/>
          </p:cNvSpPr>
          <p:nvPr>
            <p:ph idx="1"/>
          </p:nvPr>
        </p:nvSpPr>
        <p:spPr/>
        <p:txBody>
          <a:bodyPr/>
          <a:lstStyle/>
          <a:p>
            <a:r>
              <a:rPr lang="en-US" dirty="0"/>
              <a:t>ECB raised their policy interest rate by 50 basis points in spite of Credit Suisse problems.</a:t>
            </a:r>
          </a:p>
          <a:p>
            <a:r>
              <a:rPr lang="en-US" dirty="0"/>
              <a:t>FOMC meets on 3/21-22.</a:t>
            </a:r>
          </a:p>
          <a:p>
            <a:r>
              <a:rPr lang="en-US" dirty="0"/>
              <a:t>Stay tuned.</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BF05F95-65C9-E0B0-B630-0CEECF1A5F97}"/>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7" name="Picture 6">
            <a:extLst>
              <a:ext uri="{FF2B5EF4-FFF2-40B4-BE49-F238E27FC236}">
                <a16:creationId xmlns:a16="http://schemas.microsoft.com/office/drawing/2014/main" id="{292F975C-5FC8-70E8-9FD9-EC618A916A3E}"/>
              </a:ext>
            </a:extLst>
          </p:cNvPr>
          <p:cNvPicPr>
            <a:picLocks noChangeAspect="1"/>
          </p:cNvPicPr>
          <p:nvPr/>
        </p:nvPicPr>
        <p:blipFill>
          <a:blip r:embed="rId2"/>
          <a:stretch>
            <a:fillRect/>
          </a:stretch>
        </p:blipFill>
        <p:spPr>
          <a:xfrm>
            <a:off x="0" y="1027199"/>
            <a:ext cx="12192000" cy="4803602"/>
          </a:xfrm>
          <a:prstGeom prst="rect">
            <a:avLst/>
          </a:prstGeom>
        </p:spPr>
      </p:pic>
      <p:pic>
        <p:nvPicPr>
          <p:cNvPr id="9" name="Picture 8">
            <a:extLst>
              <a:ext uri="{FF2B5EF4-FFF2-40B4-BE49-F238E27FC236}">
                <a16:creationId xmlns:a16="http://schemas.microsoft.com/office/drawing/2014/main" id="{868BF279-C762-E51E-F718-21967FBE5339}"/>
              </a:ext>
            </a:extLst>
          </p:cNvPr>
          <p:cNvPicPr>
            <a:picLocks noChangeAspect="1"/>
          </p:cNvPicPr>
          <p:nvPr/>
        </p:nvPicPr>
        <p:blipFill>
          <a:blip r:embed="rId2"/>
          <a:stretch>
            <a:fillRect/>
          </a:stretch>
        </p:blipFill>
        <p:spPr>
          <a:xfrm>
            <a:off x="0" y="1027199"/>
            <a:ext cx="12192000" cy="4803602"/>
          </a:xfrm>
          <a:prstGeom prst="rect">
            <a:avLst/>
          </a:prstGeom>
        </p:spPr>
      </p:pic>
      <p:cxnSp>
        <p:nvCxnSpPr>
          <p:cNvPr id="6" name="Straight Connector 5">
            <a:extLst>
              <a:ext uri="{FF2B5EF4-FFF2-40B4-BE49-F238E27FC236}">
                <a16:creationId xmlns:a16="http://schemas.microsoft.com/office/drawing/2014/main" id="{DEE857AB-E129-4CBE-222F-F9967F131B6D}"/>
              </a:ext>
            </a:extLst>
          </p:cNvPr>
          <p:cNvCxnSpPr/>
          <p:nvPr/>
        </p:nvCxnSpPr>
        <p:spPr>
          <a:xfrm>
            <a:off x="6130636" y="2265218"/>
            <a:ext cx="0" cy="288867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7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7D6F2-1DAD-A1A5-29CE-AC0364E01168}"/>
              </a:ext>
            </a:extLst>
          </p:cNvPr>
          <p:cNvSpPr>
            <a:spLocks noGrp="1"/>
          </p:cNvSpPr>
          <p:nvPr>
            <p:ph type="title"/>
          </p:nvPr>
        </p:nvSpPr>
        <p:spPr/>
        <p:txBody>
          <a:bodyPr/>
          <a:lstStyle/>
          <a:p>
            <a:r>
              <a:rPr lang="en-US" dirty="0">
                <a:solidFill>
                  <a:schemeClr val="bg1"/>
                </a:solidFill>
              </a:rPr>
              <a:t>Eur</a:t>
            </a:r>
            <a:r>
              <a:rPr lang="en-US" dirty="0"/>
              <a:t>opean Banking May be Calming</a:t>
            </a:r>
          </a:p>
        </p:txBody>
      </p:sp>
      <p:pic>
        <p:nvPicPr>
          <p:cNvPr id="10" name="Content Placeholder 9">
            <a:extLst>
              <a:ext uri="{FF2B5EF4-FFF2-40B4-BE49-F238E27FC236}">
                <a16:creationId xmlns:a16="http://schemas.microsoft.com/office/drawing/2014/main" id="{30FCBD24-ECAB-7E8F-8225-B3E1DDE73C88}"/>
              </a:ext>
            </a:extLst>
          </p:cNvPr>
          <p:cNvPicPr>
            <a:picLocks noGrp="1" noChangeAspect="1"/>
          </p:cNvPicPr>
          <p:nvPr>
            <p:ph idx="1"/>
          </p:nvPr>
        </p:nvPicPr>
        <p:blipFill>
          <a:blip r:embed="rId2"/>
          <a:stretch>
            <a:fillRect/>
          </a:stretch>
        </p:blipFill>
        <p:spPr>
          <a:xfrm>
            <a:off x="838200" y="1674153"/>
            <a:ext cx="10298987" cy="4143106"/>
          </a:xfrm>
        </p:spPr>
      </p:pic>
      <p:sp>
        <p:nvSpPr>
          <p:cNvPr id="4" name="Slide Number Placeholder 3">
            <a:extLst>
              <a:ext uri="{FF2B5EF4-FFF2-40B4-BE49-F238E27FC236}">
                <a16:creationId xmlns:a16="http://schemas.microsoft.com/office/drawing/2014/main" id="{482FDD2C-0419-9ED4-87A7-B90D0B39FEFE}"/>
              </a:ext>
            </a:extLst>
          </p:cNvPr>
          <p:cNvSpPr>
            <a:spLocks noGrp="1"/>
          </p:cNvSpPr>
          <p:nvPr>
            <p:ph type="sldNum" sz="quarter" idx="12"/>
          </p:nvPr>
        </p:nvSpPr>
        <p:spPr/>
        <p:txBody>
          <a:bodyPr/>
          <a:lstStyle/>
          <a:p>
            <a:fld id="{D9F085D5-EC86-4F6A-B501-C1359CB39116}" type="slidenum">
              <a:rPr lang="en-GB" smtClean="0"/>
              <a:t>43</a:t>
            </a:fld>
            <a:endParaRPr lang="en-GB"/>
          </a:p>
        </p:txBody>
      </p:sp>
    </p:spTree>
    <p:extLst>
      <p:ext uri="{BB962C8B-B14F-4D97-AF65-F5344CB8AC3E}">
        <p14:creationId xmlns:p14="http://schemas.microsoft.com/office/powerpoint/2010/main" val="12942981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940B-C82A-F281-141E-05D7D60A239F}"/>
              </a:ext>
            </a:extLst>
          </p:cNvPr>
          <p:cNvSpPr>
            <a:spLocks noGrp="1"/>
          </p:cNvSpPr>
          <p:nvPr>
            <p:ph type="title"/>
          </p:nvPr>
        </p:nvSpPr>
        <p:spPr/>
        <p:txBody>
          <a:bodyPr/>
          <a:lstStyle/>
          <a:p>
            <a:r>
              <a:rPr lang="en-US" dirty="0">
                <a:solidFill>
                  <a:schemeClr val="bg1"/>
                </a:solidFill>
              </a:rPr>
              <a:t>Fin</a:t>
            </a:r>
            <a:r>
              <a:rPr lang="en-US" dirty="0"/>
              <a:t>ally, the Fed Meets this Week</a:t>
            </a:r>
          </a:p>
        </p:txBody>
      </p:sp>
      <p:sp>
        <p:nvSpPr>
          <p:cNvPr id="3" name="Content Placeholder 2">
            <a:extLst>
              <a:ext uri="{FF2B5EF4-FFF2-40B4-BE49-F238E27FC236}">
                <a16:creationId xmlns:a16="http://schemas.microsoft.com/office/drawing/2014/main" id="{198707D8-0137-72B9-3339-D2B1CEF9B74B}"/>
              </a:ext>
            </a:extLst>
          </p:cNvPr>
          <p:cNvSpPr>
            <a:spLocks noGrp="1"/>
          </p:cNvSpPr>
          <p:nvPr>
            <p:ph idx="1"/>
          </p:nvPr>
        </p:nvSpPr>
        <p:spPr/>
        <p:txBody>
          <a:bodyPr/>
          <a:lstStyle/>
          <a:p>
            <a:r>
              <a:rPr lang="en-US" dirty="0"/>
              <a:t>Widely anticipated 25 basis point increase in the fed funds rate.</a:t>
            </a:r>
          </a:p>
          <a:p>
            <a:r>
              <a:rPr lang="en-US" dirty="0"/>
              <a:t>More important will be the forward guidance.</a:t>
            </a:r>
          </a:p>
          <a:p>
            <a:r>
              <a:rPr lang="en-US" dirty="0"/>
              <a:t>Policy statement announced 2:15 on Wednesday.</a:t>
            </a:r>
          </a:p>
        </p:txBody>
      </p:sp>
      <p:sp>
        <p:nvSpPr>
          <p:cNvPr id="4" name="Slide Number Placeholder 3">
            <a:extLst>
              <a:ext uri="{FF2B5EF4-FFF2-40B4-BE49-F238E27FC236}">
                <a16:creationId xmlns:a16="http://schemas.microsoft.com/office/drawing/2014/main" id="{F29A07A3-C0D8-4317-EE4B-8F94A7196E84}"/>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416129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8392571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733982" y="-317"/>
            <a:ext cx="10515600" cy="1325563"/>
          </a:xfrm>
        </p:spPr>
        <p:txBody>
          <a:bodyPr>
            <a:normAutofit/>
          </a:bodyPr>
          <a:lstStyle/>
          <a:p>
            <a:r>
              <a:rPr lang="en-US" sz="3800" dirty="0"/>
              <a:t> </a:t>
            </a:r>
            <a:r>
              <a:rPr lang="en-US" sz="3800" dirty="0">
                <a:solidFill>
                  <a:schemeClr val="bg1"/>
                </a:solidFill>
              </a:rPr>
              <a:t>Let’</a:t>
            </a:r>
            <a:r>
              <a:rPr lang="en-US" sz="3800" dirty="0"/>
              <a:t>s Hear from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55000" lnSpcReduction="20000"/>
          </a:bodyPr>
          <a:lstStyle/>
          <a:p>
            <a:pPr marL="0" indent="0" algn="ctr">
              <a:buNone/>
            </a:pPr>
            <a:endParaRPr lang="en-US" sz="5100" dirty="0">
              <a:hlinkClick r:id="rId2"/>
            </a:endParaRPr>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537982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47991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838200" y="1570730"/>
            <a:ext cx="10673080" cy="4351338"/>
          </a:xfrm>
        </p:spPr>
        <p:txBody>
          <a:bodyPr/>
          <a:lstStyle/>
          <a:p>
            <a:r>
              <a:rPr lang="en-US" dirty="0"/>
              <a:t>Contemporary Economic Policy</a:t>
            </a:r>
          </a:p>
          <a:p>
            <a:pPr lvl="1"/>
            <a:r>
              <a:rPr lang="en-US" b="1" dirty="0"/>
              <a:t>Week 2 (3/20): 	Monetary Economics (Geoffrey Woglom)</a:t>
            </a:r>
          </a:p>
          <a:p>
            <a:pPr lvl="1"/>
            <a:r>
              <a:rPr lang="en-US" dirty="0"/>
              <a:t>Week 3 (3/27): 	Trade and Globalization (Alan Deardorff, Univ. Michigan</a:t>
            </a:r>
            <a:r>
              <a:rPr lang="en-US" b="1" dirty="0"/>
              <a:t>)</a:t>
            </a:r>
          </a:p>
          <a:p>
            <a:pPr lvl="1"/>
            <a:r>
              <a:rPr lang="en-US" dirty="0"/>
              <a:t>Week 4 (4/3): 	Trade Deficits and Exchange Rates (Alan Deardorff)</a:t>
            </a:r>
          </a:p>
          <a:p>
            <a:pPr lvl="1"/>
            <a:r>
              <a:rPr lang="en-US" dirty="0"/>
              <a:t>Week 5 (4/10):	Healthcare Economics (Jon </a:t>
            </a:r>
            <a:r>
              <a:rPr lang="en-US" dirty="0" err="1"/>
              <a:t>Haveman</a:t>
            </a:r>
            <a:r>
              <a:rPr lang="en-US" dirty="0"/>
              <a:t>, NEED)</a:t>
            </a:r>
          </a:p>
          <a:p>
            <a:pPr lvl="1"/>
            <a:r>
              <a:rPr lang="en-US" dirty="0"/>
              <a:t>Week 6 (4/17):	Climate Change Economics (Sarah Jacobson, Williams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573235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Monetary Policy </a:t>
            </a:r>
            <a:r>
              <a:rPr lang="en-US"/>
              <a:t>Challenges ahead,</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81477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 such as the Fed?</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128400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Expenditure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9</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26789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54242</TotalTime>
  <Words>2409</Words>
  <Application>Microsoft Macintosh PowerPoint</Application>
  <PresentationFormat>Widescreen</PresentationFormat>
  <Paragraphs>312</Paragraphs>
  <Slides>46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Courier New</vt:lpstr>
      <vt:lpstr>Exchange</vt:lpstr>
      <vt:lpstr>nyt-cheltenham</vt:lpstr>
      <vt:lpstr>Times New Roman</vt:lpstr>
      <vt:lpstr>Custom Design</vt:lpstr>
      <vt:lpstr>PowerPoint Presentation</vt:lpstr>
      <vt:lpstr> National Economic Education Delegation</vt:lpstr>
      <vt:lpstr>Who Are We?</vt:lpstr>
      <vt:lpstr>Where Are We?</vt:lpstr>
      <vt:lpstr> Available NEED Topics Include:</vt:lpstr>
      <vt:lpstr> Course Outline</vt:lpstr>
      <vt:lpstr>Outline for the Talk</vt:lpstr>
      <vt:lpstr>What Is a Central Bank, such as the Fed?</vt:lpstr>
      <vt:lpstr>Stabilizer in Chief:  the Fed</vt:lpstr>
      <vt:lpstr>Track Record on Unemployment</vt:lpstr>
      <vt:lpstr>Track Record on “Price Stability”</vt:lpstr>
      <vt:lpstr>Determinants of Unemployment &amp; Inflation</vt:lpstr>
      <vt:lpstr>The Fed’s Affects the Economy via Interest Rates</vt:lpstr>
      <vt:lpstr>Become a Central Banker in One Slide!</vt:lpstr>
      <vt:lpstr>One Big Complication:  Lags</vt:lpstr>
      <vt:lpstr>A Closer Look at Interest Rate Control</vt:lpstr>
      <vt:lpstr>The Fed and Short-term Interest Rates</vt:lpstr>
      <vt:lpstr>What about the Money Supply?</vt:lpstr>
      <vt:lpstr>Do You See a Relationship?</vt:lpstr>
      <vt:lpstr>The Importance of Long-Term Interest Rates</vt:lpstr>
      <vt:lpstr>Long-Term Interest Rates</vt:lpstr>
      <vt:lpstr>Two Secondary Tools to Affect Interest Rates</vt:lpstr>
      <vt:lpstr>Forward Guidance</vt:lpstr>
      <vt:lpstr>The Meaning of “Extent”</vt:lpstr>
      <vt:lpstr>When the Fed Talks, Wall St Listens!</vt:lpstr>
      <vt:lpstr>On March 7 Powell Emphasized Rate Hikes?</vt:lpstr>
      <vt:lpstr>QE And Long-term, Risky Rates</vt:lpstr>
      <vt:lpstr>QE Has Been a Big Deal</vt:lpstr>
      <vt:lpstr>A Policy Strategy: Stabilize Expectations of Inflation</vt:lpstr>
      <vt:lpstr>“Anchoring” Inflation Expectations</vt:lpstr>
      <vt:lpstr>Anchoring Requires Credibility</vt:lpstr>
      <vt:lpstr>The Great Moderation</vt:lpstr>
      <vt:lpstr>Why Did Powell Do It?</vt:lpstr>
      <vt:lpstr>Policy Changes under Powell</vt:lpstr>
      <vt:lpstr>Is Powell Now Channeling Volcker?</vt:lpstr>
      <vt:lpstr>What’s at Stake</vt:lpstr>
      <vt:lpstr>Inflation during the Recovery</vt:lpstr>
      <vt:lpstr>Inflation:  A Closer Look</vt:lpstr>
      <vt:lpstr>Sadly, It Looks as if Things Could Get Worse</vt:lpstr>
      <vt:lpstr>Turbulence in the Treasury Market</vt:lpstr>
      <vt:lpstr>The Fed Has Been Providing Liquidity</vt:lpstr>
      <vt:lpstr>Recent Developments:  ECB 50 bp rate increase</vt:lpstr>
      <vt:lpstr>European Banking May be Calming</vt:lpstr>
      <vt:lpstr>Finally, the Fed Meets this Week</vt:lpstr>
      <vt:lpstr>Trade: Bicycle Supply Chain</vt:lpstr>
      <vt:lpstr> Let’s Hear from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309</cp:revision>
  <cp:lastPrinted>2023-03-13T02:41:35Z</cp:lastPrinted>
  <dcterms:created xsi:type="dcterms:W3CDTF">2017-05-03T22:30:38Z</dcterms:created>
  <dcterms:modified xsi:type="dcterms:W3CDTF">2023-03-22T02:20:26Z</dcterms:modified>
</cp:coreProperties>
</file>