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4"/>
  </p:notesMasterIdLst>
  <p:sldIdLst>
    <p:sldId id="1026" r:id="rId2"/>
    <p:sldId id="4532" r:id="rId3"/>
    <p:sldId id="4533" r:id="rId4"/>
    <p:sldId id="4534" r:id="rId5"/>
    <p:sldId id="4535" r:id="rId6"/>
    <p:sldId id="4084" r:id="rId7"/>
    <p:sldId id="4536" r:id="rId8"/>
    <p:sldId id="4091" r:id="rId9"/>
    <p:sldId id="4168" r:id="rId10"/>
    <p:sldId id="4111" r:id="rId11"/>
    <p:sldId id="4142" r:id="rId12"/>
    <p:sldId id="4516" r:id="rId13"/>
    <p:sldId id="1027" r:id="rId14"/>
    <p:sldId id="4196" r:id="rId15"/>
    <p:sldId id="4253" r:id="rId16"/>
    <p:sldId id="4425" r:id="rId17"/>
    <p:sldId id="4426" r:id="rId18"/>
    <p:sldId id="4427" r:id="rId19"/>
    <p:sldId id="4428" r:id="rId20"/>
    <p:sldId id="4537" r:id="rId21"/>
    <p:sldId id="4517" r:id="rId22"/>
    <p:sldId id="4518" r:id="rId23"/>
    <p:sldId id="4431" r:id="rId24"/>
    <p:sldId id="4432" r:id="rId25"/>
    <p:sldId id="4433" r:id="rId26"/>
    <p:sldId id="4434" r:id="rId27"/>
    <p:sldId id="4435" r:id="rId28"/>
    <p:sldId id="4436" r:id="rId29"/>
    <p:sldId id="4437" r:id="rId30"/>
    <p:sldId id="4438" r:id="rId31"/>
    <p:sldId id="4527" r:id="rId32"/>
    <p:sldId id="4490" r:id="rId33"/>
    <p:sldId id="4521" r:id="rId34"/>
    <p:sldId id="4441" r:id="rId35"/>
    <p:sldId id="4442" r:id="rId36"/>
    <p:sldId id="4443" r:id="rId37"/>
    <p:sldId id="4444" r:id="rId38"/>
    <p:sldId id="4445" r:id="rId39"/>
    <p:sldId id="4446" r:id="rId40"/>
    <p:sldId id="4447" r:id="rId41"/>
    <p:sldId id="4448" r:id="rId42"/>
    <p:sldId id="4450" r:id="rId43"/>
    <p:sldId id="4455" r:id="rId44"/>
    <p:sldId id="4531" r:id="rId45"/>
    <p:sldId id="4484" r:id="rId46"/>
    <p:sldId id="4523" r:id="rId47"/>
    <p:sldId id="4528" r:id="rId48"/>
    <p:sldId id="4529" r:id="rId49"/>
    <p:sldId id="4530" r:id="rId50"/>
    <p:sldId id="4538" r:id="rId51"/>
    <p:sldId id="4526" r:id="rId52"/>
    <p:sldId id="452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33" autoAdjust="0"/>
    <p:restoredTop sz="83946"/>
  </p:normalViewPr>
  <p:slideViewPr>
    <p:cSldViewPr snapToGrid="0" snapToObjects="1">
      <p:cViewPr varScale="1">
        <p:scale>
          <a:sx n="106" d="100"/>
          <a:sy n="106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4956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and Subsequent Inflation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168192961066201E-2"/>
          <c:y val="0.10282641246862069"/>
          <c:w val="0.91683180998375879"/>
          <c:h val="0.6621531423155439"/>
        </c:manualLayout>
      </c:layout>
      <c:lineChart>
        <c:grouping val="standard"/>
        <c:varyColors val="0"/>
        <c:ser>
          <c:idx val="1"/>
          <c:order val="0"/>
          <c:tx>
            <c:v>Inflation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INFLATION!$H$3:$H$214</c:f>
              <c:numCache>
                <c:formatCode>yyyy\-mm\-dd</c:formatCode>
                <c:ptCount val="212"/>
                <c:pt idx="0">
                  <c:v>26024</c:v>
                </c:pt>
                <c:pt idx="1">
                  <c:v>26115</c:v>
                </c:pt>
                <c:pt idx="2">
                  <c:v>26207</c:v>
                </c:pt>
                <c:pt idx="3">
                  <c:v>26299</c:v>
                </c:pt>
                <c:pt idx="4">
                  <c:v>26390</c:v>
                </c:pt>
                <c:pt idx="5">
                  <c:v>26481</c:v>
                </c:pt>
                <c:pt idx="6">
                  <c:v>26573</c:v>
                </c:pt>
                <c:pt idx="7">
                  <c:v>26665</c:v>
                </c:pt>
                <c:pt idx="8">
                  <c:v>26755</c:v>
                </c:pt>
                <c:pt idx="9">
                  <c:v>26846</c:v>
                </c:pt>
                <c:pt idx="10">
                  <c:v>26938</c:v>
                </c:pt>
                <c:pt idx="11">
                  <c:v>27030</c:v>
                </c:pt>
                <c:pt idx="12">
                  <c:v>27120</c:v>
                </c:pt>
                <c:pt idx="13">
                  <c:v>27211</c:v>
                </c:pt>
                <c:pt idx="14">
                  <c:v>27303</c:v>
                </c:pt>
                <c:pt idx="15">
                  <c:v>27395</c:v>
                </c:pt>
                <c:pt idx="16">
                  <c:v>27485</c:v>
                </c:pt>
                <c:pt idx="17">
                  <c:v>27576</c:v>
                </c:pt>
                <c:pt idx="18">
                  <c:v>27668</c:v>
                </c:pt>
                <c:pt idx="19">
                  <c:v>27760</c:v>
                </c:pt>
                <c:pt idx="20">
                  <c:v>27851</c:v>
                </c:pt>
                <c:pt idx="21">
                  <c:v>27942</c:v>
                </c:pt>
                <c:pt idx="22">
                  <c:v>28034</c:v>
                </c:pt>
                <c:pt idx="23">
                  <c:v>28126</c:v>
                </c:pt>
                <c:pt idx="24">
                  <c:v>28216</c:v>
                </c:pt>
                <c:pt idx="25">
                  <c:v>28307</c:v>
                </c:pt>
                <c:pt idx="26">
                  <c:v>28399</c:v>
                </c:pt>
                <c:pt idx="27">
                  <c:v>28491</c:v>
                </c:pt>
                <c:pt idx="28">
                  <c:v>28581</c:v>
                </c:pt>
                <c:pt idx="29">
                  <c:v>28672</c:v>
                </c:pt>
                <c:pt idx="30">
                  <c:v>28764</c:v>
                </c:pt>
                <c:pt idx="31">
                  <c:v>28856</c:v>
                </c:pt>
                <c:pt idx="32">
                  <c:v>28946</c:v>
                </c:pt>
                <c:pt idx="33">
                  <c:v>29037</c:v>
                </c:pt>
                <c:pt idx="34">
                  <c:v>29129</c:v>
                </c:pt>
                <c:pt idx="35">
                  <c:v>29221</c:v>
                </c:pt>
                <c:pt idx="36">
                  <c:v>29312</c:v>
                </c:pt>
                <c:pt idx="37">
                  <c:v>29403</c:v>
                </c:pt>
                <c:pt idx="38">
                  <c:v>29495</c:v>
                </c:pt>
                <c:pt idx="39">
                  <c:v>29587</c:v>
                </c:pt>
                <c:pt idx="40">
                  <c:v>29677</c:v>
                </c:pt>
                <c:pt idx="41">
                  <c:v>29768</c:v>
                </c:pt>
                <c:pt idx="42">
                  <c:v>29860</c:v>
                </c:pt>
                <c:pt idx="43">
                  <c:v>29952</c:v>
                </c:pt>
                <c:pt idx="44">
                  <c:v>30042</c:v>
                </c:pt>
                <c:pt idx="45">
                  <c:v>30133</c:v>
                </c:pt>
                <c:pt idx="46">
                  <c:v>30225</c:v>
                </c:pt>
                <c:pt idx="47">
                  <c:v>30317</c:v>
                </c:pt>
                <c:pt idx="48">
                  <c:v>30407</c:v>
                </c:pt>
                <c:pt idx="49">
                  <c:v>30498</c:v>
                </c:pt>
                <c:pt idx="50">
                  <c:v>30590</c:v>
                </c:pt>
                <c:pt idx="51">
                  <c:v>30682</c:v>
                </c:pt>
                <c:pt idx="52">
                  <c:v>30773</c:v>
                </c:pt>
                <c:pt idx="53">
                  <c:v>30864</c:v>
                </c:pt>
                <c:pt idx="54">
                  <c:v>30956</c:v>
                </c:pt>
                <c:pt idx="55">
                  <c:v>31048</c:v>
                </c:pt>
                <c:pt idx="56">
                  <c:v>31138</c:v>
                </c:pt>
                <c:pt idx="57">
                  <c:v>31229</c:v>
                </c:pt>
                <c:pt idx="58">
                  <c:v>31321</c:v>
                </c:pt>
                <c:pt idx="59">
                  <c:v>31413</c:v>
                </c:pt>
                <c:pt idx="60">
                  <c:v>31503</c:v>
                </c:pt>
                <c:pt idx="61">
                  <c:v>31594</c:v>
                </c:pt>
                <c:pt idx="62">
                  <c:v>31686</c:v>
                </c:pt>
                <c:pt idx="63">
                  <c:v>31778</c:v>
                </c:pt>
                <c:pt idx="64">
                  <c:v>31868</c:v>
                </c:pt>
                <c:pt idx="65">
                  <c:v>31959</c:v>
                </c:pt>
                <c:pt idx="66">
                  <c:v>32051</c:v>
                </c:pt>
                <c:pt idx="67">
                  <c:v>32143</c:v>
                </c:pt>
                <c:pt idx="68">
                  <c:v>32234</c:v>
                </c:pt>
                <c:pt idx="69">
                  <c:v>32325</c:v>
                </c:pt>
                <c:pt idx="70">
                  <c:v>32417</c:v>
                </c:pt>
                <c:pt idx="71">
                  <c:v>32509</c:v>
                </c:pt>
                <c:pt idx="72">
                  <c:v>32599</c:v>
                </c:pt>
                <c:pt idx="73">
                  <c:v>32690</c:v>
                </c:pt>
                <c:pt idx="74">
                  <c:v>32782</c:v>
                </c:pt>
                <c:pt idx="75">
                  <c:v>32874</c:v>
                </c:pt>
                <c:pt idx="76">
                  <c:v>32964</c:v>
                </c:pt>
                <c:pt idx="77">
                  <c:v>33055</c:v>
                </c:pt>
                <c:pt idx="78">
                  <c:v>33147</c:v>
                </c:pt>
                <c:pt idx="79">
                  <c:v>33239</c:v>
                </c:pt>
                <c:pt idx="80">
                  <c:v>33329</c:v>
                </c:pt>
                <c:pt idx="81">
                  <c:v>33420</c:v>
                </c:pt>
                <c:pt idx="82">
                  <c:v>33512</c:v>
                </c:pt>
                <c:pt idx="83">
                  <c:v>33604</c:v>
                </c:pt>
                <c:pt idx="84">
                  <c:v>33695</c:v>
                </c:pt>
                <c:pt idx="85">
                  <c:v>33786</c:v>
                </c:pt>
                <c:pt idx="86">
                  <c:v>33878</c:v>
                </c:pt>
                <c:pt idx="87">
                  <c:v>33970</c:v>
                </c:pt>
                <c:pt idx="88">
                  <c:v>34060</c:v>
                </c:pt>
                <c:pt idx="89">
                  <c:v>34151</c:v>
                </c:pt>
                <c:pt idx="90">
                  <c:v>34243</c:v>
                </c:pt>
                <c:pt idx="91">
                  <c:v>34335</c:v>
                </c:pt>
                <c:pt idx="92">
                  <c:v>34425</c:v>
                </c:pt>
                <c:pt idx="93">
                  <c:v>34516</c:v>
                </c:pt>
                <c:pt idx="94">
                  <c:v>34608</c:v>
                </c:pt>
                <c:pt idx="95">
                  <c:v>34700</c:v>
                </c:pt>
                <c:pt idx="96">
                  <c:v>34790</c:v>
                </c:pt>
                <c:pt idx="97">
                  <c:v>34881</c:v>
                </c:pt>
                <c:pt idx="98">
                  <c:v>34973</c:v>
                </c:pt>
                <c:pt idx="99">
                  <c:v>35065</c:v>
                </c:pt>
                <c:pt idx="100">
                  <c:v>35156</c:v>
                </c:pt>
                <c:pt idx="101">
                  <c:v>35247</c:v>
                </c:pt>
                <c:pt idx="102">
                  <c:v>35339</c:v>
                </c:pt>
                <c:pt idx="103">
                  <c:v>35431</c:v>
                </c:pt>
                <c:pt idx="104">
                  <c:v>35521</c:v>
                </c:pt>
                <c:pt idx="105">
                  <c:v>35612</c:v>
                </c:pt>
                <c:pt idx="106">
                  <c:v>35704</c:v>
                </c:pt>
                <c:pt idx="107">
                  <c:v>35796</c:v>
                </c:pt>
                <c:pt idx="108">
                  <c:v>35886</c:v>
                </c:pt>
                <c:pt idx="109">
                  <c:v>35977</c:v>
                </c:pt>
                <c:pt idx="110">
                  <c:v>36069</c:v>
                </c:pt>
                <c:pt idx="111">
                  <c:v>36161</c:v>
                </c:pt>
                <c:pt idx="112">
                  <c:v>36251</c:v>
                </c:pt>
                <c:pt idx="113">
                  <c:v>36342</c:v>
                </c:pt>
                <c:pt idx="114">
                  <c:v>36434</c:v>
                </c:pt>
                <c:pt idx="115">
                  <c:v>36526</c:v>
                </c:pt>
                <c:pt idx="116">
                  <c:v>36617</c:v>
                </c:pt>
                <c:pt idx="117">
                  <c:v>36708</c:v>
                </c:pt>
                <c:pt idx="118">
                  <c:v>36800</c:v>
                </c:pt>
                <c:pt idx="119">
                  <c:v>36892</c:v>
                </c:pt>
                <c:pt idx="120">
                  <c:v>36982</c:v>
                </c:pt>
                <c:pt idx="121">
                  <c:v>37073</c:v>
                </c:pt>
                <c:pt idx="122">
                  <c:v>37165</c:v>
                </c:pt>
                <c:pt idx="123">
                  <c:v>37257</c:v>
                </c:pt>
                <c:pt idx="124">
                  <c:v>37347</c:v>
                </c:pt>
                <c:pt idx="125">
                  <c:v>37438</c:v>
                </c:pt>
                <c:pt idx="126">
                  <c:v>37530</c:v>
                </c:pt>
                <c:pt idx="127">
                  <c:v>37622</c:v>
                </c:pt>
                <c:pt idx="128">
                  <c:v>37712</c:v>
                </c:pt>
                <c:pt idx="129">
                  <c:v>37803</c:v>
                </c:pt>
                <c:pt idx="130">
                  <c:v>37895</c:v>
                </c:pt>
                <c:pt idx="131">
                  <c:v>37987</c:v>
                </c:pt>
                <c:pt idx="132">
                  <c:v>38078</c:v>
                </c:pt>
                <c:pt idx="133">
                  <c:v>38169</c:v>
                </c:pt>
                <c:pt idx="134">
                  <c:v>38261</c:v>
                </c:pt>
                <c:pt idx="135">
                  <c:v>38353</c:v>
                </c:pt>
                <c:pt idx="136">
                  <c:v>38443</c:v>
                </c:pt>
                <c:pt idx="137">
                  <c:v>38534</c:v>
                </c:pt>
                <c:pt idx="138">
                  <c:v>38626</c:v>
                </c:pt>
                <c:pt idx="139">
                  <c:v>38718</c:v>
                </c:pt>
                <c:pt idx="140">
                  <c:v>38808</c:v>
                </c:pt>
                <c:pt idx="141">
                  <c:v>38899</c:v>
                </c:pt>
                <c:pt idx="142">
                  <c:v>38991</c:v>
                </c:pt>
                <c:pt idx="143">
                  <c:v>39083</c:v>
                </c:pt>
                <c:pt idx="144">
                  <c:v>39173</c:v>
                </c:pt>
                <c:pt idx="145">
                  <c:v>39264</c:v>
                </c:pt>
                <c:pt idx="146">
                  <c:v>39356</c:v>
                </c:pt>
                <c:pt idx="147">
                  <c:v>39448</c:v>
                </c:pt>
                <c:pt idx="148">
                  <c:v>39539</c:v>
                </c:pt>
                <c:pt idx="149">
                  <c:v>39630</c:v>
                </c:pt>
                <c:pt idx="150">
                  <c:v>39722</c:v>
                </c:pt>
                <c:pt idx="151">
                  <c:v>39814</c:v>
                </c:pt>
                <c:pt idx="152">
                  <c:v>39904</c:v>
                </c:pt>
                <c:pt idx="153">
                  <c:v>39995</c:v>
                </c:pt>
                <c:pt idx="154">
                  <c:v>40087</c:v>
                </c:pt>
                <c:pt idx="155">
                  <c:v>40179</c:v>
                </c:pt>
                <c:pt idx="156">
                  <c:v>40269</c:v>
                </c:pt>
                <c:pt idx="157">
                  <c:v>40360</c:v>
                </c:pt>
                <c:pt idx="158">
                  <c:v>40452</c:v>
                </c:pt>
                <c:pt idx="159">
                  <c:v>40544</c:v>
                </c:pt>
                <c:pt idx="160">
                  <c:v>40634</c:v>
                </c:pt>
                <c:pt idx="161">
                  <c:v>40725</c:v>
                </c:pt>
                <c:pt idx="162">
                  <c:v>40817</c:v>
                </c:pt>
                <c:pt idx="163">
                  <c:v>40909</c:v>
                </c:pt>
                <c:pt idx="164">
                  <c:v>41000</c:v>
                </c:pt>
                <c:pt idx="165">
                  <c:v>41091</c:v>
                </c:pt>
                <c:pt idx="166">
                  <c:v>41183</c:v>
                </c:pt>
                <c:pt idx="167">
                  <c:v>41275</c:v>
                </c:pt>
                <c:pt idx="168">
                  <c:v>41365</c:v>
                </c:pt>
                <c:pt idx="169">
                  <c:v>41456</c:v>
                </c:pt>
                <c:pt idx="170">
                  <c:v>41548</c:v>
                </c:pt>
                <c:pt idx="171">
                  <c:v>41640</c:v>
                </c:pt>
                <c:pt idx="172">
                  <c:v>41730</c:v>
                </c:pt>
                <c:pt idx="173">
                  <c:v>41821</c:v>
                </c:pt>
                <c:pt idx="174">
                  <c:v>41913</c:v>
                </c:pt>
                <c:pt idx="175">
                  <c:v>42005</c:v>
                </c:pt>
                <c:pt idx="176">
                  <c:v>42095</c:v>
                </c:pt>
                <c:pt idx="177">
                  <c:v>42186</c:v>
                </c:pt>
                <c:pt idx="178">
                  <c:v>42278</c:v>
                </c:pt>
                <c:pt idx="179">
                  <c:v>42370</c:v>
                </c:pt>
                <c:pt idx="180">
                  <c:v>42461</c:v>
                </c:pt>
                <c:pt idx="181">
                  <c:v>42552</c:v>
                </c:pt>
                <c:pt idx="182">
                  <c:v>42644</c:v>
                </c:pt>
                <c:pt idx="183">
                  <c:v>42736</c:v>
                </c:pt>
                <c:pt idx="184">
                  <c:v>42826</c:v>
                </c:pt>
                <c:pt idx="185">
                  <c:v>42917</c:v>
                </c:pt>
                <c:pt idx="186">
                  <c:v>43009</c:v>
                </c:pt>
                <c:pt idx="187">
                  <c:v>43101</c:v>
                </c:pt>
                <c:pt idx="188">
                  <c:v>43191</c:v>
                </c:pt>
                <c:pt idx="189">
                  <c:v>43282</c:v>
                </c:pt>
                <c:pt idx="190">
                  <c:v>43374</c:v>
                </c:pt>
                <c:pt idx="191">
                  <c:v>43466</c:v>
                </c:pt>
                <c:pt idx="192">
                  <c:v>43556</c:v>
                </c:pt>
                <c:pt idx="193">
                  <c:v>43647</c:v>
                </c:pt>
                <c:pt idx="194">
                  <c:v>43739</c:v>
                </c:pt>
                <c:pt idx="195">
                  <c:v>43831</c:v>
                </c:pt>
                <c:pt idx="196">
                  <c:v>43922</c:v>
                </c:pt>
                <c:pt idx="197">
                  <c:v>44013</c:v>
                </c:pt>
                <c:pt idx="198">
                  <c:v>44105</c:v>
                </c:pt>
                <c:pt idx="199">
                  <c:v>44197</c:v>
                </c:pt>
                <c:pt idx="200">
                  <c:v>44287</c:v>
                </c:pt>
                <c:pt idx="201">
                  <c:v>44378</c:v>
                </c:pt>
                <c:pt idx="202">
                  <c:v>44470</c:v>
                </c:pt>
                <c:pt idx="203">
                  <c:v>44562</c:v>
                </c:pt>
                <c:pt idx="204">
                  <c:v>44652</c:v>
                </c:pt>
                <c:pt idx="205">
                  <c:v>44743</c:v>
                </c:pt>
                <c:pt idx="206">
                  <c:v>44835</c:v>
                </c:pt>
                <c:pt idx="207">
                  <c:v>44927</c:v>
                </c:pt>
                <c:pt idx="208">
                  <c:v>45017</c:v>
                </c:pt>
                <c:pt idx="209">
                  <c:v>45108</c:v>
                </c:pt>
                <c:pt idx="210">
                  <c:v>45200</c:v>
                </c:pt>
              </c:numCache>
            </c:numRef>
          </c:cat>
          <c:val>
            <c:numRef>
              <c:f>INFLATION!$I$3:$I$214</c:f>
              <c:numCache>
                <c:formatCode>0.0</c:formatCode>
                <c:ptCount val="212"/>
                <c:pt idx="0">
                  <c:v>5.0655799999999997</c:v>
                </c:pt>
                <c:pt idx="1">
                  <c:v>5.2725900000000001</c:v>
                </c:pt>
                <c:pt idx="2">
                  <c:v>4.76363</c:v>
                </c:pt>
                <c:pt idx="3">
                  <c:v>4.7685000000000004</c:v>
                </c:pt>
                <c:pt idx="4">
                  <c:v>4.05382</c:v>
                </c:pt>
                <c:pt idx="5">
                  <c:v>3.9910899999999998</c:v>
                </c:pt>
                <c:pt idx="6">
                  <c:v>4.4431000000000003</c:v>
                </c:pt>
                <c:pt idx="7">
                  <c:v>4.0651799999999998</c:v>
                </c:pt>
                <c:pt idx="8">
                  <c:v>5.0108100000000002</c:v>
                </c:pt>
                <c:pt idx="9">
                  <c:v>6.0424100000000003</c:v>
                </c:pt>
                <c:pt idx="10">
                  <c:v>6.79575</c:v>
                </c:pt>
                <c:pt idx="11">
                  <c:v>7.5709099999999996</c:v>
                </c:pt>
                <c:pt idx="12">
                  <c:v>8.4453600000000009</c:v>
                </c:pt>
                <c:pt idx="13">
                  <c:v>9.4876100000000001</c:v>
                </c:pt>
                <c:pt idx="14">
                  <c:v>10.505879999999999</c:v>
                </c:pt>
                <c:pt idx="15">
                  <c:v>10.92482</c:v>
                </c:pt>
                <c:pt idx="16">
                  <c:v>9.9765499999999996</c:v>
                </c:pt>
                <c:pt idx="17">
                  <c:v>8.7341800000000003</c:v>
                </c:pt>
                <c:pt idx="18">
                  <c:v>7.3955700000000002</c:v>
                </c:pt>
                <c:pt idx="19">
                  <c:v>6.1181700000000001</c:v>
                </c:pt>
                <c:pt idx="20">
                  <c:v>5.6155400000000002</c:v>
                </c:pt>
                <c:pt idx="21">
                  <c:v>5.1222399999999997</c:v>
                </c:pt>
                <c:pt idx="22">
                  <c:v>5.2473200000000002</c:v>
                </c:pt>
                <c:pt idx="23">
                  <c:v>5.8236999999999997</c:v>
                </c:pt>
                <c:pt idx="24">
                  <c:v>6.2463899999999999</c:v>
                </c:pt>
                <c:pt idx="25">
                  <c:v>6.1667500000000004</c:v>
                </c:pt>
                <c:pt idx="26">
                  <c:v>6.5491700000000002</c:v>
                </c:pt>
                <c:pt idx="27">
                  <c:v>6.38727</c:v>
                </c:pt>
                <c:pt idx="28">
                  <c:v>6.9138200000000003</c:v>
                </c:pt>
                <c:pt idx="29">
                  <c:v>7.4208699999999999</c:v>
                </c:pt>
                <c:pt idx="30">
                  <c:v>7.30185</c:v>
                </c:pt>
                <c:pt idx="31">
                  <c:v>7.6887699999999999</c:v>
                </c:pt>
                <c:pt idx="32">
                  <c:v>8.2583300000000008</c:v>
                </c:pt>
                <c:pt idx="33">
                  <c:v>8.7781599999999997</c:v>
                </c:pt>
                <c:pt idx="34">
                  <c:v>8.5748499999999996</c:v>
                </c:pt>
                <c:pt idx="35">
                  <c:v>8.8726900000000004</c:v>
                </c:pt>
                <c:pt idx="36">
                  <c:v>8.7959300000000002</c:v>
                </c:pt>
                <c:pt idx="37">
                  <c:v>8.8502299999999998</c:v>
                </c:pt>
                <c:pt idx="38">
                  <c:v>9.6504399999999997</c:v>
                </c:pt>
                <c:pt idx="39">
                  <c:v>10.22195</c:v>
                </c:pt>
                <c:pt idx="40">
                  <c:v>9.7951899999999998</c:v>
                </c:pt>
                <c:pt idx="41">
                  <c:v>9.4146900000000002</c:v>
                </c:pt>
                <c:pt idx="42">
                  <c:v>8.4791000000000007</c:v>
                </c:pt>
                <c:pt idx="43">
                  <c:v>7.1512799999999999</c:v>
                </c:pt>
                <c:pt idx="44">
                  <c:v>6.4340900000000003</c:v>
                </c:pt>
                <c:pt idx="45">
                  <c:v>5.9512600000000004</c:v>
                </c:pt>
                <c:pt idx="46">
                  <c:v>5.2291400000000001</c:v>
                </c:pt>
                <c:pt idx="47">
                  <c:v>4.5829300000000002</c:v>
                </c:pt>
                <c:pt idx="48">
                  <c:v>4.0095900000000002</c:v>
                </c:pt>
                <c:pt idx="49">
                  <c:v>3.6442600000000001</c:v>
                </c:pt>
                <c:pt idx="50">
                  <c:v>3.3608699999999998</c:v>
                </c:pt>
                <c:pt idx="51">
                  <c:v>3.62561</c:v>
                </c:pt>
                <c:pt idx="52">
                  <c:v>3.73874</c:v>
                </c:pt>
                <c:pt idx="53">
                  <c:v>3.5609799999999998</c:v>
                </c:pt>
                <c:pt idx="54">
                  <c:v>3.5496500000000002</c:v>
                </c:pt>
                <c:pt idx="55">
                  <c:v>3.5255800000000002</c:v>
                </c:pt>
                <c:pt idx="56">
                  <c:v>3.30952</c:v>
                </c:pt>
                <c:pt idx="57">
                  <c:v>3.0167199999999998</c:v>
                </c:pt>
                <c:pt idx="58">
                  <c:v>2.8242500000000001</c:v>
                </c:pt>
                <c:pt idx="59">
                  <c:v>2.32463</c:v>
                </c:pt>
                <c:pt idx="60">
                  <c:v>2.0541399999999999</c:v>
                </c:pt>
                <c:pt idx="61">
                  <c:v>1.85903</c:v>
                </c:pt>
                <c:pt idx="62">
                  <c:v>1.8432299999999999</c:v>
                </c:pt>
                <c:pt idx="63">
                  <c:v>1.9824200000000001</c:v>
                </c:pt>
                <c:pt idx="64">
                  <c:v>2.3029099999999998</c:v>
                </c:pt>
                <c:pt idx="65">
                  <c:v>2.6541999999999999</c:v>
                </c:pt>
                <c:pt idx="66">
                  <c:v>2.9129299999999998</c:v>
                </c:pt>
                <c:pt idx="67">
                  <c:v>3.06481</c:v>
                </c:pt>
                <c:pt idx="68">
                  <c:v>3.35195</c:v>
                </c:pt>
                <c:pt idx="69">
                  <c:v>3.8023099999999999</c:v>
                </c:pt>
                <c:pt idx="70">
                  <c:v>3.8711000000000002</c:v>
                </c:pt>
                <c:pt idx="71">
                  <c:v>4.1387</c:v>
                </c:pt>
                <c:pt idx="72">
                  <c:v>4.2317099999999996</c:v>
                </c:pt>
                <c:pt idx="73">
                  <c:v>3.7539799999999999</c:v>
                </c:pt>
                <c:pt idx="74">
                  <c:v>3.5982599999999998</c:v>
                </c:pt>
                <c:pt idx="75">
                  <c:v>3.63381</c:v>
                </c:pt>
                <c:pt idx="76">
                  <c:v>3.6903800000000002</c:v>
                </c:pt>
                <c:pt idx="77">
                  <c:v>3.8210600000000001</c:v>
                </c:pt>
                <c:pt idx="78">
                  <c:v>3.85365</c:v>
                </c:pt>
                <c:pt idx="79">
                  <c:v>3.7519499999999999</c:v>
                </c:pt>
                <c:pt idx="80">
                  <c:v>3.3572000000000002</c:v>
                </c:pt>
                <c:pt idx="81">
                  <c:v>3.27861</c:v>
                </c:pt>
                <c:pt idx="82">
                  <c:v>3.1240299999999999</c:v>
                </c:pt>
                <c:pt idx="83">
                  <c:v>2.5035699999999999</c:v>
                </c:pt>
                <c:pt idx="84">
                  <c:v>2.3678400000000002</c:v>
                </c:pt>
                <c:pt idx="85">
                  <c:v>2.0709399999999998</c:v>
                </c:pt>
                <c:pt idx="86">
                  <c:v>2.1670799999999999</c:v>
                </c:pt>
                <c:pt idx="87">
                  <c:v>2.3599600000000001</c:v>
                </c:pt>
                <c:pt idx="88">
                  <c:v>2.35331</c:v>
                </c:pt>
                <c:pt idx="89">
                  <c:v>2.4605100000000002</c:v>
                </c:pt>
                <c:pt idx="90">
                  <c:v>2.3155399999999999</c:v>
                </c:pt>
                <c:pt idx="91">
                  <c:v>2.2308500000000002</c:v>
                </c:pt>
                <c:pt idx="92">
                  <c:v>2.1171899999999999</c:v>
                </c:pt>
                <c:pt idx="93">
                  <c:v>2.0960000000000001</c:v>
                </c:pt>
                <c:pt idx="94">
                  <c:v>2.0932599999999999</c:v>
                </c:pt>
                <c:pt idx="95">
                  <c:v>2.15924</c:v>
                </c:pt>
                <c:pt idx="96">
                  <c:v>2.1560000000000001</c:v>
                </c:pt>
                <c:pt idx="97">
                  <c:v>2.0742400000000001</c:v>
                </c:pt>
                <c:pt idx="98">
                  <c:v>2.01227</c:v>
                </c:pt>
                <c:pt idx="99">
                  <c:v>1.9495100000000001</c:v>
                </c:pt>
                <c:pt idx="100">
                  <c:v>1.88297</c:v>
                </c:pt>
                <c:pt idx="101">
                  <c:v>1.7154</c:v>
                </c:pt>
                <c:pt idx="102">
                  <c:v>1.76799</c:v>
                </c:pt>
                <c:pt idx="103">
                  <c:v>1.88472</c:v>
                </c:pt>
                <c:pt idx="104">
                  <c:v>1.6700699999999999</c:v>
                </c:pt>
                <c:pt idx="105">
                  <c:v>1.77796</c:v>
                </c:pt>
                <c:pt idx="106">
                  <c:v>1.5702</c:v>
                </c:pt>
                <c:pt idx="107">
                  <c:v>1.11666</c:v>
                </c:pt>
                <c:pt idx="108">
                  <c:v>1.14944</c:v>
                </c:pt>
                <c:pt idx="109">
                  <c:v>1.1458200000000001</c:v>
                </c:pt>
                <c:pt idx="110">
                  <c:v>1.09124</c:v>
                </c:pt>
                <c:pt idx="111">
                  <c:v>1.2659100000000001</c:v>
                </c:pt>
                <c:pt idx="112">
                  <c:v>1.4108099999999999</c:v>
                </c:pt>
                <c:pt idx="113">
                  <c:v>1.33579</c:v>
                </c:pt>
                <c:pt idx="114">
                  <c:v>1.6165499999999999</c:v>
                </c:pt>
                <c:pt idx="115">
                  <c:v>1.96479</c:v>
                </c:pt>
                <c:pt idx="116">
                  <c:v>2.2135500000000001</c:v>
                </c:pt>
                <c:pt idx="117">
                  <c:v>2.44787</c:v>
                </c:pt>
                <c:pt idx="118">
                  <c:v>2.4383300000000001</c:v>
                </c:pt>
                <c:pt idx="119">
                  <c:v>2.4300000000000002</c:v>
                </c:pt>
                <c:pt idx="120">
                  <c:v>2.4110900000000002</c:v>
                </c:pt>
                <c:pt idx="121">
                  <c:v>2.2143299999999999</c:v>
                </c:pt>
                <c:pt idx="122">
                  <c:v>1.9786999999999999</c:v>
                </c:pt>
                <c:pt idx="123">
                  <c:v>1.64133</c:v>
                </c:pt>
                <c:pt idx="124">
                  <c:v>1.3804700000000001</c:v>
                </c:pt>
                <c:pt idx="125">
                  <c:v>1.47007</c:v>
                </c:pt>
                <c:pt idx="126">
                  <c:v>1.73593</c:v>
                </c:pt>
                <c:pt idx="127">
                  <c:v>1.9141900000000001</c:v>
                </c:pt>
                <c:pt idx="128">
                  <c:v>1.9125300000000001</c:v>
                </c:pt>
                <c:pt idx="129">
                  <c:v>2.0006900000000001</c:v>
                </c:pt>
                <c:pt idx="130">
                  <c:v>2.0431699999999999</c:v>
                </c:pt>
                <c:pt idx="131">
                  <c:v>2.2548599999999999</c:v>
                </c:pt>
                <c:pt idx="132">
                  <c:v>2.7220399999999998</c:v>
                </c:pt>
                <c:pt idx="133">
                  <c:v>2.7972399999999999</c:v>
                </c:pt>
                <c:pt idx="134">
                  <c:v>2.95777</c:v>
                </c:pt>
                <c:pt idx="135">
                  <c:v>3.0490499999999998</c:v>
                </c:pt>
                <c:pt idx="136">
                  <c:v>2.9715400000000001</c:v>
                </c:pt>
                <c:pt idx="137">
                  <c:v>3.2451400000000001</c:v>
                </c:pt>
                <c:pt idx="138">
                  <c:v>3.2820299999999998</c:v>
                </c:pt>
                <c:pt idx="139">
                  <c:v>3.1878600000000001</c:v>
                </c:pt>
                <c:pt idx="140">
                  <c:v>3.3508599999999999</c:v>
                </c:pt>
                <c:pt idx="141">
                  <c:v>3.1340300000000001</c:v>
                </c:pt>
                <c:pt idx="142">
                  <c:v>2.6889400000000001</c:v>
                </c:pt>
                <c:pt idx="143">
                  <c:v>2.9481299999999999</c:v>
                </c:pt>
                <c:pt idx="144">
                  <c:v>2.7255600000000002</c:v>
                </c:pt>
                <c:pt idx="145">
                  <c:v>2.5433599999999998</c:v>
                </c:pt>
                <c:pt idx="146">
                  <c:v>2.5943499999999999</c:v>
                </c:pt>
                <c:pt idx="147">
                  <c:v>1.9773700000000001</c:v>
                </c:pt>
                <c:pt idx="148">
                  <c:v>1.81389</c:v>
                </c:pt>
                <c:pt idx="149">
                  <c:v>2.0520200000000002</c:v>
                </c:pt>
                <c:pt idx="150">
                  <c:v>1.8622700000000001</c:v>
                </c:pt>
                <c:pt idx="151">
                  <c:v>1.4553400000000001</c:v>
                </c:pt>
                <c:pt idx="152">
                  <c:v>0.76702000000000004</c:v>
                </c:pt>
                <c:pt idx="153">
                  <c:v>0.1202</c:v>
                </c:pt>
                <c:pt idx="154">
                  <c:v>0.21249000000000001</c:v>
                </c:pt>
                <c:pt idx="155">
                  <c:v>0.53464</c:v>
                </c:pt>
                <c:pt idx="156">
                  <c:v>1.20187</c:v>
                </c:pt>
                <c:pt idx="157">
                  <c:v>1.3985700000000001</c:v>
                </c:pt>
                <c:pt idx="158">
                  <c:v>1.6574500000000001</c:v>
                </c:pt>
                <c:pt idx="159">
                  <c:v>1.90524</c:v>
                </c:pt>
                <c:pt idx="160">
                  <c:v>2.0803799999999999</c:v>
                </c:pt>
                <c:pt idx="161">
                  <c:v>2.40232</c:v>
                </c:pt>
                <c:pt idx="162">
                  <c:v>1.9288400000000001</c:v>
                </c:pt>
                <c:pt idx="163">
                  <c:v>2.0206300000000001</c:v>
                </c:pt>
                <c:pt idx="164">
                  <c:v>1.7593799999999999</c:v>
                </c:pt>
                <c:pt idx="165">
                  <c:v>1.6583000000000001</c:v>
                </c:pt>
                <c:pt idx="166">
                  <c:v>2.05037</c:v>
                </c:pt>
                <c:pt idx="167">
                  <c:v>1.8406499999999999</c:v>
                </c:pt>
                <c:pt idx="168">
                  <c:v>1.71994</c:v>
                </c:pt>
                <c:pt idx="169">
                  <c:v>1.67215</c:v>
                </c:pt>
                <c:pt idx="170">
                  <c:v>1.7639800000000001</c:v>
                </c:pt>
                <c:pt idx="171">
                  <c:v>1.78068</c:v>
                </c:pt>
                <c:pt idx="172">
                  <c:v>2.0674800000000002</c:v>
                </c:pt>
                <c:pt idx="173">
                  <c:v>2.03227</c:v>
                </c:pt>
                <c:pt idx="174">
                  <c:v>1.5948899999999999</c:v>
                </c:pt>
                <c:pt idx="175">
                  <c:v>1.1375299999999999</c:v>
                </c:pt>
                <c:pt idx="176">
                  <c:v>1.11277</c:v>
                </c:pt>
                <c:pt idx="177">
                  <c:v>0.97328999999999999</c:v>
                </c:pt>
                <c:pt idx="178">
                  <c:v>0.79596999999999996</c:v>
                </c:pt>
                <c:pt idx="179">
                  <c:v>0.75111000000000006</c:v>
                </c:pt>
                <c:pt idx="180">
                  <c:v>0.91615000000000002</c:v>
                </c:pt>
                <c:pt idx="181">
                  <c:v>0.89532999999999996</c:v>
                </c:pt>
                <c:pt idx="182">
                  <c:v>1.43648</c:v>
                </c:pt>
                <c:pt idx="183">
                  <c:v>2.0430000000000001</c:v>
                </c:pt>
                <c:pt idx="184">
                  <c:v>1.6424300000000001</c:v>
                </c:pt>
                <c:pt idx="185">
                  <c:v>1.87012</c:v>
                </c:pt>
                <c:pt idx="186">
                  <c:v>2.0340500000000001</c:v>
                </c:pt>
                <c:pt idx="187">
                  <c:v>2.1319499999999998</c:v>
                </c:pt>
                <c:pt idx="188">
                  <c:v>2.6888100000000001</c:v>
                </c:pt>
                <c:pt idx="189">
                  <c:v>2.5196900000000002</c:v>
                </c:pt>
                <c:pt idx="190">
                  <c:v>2.2815799999999999</c:v>
                </c:pt>
                <c:pt idx="191">
                  <c:v>2.0508600000000001</c:v>
                </c:pt>
                <c:pt idx="192">
                  <c:v>1.74681</c:v>
                </c:pt>
                <c:pt idx="193">
                  <c:v>1.7364299999999999</c:v>
                </c:pt>
                <c:pt idx="194">
                  <c:v>1.6475900000000001</c:v>
                </c:pt>
                <c:pt idx="195">
                  <c:v>1.6636500000000001</c:v>
                </c:pt>
                <c:pt idx="196">
                  <c:v>0.72114</c:v>
                </c:pt>
                <c:pt idx="197">
                  <c:v>1.2625500000000001</c:v>
                </c:pt>
                <c:pt idx="198">
                  <c:v>1.5305899999999999</c:v>
                </c:pt>
                <c:pt idx="199">
                  <c:v>2.3823400000000001</c:v>
                </c:pt>
                <c:pt idx="200">
                  <c:v>4.3622199999999998</c:v>
                </c:pt>
                <c:pt idx="201">
                  <c:v>5.0372500000000002</c:v>
                </c:pt>
                <c:pt idx="202">
                  <c:v>6.1172500000000003</c:v>
                </c:pt>
                <c:pt idx="203">
                  <c:v>6.9359299999999999</c:v>
                </c:pt>
                <c:pt idx="204">
                  <c:v>7.61944</c:v>
                </c:pt>
                <c:pt idx="205">
                  <c:v>7.1479900000000001</c:v>
                </c:pt>
                <c:pt idx="206">
                  <c:v>6.4112499999999999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52-4408-9BFA-964A4FF655E6}"/>
            </c:ext>
          </c:extLst>
        </c:ser>
        <c:ser>
          <c:idx val="2"/>
          <c:order val="1"/>
          <c:tx>
            <c:v>One-Yr Ago Forecast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INFLATION!$H$3:$H$214</c:f>
              <c:numCache>
                <c:formatCode>yyyy\-mm\-dd</c:formatCode>
                <c:ptCount val="212"/>
                <c:pt idx="0">
                  <c:v>26024</c:v>
                </c:pt>
                <c:pt idx="1">
                  <c:v>26115</c:v>
                </c:pt>
                <c:pt idx="2">
                  <c:v>26207</c:v>
                </c:pt>
                <c:pt idx="3">
                  <c:v>26299</c:v>
                </c:pt>
                <c:pt idx="4">
                  <c:v>26390</c:v>
                </c:pt>
                <c:pt idx="5">
                  <c:v>26481</c:v>
                </c:pt>
                <c:pt idx="6">
                  <c:v>26573</c:v>
                </c:pt>
                <c:pt idx="7">
                  <c:v>26665</c:v>
                </c:pt>
                <c:pt idx="8">
                  <c:v>26755</c:v>
                </c:pt>
                <c:pt idx="9">
                  <c:v>26846</c:v>
                </c:pt>
                <c:pt idx="10">
                  <c:v>26938</c:v>
                </c:pt>
                <c:pt idx="11">
                  <c:v>27030</c:v>
                </c:pt>
                <c:pt idx="12">
                  <c:v>27120</c:v>
                </c:pt>
                <c:pt idx="13">
                  <c:v>27211</c:v>
                </c:pt>
                <c:pt idx="14">
                  <c:v>27303</c:v>
                </c:pt>
                <c:pt idx="15">
                  <c:v>27395</c:v>
                </c:pt>
                <c:pt idx="16">
                  <c:v>27485</c:v>
                </c:pt>
                <c:pt idx="17">
                  <c:v>27576</c:v>
                </c:pt>
                <c:pt idx="18">
                  <c:v>27668</c:v>
                </c:pt>
                <c:pt idx="19">
                  <c:v>27760</c:v>
                </c:pt>
                <c:pt idx="20">
                  <c:v>27851</c:v>
                </c:pt>
                <c:pt idx="21">
                  <c:v>27942</c:v>
                </c:pt>
                <c:pt idx="22">
                  <c:v>28034</c:v>
                </c:pt>
                <c:pt idx="23">
                  <c:v>28126</c:v>
                </c:pt>
                <c:pt idx="24">
                  <c:v>28216</c:v>
                </c:pt>
                <c:pt idx="25">
                  <c:v>28307</c:v>
                </c:pt>
                <c:pt idx="26">
                  <c:v>28399</c:v>
                </c:pt>
                <c:pt idx="27">
                  <c:v>28491</c:v>
                </c:pt>
                <c:pt idx="28">
                  <c:v>28581</c:v>
                </c:pt>
                <c:pt idx="29">
                  <c:v>28672</c:v>
                </c:pt>
                <c:pt idx="30">
                  <c:v>28764</c:v>
                </c:pt>
                <c:pt idx="31">
                  <c:v>28856</c:v>
                </c:pt>
                <c:pt idx="32">
                  <c:v>28946</c:v>
                </c:pt>
                <c:pt idx="33">
                  <c:v>29037</c:v>
                </c:pt>
                <c:pt idx="34">
                  <c:v>29129</c:v>
                </c:pt>
                <c:pt idx="35">
                  <c:v>29221</c:v>
                </c:pt>
                <c:pt idx="36">
                  <c:v>29312</c:v>
                </c:pt>
                <c:pt idx="37">
                  <c:v>29403</c:v>
                </c:pt>
                <c:pt idx="38">
                  <c:v>29495</c:v>
                </c:pt>
                <c:pt idx="39">
                  <c:v>29587</c:v>
                </c:pt>
                <c:pt idx="40">
                  <c:v>29677</c:v>
                </c:pt>
                <c:pt idx="41">
                  <c:v>29768</c:v>
                </c:pt>
                <c:pt idx="42">
                  <c:v>29860</c:v>
                </c:pt>
                <c:pt idx="43">
                  <c:v>29952</c:v>
                </c:pt>
                <c:pt idx="44">
                  <c:v>30042</c:v>
                </c:pt>
                <c:pt idx="45">
                  <c:v>30133</c:v>
                </c:pt>
                <c:pt idx="46">
                  <c:v>30225</c:v>
                </c:pt>
                <c:pt idx="47">
                  <c:v>30317</c:v>
                </c:pt>
                <c:pt idx="48">
                  <c:v>30407</c:v>
                </c:pt>
                <c:pt idx="49">
                  <c:v>30498</c:v>
                </c:pt>
                <c:pt idx="50">
                  <c:v>30590</c:v>
                </c:pt>
                <c:pt idx="51">
                  <c:v>30682</c:v>
                </c:pt>
                <c:pt idx="52">
                  <c:v>30773</c:v>
                </c:pt>
                <c:pt idx="53">
                  <c:v>30864</c:v>
                </c:pt>
                <c:pt idx="54">
                  <c:v>30956</c:v>
                </c:pt>
                <c:pt idx="55">
                  <c:v>31048</c:v>
                </c:pt>
                <c:pt idx="56">
                  <c:v>31138</c:v>
                </c:pt>
                <c:pt idx="57">
                  <c:v>31229</c:v>
                </c:pt>
                <c:pt idx="58">
                  <c:v>31321</c:v>
                </c:pt>
                <c:pt idx="59">
                  <c:v>31413</c:v>
                </c:pt>
                <c:pt idx="60">
                  <c:v>31503</c:v>
                </c:pt>
                <c:pt idx="61">
                  <c:v>31594</c:v>
                </c:pt>
                <c:pt idx="62">
                  <c:v>31686</c:v>
                </c:pt>
                <c:pt idx="63">
                  <c:v>31778</c:v>
                </c:pt>
                <c:pt idx="64">
                  <c:v>31868</c:v>
                </c:pt>
                <c:pt idx="65">
                  <c:v>31959</c:v>
                </c:pt>
                <c:pt idx="66">
                  <c:v>32051</c:v>
                </c:pt>
                <c:pt idx="67">
                  <c:v>32143</c:v>
                </c:pt>
                <c:pt idx="68">
                  <c:v>32234</c:v>
                </c:pt>
                <c:pt idx="69">
                  <c:v>32325</c:v>
                </c:pt>
                <c:pt idx="70">
                  <c:v>32417</c:v>
                </c:pt>
                <c:pt idx="71">
                  <c:v>32509</c:v>
                </c:pt>
                <c:pt idx="72">
                  <c:v>32599</c:v>
                </c:pt>
                <c:pt idx="73">
                  <c:v>32690</c:v>
                </c:pt>
                <c:pt idx="74">
                  <c:v>32782</c:v>
                </c:pt>
                <c:pt idx="75">
                  <c:v>32874</c:v>
                </c:pt>
                <c:pt idx="76">
                  <c:v>32964</c:v>
                </c:pt>
                <c:pt idx="77">
                  <c:v>33055</c:v>
                </c:pt>
                <c:pt idx="78">
                  <c:v>33147</c:v>
                </c:pt>
                <c:pt idx="79">
                  <c:v>33239</c:v>
                </c:pt>
                <c:pt idx="80">
                  <c:v>33329</c:v>
                </c:pt>
                <c:pt idx="81">
                  <c:v>33420</c:v>
                </c:pt>
                <c:pt idx="82">
                  <c:v>33512</c:v>
                </c:pt>
                <c:pt idx="83">
                  <c:v>33604</c:v>
                </c:pt>
                <c:pt idx="84">
                  <c:v>33695</c:v>
                </c:pt>
                <c:pt idx="85">
                  <c:v>33786</c:v>
                </c:pt>
                <c:pt idx="86">
                  <c:v>33878</c:v>
                </c:pt>
                <c:pt idx="87">
                  <c:v>33970</c:v>
                </c:pt>
                <c:pt idx="88">
                  <c:v>34060</c:v>
                </c:pt>
                <c:pt idx="89">
                  <c:v>34151</c:v>
                </c:pt>
                <c:pt idx="90">
                  <c:v>34243</c:v>
                </c:pt>
                <c:pt idx="91">
                  <c:v>34335</c:v>
                </c:pt>
                <c:pt idx="92">
                  <c:v>34425</c:v>
                </c:pt>
                <c:pt idx="93">
                  <c:v>34516</c:v>
                </c:pt>
                <c:pt idx="94">
                  <c:v>34608</c:v>
                </c:pt>
                <c:pt idx="95">
                  <c:v>34700</c:v>
                </c:pt>
                <c:pt idx="96">
                  <c:v>34790</c:v>
                </c:pt>
                <c:pt idx="97">
                  <c:v>34881</c:v>
                </c:pt>
                <c:pt idx="98">
                  <c:v>34973</c:v>
                </c:pt>
                <c:pt idx="99">
                  <c:v>35065</c:v>
                </c:pt>
                <c:pt idx="100">
                  <c:v>35156</c:v>
                </c:pt>
                <c:pt idx="101">
                  <c:v>35247</c:v>
                </c:pt>
                <c:pt idx="102">
                  <c:v>35339</c:v>
                </c:pt>
                <c:pt idx="103">
                  <c:v>35431</c:v>
                </c:pt>
                <c:pt idx="104">
                  <c:v>35521</c:v>
                </c:pt>
                <c:pt idx="105">
                  <c:v>35612</c:v>
                </c:pt>
                <c:pt idx="106">
                  <c:v>35704</c:v>
                </c:pt>
                <c:pt idx="107">
                  <c:v>35796</c:v>
                </c:pt>
                <c:pt idx="108">
                  <c:v>35886</c:v>
                </c:pt>
                <c:pt idx="109">
                  <c:v>35977</c:v>
                </c:pt>
                <c:pt idx="110">
                  <c:v>36069</c:v>
                </c:pt>
                <c:pt idx="111">
                  <c:v>36161</c:v>
                </c:pt>
                <c:pt idx="112">
                  <c:v>36251</c:v>
                </c:pt>
                <c:pt idx="113">
                  <c:v>36342</c:v>
                </c:pt>
                <c:pt idx="114">
                  <c:v>36434</c:v>
                </c:pt>
                <c:pt idx="115">
                  <c:v>36526</c:v>
                </c:pt>
                <c:pt idx="116">
                  <c:v>36617</c:v>
                </c:pt>
                <c:pt idx="117">
                  <c:v>36708</c:v>
                </c:pt>
                <c:pt idx="118">
                  <c:v>36800</c:v>
                </c:pt>
                <c:pt idx="119">
                  <c:v>36892</c:v>
                </c:pt>
                <c:pt idx="120">
                  <c:v>36982</c:v>
                </c:pt>
                <c:pt idx="121">
                  <c:v>37073</c:v>
                </c:pt>
                <c:pt idx="122">
                  <c:v>37165</c:v>
                </c:pt>
                <c:pt idx="123">
                  <c:v>37257</c:v>
                </c:pt>
                <c:pt idx="124">
                  <c:v>37347</c:v>
                </c:pt>
                <c:pt idx="125">
                  <c:v>37438</c:v>
                </c:pt>
                <c:pt idx="126">
                  <c:v>37530</c:v>
                </c:pt>
                <c:pt idx="127">
                  <c:v>37622</c:v>
                </c:pt>
                <c:pt idx="128">
                  <c:v>37712</c:v>
                </c:pt>
                <c:pt idx="129">
                  <c:v>37803</c:v>
                </c:pt>
                <c:pt idx="130">
                  <c:v>37895</c:v>
                </c:pt>
                <c:pt idx="131">
                  <c:v>37987</c:v>
                </c:pt>
                <c:pt idx="132">
                  <c:v>38078</c:v>
                </c:pt>
                <c:pt idx="133">
                  <c:v>38169</c:v>
                </c:pt>
                <c:pt idx="134">
                  <c:v>38261</c:v>
                </c:pt>
                <c:pt idx="135">
                  <c:v>38353</c:v>
                </c:pt>
                <c:pt idx="136">
                  <c:v>38443</c:v>
                </c:pt>
                <c:pt idx="137">
                  <c:v>38534</c:v>
                </c:pt>
                <c:pt idx="138">
                  <c:v>38626</c:v>
                </c:pt>
                <c:pt idx="139">
                  <c:v>38718</c:v>
                </c:pt>
                <c:pt idx="140">
                  <c:v>38808</c:v>
                </c:pt>
                <c:pt idx="141">
                  <c:v>38899</c:v>
                </c:pt>
                <c:pt idx="142">
                  <c:v>38991</c:v>
                </c:pt>
                <c:pt idx="143">
                  <c:v>39083</c:v>
                </c:pt>
                <c:pt idx="144">
                  <c:v>39173</c:v>
                </c:pt>
                <c:pt idx="145">
                  <c:v>39264</c:v>
                </c:pt>
                <c:pt idx="146">
                  <c:v>39356</c:v>
                </c:pt>
                <c:pt idx="147">
                  <c:v>39448</c:v>
                </c:pt>
                <c:pt idx="148">
                  <c:v>39539</c:v>
                </c:pt>
                <c:pt idx="149">
                  <c:v>39630</c:v>
                </c:pt>
                <c:pt idx="150">
                  <c:v>39722</c:v>
                </c:pt>
                <c:pt idx="151">
                  <c:v>39814</c:v>
                </c:pt>
                <c:pt idx="152">
                  <c:v>39904</c:v>
                </c:pt>
                <c:pt idx="153">
                  <c:v>39995</c:v>
                </c:pt>
                <c:pt idx="154">
                  <c:v>40087</c:v>
                </c:pt>
                <c:pt idx="155">
                  <c:v>40179</c:v>
                </c:pt>
                <c:pt idx="156">
                  <c:v>40269</c:v>
                </c:pt>
                <c:pt idx="157">
                  <c:v>40360</c:v>
                </c:pt>
                <c:pt idx="158">
                  <c:v>40452</c:v>
                </c:pt>
                <c:pt idx="159">
                  <c:v>40544</c:v>
                </c:pt>
                <c:pt idx="160">
                  <c:v>40634</c:v>
                </c:pt>
                <c:pt idx="161">
                  <c:v>40725</c:v>
                </c:pt>
                <c:pt idx="162">
                  <c:v>40817</c:v>
                </c:pt>
                <c:pt idx="163">
                  <c:v>40909</c:v>
                </c:pt>
                <c:pt idx="164">
                  <c:v>41000</c:v>
                </c:pt>
                <c:pt idx="165">
                  <c:v>41091</c:v>
                </c:pt>
                <c:pt idx="166">
                  <c:v>41183</c:v>
                </c:pt>
                <c:pt idx="167">
                  <c:v>41275</c:v>
                </c:pt>
                <c:pt idx="168">
                  <c:v>41365</c:v>
                </c:pt>
                <c:pt idx="169">
                  <c:v>41456</c:v>
                </c:pt>
                <c:pt idx="170">
                  <c:v>41548</c:v>
                </c:pt>
                <c:pt idx="171">
                  <c:v>41640</c:v>
                </c:pt>
                <c:pt idx="172">
                  <c:v>41730</c:v>
                </c:pt>
                <c:pt idx="173">
                  <c:v>41821</c:v>
                </c:pt>
                <c:pt idx="174">
                  <c:v>41913</c:v>
                </c:pt>
                <c:pt idx="175">
                  <c:v>42005</c:v>
                </c:pt>
                <c:pt idx="176">
                  <c:v>42095</c:v>
                </c:pt>
                <c:pt idx="177">
                  <c:v>42186</c:v>
                </c:pt>
                <c:pt idx="178">
                  <c:v>42278</c:v>
                </c:pt>
                <c:pt idx="179">
                  <c:v>42370</c:v>
                </c:pt>
                <c:pt idx="180">
                  <c:v>42461</c:v>
                </c:pt>
                <c:pt idx="181">
                  <c:v>42552</c:v>
                </c:pt>
                <c:pt idx="182">
                  <c:v>42644</c:v>
                </c:pt>
                <c:pt idx="183">
                  <c:v>42736</c:v>
                </c:pt>
                <c:pt idx="184">
                  <c:v>42826</c:v>
                </c:pt>
                <c:pt idx="185">
                  <c:v>42917</c:v>
                </c:pt>
                <c:pt idx="186">
                  <c:v>43009</c:v>
                </c:pt>
                <c:pt idx="187">
                  <c:v>43101</c:v>
                </c:pt>
                <c:pt idx="188">
                  <c:v>43191</c:v>
                </c:pt>
                <c:pt idx="189">
                  <c:v>43282</c:v>
                </c:pt>
                <c:pt idx="190">
                  <c:v>43374</c:v>
                </c:pt>
                <c:pt idx="191">
                  <c:v>43466</c:v>
                </c:pt>
                <c:pt idx="192">
                  <c:v>43556</c:v>
                </c:pt>
                <c:pt idx="193">
                  <c:v>43647</c:v>
                </c:pt>
                <c:pt idx="194">
                  <c:v>43739</c:v>
                </c:pt>
                <c:pt idx="195">
                  <c:v>43831</c:v>
                </c:pt>
                <c:pt idx="196">
                  <c:v>43922</c:v>
                </c:pt>
                <c:pt idx="197">
                  <c:v>44013</c:v>
                </c:pt>
                <c:pt idx="198">
                  <c:v>44105</c:v>
                </c:pt>
                <c:pt idx="199">
                  <c:v>44197</c:v>
                </c:pt>
                <c:pt idx="200">
                  <c:v>44287</c:v>
                </c:pt>
                <c:pt idx="201">
                  <c:v>44378</c:v>
                </c:pt>
                <c:pt idx="202">
                  <c:v>44470</c:v>
                </c:pt>
                <c:pt idx="203">
                  <c:v>44562</c:v>
                </c:pt>
                <c:pt idx="204">
                  <c:v>44652</c:v>
                </c:pt>
                <c:pt idx="205">
                  <c:v>44743</c:v>
                </c:pt>
                <c:pt idx="206">
                  <c:v>44835</c:v>
                </c:pt>
                <c:pt idx="207">
                  <c:v>44927</c:v>
                </c:pt>
                <c:pt idx="208">
                  <c:v>45017</c:v>
                </c:pt>
                <c:pt idx="209">
                  <c:v>45108</c:v>
                </c:pt>
                <c:pt idx="210">
                  <c:v>45200</c:v>
                </c:pt>
              </c:numCache>
            </c:numRef>
          </c:cat>
          <c:val>
            <c:numRef>
              <c:f>INFLATION!$J$3:$J$214</c:f>
              <c:numCache>
                <c:formatCode>#,##0.00</c:formatCode>
                <c:ptCount val="212"/>
                <c:pt idx="0">
                  <c:v>2.9851000000000001</c:v>
                </c:pt>
                <c:pt idx="1">
                  <c:v>3.7037</c:v>
                </c:pt>
                <c:pt idx="2">
                  <c:v>3.5413999999999999</c:v>
                </c:pt>
                <c:pt idx="3">
                  <c:v>3.5303</c:v>
                </c:pt>
                <c:pt idx="4">
                  <c:v>3.4163999999999999</c:v>
                </c:pt>
                <c:pt idx="5">
                  <c:v>3.1358999999999999</c:v>
                </c:pt>
                <c:pt idx="6">
                  <c:v>3.4194</c:v>
                </c:pt>
                <c:pt idx="7">
                  <c:v>3.5392000000000001</c:v>
                </c:pt>
                <c:pt idx="8">
                  <c:v>3.3858000000000001</c:v>
                </c:pt>
                <c:pt idx="9">
                  <c:v>3.6128</c:v>
                </c:pt>
                <c:pt idx="10">
                  <c:v>3.6999</c:v>
                </c:pt>
                <c:pt idx="11">
                  <c:v>3.7608999999999999</c:v>
                </c:pt>
                <c:pt idx="12">
                  <c:v>3.7723</c:v>
                </c:pt>
                <c:pt idx="13">
                  <c:v>4.0998999999999999</c:v>
                </c:pt>
                <c:pt idx="14">
                  <c:v>5.3651</c:v>
                </c:pt>
                <c:pt idx="15">
                  <c:v>5.6521999999999997</c:v>
                </c:pt>
                <c:pt idx="16">
                  <c:v>5.6125999999999996</c:v>
                </c:pt>
                <c:pt idx="17">
                  <c:v>6.6470000000000002</c:v>
                </c:pt>
                <c:pt idx="18">
                  <c:v>7.6814</c:v>
                </c:pt>
                <c:pt idx="19">
                  <c:v>7.2412000000000001</c:v>
                </c:pt>
                <c:pt idx="20">
                  <c:v>5.5917000000000003</c:v>
                </c:pt>
                <c:pt idx="21">
                  <c:v>5.9454000000000002</c:v>
                </c:pt>
                <c:pt idx="22">
                  <c:v>6.2087000000000003</c:v>
                </c:pt>
                <c:pt idx="23">
                  <c:v>6.1832000000000003</c:v>
                </c:pt>
                <c:pt idx="24">
                  <c:v>5.9001999999999999</c:v>
                </c:pt>
                <c:pt idx="25">
                  <c:v>6.0549999999999997</c:v>
                </c:pt>
                <c:pt idx="26">
                  <c:v>5.7290000000000001</c:v>
                </c:pt>
                <c:pt idx="27">
                  <c:v>5.6440000000000001</c:v>
                </c:pt>
                <c:pt idx="28">
                  <c:v>6.2678000000000003</c:v>
                </c:pt>
                <c:pt idx="29">
                  <c:v>5.8989000000000003</c:v>
                </c:pt>
                <c:pt idx="30">
                  <c:v>5.9557000000000002</c:v>
                </c:pt>
                <c:pt idx="31">
                  <c:v>5.9043999999999999</c:v>
                </c:pt>
                <c:pt idx="32">
                  <c:v>6.5327000000000002</c:v>
                </c:pt>
                <c:pt idx="33">
                  <c:v>6.9055</c:v>
                </c:pt>
                <c:pt idx="34">
                  <c:v>7.0926999999999998</c:v>
                </c:pt>
                <c:pt idx="35">
                  <c:v>7.3262</c:v>
                </c:pt>
                <c:pt idx="36">
                  <c:v>7.9278000000000004</c:v>
                </c:pt>
                <c:pt idx="37">
                  <c:v>8.0251000000000001</c:v>
                </c:pt>
                <c:pt idx="38">
                  <c:v>8.1870999999999992</c:v>
                </c:pt>
                <c:pt idx="39">
                  <c:v>8.6957000000000004</c:v>
                </c:pt>
                <c:pt idx="40">
                  <c:v>8.8415999999999997</c:v>
                </c:pt>
                <c:pt idx="41">
                  <c:v>8.9339999999999993</c:v>
                </c:pt>
                <c:pt idx="42">
                  <c:v>9.3725000000000005</c:v>
                </c:pt>
                <c:pt idx="43">
                  <c:v>9.0618999999999996</c:v>
                </c:pt>
                <c:pt idx="44">
                  <c:v>8.6786999999999992</c:v>
                </c:pt>
                <c:pt idx="45">
                  <c:v>7.8029000000000002</c:v>
                </c:pt>
                <c:pt idx="46">
                  <c:v>7.5187999999999997</c:v>
                </c:pt>
                <c:pt idx="47">
                  <c:v>7.0197000000000003</c:v>
                </c:pt>
                <c:pt idx="48">
                  <c:v>6.2378</c:v>
                </c:pt>
                <c:pt idx="49">
                  <c:v>5.8738999999999999</c:v>
                </c:pt>
                <c:pt idx="50">
                  <c:v>5.5898000000000003</c:v>
                </c:pt>
                <c:pt idx="51">
                  <c:v>5.0011999999999999</c:v>
                </c:pt>
                <c:pt idx="52">
                  <c:v>4.8236999999999997</c:v>
                </c:pt>
                <c:pt idx="53">
                  <c:v>4.9493999999999998</c:v>
                </c:pt>
                <c:pt idx="54">
                  <c:v>5.5327000000000002</c:v>
                </c:pt>
                <c:pt idx="55">
                  <c:v>4.9774000000000003</c:v>
                </c:pt>
                <c:pt idx="56">
                  <c:v>5.3811999999999998</c:v>
                </c:pt>
                <c:pt idx="57">
                  <c:v>4.7460000000000004</c:v>
                </c:pt>
                <c:pt idx="58">
                  <c:v>4.4131</c:v>
                </c:pt>
                <c:pt idx="59">
                  <c:v>3.9929999999999999</c:v>
                </c:pt>
                <c:pt idx="60">
                  <c:v>4.3289999999999997</c:v>
                </c:pt>
                <c:pt idx="61">
                  <c:v>4.2131999999999996</c:v>
                </c:pt>
                <c:pt idx="62">
                  <c:v>3.9744000000000002</c:v>
                </c:pt>
                <c:pt idx="63">
                  <c:v>3.3332999999999999</c:v>
                </c:pt>
                <c:pt idx="64">
                  <c:v>3.1524000000000001</c:v>
                </c:pt>
                <c:pt idx="65">
                  <c:v>2.6154999999999999</c:v>
                </c:pt>
                <c:pt idx="66">
                  <c:v>3.1114999999999999</c:v>
                </c:pt>
                <c:pt idx="67">
                  <c:v>3.7037</c:v>
                </c:pt>
                <c:pt idx="68">
                  <c:v>3.9182000000000001</c:v>
                </c:pt>
                <c:pt idx="69">
                  <c:v>4.1420000000000003</c:v>
                </c:pt>
                <c:pt idx="70">
                  <c:v>3.6194999999999999</c:v>
                </c:pt>
                <c:pt idx="71">
                  <c:v>3.7610000000000001</c:v>
                </c:pt>
                <c:pt idx="72">
                  <c:v>3.9434999999999998</c:v>
                </c:pt>
                <c:pt idx="73">
                  <c:v>4.1837999999999997</c:v>
                </c:pt>
                <c:pt idx="74">
                  <c:v>4.3689</c:v>
                </c:pt>
                <c:pt idx="75">
                  <c:v>4.5564</c:v>
                </c:pt>
                <c:pt idx="76">
                  <c:v>4.5777000000000001</c:v>
                </c:pt>
                <c:pt idx="77">
                  <c:v>4.3205</c:v>
                </c:pt>
                <c:pt idx="78">
                  <c:v>3.9843999999999999</c:v>
                </c:pt>
                <c:pt idx="79">
                  <c:v>4.0217000000000001</c:v>
                </c:pt>
                <c:pt idx="80">
                  <c:v>3.8168000000000002</c:v>
                </c:pt>
                <c:pt idx="81">
                  <c:v>4.3840000000000003</c:v>
                </c:pt>
                <c:pt idx="82">
                  <c:v>4.2648999999999999</c:v>
                </c:pt>
                <c:pt idx="83">
                  <c:v>3.4944000000000002</c:v>
                </c:pt>
                <c:pt idx="84">
                  <c:v>3.3824000000000001</c:v>
                </c:pt>
                <c:pt idx="85">
                  <c:v>3.3527999999999998</c:v>
                </c:pt>
                <c:pt idx="86">
                  <c:v>3.1930000000000001</c:v>
                </c:pt>
                <c:pt idx="87">
                  <c:v>3.2498</c:v>
                </c:pt>
                <c:pt idx="88">
                  <c:v>3.1074000000000002</c:v>
                </c:pt>
                <c:pt idx="89">
                  <c:v>2.7909000000000002</c:v>
                </c:pt>
                <c:pt idx="90">
                  <c:v>2.7065999999999999</c:v>
                </c:pt>
                <c:pt idx="91">
                  <c:v>2.7801999999999998</c:v>
                </c:pt>
                <c:pt idx="92">
                  <c:v>2.7557999999999998</c:v>
                </c:pt>
                <c:pt idx="93">
                  <c:v>3.0522</c:v>
                </c:pt>
                <c:pt idx="94">
                  <c:v>2.8332000000000002</c:v>
                </c:pt>
                <c:pt idx="95">
                  <c:v>2.7631000000000001</c:v>
                </c:pt>
                <c:pt idx="96">
                  <c:v>2.8923999999999999</c:v>
                </c:pt>
                <c:pt idx="97">
                  <c:v>3.0516999999999999</c:v>
                </c:pt>
                <c:pt idx="98">
                  <c:v>3.1029</c:v>
                </c:pt>
                <c:pt idx="99">
                  <c:v>2.8929</c:v>
                </c:pt>
                <c:pt idx="100">
                  <c:v>2.9361999999999999</c:v>
                </c:pt>
                <c:pt idx="101">
                  <c:v>2.5676999999999999</c:v>
                </c:pt>
                <c:pt idx="102">
                  <c:v>2.3504999999999998</c:v>
                </c:pt>
                <c:pt idx="103">
                  <c:v>2.3622999999999998</c:v>
                </c:pt>
                <c:pt idx="104">
                  <c:v>2.5023</c:v>
                </c:pt>
                <c:pt idx="105">
                  <c:v>2.5049999999999999</c:v>
                </c:pt>
                <c:pt idx="106">
                  <c:v>2.5649999999999999</c:v>
                </c:pt>
                <c:pt idx="107">
                  <c:v>2.5781999999999998</c:v>
                </c:pt>
                <c:pt idx="108">
                  <c:v>2.423</c:v>
                </c:pt>
                <c:pt idx="109">
                  <c:v>2.4550000000000001</c:v>
                </c:pt>
                <c:pt idx="110">
                  <c:v>2.2968000000000002</c:v>
                </c:pt>
                <c:pt idx="111">
                  <c:v>2.2338</c:v>
                </c:pt>
                <c:pt idx="112">
                  <c:v>2.0482999999999998</c:v>
                </c:pt>
                <c:pt idx="113">
                  <c:v>2.0345</c:v>
                </c:pt>
                <c:pt idx="114">
                  <c:v>1.8525</c:v>
                </c:pt>
                <c:pt idx="115">
                  <c:v>1.5446</c:v>
                </c:pt>
                <c:pt idx="116">
                  <c:v>1.7404999999999999</c:v>
                </c:pt>
                <c:pt idx="117">
                  <c:v>1.8674999999999999</c:v>
                </c:pt>
                <c:pt idx="118">
                  <c:v>1.8129999999999999</c:v>
                </c:pt>
                <c:pt idx="119">
                  <c:v>1.9881</c:v>
                </c:pt>
                <c:pt idx="120">
                  <c:v>2.2149999999999999</c:v>
                </c:pt>
                <c:pt idx="121">
                  <c:v>2.3742999999999999</c:v>
                </c:pt>
                <c:pt idx="122">
                  <c:v>2.2595000000000001</c:v>
                </c:pt>
                <c:pt idx="123">
                  <c:v>2.1217999999999999</c:v>
                </c:pt>
                <c:pt idx="124">
                  <c:v>2.0695999999999999</c:v>
                </c:pt>
                <c:pt idx="125">
                  <c:v>2.0891000000000002</c:v>
                </c:pt>
                <c:pt idx="126">
                  <c:v>1.7377</c:v>
                </c:pt>
                <c:pt idx="127">
                  <c:v>1.7831999999999999</c:v>
                </c:pt>
                <c:pt idx="128">
                  <c:v>1.9280999999999999</c:v>
                </c:pt>
                <c:pt idx="129">
                  <c:v>1.8935999999999999</c:v>
                </c:pt>
                <c:pt idx="130">
                  <c:v>1.9253</c:v>
                </c:pt>
                <c:pt idx="131">
                  <c:v>1.8409</c:v>
                </c:pt>
                <c:pt idx="132">
                  <c:v>1.7747999999999999</c:v>
                </c:pt>
                <c:pt idx="133">
                  <c:v>1.7225999999999999</c:v>
                </c:pt>
                <c:pt idx="134">
                  <c:v>1.7551000000000001</c:v>
                </c:pt>
                <c:pt idx="135">
                  <c:v>1.5686</c:v>
                </c:pt>
                <c:pt idx="136">
                  <c:v>1.8331</c:v>
                </c:pt>
                <c:pt idx="137">
                  <c:v>2.1528</c:v>
                </c:pt>
                <c:pt idx="138">
                  <c:v>1.9992000000000001</c:v>
                </c:pt>
                <c:pt idx="139">
                  <c:v>1.9775</c:v>
                </c:pt>
                <c:pt idx="140">
                  <c:v>2.2313000000000001</c:v>
                </c:pt>
                <c:pt idx="141">
                  <c:v>2.2452000000000001</c:v>
                </c:pt>
                <c:pt idx="142">
                  <c:v>2.1876000000000002</c:v>
                </c:pt>
                <c:pt idx="143">
                  <c:v>2.1911</c:v>
                </c:pt>
                <c:pt idx="144">
                  <c:v>2.2606000000000002</c:v>
                </c:pt>
                <c:pt idx="145">
                  <c:v>2.3919000000000001</c:v>
                </c:pt>
                <c:pt idx="146">
                  <c:v>2.2698</c:v>
                </c:pt>
                <c:pt idx="147">
                  <c:v>2.1312000000000002</c:v>
                </c:pt>
                <c:pt idx="148">
                  <c:v>2.2921999999999998</c:v>
                </c:pt>
                <c:pt idx="149">
                  <c:v>2.2673000000000001</c:v>
                </c:pt>
                <c:pt idx="150">
                  <c:v>2.2425000000000002</c:v>
                </c:pt>
                <c:pt idx="151">
                  <c:v>2.2444999999999999</c:v>
                </c:pt>
                <c:pt idx="152">
                  <c:v>2.3917000000000002</c:v>
                </c:pt>
                <c:pt idx="153">
                  <c:v>2.2277</c:v>
                </c:pt>
                <c:pt idx="154">
                  <c:v>1.9411</c:v>
                </c:pt>
                <c:pt idx="155">
                  <c:v>1.2529999999999999</c:v>
                </c:pt>
                <c:pt idx="156">
                  <c:v>1.4694</c:v>
                </c:pt>
                <c:pt idx="157">
                  <c:v>1.4576</c:v>
                </c:pt>
                <c:pt idx="158">
                  <c:v>1.4816</c:v>
                </c:pt>
                <c:pt idx="159">
                  <c:v>1.5317000000000001</c:v>
                </c:pt>
                <c:pt idx="160">
                  <c:v>1.6557999999999999</c:v>
                </c:pt>
                <c:pt idx="161">
                  <c:v>1.5025999999999999</c:v>
                </c:pt>
                <c:pt idx="162">
                  <c:v>1.522</c:v>
                </c:pt>
                <c:pt idx="163">
                  <c:v>1.5032000000000001</c:v>
                </c:pt>
                <c:pt idx="164">
                  <c:v>1.7729999999999999</c:v>
                </c:pt>
                <c:pt idx="165">
                  <c:v>1.8874</c:v>
                </c:pt>
                <c:pt idx="166">
                  <c:v>1.9301999999999999</c:v>
                </c:pt>
                <c:pt idx="167">
                  <c:v>1.7483</c:v>
                </c:pt>
                <c:pt idx="168">
                  <c:v>1.9376</c:v>
                </c:pt>
                <c:pt idx="169">
                  <c:v>1.8588</c:v>
                </c:pt>
                <c:pt idx="170">
                  <c:v>1.9932000000000001</c:v>
                </c:pt>
                <c:pt idx="171">
                  <c:v>1.9262999999999999</c:v>
                </c:pt>
                <c:pt idx="172">
                  <c:v>1.8684000000000001</c:v>
                </c:pt>
                <c:pt idx="173">
                  <c:v>1.8130999999999999</c:v>
                </c:pt>
                <c:pt idx="174">
                  <c:v>1.8067</c:v>
                </c:pt>
                <c:pt idx="175">
                  <c:v>1.8391999999999999</c:v>
                </c:pt>
                <c:pt idx="176">
                  <c:v>1.8751</c:v>
                </c:pt>
                <c:pt idx="177">
                  <c:v>1.966</c:v>
                </c:pt>
                <c:pt idx="178">
                  <c:v>1.8653999999999999</c:v>
                </c:pt>
                <c:pt idx="179">
                  <c:v>1.7706999999999999</c:v>
                </c:pt>
                <c:pt idx="180">
                  <c:v>1.8144</c:v>
                </c:pt>
                <c:pt idx="181">
                  <c:v>1.7656000000000001</c:v>
                </c:pt>
                <c:pt idx="182">
                  <c:v>1.8526</c:v>
                </c:pt>
                <c:pt idx="183">
                  <c:v>1.8085</c:v>
                </c:pt>
                <c:pt idx="184">
                  <c:v>1.8686</c:v>
                </c:pt>
                <c:pt idx="185">
                  <c:v>1.8892</c:v>
                </c:pt>
                <c:pt idx="186">
                  <c:v>1.9401999999999999</c:v>
                </c:pt>
                <c:pt idx="187">
                  <c:v>2.1025</c:v>
                </c:pt>
                <c:pt idx="188">
                  <c:v>2.0102000000000002</c:v>
                </c:pt>
                <c:pt idx="189">
                  <c:v>1.9432</c:v>
                </c:pt>
                <c:pt idx="190">
                  <c:v>1.998</c:v>
                </c:pt>
                <c:pt idx="191">
                  <c:v>2.0365000000000002</c:v>
                </c:pt>
                <c:pt idx="192">
                  <c:v>2.1011000000000002</c:v>
                </c:pt>
                <c:pt idx="193">
                  <c:v>2.2248999999999999</c:v>
                </c:pt>
                <c:pt idx="194">
                  <c:v>2.2151000000000001</c:v>
                </c:pt>
                <c:pt idx="195">
                  <c:v>2.1038000000000001</c:v>
                </c:pt>
                <c:pt idx="196">
                  <c:v>2.0131000000000001</c:v>
                </c:pt>
                <c:pt idx="197">
                  <c:v>1.9786999999999999</c:v>
                </c:pt>
                <c:pt idx="198">
                  <c:v>1.9404999999999999</c:v>
                </c:pt>
                <c:pt idx="199">
                  <c:v>1.9268000000000001</c:v>
                </c:pt>
                <c:pt idx="200">
                  <c:v>1.3731</c:v>
                </c:pt>
                <c:pt idx="201">
                  <c:v>1.5176000000000001</c:v>
                </c:pt>
                <c:pt idx="202">
                  <c:v>1.8720000000000001</c:v>
                </c:pt>
                <c:pt idx="203">
                  <c:v>1.9533</c:v>
                </c:pt>
                <c:pt idx="204">
                  <c:v>2.3090999999999999</c:v>
                </c:pt>
                <c:pt idx="205">
                  <c:v>2.2511999999999999</c:v>
                </c:pt>
                <c:pt idx="206">
                  <c:v>2.5708000000000002</c:v>
                </c:pt>
                <c:pt idx="207">
                  <c:v>2.8054000000000001</c:v>
                </c:pt>
                <c:pt idx="208">
                  <c:v>3.0388000000000002</c:v>
                </c:pt>
                <c:pt idx="209">
                  <c:v>3.0528</c:v>
                </c:pt>
                <c:pt idx="210">
                  <c:v>2.9611999999999998</c:v>
                </c:pt>
                <c:pt idx="211">
                  <c:v>2.6903000000000001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52-4408-9BFA-964A4FF65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0233759"/>
        <c:axId val="777375343"/>
      </c:lineChart>
      <c:dateAx>
        <c:axId val="940233759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7375343"/>
        <c:crosses val="autoZero"/>
        <c:auto val="1"/>
        <c:lblOffset val="100"/>
        <c:baseTimeUnit val="months"/>
      </c:dateAx>
      <c:valAx>
        <c:axId val="77737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023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5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line was 90-day cp, the </a:t>
            </a:r>
            <a:r>
              <a:rPr lang="en-US" dirty="0" err="1"/>
              <a:t>TBIll</a:t>
            </a:r>
            <a:r>
              <a:rPr lang="en-US" dirty="0"/>
              <a:t> line was 1 month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year bond is over 5 %, 3yr bond is less than 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01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guidance occurs not just with the FOMC policy </a:t>
            </a:r>
            <a:r>
              <a:rPr lang="en-US" dirty="0" err="1"/>
              <a:t>statments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29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99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25% of marketable Federal Debt; 20 percent of household mortgages.  Total Fed assets increase by over 1.2 tr in 9 weeks;</a:t>
            </a:r>
          </a:p>
          <a:p>
            <a:r>
              <a:rPr lang="en-US" dirty="0"/>
              <a:t>Then by over 2.6 tr second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1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87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Livingston Survey. 75-78.  Unemployment 7% and 6% inflation.  Look at the stability in the post 2001 period and the 2003-2005 period</a:t>
            </a:r>
            <a:endParaRPr dirty="0"/>
          </a:p>
        </p:txBody>
      </p:sp>
      <p:sp>
        <p:nvSpPr>
          <p:cNvPr id="317" name="Google Shape;31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169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 releases; accountability, Congressional Testimony and 5 year full release.  Political independence 14 year terms, but fragile.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2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 to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87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average inflation is less than 2% And Fred raises rates before inflation exceeds 2.%. But, very credible.  Latest tightening was begun before Powell became Chair.  Tightening is very gradual 1.5 pct pts in 2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7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Policy goals reversed the order of the inflation and employment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1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5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Jump to 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inflation as the rate of increase in the average level of prices not gasoline price inflation.  Exceptions Deep </a:t>
            </a:r>
            <a:r>
              <a:rPr lang="en-US" dirty="0" err="1"/>
              <a:t>Recesssions</a:t>
            </a:r>
            <a:r>
              <a:rPr lang="en-US" dirty="0"/>
              <a:t>. ARP we will talk about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5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Shaded lines are recessions .  1970S THE Great Moderation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86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sign of too much spending is a very low unemployment rate. Go back </a:t>
            </a:r>
            <a:r>
              <a:rPr lang="en-US"/>
              <a:t>to 13 </a:t>
            </a:r>
            <a:r>
              <a:rPr lang="en-US" dirty="0"/>
              <a:t>and then </a:t>
            </a:r>
            <a:r>
              <a:rPr lang="en-US"/>
              <a:t>to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range for the fed funds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9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over the redline peeking above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bitcoi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Arizona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May-June,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5FDF2-55A1-8347-5B62-2B11B43269BD}"/>
              </a:ext>
            </a:extLst>
          </p:cNvPr>
          <p:cNvSpPr txBox="1"/>
          <p:nvPr/>
        </p:nvSpPr>
        <p:spPr>
          <a:xfrm>
            <a:off x="3839483" y="284124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99BCCDF-9C07-3340-810B-10BF24A95A9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5147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586" y="221427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Monetary Policy &amp; The Fed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3 Factors That Drive the U.S. Dollar">
            <a:extLst>
              <a:ext uri="{FF2B5EF4-FFF2-40B4-BE49-F238E27FC236}">
                <a16:creationId xmlns:a16="http://schemas.microsoft.com/office/drawing/2014/main" id="{27EC2AB0-46C9-BABB-A34A-D05F1C7A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863" y="45649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Federal Reserve: How It Works, What It Does, Why It Matters">
            <a:extLst>
              <a:ext uri="{FF2B5EF4-FFF2-40B4-BE49-F238E27FC236}">
                <a16:creationId xmlns:a16="http://schemas.microsoft.com/office/drawing/2014/main" id="{13B2E0F3-9AB0-3F94-773B-BCAE3725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1" y="-30109"/>
            <a:ext cx="438912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48AA4-A329-D2AB-6551-B6BDA63C7C2B}"/>
              </a:ext>
            </a:extLst>
          </p:cNvPr>
          <p:cNvSpPr txBox="1"/>
          <p:nvPr/>
        </p:nvSpPr>
        <p:spPr>
          <a:xfrm>
            <a:off x="2107096" y="4154557"/>
            <a:ext cx="6447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Geoffrey Woglom</a:t>
            </a:r>
          </a:p>
          <a:p>
            <a:pPr algn="ctr"/>
            <a:r>
              <a:rPr lang="en-US" sz="2800" dirty="0"/>
              <a:t>Professor of Economics (emeritus)</a:t>
            </a:r>
          </a:p>
          <a:p>
            <a:pPr algn="ctr"/>
            <a:r>
              <a:rPr lang="en-US" sz="2800" dirty="0"/>
              <a:t>Amherst College</a:t>
            </a:r>
          </a:p>
        </p:txBody>
      </p:sp>
    </p:spTree>
    <p:extLst>
      <p:ext uri="{BB962C8B-B14F-4D97-AF65-F5344CB8AC3E}">
        <p14:creationId xmlns:p14="http://schemas.microsoft.com/office/powerpoint/2010/main" val="141593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Geoffrey Woglom, Amherst College (Emeritus)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00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8EED-5FAC-4A5F-A802-97C23DE1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line for the Talk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9474-2798-4DE3-B4CE-FD655FF9D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Fed.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economic determinants of inflation and unemployment.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Fed’s policy tools for influencing interest rates and thereby affecting aggregate demand and the economy.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closer look at changes that Chair Powell made in Fed policy that contributed to the run up in inflation.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What’s at stake if we don’t get inflation under control.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D5BAE-DEAA-4788-AD45-91A623CE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B0DA-9C41-8072-2808-C26E71C0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Central Bank?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B3089-0AA8-AAA5-3B48-5E34C6AF7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Government’s Bank.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600" dirty="0"/>
              <a:t>Regulate currency and manage the payment system.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600" dirty="0"/>
              <a:t>Help with government finance.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3000" dirty="0"/>
              <a:t>“Lender of Last Resort” (LOL) in financial crises.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3000" dirty="0"/>
              <a:t>Responsible for stabilizing the macro economy:  i.e., low, stable inflation and full employment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02EBD-4B86-C030-46D8-DE522943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4BBA-DAB0-4288-86CA-E1FF1086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bilizer in Chief:  the Fed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389C-DB4A-436D-8603-DEE548E1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Fed’s Dual Mandate: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“Stable prices” which means 2% rate of inflation in  the Personal Consumption Expenditure Price Index (which corresponds to about 2.5% inflation in the more well-known CPI).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“Maximum employment” which means the highest level of employment (lowest unemployment rate) consistent with mandate 1.</a:t>
            </a:r>
          </a:p>
          <a:p>
            <a:r>
              <a:rPr lang="en-US" sz="2400" dirty="0"/>
              <a:t>Monetary policy is made by the Federal Open Market Committee (FOMC), comprised of the 7 Fed Governors and 5 of the 12 Presidents of the Regional Federal Reserve Banks on a rotating basis.  </a:t>
            </a:r>
          </a:p>
          <a:p>
            <a:r>
              <a:rPr lang="en-US" sz="2400" dirty="0"/>
              <a:t>The FOMC has scheduled meetings 8 times a year, but can hold unscheduled meetings at a moments notice (</a:t>
            </a:r>
            <a:r>
              <a:rPr lang="en-US" sz="2400" dirty="0" err="1"/>
              <a:t>e..g</a:t>
            </a:r>
            <a:r>
              <a:rPr lang="en-US" sz="2400" dirty="0"/>
              <a:t>., March of 2020)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4A9B4-7752-4E6C-A57E-29A74214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ABA6E7-BED4-4657-BBB7-80C3B685E2F0}"/>
              </a:ext>
            </a:extLst>
          </p:cNvPr>
          <p:cNvGrpSpPr>
            <a:grpSpLocks noChangeAspect="1"/>
          </p:cNvGrpSpPr>
          <p:nvPr/>
        </p:nvGrpSpPr>
        <p:grpSpPr>
          <a:xfrm>
            <a:off x="7357465" y="0"/>
            <a:ext cx="2349031" cy="2798064"/>
            <a:chOff x="6561931" y="762000"/>
            <a:chExt cx="3090752" cy="39703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F609A6-F8DF-45BB-AF7F-6A70D100A0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61931" y="762000"/>
              <a:ext cx="3090752" cy="3970318"/>
              <a:chOff x="5037931" y="768885"/>
              <a:chExt cx="4221162" cy="4788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E4CB7A-0418-4881-B75B-0DDD2FB13670}"/>
                  </a:ext>
                </a:extLst>
              </p:cNvPr>
              <p:cNvSpPr txBox="1"/>
              <p:nvPr/>
            </p:nvSpPr>
            <p:spPr>
              <a:xfrm>
                <a:off x="5037931" y="768885"/>
                <a:ext cx="4221162" cy="47886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  <p:pic>
            <p:nvPicPr>
              <p:cNvPr id="7" name="Picture 4" descr="Image: Governor Jerome H. Powell">
                <a:extLst>
                  <a:ext uri="{FF2B5EF4-FFF2-40B4-BE49-F238E27FC236}">
                    <a16:creationId xmlns:a16="http://schemas.microsoft.com/office/drawing/2014/main" id="{326C2786-FA03-4EF1-B401-7DDC528A5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1139558"/>
                <a:ext cx="220133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F5D535-62A0-4A3F-85EF-C48FA5435FAF}"/>
                </a:ext>
              </a:extLst>
            </p:cNvPr>
            <p:cNvSpPr txBox="1"/>
            <p:nvPr/>
          </p:nvSpPr>
          <p:spPr>
            <a:xfrm>
              <a:off x="7031736" y="3264408"/>
              <a:ext cx="21099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Jerome Powell</a:t>
              </a:r>
            </a:p>
            <a:p>
              <a:pPr algn="ctr"/>
              <a:r>
                <a:rPr lang="en-US" sz="1800" dirty="0"/>
                <a:t>February 2018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891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D07D-5C46-4789-BE3B-CE0DD9EC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2AAE-6B9A-45E7-9AA4-A05D329D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A292F6-FDC1-1B55-6893-5500C3F93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7030" y="1625048"/>
            <a:ext cx="10196770" cy="43437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DF445-1B9B-BBDA-A19B-172B371E1C80}"/>
              </a:ext>
            </a:extLst>
          </p:cNvPr>
          <p:cNvSpPr txBox="1"/>
          <p:nvPr/>
        </p:nvSpPr>
        <p:spPr>
          <a:xfrm>
            <a:off x="4956716" y="2313878"/>
            <a:ext cx="418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Shaded Bars are Recessions</a:t>
            </a:r>
          </a:p>
        </p:txBody>
      </p:sp>
    </p:spTree>
    <p:extLst>
      <p:ext uri="{BB962C8B-B14F-4D97-AF65-F5344CB8AC3E}">
        <p14:creationId xmlns:p14="http://schemas.microsoft.com/office/powerpoint/2010/main" val="318052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ED32-CC0D-4465-A709-239684B0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“Price Stability”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A603B-44AF-4B61-AEC7-D114552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F6BDAF-9BD7-BE9E-1E35-01D975741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6935" y="1555474"/>
            <a:ext cx="8910430" cy="4333357"/>
          </a:xfrm>
        </p:spPr>
      </p:pic>
    </p:spTree>
    <p:extLst>
      <p:ext uri="{BB962C8B-B14F-4D97-AF65-F5344CB8AC3E}">
        <p14:creationId xmlns:p14="http://schemas.microsoft.com/office/powerpoint/2010/main" val="2253435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BEC2-5C22-4238-AC34-470351F3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terminants of Unemployment &amp;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996E-7E47-493D-9BC6-5B55D207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Short run:</a:t>
            </a:r>
          </a:p>
          <a:p>
            <a:r>
              <a:rPr lang="en-US" dirty="0"/>
              <a:t>Unemployment:  The higher the level of total spending the lower the unemployment rate.</a:t>
            </a:r>
          </a:p>
          <a:p>
            <a:r>
              <a:rPr lang="en-US" dirty="0"/>
              <a:t>Inflation: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“Too much Spending:” Total spending above the economy’s normal capacity (“potential output”) tends to </a:t>
            </a:r>
            <a:r>
              <a:rPr lang="en-US" i="1" dirty="0"/>
              <a:t>increase</a:t>
            </a:r>
            <a:r>
              <a:rPr lang="en-US" dirty="0"/>
              <a:t> inflation.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in production costs (e.g., “supply chain bottlenecks.”)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Expectations of high inflation can cause inflation to be high.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7FE33-8EBF-42F5-B5CB-8255DE07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7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D9E1-6261-2B13-C264-DBD4675B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 and Inflation?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5C8A8-9B1F-F5A7-5F31-EC59B9B1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5E4CA6-D29D-0CAE-10C2-821224C76F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73" y="1325563"/>
            <a:ext cx="6842525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5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4870-E24C-4D03-8899-49AF36BC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Fed’s Affects the Economy via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5811-900F-437B-A12B-37905767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Interest rates discourage firms from buying new plant and equipment, households from buying new homes, and tend to lower stock and housing prices (!).</a:t>
            </a:r>
          </a:p>
          <a:p>
            <a:r>
              <a:rPr lang="en-US" dirty="0"/>
              <a:t>Lower spending tends to raise unemployment and eventually lowers inflation.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0C9F6-E283-48A6-AEF4-5DA9989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E6BE-65EF-4CFD-A9B2-3BD56DBB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Bec</a:t>
            </a:r>
            <a:r>
              <a:rPr lang="en-US" dirty="0"/>
              <a:t>ome a Central Banker in One Slide!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8E9C-7C9B-466E-BFCB-3E5085FD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more concerned that inflation is too high, raise interest rates.</a:t>
            </a:r>
          </a:p>
          <a:p>
            <a:r>
              <a:rPr lang="en-US" dirty="0"/>
              <a:t>If you are more concerned that unemployment is too high, lower interest rates.</a:t>
            </a:r>
          </a:p>
          <a:p>
            <a:r>
              <a:rPr lang="en-US" dirty="0"/>
              <a:t>Inflation and unemployment just right:  keep rates the same.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 in deciding on appropriate interest rates you must take account of what fiscal policy is doing that affects total spending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0BF7-7B4E-4B1D-8FD6-D49D027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0112-4E8C-4D15-ABC2-ACE99F7C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Big Complication:  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E39C-2521-46D3-88C9-21EC3CBB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Milton Friedman:  Monetary Policy affects GDP and Inflation with Long and Variable (Unpredictable) Lags.</a:t>
            </a:r>
          </a:p>
          <a:p>
            <a:r>
              <a:rPr lang="en-US" dirty="0"/>
              <a:t>Raising interest rates today does nothing to spending today nor to inflation.</a:t>
            </a:r>
          </a:p>
          <a:p>
            <a:r>
              <a:rPr lang="en-US" dirty="0"/>
              <a:t>But over time spending slows and eventually inflation falls.</a:t>
            </a:r>
          </a:p>
          <a:p>
            <a:r>
              <a:rPr lang="en-US" dirty="0"/>
              <a:t>Friedman believed that lags led to the Fed to “oversteering” the economy consistently.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6790A-B63D-48AB-B3FA-B7A79989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F5A1-8E2F-4C27-9327-AF0653E6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C</a:t>
            </a:r>
            <a:r>
              <a:rPr lang="en-US" dirty="0"/>
              <a:t>loser Look at Interest Rate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A6E35-8D9E-40CB-A2B4-C5D1CCC11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i="1" dirty="0"/>
              <a:t>Primary Tool</a:t>
            </a:r>
            <a:r>
              <a:rPr lang="en-US" dirty="0"/>
              <a:t>:</a:t>
            </a:r>
            <a:r>
              <a:rPr lang="en-US" sz="3000" dirty="0"/>
              <a:t> the Fed targets the </a:t>
            </a:r>
            <a:r>
              <a:rPr lang="en-US" sz="3000" i="1" dirty="0"/>
              <a:t>federal funds rate (</a:t>
            </a:r>
            <a:r>
              <a:rPr lang="en-US" sz="3000" dirty="0"/>
              <a:t>or fed funds rate for short), the interest rate on overnight loans between banks.</a:t>
            </a:r>
          </a:p>
          <a:p>
            <a:r>
              <a:rPr lang="en-US" sz="3000" dirty="0"/>
              <a:t>The Fed adjusts bank reserves so that the federal funds rate is within a target range 25 basis points wide.</a:t>
            </a:r>
          </a:p>
          <a:p>
            <a:r>
              <a:rPr lang="en-US" sz="3000" dirty="0"/>
              <a:t>From the bank’s perspective these loans are very close substitutes to other short-term, safe assets such as Treasury Bills.</a:t>
            </a:r>
          </a:p>
          <a:p>
            <a:r>
              <a:rPr lang="en-US" sz="3000" dirty="0"/>
              <a:t>Therefore, controlling the fed funds rate gives the Fed close control over all safe, </a:t>
            </a:r>
            <a:r>
              <a:rPr lang="en-US" sz="3000" i="1" dirty="0"/>
              <a:t>short-term</a:t>
            </a:r>
            <a:r>
              <a:rPr lang="en-US" sz="3000" dirty="0"/>
              <a:t> interest rates.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8EF69-189A-4D97-AAD5-4DCB306B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 and Short-term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Blue </a:t>
            </a:r>
            <a:r>
              <a:rPr lang="en-US" sz="2800" dirty="0"/>
              <a:t>is the fed funds rate.</a:t>
            </a: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Green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is the prime bank lending rate</a:t>
            </a:r>
            <a:r>
              <a:rPr lang="en-US" sz="2800" dirty="0">
                <a:solidFill>
                  <a:schemeClr val="accent6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Red</a:t>
            </a:r>
            <a:r>
              <a:rPr lang="en-US" sz="280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/>
              <a:t>s  the rate on 3 month Treasuries.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E42FCA5-B5CD-BA24-19E1-8FF2ACE9B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0" y="1517520"/>
            <a:ext cx="8788837" cy="4128368"/>
          </a:xfrm>
        </p:spPr>
      </p:pic>
    </p:spTree>
    <p:extLst>
      <p:ext uri="{BB962C8B-B14F-4D97-AF65-F5344CB8AC3E}">
        <p14:creationId xmlns:p14="http://schemas.microsoft.com/office/powerpoint/2010/main" val="42070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E8CF-4888-42FB-80CE-E98E5DC7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the Money Supply?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6CE7B-8C18-49CE-8096-F1977836A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Notice the absence of the money supply.  The Fed does not believe there is a reliable, short-run link between the money supply and total spending or inflation.  </a:t>
            </a:r>
          </a:p>
          <a:p>
            <a:pPr marL="0" indent="0">
              <a:buNone/>
            </a:pPr>
            <a:r>
              <a:rPr lang="en-US" dirty="0"/>
              <a:t>The Minutes of the 3/21-3/22/2023 FOMC Meeting mentions:</a:t>
            </a:r>
          </a:p>
          <a:p>
            <a:pPr lvl="1"/>
            <a:r>
              <a:rPr lang="en-US" dirty="0"/>
              <a:t>Money Supply, M1, M2 – 0 times</a:t>
            </a:r>
          </a:p>
          <a:p>
            <a:pPr lvl="1"/>
            <a:r>
              <a:rPr lang="en-US" dirty="0"/>
              <a:t>Federal funds  rate – 15 times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D9962-6A76-45E1-8680-92491F4D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5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3A03-6D7F-912C-0845-6F3B9A6C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 You See a Relationship?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D4A04-812C-8E91-5CC8-7228C52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61AFC8-EB06-457D-59D5-D6C13700F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6174"/>
            <a:ext cx="9927947" cy="4663440"/>
          </a:xfrm>
        </p:spPr>
      </p:pic>
    </p:spTree>
    <p:extLst>
      <p:ext uri="{BB962C8B-B14F-4D97-AF65-F5344CB8AC3E}">
        <p14:creationId xmlns:p14="http://schemas.microsoft.com/office/powerpoint/2010/main" val="40727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EDFD-5D7C-418D-B05B-7434B15F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Importance of Long-Term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B34F-3A35-4DB7-AADC-9C3459BC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Nobody buys a house because of the level of 1-yr interest rates, and unfortunately, the current federal funds rate has much less influence on the rates that matter.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536C-AE91-4556-B987-D5F1E16C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033FA3-A17B-2BF3-6506-66039B90E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273" y="3119002"/>
            <a:ext cx="7959911" cy="37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00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EDFD-5D7C-418D-B05B-7434B15F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g-Term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B34F-3A35-4DB7-AADC-9C3459BC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Long-term interest rates depend on two factors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average of expected, future short-term rates over the life of the long-term bond.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“Risk” premia that reflect the possibility of unexpected changes in interest rates and the possibility of default.</a:t>
            </a:r>
          </a:p>
          <a:p>
            <a:r>
              <a:rPr lang="en-US" dirty="0"/>
              <a:t>The Secondary Tools are aimed at affecting these factors.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536C-AE91-4556-B987-D5F1E16C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9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118C-1D25-48C0-8FD6-DF156745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Secondary Tools to Affect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86988-4367-40A4-9D4C-E3B68601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Forward Guidance:  Communicating the Fed’s intentions for the future path of short-term interest rates.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Long-term Asset Purchases better known as quantitative easing or QE.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of these tools also affect interest rates, and thereby aggregate demand.  But their effect is on the interest rates of longer-term and riskier assets.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33D88-578B-4669-B180-09DCBA25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3916-A095-397E-AC60-8A3EB06E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</a:t>
            </a:r>
            <a:r>
              <a:rPr lang="en-US" dirty="0"/>
              <a:t>nges to the Policy Statement in May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335726-5D21-2468-91C1-18F2E9E16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373" y="1325563"/>
            <a:ext cx="7348263" cy="51206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7C45C-BAE8-E0C8-5209-F0120BD0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54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7947-C4A4-2896-1E76-7877B015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ward Guidance:  May 3rd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4E816-0AD1-2381-FD37-075DEB2A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A296550-8653-FF1D-3D0A-42BB6C8E9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814" y="1570038"/>
            <a:ext cx="9724371" cy="4351337"/>
          </a:xfrm>
        </p:spPr>
      </p:pic>
    </p:spTree>
    <p:extLst>
      <p:ext uri="{BB962C8B-B14F-4D97-AF65-F5344CB8AC3E}">
        <p14:creationId xmlns:p14="http://schemas.microsoft.com/office/powerpoint/2010/main" val="4159306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BA08-80F7-442E-AD1E-BC3C6DC0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ward Guidance:  May 3rd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85BB-6FF0-4C68-81F7-5D40A8B7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91" y="1579470"/>
            <a:ext cx="10515600" cy="4859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3303E-A3CB-4881-B489-960A8D88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0EBEF4-97A2-9501-360F-1EE047BD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43" y="1423156"/>
            <a:ext cx="6307207" cy="47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12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8AB-BE16-1EDB-86AA-DA7204DB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QE</a:t>
            </a:r>
            <a:r>
              <a:rPr lang="en-US" dirty="0"/>
              <a:t> And Long-term, Risky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AE064-0E25-0D29-B9FE-9F6D9ACE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investors require a higher interest rate on risky bonds, than on safe short-term Treasuries.</a:t>
            </a:r>
          </a:p>
          <a:p>
            <a:r>
              <a:rPr lang="en-US" dirty="0"/>
              <a:t>The greater the supply of risky bonds, the higher the required risk premia needed to get enough private investors to buy them.</a:t>
            </a:r>
          </a:p>
          <a:p>
            <a:r>
              <a:rPr lang="en-US" dirty="0"/>
              <a:t>QE lowers the supply of long-term bonds held by private investors and thereby lowers to required risk premia and the interest rate on these bonds.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B4758-95A0-C9FD-FFEC-4BB3AAF5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1154-F82F-4834-9B72-A8C8DC7C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Has Been a Big Deal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ED89-DEC9-4213-9D39-7733CAD1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81B6F-E43A-9007-D6B6-E120B76A9563}"/>
              </a:ext>
            </a:extLst>
          </p:cNvPr>
          <p:cNvSpPr txBox="1"/>
          <p:nvPr/>
        </p:nvSpPr>
        <p:spPr>
          <a:xfrm>
            <a:off x="7528560" y="6457890"/>
            <a:ext cx="382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 Federal Reserve 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C0620-3A2C-AE19-DCA5-AFBFE201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97" y="1452954"/>
            <a:ext cx="700863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74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EB4E-CDAA-4A10-AC16-7EE163F8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3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olicy Strategy: Stabilize Expectations of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DF0B-C973-413B-A178-673E1F96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is much easier if people believe that the Fed will achieve its inflation target.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 central bank jargon, if expectations are stable and “well anchored.”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6E956-A595-43FF-A071-B8A11BB2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753140" y="-88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“An</a:t>
            </a:r>
            <a:r>
              <a:rPr lang="en-US"/>
              <a:t>choring” Inflation Expectations</a:t>
            </a:r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21" name="Google Shape;321;p44"/>
          <p:cNvSpPr txBox="1"/>
          <p:nvPr/>
        </p:nvSpPr>
        <p:spPr>
          <a:xfrm>
            <a:off x="4141381" y="5981901"/>
            <a:ext cx="79425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Forecasts:  Philadelphia Fed, “Survey of Professional Forecasters”</a:t>
            </a:r>
            <a:endParaRPr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7CCC15-DCA5-C642-DBA9-56EEEA3F85A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753140" y="1167059"/>
          <a:ext cx="10167108" cy="488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4252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862C-B9C8-42D6-9110-8E4FB152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choring Requires Credibility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6D83-EF67-405F-BAA3-0179AE615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Credibility, the public believes that the Fed will achieve its goals.</a:t>
            </a:r>
          </a:p>
          <a:p>
            <a:r>
              <a:rPr lang="en-US" dirty="0"/>
              <a:t>Requirements for Credibility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Transparency (Communication)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Accountability (Performance)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Political Independence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DFFB4-39E9-43AF-AB62-8B9A37B3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8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7E48-8B5B-41A5-958B-67CFF404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Moderation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CC3F-3296-4DE3-8621-A153E286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Volcker paid a price in the early 1980s, but the price paid dividends from 1990 through 2008.</a:t>
            </a:r>
          </a:p>
          <a:p>
            <a:r>
              <a:rPr lang="en-US" dirty="0"/>
              <a:t>During the latter period the performance of the US economy was extraordinary and even Milton Friedman gave kudos to the Alan Greenspan.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Has Powell jeopardized Volcker’s legacy?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48DC-D7D5-4CC1-9349-710B67BF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59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A9A2-493F-4BA3-8549-01EBE4E5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</a:t>
            </a:r>
            <a:r>
              <a:rPr lang="en-US" dirty="0"/>
              <a:t>y Did Powell Do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E3F07-9210-4FF7-A6B4-A7B7D585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B8CB2992-39E2-4B19-8ED7-ED778F8E0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4" y="1078706"/>
            <a:ext cx="10818371" cy="5029200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311A8EF-364F-4DEE-B584-3E39F5535F04}"/>
              </a:ext>
            </a:extLst>
          </p:cNvPr>
          <p:cNvGrpSpPr/>
          <p:nvPr/>
        </p:nvGrpSpPr>
        <p:grpSpPr>
          <a:xfrm>
            <a:off x="8672053" y="1834699"/>
            <a:ext cx="2583917" cy="3439048"/>
            <a:chOff x="8672053" y="1834699"/>
            <a:chExt cx="2583917" cy="343904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89F080F-8EBE-4EE8-B827-AE9A9A8ECB09}"/>
                </a:ext>
              </a:extLst>
            </p:cNvPr>
            <p:cNvCxnSpPr>
              <a:cxnSpLocks/>
            </p:cNvCxnSpPr>
            <p:nvPr/>
          </p:nvCxnSpPr>
          <p:spPr>
            <a:xfrm>
              <a:off x="9710368" y="2607515"/>
              <a:ext cx="0" cy="2666232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8C295-39AF-4577-84A8-9835B908D1D3}"/>
                </a:ext>
              </a:extLst>
            </p:cNvPr>
            <p:cNvSpPr txBox="1"/>
            <p:nvPr/>
          </p:nvSpPr>
          <p:spPr>
            <a:xfrm>
              <a:off x="8672053" y="1834699"/>
              <a:ext cx="2583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Powell Replaces </a:t>
              </a:r>
            </a:p>
            <a:p>
              <a:r>
                <a:rPr lang="en-US" sz="2400" dirty="0"/>
                <a:t>Yellen as Chair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1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7DD4-E49D-44E4-AA7B-A66A2DB4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Pol</a:t>
            </a:r>
            <a:r>
              <a:rPr lang="en-US" dirty="0"/>
              <a:t>icy Changes under Powell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F15E-5D2F-47C9-867B-C4BAC8F9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Fed’s dual mandate put more emphasis on the employment goal relative to the inflation goal.</a:t>
            </a:r>
          </a:p>
          <a:p>
            <a:r>
              <a:rPr lang="en-US" dirty="0"/>
              <a:t>Inflation goal switched from targeting forecasted</a:t>
            </a:r>
            <a:r>
              <a:rPr lang="en-US" i="1" dirty="0"/>
              <a:t> future </a:t>
            </a:r>
            <a:r>
              <a:rPr lang="en-US" dirty="0"/>
              <a:t>inflation to trying to achieve average </a:t>
            </a:r>
            <a:r>
              <a:rPr lang="en-US" i="1" dirty="0"/>
              <a:t>realized</a:t>
            </a:r>
            <a:r>
              <a:rPr lang="en-US" dirty="0"/>
              <a:t> inflation of 2%</a:t>
            </a:r>
          </a:p>
          <a:p>
            <a:pPr marL="0" indent="0">
              <a:buNone/>
            </a:pPr>
            <a:r>
              <a:rPr lang="en-US" dirty="0"/>
              <a:t>Have they forgotten about Lags!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F451-2397-4B4C-A2B0-B4155CDB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F546-0960-D57E-0B3A-58745064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owell Now Channeling Volcker?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99B62-7C3F-66FB-D791-956E8394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16B33-F51D-3CA4-8FCF-0C9F7B8A625C}"/>
              </a:ext>
            </a:extLst>
          </p:cNvPr>
          <p:cNvSpPr txBox="1"/>
          <p:nvPr/>
        </p:nvSpPr>
        <p:spPr>
          <a:xfrm>
            <a:off x="625365" y="5559972"/>
            <a:ext cx="121236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Amazingly, (to me anyway), the Fed reaffirmed targeting average realized inflation!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77DA6EC-4BA4-BBBC-CF66-8E367EE1BD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4" y="920299"/>
            <a:ext cx="9297382" cy="47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EC4AC6-7D69-0828-ECC3-779039008D14}"/>
              </a:ext>
            </a:extLst>
          </p:cNvPr>
          <p:cNvSpPr txBox="1"/>
          <p:nvPr/>
        </p:nvSpPr>
        <p:spPr>
          <a:xfrm>
            <a:off x="5242141" y="1947797"/>
            <a:ext cx="484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or Who causes Recessions?</a:t>
            </a:r>
          </a:p>
        </p:txBody>
      </p:sp>
    </p:spTree>
    <p:extLst>
      <p:ext uri="{BB962C8B-B14F-4D97-AF65-F5344CB8AC3E}">
        <p14:creationId xmlns:p14="http://schemas.microsoft.com/office/powerpoint/2010/main" val="34801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BA67-C573-CD2E-432F-1BADB3FA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at’s at 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9D869-2D4C-2CFB-73DA-6C64FDAE9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rise in inflationary expectations would probably mean higher and more variable inflation.</a:t>
            </a:r>
          </a:p>
          <a:p>
            <a:r>
              <a:rPr lang="en-US" dirty="0"/>
              <a:t>Oversteering leading to a steep recession (“hard” landing).</a:t>
            </a:r>
          </a:p>
          <a:p>
            <a:r>
              <a:rPr lang="en-US" dirty="0"/>
              <a:t>Curbing inflation could lead to widespread bank failures (Pacific West?).</a:t>
            </a:r>
          </a:p>
          <a:p>
            <a:pPr marL="0" indent="0">
              <a:buNone/>
            </a:pPr>
            <a:r>
              <a:rPr lang="en-US" dirty="0"/>
              <a:t>And, the Fed needs to navigate: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 the start of a presidential election cycle, with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Pervasive uncertainty. (e.g., credit crunch)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7F0C1-BB5E-1704-C319-1C71BC0F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6DED-D733-3497-48DA-57023619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Sin</a:t>
            </a:r>
            <a:r>
              <a:rPr lang="en-US" dirty="0"/>
              <a:t>ce We Last Met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C4D6A-4431-CAF9-A4F7-62263729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5B9921-8047-294D-3491-EF1C5FFFE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069" y="1556395"/>
            <a:ext cx="8791243" cy="47548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F7D153-4A34-D225-DE0D-D44113E9AAF9}"/>
              </a:ext>
            </a:extLst>
          </p:cNvPr>
          <p:cNvSpPr txBox="1"/>
          <p:nvPr/>
        </p:nvSpPr>
        <p:spPr>
          <a:xfrm>
            <a:off x="4630710" y="2999731"/>
            <a:ext cx="480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Labor Market Still Looks Very Strong</a:t>
            </a:r>
          </a:p>
        </p:txBody>
      </p:sp>
    </p:spTree>
    <p:extLst>
      <p:ext uri="{BB962C8B-B14F-4D97-AF65-F5344CB8AC3E}">
        <p14:creationId xmlns:p14="http://schemas.microsoft.com/office/powerpoint/2010/main" val="2652872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38D9-D68D-F9A8-7481-E3BFCEF2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 Plans, as of March 22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641AA9E-9B65-D289-71F6-9D84ADC29E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8621" y="1132676"/>
          <a:ext cx="5548292" cy="5026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365">
                  <a:extLst>
                    <a:ext uri="{9D8B030D-6E8A-4147-A177-3AD203B41FA5}">
                      <a16:colId xmlns:a16="http://schemas.microsoft.com/office/drawing/2014/main" val="1970036857"/>
                    </a:ext>
                  </a:extLst>
                </a:gridCol>
                <a:gridCol w="970345">
                  <a:extLst>
                    <a:ext uri="{9D8B030D-6E8A-4147-A177-3AD203B41FA5}">
                      <a16:colId xmlns:a16="http://schemas.microsoft.com/office/drawing/2014/main" val="880124202"/>
                    </a:ext>
                  </a:extLst>
                </a:gridCol>
                <a:gridCol w="971038">
                  <a:extLst>
                    <a:ext uri="{9D8B030D-6E8A-4147-A177-3AD203B41FA5}">
                      <a16:colId xmlns:a16="http://schemas.microsoft.com/office/drawing/2014/main" val="3635459776"/>
                    </a:ext>
                  </a:extLst>
                </a:gridCol>
                <a:gridCol w="1007772">
                  <a:extLst>
                    <a:ext uri="{9D8B030D-6E8A-4147-A177-3AD203B41FA5}">
                      <a16:colId xmlns:a16="http://schemas.microsoft.com/office/drawing/2014/main" val="2795236908"/>
                    </a:ext>
                  </a:extLst>
                </a:gridCol>
                <a:gridCol w="1007772">
                  <a:extLst>
                    <a:ext uri="{9D8B030D-6E8A-4147-A177-3AD203B41FA5}">
                      <a16:colId xmlns:a16="http://schemas.microsoft.com/office/drawing/2014/main" val="1461588002"/>
                    </a:ext>
                  </a:extLst>
                </a:gridCol>
              </a:tblGrid>
              <a:tr h="29485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Variable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(in percent)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Medians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53710"/>
                  </a:ext>
                </a:extLst>
              </a:tr>
              <a:tr h="603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Longer Run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508804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RGDP growth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056512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5110389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957308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Unemployment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573060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61210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622565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Inflation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30227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41472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405206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Core Inflation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207299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909489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032792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Federal Funds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865936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8415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07361-F14C-A2CC-2B8C-905881D9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349C9-F1A2-4C02-129C-3612A8B021C1}"/>
              </a:ext>
            </a:extLst>
          </p:cNvPr>
          <p:cNvSpPr txBox="1"/>
          <p:nvPr/>
        </p:nvSpPr>
        <p:spPr>
          <a:xfrm>
            <a:off x="6660373" y="2644170"/>
            <a:ext cx="4866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this a so-called “soft” landing?</a:t>
            </a:r>
          </a:p>
          <a:p>
            <a:r>
              <a:rPr lang="en-US" sz="2400" dirty="0"/>
              <a:t>Why is the Fed forecasting a rise in the unemployment rate and can’t they do something about it?</a:t>
            </a:r>
          </a:p>
        </p:txBody>
      </p:sp>
    </p:spTree>
    <p:extLst>
      <p:ext uri="{BB962C8B-B14F-4D97-AF65-F5344CB8AC3E}">
        <p14:creationId xmlns:p14="http://schemas.microsoft.com/office/powerpoint/2010/main" val="35717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00B7-1DB6-76A2-1139-0ED12C73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Rem</a:t>
            </a:r>
            <a:r>
              <a:rPr lang="en-US" dirty="0"/>
              <a:t>ember Senator Warren:  She is 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1AA7F-FBAF-0C20-8CDE-E445BA26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28C44E-4930-47CE-A998-D703D8869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61" y="1570038"/>
            <a:ext cx="9267887" cy="46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86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0615-2DF0-D51F-9B32-8B4D0F58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Banking Crisis is Not Over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D1FB8B-A59F-E065-1447-07C0801D2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963" y="1656409"/>
            <a:ext cx="7477760" cy="4206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75E67-0C3C-B0EC-3A11-41052B64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19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12338-FD66-DCB4-AF88-49C2E16C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</a:t>
            </a:r>
            <a:r>
              <a:rPr lang="en-US" dirty="0"/>
              <a:t>ort-term and Long-Term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E095-AFF7-3EE7-7F05-9B0041E5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DE4F25D-F85B-E80D-7C82-D9344D69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72" y="1648720"/>
            <a:ext cx="8187081" cy="42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84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B6D3-5BC5-9446-E72D-C253B906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d, Then There is the Debt Ceiling Fiasco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15DA-ABDB-B62B-2B54-31AE1BBA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Biden Can: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Declare Debt Ceiling unconstitutional due to 14</a:t>
            </a:r>
            <a:r>
              <a:rPr lang="en-US" baseline="30000" dirty="0"/>
              <a:t>th</a:t>
            </a:r>
            <a:r>
              <a:rPr lang="en-US" dirty="0"/>
              <a:t> amendment.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Direct the Treasury to Mint a $5 trillion coin.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Direct the Treasury to replace existing bonds with very high coupon payments, so that they sell for more than their face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4358C-C47E-A37B-C770-A55C19D1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6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9BAE-0804-32ED-E372-6EAB6D9C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ommended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C382-D470-D1AA-B978-D5444A67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https://www.nytimes.com/interactive/2023/05/18/opinion/jobs-inflation-economy.html?smid=nytcore-ios-share&amp;referringSource=articleShare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D5172-C8C5-F285-EEF2-EDAF1712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44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61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43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(5/23): 	Monetary Policy (Geoffrey Woglom)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(5/30): 	Health Care Economics (Kelley Cullen, E. Washington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(6/6): 	Trade and Globalization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(6/13): 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(6/20):	Cryptocurrencies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1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8C0-D909-4047-AF19-95730CF2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Deficits and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FD946-3FC2-B44C-AA99-8C56D457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4F304-E443-75A5-68AB-C239915E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134"/>
            <a:ext cx="12192000" cy="49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08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107795</TotalTime>
  <Words>2520</Words>
  <Application>Microsoft Macintosh PowerPoint</Application>
  <PresentationFormat>Widescreen</PresentationFormat>
  <Paragraphs>419</Paragraphs>
  <Slides>52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Courier New</vt:lpstr>
      <vt:lpstr>Times New Roman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International Comparison: Health Spending</vt:lpstr>
      <vt:lpstr>Trade: Bicycle Supply Chain</vt:lpstr>
      <vt:lpstr>Trade Deficits and Exchange Rates</vt:lpstr>
      <vt:lpstr>Bitcoins: What   Is   All the Excitement About?</vt:lpstr>
      <vt:lpstr>PowerPoint Presentation</vt:lpstr>
      <vt:lpstr>Credits and Disclaimer</vt:lpstr>
      <vt:lpstr>Submitting Questions</vt:lpstr>
      <vt:lpstr>Outline for the Talk</vt:lpstr>
      <vt:lpstr>What Is a Central Bank?</vt:lpstr>
      <vt:lpstr>Stabilizer in Chief:  the Fed</vt:lpstr>
      <vt:lpstr>Track Record on Unemployment</vt:lpstr>
      <vt:lpstr>Track Record on “Price Stability”</vt:lpstr>
      <vt:lpstr>Determinants of Unemployment &amp; Inflation</vt:lpstr>
      <vt:lpstr>Corporate Profits and Inflation?</vt:lpstr>
      <vt:lpstr>The Fed’s Affects the Economy via Interest Rates</vt:lpstr>
      <vt:lpstr>Become a Central Banker in One Slide!</vt:lpstr>
      <vt:lpstr>One Big Complication:  Lags</vt:lpstr>
      <vt:lpstr>A Closer Look at Interest Rate Control</vt:lpstr>
      <vt:lpstr>The Fed and Short-term Interest Rates</vt:lpstr>
      <vt:lpstr>What about the Money Supply?</vt:lpstr>
      <vt:lpstr>Do You See a Relationship?</vt:lpstr>
      <vt:lpstr>The Importance of Long-Term Interest Rates</vt:lpstr>
      <vt:lpstr>Long-Term Interest Rates</vt:lpstr>
      <vt:lpstr>Two Secondary Tools to Affect Interest Rates</vt:lpstr>
      <vt:lpstr>Changes to the Policy Statement in May</vt:lpstr>
      <vt:lpstr>Forward Guidance:  May 3rd</vt:lpstr>
      <vt:lpstr>Forward Guidance:  May 3rd</vt:lpstr>
      <vt:lpstr>QE And Long-term, Risky Rates</vt:lpstr>
      <vt:lpstr>QE Has Been a Big Deal</vt:lpstr>
      <vt:lpstr>A Policy Strategy: Stabilize Expectations of Inflation</vt:lpstr>
      <vt:lpstr>“Anchoring” Inflation Expectations</vt:lpstr>
      <vt:lpstr>Anchoring Requires Credibility</vt:lpstr>
      <vt:lpstr>The Great Moderation</vt:lpstr>
      <vt:lpstr>Why Did Powell Do It?</vt:lpstr>
      <vt:lpstr>Policy Changes under Powell</vt:lpstr>
      <vt:lpstr>Is Powell Now Channeling Volcker?</vt:lpstr>
      <vt:lpstr>What’s at Stake</vt:lpstr>
      <vt:lpstr>Since We Last Met</vt:lpstr>
      <vt:lpstr>Fed Plans, as of March 22</vt:lpstr>
      <vt:lpstr>Remember Senator Warren:  She is Right</vt:lpstr>
      <vt:lpstr>The Banking Crisis is Not Over</vt:lpstr>
      <vt:lpstr>Short-term and Long-Term Problem?</vt:lpstr>
      <vt:lpstr>And, Then There is the Debt Ceiling Fiasco</vt:lpstr>
      <vt:lpstr>Recommended Reading</vt:lpstr>
      <vt:lpstr>International Comparison: Health Spending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442</cp:revision>
  <cp:lastPrinted>2023-04-14T00:55:59Z</cp:lastPrinted>
  <dcterms:created xsi:type="dcterms:W3CDTF">2017-05-03T22:30:38Z</dcterms:created>
  <dcterms:modified xsi:type="dcterms:W3CDTF">2023-05-24T17:36:50Z</dcterms:modified>
</cp:coreProperties>
</file>