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8"/>
  </p:notesMasterIdLst>
  <p:sldIdLst>
    <p:sldId id="1026" r:id="rId2"/>
    <p:sldId id="4094" r:id="rId3"/>
    <p:sldId id="328" r:id="rId4"/>
    <p:sldId id="3935" r:id="rId5"/>
    <p:sldId id="1029" r:id="rId6"/>
    <p:sldId id="4001" r:id="rId7"/>
    <p:sldId id="4419" r:id="rId8"/>
    <p:sldId id="4427" r:id="rId9"/>
    <p:sldId id="4428" r:id="rId10"/>
    <p:sldId id="327" r:id="rId11"/>
    <p:sldId id="4420" r:id="rId12"/>
    <p:sldId id="4142" r:id="rId13"/>
    <p:sldId id="4421" r:id="rId14"/>
    <p:sldId id="4196" r:id="rId15"/>
    <p:sldId id="4417" r:id="rId16"/>
    <p:sldId id="4260" r:id="rId17"/>
    <p:sldId id="4204" r:id="rId18"/>
    <p:sldId id="4205" r:id="rId19"/>
    <p:sldId id="3941" r:id="rId20"/>
    <p:sldId id="3944" r:id="rId21"/>
    <p:sldId id="3945" r:id="rId22"/>
    <p:sldId id="3946" r:id="rId23"/>
    <p:sldId id="1203" r:id="rId24"/>
    <p:sldId id="1099" r:id="rId25"/>
    <p:sldId id="1208" r:id="rId26"/>
    <p:sldId id="4261" r:id="rId27"/>
    <p:sldId id="4271" r:id="rId28"/>
    <p:sldId id="1204" r:id="rId29"/>
    <p:sldId id="1202" r:id="rId30"/>
    <p:sldId id="1101" r:id="rId31"/>
    <p:sldId id="4416" r:id="rId32"/>
    <p:sldId id="4264" r:id="rId33"/>
    <p:sldId id="4214" r:id="rId34"/>
    <p:sldId id="3919" r:id="rId35"/>
    <p:sldId id="287" r:id="rId36"/>
    <p:sldId id="3922" r:id="rId37"/>
    <p:sldId id="4210" r:id="rId38"/>
    <p:sldId id="4215" r:id="rId39"/>
    <p:sldId id="4216" r:id="rId40"/>
    <p:sldId id="4265" r:id="rId41"/>
    <p:sldId id="4263" r:id="rId42"/>
    <p:sldId id="4414" r:id="rId43"/>
    <p:sldId id="4409" r:id="rId44"/>
    <p:sldId id="4429" r:id="rId45"/>
    <p:sldId id="4070" r:id="rId46"/>
    <p:sldId id="41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83946"/>
  </p:normalViewPr>
  <p:slideViewPr>
    <p:cSldViewPr snapToGrid="0" snapToObjects="1">
      <p:cViewPr varScale="1">
        <p:scale>
          <a:sx n="106" d="100"/>
          <a:sy n="106" d="100"/>
        </p:scale>
        <p:origin x="672" y="184"/>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46758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88020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8729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52085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65479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99386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90218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Livingston Survey. 75-78.  Unemployment 7% and 6% inflation.  Look at the stability in the post 2001 period and the 2003-2005 period</a:t>
            </a:r>
            <a:endParaRPr/>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369216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72109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37</a:t>
            </a:fld>
            <a:endParaRPr lang="en-US"/>
          </a:p>
        </p:txBody>
      </p:sp>
    </p:spTree>
    <p:extLst>
      <p:ext uri="{BB962C8B-B14F-4D97-AF65-F5344CB8AC3E}">
        <p14:creationId xmlns:p14="http://schemas.microsoft.com/office/powerpoint/2010/main" val="410654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45908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388793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525641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632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16</a:t>
            </a:fld>
            <a:endParaRPr lang="en-US"/>
          </a:p>
        </p:txBody>
      </p:sp>
    </p:spTree>
    <p:extLst>
      <p:ext uri="{BB962C8B-B14F-4D97-AF65-F5344CB8AC3E}">
        <p14:creationId xmlns:p14="http://schemas.microsoft.com/office/powerpoint/2010/main" val="308773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57645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56828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a:t>
            </a:r>
            <a:r>
              <a:rPr lang="en-US"/>
              <a:t>to 13 </a:t>
            </a:r>
            <a:r>
              <a:rPr lang="en-US" dirty="0"/>
              <a:t>and then </a:t>
            </a:r>
            <a:r>
              <a:rPr lang="en-US"/>
              <a:t>to 16</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08067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0141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10035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8845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sites.google.com/view/macro-current-issues/hom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Santa Clara University, CA</a:t>
            </a:r>
          </a:p>
          <a:p>
            <a:pPr>
              <a:lnSpc>
                <a:spcPct val="100000"/>
              </a:lnSpc>
              <a:spcBef>
                <a:spcPts val="0"/>
              </a:spcBef>
            </a:pPr>
            <a:r>
              <a:rPr lang="en-US" sz="3100" dirty="0">
                <a:solidFill>
                  <a:schemeClr val="tx2"/>
                </a:solidFill>
              </a:rPr>
              <a:t>Sep-Oct,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Haveman, NEED</a:t>
            </a:r>
          </a:p>
          <a:p>
            <a:pPr lvl="1"/>
            <a:r>
              <a:rPr lang="en-US" dirty="0"/>
              <a:t>Geoffrey Woglom</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26060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84314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12</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October 5, 2023</a:t>
            </a:r>
          </a:p>
        </p:txBody>
      </p:sp>
    </p:spTree>
    <p:extLst>
      <p:ext uri="{BB962C8B-B14F-4D97-AF65-F5344CB8AC3E}">
        <p14:creationId xmlns:p14="http://schemas.microsoft.com/office/powerpoint/2010/main" val="141593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338072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Speculation on what comes next.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51381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 such as the Fed?</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050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32339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pic>
        <p:nvPicPr>
          <p:cNvPr id="7" name="Content Placeholder 6">
            <a:extLst>
              <a:ext uri="{FF2B5EF4-FFF2-40B4-BE49-F238E27FC236}">
                <a16:creationId xmlns:a16="http://schemas.microsoft.com/office/drawing/2014/main" id="{38851AB9-452E-339C-1483-F5A69BF21EED}"/>
              </a:ext>
            </a:extLst>
          </p:cNvPr>
          <p:cNvPicPr>
            <a:picLocks noGrp="1" noChangeAspect="1"/>
          </p:cNvPicPr>
          <p:nvPr>
            <p:ph idx="1"/>
          </p:nvPr>
        </p:nvPicPr>
        <p:blipFill>
          <a:blip r:embed="rId3"/>
          <a:stretch>
            <a:fillRect/>
          </a:stretch>
        </p:blipFill>
        <p:spPr>
          <a:xfrm>
            <a:off x="838200" y="1428108"/>
            <a:ext cx="10515600" cy="4674741"/>
          </a:xfrm>
        </p:spPr>
      </p:pic>
    </p:spTree>
    <p:extLst>
      <p:ext uri="{BB962C8B-B14F-4D97-AF65-F5344CB8AC3E}">
        <p14:creationId xmlns:p14="http://schemas.microsoft.com/office/powerpoint/2010/main" val="168426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7" name="Content Placeholder 6">
            <a:extLst>
              <a:ext uri="{FF2B5EF4-FFF2-40B4-BE49-F238E27FC236}">
                <a16:creationId xmlns:a16="http://schemas.microsoft.com/office/drawing/2014/main" id="{03512C6E-6F9B-194E-CCAB-8EA4D721806A}"/>
              </a:ext>
            </a:extLst>
          </p:cNvPr>
          <p:cNvPicPr>
            <a:picLocks noGrp="1" noChangeAspect="1"/>
          </p:cNvPicPr>
          <p:nvPr>
            <p:ph idx="1"/>
          </p:nvPr>
        </p:nvPicPr>
        <p:blipFill>
          <a:blip r:embed="rId3"/>
          <a:stretch>
            <a:fillRect/>
          </a:stretch>
        </p:blipFill>
        <p:spPr>
          <a:xfrm>
            <a:off x="838200" y="1469204"/>
            <a:ext cx="10515600" cy="4302195"/>
          </a:xfrm>
        </p:spPr>
      </p:pic>
    </p:spTree>
    <p:extLst>
      <p:ext uri="{BB962C8B-B14F-4D97-AF65-F5344CB8AC3E}">
        <p14:creationId xmlns:p14="http://schemas.microsoft.com/office/powerpoint/2010/main" val="238653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138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07124" y="1253331"/>
            <a:ext cx="11177751" cy="4351338"/>
          </a:xfrm>
        </p:spPr>
        <p:txBody>
          <a:bodyPr/>
          <a:lstStyle/>
          <a:p>
            <a:pPr>
              <a:spcAft>
                <a:spcPts val="1000"/>
              </a:spcAft>
            </a:pPr>
            <a:r>
              <a:rPr lang="en-US" dirty="0"/>
              <a:t>Contemporary Economic Policy</a:t>
            </a:r>
          </a:p>
          <a:p>
            <a:pPr lvl="1">
              <a:spcAft>
                <a:spcPts val="1000"/>
              </a:spcAft>
            </a:pPr>
            <a:r>
              <a:rPr lang="en-US" dirty="0"/>
              <a:t>Week 1 (9/21): 	US Economic Update (Jon </a:t>
            </a:r>
            <a:r>
              <a:rPr lang="en-US" dirty="0" err="1"/>
              <a:t>Haveman</a:t>
            </a:r>
            <a:r>
              <a:rPr lang="en-US" dirty="0"/>
              <a:t>, NEED)</a:t>
            </a:r>
          </a:p>
          <a:p>
            <a:pPr lvl="1">
              <a:spcAft>
                <a:spcPts val="1000"/>
              </a:spcAft>
            </a:pPr>
            <a:r>
              <a:rPr lang="en-US" dirty="0"/>
              <a:t>Week 2 (9/28): 	US Federal Budget (Jon </a:t>
            </a:r>
            <a:r>
              <a:rPr lang="en-US" dirty="0" err="1"/>
              <a:t>Haveman</a:t>
            </a:r>
            <a:r>
              <a:rPr lang="en-US" dirty="0"/>
              <a:t>)</a:t>
            </a:r>
          </a:p>
          <a:p>
            <a:pPr lvl="1">
              <a:spcAft>
                <a:spcPts val="1000"/>
              </a:spcAft>
            </a:pPr>
            <a:r>
              <a:rPr lang="en-US" b="1" dirty="0"/>
              <a:t>Week 3 (10/5):	Monetary Policy (Geoffrey </a:t>
            </a:r>
            <a:r>
              <a:rPr lang="en-US" b="1" dirty="0" err="1"/>
              <a:t>Woglom</a:t>
            </a:r>
            <a:r>
              <a:rPr lang="en-US" b="1" dirty="0"/>
              <a:t>, Amherst College)</a:t>
            </a:r>
          </a:p>
          <a:p>
            <a:pPr lvl="1">
              <a:spcAft>
                <a:spcPts val="1000"/>
              </a:spcAft>
            </a:pPr>
            <a:r>
              <a:rPr lang="en-US" dirty="0"/>
              <a:t>Week 4 (10/12): Federal Debt (Jon </a:t>
            </a:r>
            <a:r>
              <a:rPr lang="en-US" dirty="0" err="1"/>
              <a:t>Haveman</a:t>
            </a:r>
            <a:r>
              <a:rPr lang="en-US" dirty="0"/>
              <a:t>)</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6154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7048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pPr marL="0" indent="0">
              <a:buNone/>
            </a:pPr>
            <a:endParaRPr lang="en-US" dirty="0"/>
          </a:p>
          <a:p>
            <a:pPr marL="0" indent="0">
              <a:buNone/>
            </a:pPr>
            <a:r>
              <a:rPr lang="en-US" dirty="0"/>
              <a:t>Note:  in deciding on appropriate interest rates you must take account of what fiscal policy is doing that affects total spending</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8681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4030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7536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24</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dirty="0">
                <a:solidFill>
                  <a:schemeClr val="accent6"/>
                </a:solidFill>
              </a:rPr>
              <a:t>Green</a:t>
            </a:r>
            <a:r>
              <a:rPr lang="en-US" sz="2800" dirty="0"/>
              <a:t> </a:t>
            </a:r>
            <a:r>
              <a:rPr lang="en-US" sz="2800" dirty="0">
                <a:solidFill>
                  <a:schemeClr val="accent6">
                    <a:lumMod val="75000"/>
                  </a:schemeClr>
                </a:solidFill>
              </a:rPr>
              <a:t>i</a:t>
            </a:r>
            <a:r>
              <a:rPr lang="en-US" sz="2800" dirty="0"/>
              <a:t>s  the rate on 3 month Treasuries.</a:t>
            </a:r>
          </a:p>
        </p:txBody>
      </p:sp>
      <p:pic>
        <p:nvPicPr>
          <p:cNvPr id="11" name="Content Placeholder 10">
            <a:extLst>
              <a:ext uri="{FF2B5EF4-FFF2-40B4-BE49-F238E27FC236}">
                <a16:creationId xmlns:a16="http://schemas.microsoft.com/office/drawing/2014/main" id="{8DD1FFC9-203A-EC1F-576D-2D6938453AA7}"/>
              </a:ext>
            </a:extLst>
          </p:cNvPr>
          <p:cNvPicPr>
            <a:picLocks noGrp="1" noChangeAspect="1"/>
          </p:cNvPicPr>
          <p:nvPr>
            <p:ph idx="1"/>
          </p:nvPr>
        </p:nvPicPr>
        <p:blipFill>
          <a:blip r:embed="rId3"/>
          <a:stretch>
            <a:fillRect/>
          </a:stretch>
        </p:blipFill>
        <p:spPr>
          <a:xfrm>
            <a:off x="543910" y="1502980"/>
            <a:ext cx="8009467" cy="4727246"/>
          </a:xfrm>
        </p:spPr>
      </p:pic>
    </p:spTree>
    <p:extLst>
      <p:ext uri="{BB962C8B-B14F-4D97-AF65-F5344CB8AC3E}">
        <p14:creationId xmlns:p14="http://schemas.microsoft.com/office/powerpoint/2010/main" val="34607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12/13-14/2022 FOMC Meeting mentions:</a:t>
            </a:r>
          </a:p>
          <a:p>
            <a:pPr lvl="1"/>
            <a:r>
              <a:rPr lang="en-US" dirty="0"/>
              <a:t>Money Supply, M1, M2 – 0 times</a:t>
            </a:r>
          </a:p>
          <a:p>
            <a:pPr lvl="1"/>
            <a:r>
              <a:rPr lang="en-US" dirty="0"/>
              <a:t>Federal funds  rate – 16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74961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239360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5" name="FRED Graph Chart" descr="FRED Graph">
            <a:extLst>
              <a:ext uri="{FF2B5EF4-FFF2-40B4-BE49-F238E27FC236}">
                <a16:creationId xmlns:a16="http://schemas.microsoft.com/office/drawing/2014/main" id="{C804B018-3822-6B9C-2D2A-340500F12EC8}"/>
              </a:ext>
            </a:extLst>
          </p:cNvPr>
          <p:cNvPicPr>
            <a:picLocks noChangeAspect="1"/>
          </p:cNvPicPr>
          <p:nvPr/>
        </p:nvPicPr>
        <p:blipFill>
          <a:blip r:embed="rId3"/>
          <a:stretch>
            <a:fillRect/>
          </a:stretch>
        </p:blipFill>
        <p:spPr>
          <a:xfrm>
            <a:off x="3097530" y="3037128"/>
            <a:ext cx="8191500" cy="3375660"/>
          </a:xfrm>
          <a:prstGeom prst="rect">
            <a:avLst/>
          </a:prstGeom>
        </p:spPr>
      </p:pic>
    </p:spTree>
    <p:extLst>
      <p:ext uri="{BB962C8B-B14F-4D97-AF65-F5344CB8AC3E}">
        <p14:creationId xmlns:p14="http://schemas.microsoft.com/office/powerpoint/2010/main" val="25403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0424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9800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083254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lnSpcReduction="10000"/>
          </a:bodyPr>
          <a:lstStyle/>
          <a:p>
            <a:pPr marL="0" indent="0">
              <a:buNone/>
            </a:pPr>
            <a:r>
              <a:rPr lang="en-US" dirty="0"/>
              <a:t>The Fed “guides” financial market participants about what they intend to do in the future.  From the Policy Statement since September:</a:t>
            </a:r>
          </a:p>
          <a:p>
            <a:r>
              <a:rPr lang="en-US" dirty="0"/>
              <a:t>“The Committee anticipates that ongoing increases in the target range will be appropriate in order to attain a stance of monetary policy that is sufficiently restrictive to return inflation to 2 percent over time.” </a:t>
            </a:r>
          </a:p>
          <a:p>
            <a:r>
              <a:rPr lang="en-US" sz="2600" dirty="0"/>
              <a:t> “</a:t>
            </a:r>
            <a:r>
              <a:rPr lang="en-US" sz="2600" dirty="0">
                <a:solidFill>
                  <a:schemeClr val="accent5">
                    <a:lumMod val="50000"/>
                  </a:schemeClr>
                </a:solidFill>
                <a:latin typeface="Arial" panose="020B0604020202020204" pitchFamily="34" charset="0"/>
                <a:cs typeface="Arial" panose="020B0604020202020204" pitchFamily="34" charset="0"/>
              </a:rPr>
              <a:t>In determining the  pace  of future increases in the target range, the Committee will take into account the cumulative tightening of monetary policy, the lags with which monetary policy affects economic activity and inflation, and economic and financial developments.”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30</a:t>
            </a:fld>
            <a:endParaRPr lang="en-GB" dirty="0"/>
          </a:p>
        </p:txBody>
      </p:sp>
      <p:sp>
        <p:nvSpPr>
          <p:cNvPr id="5" name="TextBox 4">
            <a:extLst>
              <a:ext uri="{FF2B5EF4-FFF2-40B4-BE49-F238E27FC236}">
                <a16:creationId xmlns:a16="http://schemas.microsoft.com/office/drawing/2014/main" id="{D82C9E40-B8FF-90AA-B902-D2FFC56C09BB}"/>
              </a:ext>
            </a:extLst>
          </p:cNvPr>
          <p:cNvSpPr txBox="1"/>
          <p:nvPr/>
        </p:nvSpPr>
        <p:spPr>
          <a:xfrm>
            <a:off x="4232953" y="4122395"/>
            <a:ext cx="1160980" cy="523220"/>
          </a:xfrm>
          <a:prstGeom prst="rect">
            <a:avLst/>
          </a:prstGeom>
          <a:solidFill>
            <a:schemeClr val="bg1"/>
          </a:solidFill>
        </p:spPr>
        <p:txBody>
          <a:bodyPr wrap="square" rtlCol="0">
            <a:spAutoFit/>
          </a:bodyPr>
          <a:lstStyle/>
          <a:p>
            <a:r>
              <a:rPr lang="en-US" sz="2800" dirty="0">
                <a:solidFill>
                  <a:srgbClr val="C00000"/>
                </a:solidFill>
                <a:latin typeface="Arial" panose="020B0604020202020204" pitchFamily="34" charset="0"/>
                <a:cs typeface="Arial" panose="020B0604020202020204" pitchFamily="34" charset="0"/>
              </a:rPr>
              <a:t>extent</a:t>
            </a:r>
          </a:p>
        </p:txBody>
      </p:sp>
    </p:spTree>
    <p:extLst>
      <p:ext uri="{BB962C8B-B14F-4D97-AF65-F5344CB8AC3E}">
        <p14:creationId xmlns:p14="http://schemas.microsoft.com/office/powerpoint/2010/main" val="17130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2" name="Content Placeholder 11">
            <a:extLst>
              <a:ext uri="{FF2B5EF4-FFF2-40B4-BE49-F238E27FC236}">
                <a16:creationId xmlns:a16="http://schemas.microsoft.com/office/drawing/2014/main" id="{235C2290-A6C9-2DAD-87EF-1CBBE0BADDA6}"/>
              </a:ext>
            </a:extLst>
          </p:cNvPr>
          <p:cNvPicPr>
            <a:picLocks noGrp="1" noChangeAspect="1"/>
          </p:cNvPicPr>
          <p:nvPr>
            <p:ph idx="1"/>
          </p:nvPr>
        </p:nvPicPr>
        <p:blipFill>
          <a:blip r:embed="rId2"/>
          <a:stretch>
            <a:fillRect/>
          </a:stretch>
        </p:blipFill>
        <p:spPr>
          <a:xfrm>
            <a:off x="1802674" y="1678781"/>
            <a:ext cx="8046720" cy="4286250"/>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B0D9BC8D-9BBA-D151-A76D-F6A6FE1B8C08}"/>
              </a:ext>
            </a:extLst>
          </p:cNvPr>
          <p:cNvSpPr txBox="1"/>
          <p:nvPr/>
        </p:nvSpPr>
        <p:spPr>
          <a:xfrm>
            <a:off x="7276011" y="4506686"/>
            <a:ext cx="679269" cy="369332"/>
          </a:xfrm>
          <a:prstGeom prst="rect">
            <a:avLst/>
          </a:prstGeom>
          <a:noFill/>
        </p:spPr>
        <p:txBody>
          <a:bodyPr wrap="square" rtlCol="0">
            <a:spAutoFit/>
          </a:bodyPr>
          <a:lstStyle/>
          <a:p>
            <a:r>
              <a:rPr lang="en-US" dirty="0"/>
              <a:t>2PM</a:t>
            </a:r>
          </a:p>
        </p:txBody>
      </p:sp>
    </p:spTree>
    <p:extLst>
      <p:ext uri="{BB962C8B-B14F-4D97-AF65-F5344CB8AC3E}">
        <p14:creationId xmlns:p14="http://schemas.microsoft.com/office/powerpoint/2010/main" val="3354965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18314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858960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people believe that the Fed will achieve its inflation target. </a:t>
            </a:r>
          </a:p>
          <a:p>
            <a:r>
              <a:rPr lang="en-US" dirty="0">
                <a:solidFill>
                  <a:schemeClr val="accent5">
                    <a:lumMod val="50000"/>
                  </a:schemeClr>
                </a:solidFill>
                <a:latin typeface="Arial" panose="020B0604020202020204" pitchFamily="34" charset="0"/>
              </a:rPr>
              <a:t>In central bank jargon, if expectations are stable and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0468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pic>
        <p:nvPicPr>
          <p:cNvPr id="322" name="Google Shape;322;p44"/>
          <p:cNvPicPr preferRelativeResize="0"/>
          <p:nvPr/>
        </p:nvPicPr>
        <p:blipFill rotWithShape="1">
          <a:blip r:embed="rId3">
            <a:alphaModFix/>
          </a:blip>
          <a:srcRect/>
          <a:stretch/>
        </p:blipFill>
        <p:spPr>
          <a:xfrm>
            <a:off x="838200" y="1316740"/>
            <a:ext cx="10515600" cy="4604635"/>
          </a:xfrm>
          <a:prstGeom prst="rect">
            <a:avLst/>
          </a:prstGeom>
          <a:noFill/>
          <a:ln>
            <a:noFill/>
          </a:ln>
        </p:spPr>
      </p:pic>
    </p:spTree>
    <p:extLst>
      <p:ext uri="{BB962C8B-B14F-4D97-AF65-F5344CB8AC3E}">
        <p14:creationId xmlns:p14="http://schemas.microsoft.com/office/powerpoint/2010/main" val="215163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89988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0282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15413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34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952748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normAutofit fontScale="92500" lnSpcReduction="20000"/>
          </a:bodyPr>
          <a:lstStyle/>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The change in monetary policy this year has been so extreme that it’s hard to explain using economist’s tools alone…</a:t>
            </a: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[He] was asked… if the Fed was prepared to do whatever it took to control inflation, even if that meant temporarily harming the economy , as Volcker did.</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a:t>
            </a:r>
            <a:r>
              <a:rPr lang="en-US" dirty="0">
                <a:solidFill>
                  <a:schemeClr val="accent5">
                    <a:lumMod val="50000"/>
                  </a:schemeClr>
                </a:solidFill>
                <a:effectLst/>
                <a:latin typeface="Calibri" panose="020F0502020204030204" pitchFamily="34" charset="0"/>
                <a:cs typeface="Calibri" panose="020F0502020204030204" pitchFamily="34" charset="0"/>
              </a:rPr>
              <a:t>“Jerome Powel Is Not Just the Head of the Fed.  He’s Also a Human Being”  9/23/2022</a:t>
            </a: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04853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683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B79A-A823-DE21-C5FE-BECBA1CEDAC6}"/>
              </a:ext>
            </a:extLst>
          </p:cNvPr>
          <p:cNvSpPr>
            <a:spLocks noGrp="1"/>
          </p:cNvSpPr>
          <p:nvPr>
            <p:ph type="title"/>
          </p:nvPr>
        </p:nvSpPr>
        <p:spPr/>
        <p:txBody>
          <a:bodyPr/>
          <a:lstStyle/>
          <a:p>
            <a:r>
              <a:rPr lang="en-US" dirty="0">
                <a:solidFill>
                  <a:schemeClr val="bg1"/>
                </a:solidFill>
              </a:rPr>
              <a:t>Wa</a:t>
            </a:r>
            <a:r>
              <a:rPr lang="en-US" dirty="0"/>
              <a:t>ll Street Doesn’t Believe the Fed</a:t>
            </a:r>
          </a:p>
        </p:txBody>
      </p:sp>
      <p:sp>
        <p:nvSpPr>
          <p:cNvPr id="4" name="Slide Number Placeholder 3">
            <a:extLst>
              <a:ext uri="{FF2B5EF4-FFF2-40B4-BE49-F238E27FC236}">
                <a16:creationId xmlns:a16="http://schemas.microsoft.com/office/drawing/2014/main" id="{BD4B3D03-5F74-29B3-C19F-C77F3C3DA96D}"/>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8" name="Content Placeholder 7">
            <a:extLst>
              <a:ext uri="{FF2B5EF4-FFF2-40B4-BE49-F238E27FC236}">
                <a16:creationId xmlns:a16="http://schemas.microsoft.com/office/drawing/2014/main" id="{D421E007-7FB5-543C-1238-77399F57038B}"/>
              </a:ext>
            </a:extLst>
          </p:cNvPr>
          <p:cNvPicPr>
            <a:picLocks noGrp="1" noChangeAspect="1"/>
          </p:cNvPicPr>
          <p:nvPr>
            <p:ph idx="1"/>
          </p:nvPr>
        </p:nvPicPr>
        <p:blipFill>
          <a:blip r:embed="rId2"/>
          <a:stretch>
            <a:fillRect/>
          </a:stretch>
        </p:blipFill>
        <p:spPr>
          <a:xfrm>
            <a:off x="3242453" y="1233706"/>
            <a:ext cx="5466647" cy="4846320"/>
          </a:xfrm>
        </p:spPr>
      </p:pic>
      <p:sp>
        <p:nvSpPr>
          <p:cNvPr id="3" name="TextBox 2">
            <a:extLst>
              <a:ext uri="{FF2B5EF4-FFF2-40B4-BE49-F238E27FC236}">
                <a16:creationId xmlns:a16="http://schemas.microsoft.com/office/drawing/2014/main" id="{8406C36C-421E-D9E5-538C-2921D8F164C2}"/>
              </a:ext>
            </a:extLst>
          </p:cNvPr>
          <p:cNvSpPr txBox="1"/>
          <p:nvPr/>
        </p:nvSpPr>
        <p:spPr>
          <a:xfrm>
            <a:off x="3359649" y="293688"/>
            <a:ext cx="1767155" cy="646331"/>
          </a:xfrm>
          <a:prstGeom prst="rect">
            <a:avLst/>
          </a:prstGeom>
          <a:solidFill>
            <a:schemeClr val="bg1"/>
          </a:solidFill>
        </p:spPr>
        <p:txBody>
          <a:bodyPr wrap="square" rtlCol="0">
            <a:spAutoFit/>
          </a:bodyPr>
          <a:lstStyle/>
          <a:p>
            <a:r>
              <a:rPr lang="en-US" sz="3600" b="1" dirty="0">
                <a:solidFill>
                  <a:schemeClr val="accent5">
                    <a:lumMod val="50000"/>
                  </a:schemeClr>
                </a:solidFill>
              </a:rPr>
              <a:t>Didn’t</a:t>
            </a:r>
          </a:p>
        </p:txBody>
      </p:sp>
    </p:spTree>
    <p:extLst>
      <p:ext uri="{BB962C8B-B14F-4D97-AF65-F5344CB8AC3E}">
        <p14:creationId xmlns:p14="http://schemas.microsoft.com/office/powerpoint/2010/main" val="25500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4A7-47C3-6348-9655-09435F9D9AB1}"/>
              </a:ext>
            </a:extLst>
          </p:cNvPr>
          <p:cNvSpPr>
            <a:spLocks noGrp="1"/>
          </p:cNvSpPr>
          <p:nvPr>
            <p:ph type="title"/>
          </p:nvPr>
        </p:nvSpPr>
        <p:spPr/>
        <p:txBody>
          <a:bodyPr/>
          <a:lstStyle/>
          <a:p>
            <a:r>
              <a:rPr lang="en-US" dirty="0">
                <a:solidFill>
                  <a:schemeClr val="bg1"/>
                </a:solidFill>
              </a:rPr>
              <a:t>Is t</a:t>
            </a:r>
            <a:r>
              <a:rPr lang="en-US" dirty="0"/>
              <a:t>he Fed Happy with this Chart?</a:t>
            </a:r>
          </a:p>
        </p:txBody>
      </p:sp>
      <p:sp>
        <p:nvSpPr>
          <p:cNvPr id="4" name="Slide Number Placeholder 3">
            <a:extLst>
              <a:ext uri="{FF2B5EF4-FFF2-40B4-BE49-F238E27FC236}">
                <a16:creationId xmlns:a16="http://schemas.microsoft.com/office/drawing/2014/main" id="{3ED4C662-2743-6826-5FCB-772ECCC09AF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7" name="Content Placeholder 6">
            <a:extLst>
              <a:ext uri="{FF2B5EF4-FFF2-40B4-BE49-F238E27FC236}">
                <a16:creationId xmlns:a16="http://schemas.microsoft.com/office/drawing/2014/main" id="{EC322CD2-E66E-C4F7-0A60-6CCB81F11200}"/>
              </a:ext>
            </a:extLst>
          </p:cNvPr>
          <p:cNvPicPr>
            <a:picLocks noGrp="1" noChangeAspect="1"/>
          </p:cNvPicPr>
          <p:nvPr>
            <p:ph idx="1"/>
          </p:nvPr>
        </p:nvPicPr>
        <p:blipFill>
          <a:blip r:embed="rId2"/>
          <a:stretch>
            <a:fillRect/>
          </a:stretch>
        </p:blipFill>
        <p:spPr>
          <a:xfrm>
            <a:off x="638504" y="1446743"/>
            <a:ext cx="10515600" cy="4510213"/>
          </a:xfrm>
        </p:spPr>
      </p:pic>
    </p:spTree>
    <p:extLst>
      <p:ext uri="{BB962C8B-B14F-4D97-AF65-F5344CB8AC3E}">
        <p14:creationId xmlns:p14="http://schemas.microsoft.com/office/powerpoint/2010/main" val="1573689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A408-B9AE-0437-688C-F9CF73D06418}"/>
              </a:ext>
            </a:extLst>
          </p:cNvPr>
          <p:cNvSpPr>
            <a:spLocks noGrp="1"/>
          </p:cNvSpPr>
          <p:nvPr>
            <p:ph type="title"/>
          </p:nvPr>
        </p:nvSpPr>
        <p:spPr/>
        <p:txBody>
          <a:bodyPr/>
          <a:lstStyle/>
          <a:p>
            <a:r>
              <a:rPr lang="en-US" dirty="0">
                <a:solidFill>
                  <a:schemeClr val="bg1"/>
                </a:solidFill>
              </a:rPr>
              <a:t>Ma</a:t>
            </a:r>
            <a:r>
              <a:rPr lang="en-US" dirty="0"/>
              <a:t>terial on Latest FOMC Meeting</a:t>
            </a:r>
          </a:p>
        </p:txBody>
      </p:sp>
      <p:sp>
        <p:nvSpPr>
          <p:cNvPr id="3" name="Content Placeholder 2">
            <a:extLst>
              <a:ext uri="{FF2B5EF4-FFF2-40B4-BE49-F238E27FC236}">
                <a16:creationId xmlns:a16="http://schemas.microsoft.com/office/drawing/2014/main" id="{C51DBB64-9297-528E-26CC-253D69094B78}"/>
              </a:ext>
            </a:extLst>
          </p:cNvPr>
          <p:cNvSpPr>
            <a:spLocks noGrp="1"/>
          </p:cNvSpPr>
          <p:nvPr>
            <p:ph idx="1"/>
          </p:nvPr>
        </p:nvSpPr>
        <p:spPr/>
        <p:txBody>
          <a:bodyPr/>
          <a:lstStyle/>
          <a:p>
            <a:r>
              <a:rPr lang="en-US" dirty="0">
                <a:hlinkClick r:id="rId2"/>
              </a:rPr>
              <a:t>https://sites.google.com/view/macro-current-issues/home</a:t>
            </a:r>
            <a:endParaRPr lang="en-US" dirty="0"/>
          </a:p>
        </p:txBody>
      </p:sp>
      <p:sp>
        <p:nvSpPr>
          <p:cNvPr id="4" name="Slide Number Placeholder 3">
            <a:extLst>
              <a:ext uri="{FF2B5EF4-FFF2-40B4-BE49-F238E27FC236}">
                <a16:creationId xmlns:a16="http://schemas.microsoft.com/office/drawing/2014/main" id="{73E9716E-4F4A-34A7-EE4E-CB5AFBDE20F6}"/>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061135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45</a:t>
            </a:fld>
            <a:endParaRPr lang="en-GB" dirty="0"/>
          </a:p>
        </p:txBody>
      </p:sp>
    </p:spTree>
    <p:extLst>
      <p:ext uri="{BB962C8B-B14F-4D97-AF65-F5344CB8AC3E}">
        <p14:creationId xmlns:p14="http://schemas.microsoft.com/office/powerpoint/2010/main" val="3530277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63799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04799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b="1" dirty="0"/>
              <a:t>Week 2 (2/22): 	Monetary Economics (Geoffrey Woglom)</a:t>
            </a:r>
          </a:p>
          <a:p>
            <a:pPr lvl="1"/>
            <a:r>
              <a:rPr lang="en-US" dirty="0"/>
              <a:t>Week 3 (3/1): 	Trade and Globalization (Alan Deardorff, Univ. Michigan</a:t>
            </a:r>
            <a:r>
              <a:rPr lang="en-US" b="1" dirty="0"/>
              <a:t>)</a:t>
            </a:r>
          </a:p>
          <a:p>
            <a:pPr lvl="1"/>
            <a:r>
              <a:rPr lang="en-US" dirty="0"/>
              <a:t>Week 4 (3/8): 	Trade Deficits and Exchange Rates (Alan Deardorff)</a:t>
            </a:r>
          </a:p>
          <a:p>
            <a:pPr lvl="1"/>
            <a:r>
              <a:rPr lang="en-US" dirty="0"/>
              <a:t>Week 5 (3/22):	Economic Mobility (Jon </a:t>
            </a:r>
            <a:r>
              <a:rPr lang="en-US" dirty="0" err="1"/>
              <a:t>Haveman</a:t>
            </a:r>
            <a:r>
              <a:rPr lang="en-US" dirty="0"/>
              <a:t>, NEED)</a:t>
            </a:r>
          </a:p>
          <a:p>
            <a:pPr lvl="1"/>
            <a:r>
              <a:rPr lang="en-US" dirty="0"/>
              <a:t>Week 6 (3/29):	The Black-White Wealth Gap (Jon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57323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take a 10 minute break in the middle.</a:t>
            </a:r>
          </a:p>
          <a:p>
            <a:pPr marL="457200" lvl="1" indent="0">
              <a:buNone/>
            </a:pPr>
            <a:endParaRPr lang="en-US" dirty="0"/>
          </a:p>
          <a:p>
            <a:r>
              <a:rPr lang="en-US" dirty="0"/>
              <a:t>We will do a verbal Q&amp;A once the material has been presented.</a:t>
            </a:r>
          </a:p>
          <a:p>
            <a:endParaRPr lang="en-US" dirty="0"/>
          </a:p>
          <a:p>
            <a:r>
              <a:rPr lang="en-US" dirty="0"/>
              <a:t>Slides will be available from the NEED website shortly after the talk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15968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55459158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106486</TotalTime>
  <Words>2608</Words>
  <Application>Microsoft Macintosh PowerPoint</Application>
  <PresentationFormat>Widescreen</PresentationFormat>
  <Paragraphs>338</Paragraphs>
  <Slides>46</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Courier New</vt:lpstr>
      <vt:lpstr>Custom Design</vt:lpstr>
      <vt:lpstr>PowerPoint Presentation</vt:lpstr>
      <vt:lpstr> Course Outline</vt:lpstr>
      <vt:lpstr> National Economic Education Delegation</vt:lpstr>
      <vt:lpstr>Who Are We?</vt:lpstr>
      <vt:lpstr>Where Are We?</vt:lpstr>
      <vt:lpstr> Available NEED Topics Include:</vt:lpstr>
      <vt:lpstr> Course Outline</vt:lpstr>
      <vt:lpstr>Submitting Questions</vt:lpstr>
      <vt:lpstr> Available NEED Topics Include:</vt:lpstr>
      <vt:lpstr>Credits and Disclaimer</vt:lpstr>
      <vt:lpstr>Submitting Questions</vt:lpstr>
      <vt:lpstr>PowerPoint Presentation</vt:lpstr>
      <vt:lpstr>Credits and Disclaimer</vt:lpstr>
      <vt:lpstr>Outline for the Talk</vt:lpstr>
      <vt:lpstr>What Is a Central Bank, such as the Fed?</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The Importance of Long-Term Interest Rates</vt:lpstr>
      <vt:lpstr>Long-Term Interest Rates</vt:lpstr>
      <vt:lpstr>Two Secondary Tools to Affect Interest Rates</vt:lpstr>
      <vt:lpstr>Forward Guidance</vt:lpstr>
      <vt:lpstr>When the Fed Talks, Wall St Listens!</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OK, But What Explains Powell’s Reversal?</vt:lpstr>
      <vt:lpstr>Is Powell Now Channeling Volcker?</vt:lpstr>
      <vt:lpstr>Wall Street Doesn’t Believe the Fed</vt:lpstr>
      <vt:lpstr>Is the Fed Happy with this Chart?</vt:lpstr>
      <vt:lpstr>Material on Latest FOMC Meeting</vt:lpstr>
      <vt:lpstr>The Federal Debt is Becoming A Problem</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393</cp:revision>
  <cp:lastPrinted>2022-09-09T18:17:38Z</cp:lastPrinted>
  <dcterms:created xsi:type="dcterms:W3CDTF">2017-05-03T22:30:38Z</dcterms:created>
  <dcterms:modified xsi:type="dcterms:W3CDTF">2023-10-06T17:57:49Z</dcterms:modified>
</cp:coreProperties>
</file>