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8"/>
  </p:notesMasterIdLst>
  <p:sldIdLst>
    <p:sldId id="1026" r:id="rId2"/>
    <p:sldId id="328" r:id="rId3"/>
    <p:sldId id="3935" r:id="rId4"/>
    <p:sldId id="1029" r:id="rId5"/>
    <p:sldId id="4479" r:id="rId6"/>
    <p:sldId id="4094" r:id="rId7"/>
    <p:sldId id="4142" r:id="rId8"/>
    <p:sldId id="4421" r:id="rId9"/>
    <p:sldId id="4422" r:id="rId10"/>
    <p:sldId id="4196" r:id="rId11"/>
    <p:sldId id="4253" r:id="rId12"/>
    <p:sldId id="4254" r:id="rId13"/>
    <p:sldId id="518" r:id="rId14"/>
    <p:sldId id="1112" r:id="rId15"/>
    <p:sldId id="1111" r:id="rId16"/>
    <p:sldId id="519" r:id="rId17"/>
    <p:sldId id="4255" r:id="rId18"/>
    <p:sldId id="4256" r:id="rId19"/>
    <p:sldId id="4425" r:id="rId20"/>
    <p:sldId id="4426" r:id="rId21"/>
    <p:sldId id="4427" r:id="rId22"/>
    <p:sldId id="4428" r:id="rId23"/>
    <p:sldId id="4429" r:id="rId24"/>
    <p:sldId id="4430" r:id="rId25"/>
    <p:sldId id="4431" r:id="rId26"/>
    <p:sldId id="3949" r:id="rId27"/>
    <p:sldId id="4432" r:id="rId28"/>
    <p:sldId id="4433" r:id="rId29"/>
    <p:sldId id="4434" r:id="rId30"/>
    <p:sldId id="4435" r:id="rId31"/>
    <p:sldId id="4436" r:id="rId32"/>
    <p:sldId id="4437" r:id="rId33"/>
    <p:sldId id="4438" r:id="rId34"/>
    <p:sldId id="4439" r:id="rId35"/>
    <p:sldId id="4482" r:id="rId36"/>
    <p:sldId id="4440" r:id="rId37"/>
    <p:sldId id="4462" r:id="rId38"/>
    <p:sldId id="4441" r:id="rId39"/>
    <p:sldId id="4442" r:id="rId40"/>
    <p:sldId id="4443" r:id="rId41"/>
    <p:sldId id="4444" r:id="rId42"/>
    <p:sldId id="4445" r:id="rId43"/>
    <p:sldId id="4446" r:id="rId44"/>
    <p:sldId id="4447" r:id="rId45"/>
    <p:sldId id="4448" r:id="rId46"/>
    <p:sldId id="4450" r:id="rId47"/>
    <p:sldId id="4455" r:id="rId48"/>
    <p:sldId id="4486" r:id="rId49"/>
    <p:sldId id="4484" r:id="rId50"/>
    <p:sldId id="4480" r:id="rId51"/>
    <p:sldId id="4481" r:id="rId52"/>
    <p:sldId id="4487" r:id="rId53"/>
    <p:sldId id="4410" r:id="rId54"/>
    <p:sldId id="4483" r:id="rId55"/>
    <p:sldId id="532" r:id="rId56"/>
    <p:sldId id="410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58" autoAdjust="0"/>
    <p:restoredTop sz="83947"/>
  </p:normalViewPr>
  <p:slideViewPr>
    <p:cSldViewPr snapToGrid="0" snapToObjects="1">
      <p:cViewPr varScale="1">
        <p:scale>
          <a:sx n="98" d="100"/>
          <a:sy n="98" d="100"/>
        </p:scale>
        <p:origin x="520" y="184"/>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Expectations and Subsequent Inflation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8.3168192961066201E-2"/>
          <c:y val="0.10282641246862069"/>
          <c:w val="0.91683180998375879"/>
          <c:h val="0.6621531423155439"/>
        </c:manualLayout>
      </c:layout>
      <c:lineChart>
        <c:grouping val="standard"/>
        <c:varyColors val="0"/>
        <c:ser>
          <c:idx val="1"/>
          <c:order val="0"/>
          <c:tx>
            <c:v>Inflation</c:v>
          </c:tx>
          <c:spPr>
            <a:ln w="28575" cap="rnd">
              <a:solidFill>
                <a:srgbClr val="FF0000"/>
              </a:solidFill>
              <a:round/>
            </a:ln>
            <a:effectLst/>
          </c:spPr>
          <c:marker>
            <c:symbol val="none"/>
          </c:marker>
          <c:cat>
            <c:numRef>
              <c:f>INFLATION!$H$3:$H$214</c:f>
              <c:numCache>
                <c:formatCode>yyyy\-mm\-dd</c:formatCode>
                <c:ptCount val="212"/>
                <c:pt idx="0">
                  <c:v>26024</c:v>
                </c:pt>
                <c:pt idx="1">
                  <c:v>26115</c:v>
                </c:pt>
                <c:pt idx="2">
                  <c:v>26207</c:v>
                </c:pt>
                <c:pt idx="3">
                  <c:v>26299</c:v>
                </c:pt>
                <c:pt idx="4">
                  <c:v>26390</c:v>
                </c:pt>
                <c:pt idx="5">
                  <c:v>26481</c:v>
                </c:pt>
                <c:pt idx="6">
                  <c:v>26573</c:v>
                </c:pt>
                <c:pt idx="7">
                  <c:v>26665</c:v>
                </c:pt>
                <c:pt idx="8">
                  <c:v>26755</c:v>
                </c:pt>
                <c:pt idx="9">
                  <c:v>26846</c:v>
                </c:pt>
                <c:pt idx="10">
                  <c:v>26938</c:v>
                </c:pt>
                <c:pt idx="11">
                  <c:v>27030</c:v>
                </c:pt>
                <c:pt idx="12">
                  <c:v>27120</c:v>
                </c:pt>
                <c:pt idx="13">
                  <c:v>27211</c:v>
                </c:pt>
                <c:pt idx="14">
                  <c:v>27303</c:v>
                </c:pt>
                <c:pt idx="15">
                  <c:v>27395</c:v>
                </c:pt>
                <c:pt idx="16">
                  <c:v>27485</c:v>
                </c:pt>
                <c:pt idx="17">
                  <c:v>27576</c:v>
                </c:pt>
                <c:pt idx="18">
                  <c:v>27668</c:v>
                </c:pt>
                <c:pt idx="19">
                  <c:v>27760</c:v>
                </c:pt>
                <c:pt idx="20">
                  <c:v>27851</c:v>
                </c:pt>
                <c:pt idx="21">
                  <c:v>27942</c:v>
                </c:pt>
                <c:pt idx="22">
                  <c:v>28034</c:v>
                </c:pt>
                <c:pt idx="23">
                  <c:v>28126</c:v>
                </c:pt>
                <c:pt idx="24">
                  <c:v>28216</c:v>
                </c:pt>
                <c:pt idx="25">
                  <c:v>28307</c:v>
                </c:pt>
                <c:pt idx="26">
                  <c:v>28399</c:v>
                </c:pt>
                <c:pt idx="27">
                  <c:v>28491</c:v>
                </c:pt>
                <c:pt idx="28">
                  <c:v>28581</c:v>
                </c:pt>
                <c:pt idx="29">
                  <c:v>28672</c:v>
                </c:pt>
                <c:pt idx="30">
                  <c:v>28764</c:v>
                </c:pt>
                <c:pt idx="31">
                  <c:v>28856</c:v>
                </c:pt>
                <c:pt idx="32">
                  <c:v>28946</c:v>
                </c:pt>
                <c:pt idx="33">
                  <c:v>29037</c:v>
                </c:pt>
                <c:pt idx="34">
                  <c:v>29129</c:v>
                </c:pt>
                <c:pt idx="35">
                  <c:v>29221</c:v>
                </c:pt>
                <c:pt idx="36">
                  <c:v>29312</c:v>
                </c:pt>
                <c:pt idx="37">
                  <c:v>29403</c:v>
                </c:pt>
                <c:pt idx="38">
                  <c:v>29495</c:v>
                </c:pt>
                <c:pt idx="39">
                  <c:v>29587</c:v>
                </c:pt>
                <c:pt idx="40">
                  <c:v>29677</c:v>
                </c:pt>
                <c:pt idx="41">
                  <c:v>29768</c:v>
                </c:pt>
                <c:pt idx="42">
                  <c:v>29860</c:v>
                </c:pt>
                <c:pt idx="43">
                  <c:v>29952</c:v>
                </c:pt>
                <c:pt idx="44">
                  <c:v>30042</c:v>
                </c:pt>
                <c:pt idx="45">
                  <c:v>30133</c:v>
                </c:pt>
                <c:pt idx="46">
                  <c:v>30225</c:v>
                </c:pt>
                <c:pt idx="47">
                  <c:v>30317</c:v>
                </c:pt>
                <c:pt idx="48">
                  <c:v>30407</c:v>
                </c:pt>
                <c:pt idx="49">
                  <c:v>30498</c:v>
                </c:pt>
                <c:pt idx="50">
                  <c:v>30590</c:v>
                </c:pt>
                <c:pt idx="51">
                  <c:v>30682</c:v>
                </c:pt>
                <c:pt idx="52">
                  <c:v>30773</c:v>
                </c:pt>
                <c:pt idx="53">
                  <c:v>30864</c:v>
                </c:pt>
                <c:pt idx="54">
                  <c:v>30956</c:v>
                </c:pt>
                <c:pt idx="55">
                  <c:v>31048</c:v>
                </c:pt>
                <c:pt idx="56">
                  <c:v>31138</c:v>
                </c:pt>
                <c:pt idx="57">
                  <c:v>31229</c:v>
                </c:pt>
                <c:pt idx="58">
                  <c:v>31321</c:v>
                </c:pt>
                <c:pt idx="59">
                  <c:v>31413</c:v>
                </c:pt>
                <c:pt idx="60">
                  <c:v>31503</c:v>
                </c:pt>
                <c:pt idx="61">
                  <c:v>31594</c:v>
                </c:pt>
                <c:pt idx="62">
                  <c:v>31686</c:v>
                </c:pt>
                <c:pt idx="63">
                  <c:v>31778</c:v>
                </c:pt>
                <c:pt idx="64">
                  <c:v>31868</c:v>
                </c:pt>
                <c:pt idx="65">
                  <c:v>31959</c:v>
                </c:pt>
                <c:pt idx="66">
                  <c:v>32051</c:v>
                </c:pt>
                <c:pt idx="67">
                  <c:v>32143</c:v>
                </c:pt>
                <c:pt idx="68">
                  <c:v>32234</c:v>
                </c:pt>
                <c:pt idx="69">
                  <c:v>32325</c:v>
                </c:pt>
                <c:pt idx="70">
                  <c:v>32417</c:v>
                </c:pt>
                <c:pt idx="71">
                  <c:v>32509</c:v>
                </c:pt>
                <c:pt idx="72">
                  <c:v>32599</c:v>
                </c:pt>
                <c:pt idx="73">
                  <c:v>32690</c:v>
                </c:pt>
                <c:pt idx="74">
                  <c:v>32782</c:v>
                </c:pt>
                <c:pt idx="75">
                  <c:v>32874</c:v>
                </c:pt>
                <c:pt idx="76">
                  <c:v>32964</c:v>
                </c:pt>
                <c:pt idx="77">
                  <c:v>33055</c:v>
                </c:pt>
                <c:pt idx="78">
                  <c:v>33147</c:v>
                </c:pt>
                <c:pt idx="79">
                  <c:v>33239</c:v>
                </c:pt>
                <c:pt idx="80">
                  <c:v>33329</c:v>
                </c:pt>
                <c:pt idx="81">
                  <c:v>33420</c:v>
                </c:pt>
                <c:pt idx="82">
                  <c:v>33512</c:v>
                </c:pt>
                <c:pt idx="83">
                  <c:v>33604</c:v>
                </c:pt>
                <c:pt idx="84">
                  <c:v>33695</c:v>
                </c:pt>
                <c:pt idx="85">
                  <c:v>33786</c:v>
                </c:pt>
                <c:pt idx="86">
                  <c:v>33878</c:v>
                </c:pt>
                <c:pt idx="87">
                  <c:v>33970</c:v>
                </c:pt>
                <c:pt idx="88">
                  <c:v>34060</c:v>
                </c:pt>
                <c:pt idx="89">
                  <c:v>34151</c:v>
                </c:pt>
                <c:pt idx="90">
                  <c:v>34243</c:v>
                </c:pt>
                <c:pt idx="91">
                  <c:v>34335</c:v>
                </c:pt>
                <c:pt idx="92">
                  <c:v>34425</c:v>
                </c:pt>
                <c:pt idx="93">
                  <c:v>34516</c:v>
                </c:pt>
                <c:pt idx="94">
                  <c:v>34608</c:v>
                </c:pt>
                <c:pt idx="95">
                  <c:v>34700</c:v>
                </c:pt>
                <c:pt idx="96">
                  <c:v>34790</c:v>
                </c:pt>
                <c:pt idx="97">
                  <c:v>34881</c:v>
                </c:pt>
                <c:pt idx="98">
                  <c:v>34973</c:v>
                </c:pt>
                <c:pt idx="99">
                  <c:v>35065</c:v>
                </c:pt>
                <c:pt idx="100">
                  <c:v>35156</c:v>
                </c:pt>
                <c:pt idx="101">
                  <c:v>35247</c:v>
                </c:pt>
                <c:pt idx="102">
                  <c:v>35339</c:v>
                </c:pt>
                <c:pt idx="103">
                  <c:v>35431</c:v>
                </c:pt>
                <c:pt idx="104">
                  <c:v>35521</c:v>
                </c:pt>
                <c:pt idx="105">
                  <c:v>35612</c:v>
                </c:pt>
                <c:pt idx="106">
                  <c:v>35704</c:v>
                </c:pt>
                <c:pt idx="107">
                  <c:v>35796</c:v>
                </c:pt>
                <c:pt idx="108">
                  <c:v>35886</c:v>
                </c:pt>
                <c:pt idx="109">
                  <c:v>35977</c:v>
                </c:pt>
                <c:pt idx="110">
                  <c:v>36069</c:v>
                </c:pt>
                <c:pt idx="111">
                  <c:v>36161</c:v>
                </c:pt>
                <c:pt idx="112">
                  <c:v>36251</c:v>
                </c:pt>
                <c:pt idx="113">
                  <c:v>36342</c:v>
                </c:pt>
                <c:pt idx="114">
                  <c:v>36434</c:v>
                </c:pt>
                <c:pt idx="115">
                  <c:v>36526</c:v>
                </c:pt>
                <c:pt idx="116">
                  <c:v>36617</c:v>
                </c:pt>
                <c:pt idx="117">
                  <c:v>36708</c:v>
                </c:pt>
                <c:pt idx="118">
                  <c:v>36800</c:v>
                </c:pt>
                <c:pt idx="119">
                  <c:v>36892</c:v>
                </c:pt>
                <c:pt idx="120">
                  <c:v>36982</c:v>
                </c:pt>
                <c:pt idx="121">
                  <c:v>37073</c:v>
                </c:pt>
                <c:pt idx="122">
                  <c:v>37165</c:v>
                </c:pt>
                <c:pt idx="123">
                  <c:v>37257</c:v>
                </c:pt>
                <c:pt idx="124">
                  <c:v>37347</c:v>
                </c:pt>
                <c:pt idx="125">
                  <c:v>37438</c:v>
                </c:pt>
                <c:pt idx="126">
                  <c:v>37530</c:v>
                </c:pt>
                <c:pt idx="127">
                  <c:v>37622</c:v>
                </c:pt>
                <c:pt idx="128">
                  <c:v>37712</c:v>
                </c:pt>
                <c:pt idx="129">
                  <c:v>37803</c:v>
                </c:pt>
                <c:pt idx="130">
                  <c:v>37895</c:v>
                </c:pt>
                <c:pt idx="131">
                  <c:v>37987</c:v>
                </c:pt>
                <c:pt idx="132">
                  <c:v>38078</c:v>
                </c:pt>
                <c:pt idx="133">
                  <c:v>38169</c:v>
                </c:pt>
                <c:pt idx="134">
                  <c:v>38261</c:v>
                </c:pt>
                <c:pt idx="135">
                  <c:v>38353</c:v>
                </c:pt>
                <c:pt idx="136">
                  <c:v>38443</c:v>
                </c:pt>
                <c:pt idx="137">
                  <c:v>38534</c:v>
                </c:pt>
                <c:pt idx="138">
                  <c:v>38626</c:v>
                </c:pt>
                <c:pt idx="139">
                  <c:v>38718</c:v>
                </c:pt>
                <c:pt idx="140">
                  <c:v>38808</c:v>
                </c:pt>
                <c:pt idx="141">
                  <c:v>38899</c:v>
                </c:pt>
                <c:pt idx="142">
                  <c:v>38991</c:v>
                </c:pt>
                <c:pt idx="143">
                  <c:v>39083</c:v>
                </c:pt>
                <c:pt idx="144">
                  <c:v>39173</c:v>
                </c:pt>
                <c:pt idx="145">
                  <c:v>39264</c:v>
                </c:pt>
                <c:pt idx="146">
                  <c:v>39356</c:v>
                </c:pt>
                <c:pt idx="147">
                  <c:v>39448</c:v>
                </c:pt>
                <c:pt idx="148">
                  <c:v>39539</c:v>
                </c:pt>
                <c:pt idx="149">
                  <c:v>39630</c:v>
                </c:pt>
                <c:pt idx="150">
                  <c:v>39722</c:v>
                </c:pt>
                <c:pt idx="151">
                  <c:v>39814</c:v>
                </c:pt>
                <c:pt idx="152">
                  <c:v>39904</c:v>
                </c:pt>
                <c:pt idx="153">
                  <c:v>39995</c:v>
                </c:pt>
                <c:pt idx="154">
                  <c:v>40087</c:v>
                </c:pt>
                <c:pt idx="155">
                  <c:v>40179</c:v>
                </c:pt>
                <c:pt idx="156">
                  <c:v>40269</c:v>
                </c:pt>
                <c:pt idx="157">
                  <c:v>40360</c:v>
                </c:pt>
                <c:pt idx="158">
                  <c:v>40452</c:v>
                </c:pt>
                <c:pt idx="159">
                  <c:v>40544</c:v>
                </c:pt>
                <c:pt idx="160">
                  <c:v>40634</c:v>
                </c:pt>
                <c:pt idx="161">
                  <c:v>40725</c:v>
                </c:pt>
                <c:pt idx="162">
                  <c:v>40817</c:v>
                </c:pt>
                <c:pt idx="163">
                  <c:v>40909</c:v>
                </c:pt>
                <c:pt idx="164">
                  <c:v>41000</c:v>
                </c:pt>
                <c:pt idx="165">
                  <c:v>41091</c:v>
                </c:pt>
                <c:pt idx="166">
                  <c:v>41183</c:v>
                </c:pt>
                <c:pt idx="167">
                  <c:v>41275</c:v>
                </c:pt>
                <c:pt idx="168">
                  <c:v>41365</c:v>
                </c:pt>
                <c:pt idx="169">
                  <c:v>41456</c:v>
                </c:pt>
                <c:pt idx="170">
                  <c:v>41548</c:v>
                </c:pt>
                <c:pt idx="171">
                  <c:v>41640</c:v>
                </c:pt>
                <c:pt idx="172">
                  <c:v>41730</c:v>
                </c:pt>
                <c:pt idx="173">
                  <c:v>41821</c:v>
                </c:pt>
                <c:pt idx="174">
                  <c:v>41913</c:v>
                </c:pt>
                <c:pt idx="175">
                  <c:v>42005</c:v>
                </c:pt>
                <c:pt idx="176">
                  <c:v>42095</c:v>
                </c:pt>
                <c:pt idx="177">
                  <c:v>42186</c:v>
                </c:pt>
                <c:pt idx="178">
                  <c:v>42278</c:v>
                </c:pt>
                <c:pt idx="179">
                  <c:v>42370</c:v>
                </c:pt>
                <c:pt idx="180">
                  <c:v>42461</c:v>
                </c:pt>
                <c:pt idx="181">
                  <c:v>42552</c:v>
                </c:pt>
                <c:pt idx="182">
                  <c:v>42644</c:v>
                </c:pt>
                <c:pt idx="183">
                  <c:v>42736</c:v>
                </c:pt>
                <c:pt idx="184">
                  <c:v>42826</c:v>
                </c:pt>
                <c:pt idx="185">
                  <c:v>42917</c:v>
                </c:pt>
                <c:pt idx="186">
                  <c:v>43009</c:v>
                </c:pt>
                <c:pt idx="187">
                  <c:v>43101</c:v>
                </c:pt>
                <c:pt idx="188">
                  <c:v>43191</c:v>
                </c:pt>
                <c:pt idx="189">
                  <c:v>43282</c:v>
                </c:pt>
                <c:pt idx="190">
                  <c:v>43374</c:v>
                </c:pt>
                <c:pt idx="191">
                  <c:v>43466</c:v>
                </c:pt>
                <c:pt idx="192">
                  <c:v>43556</c:v>
                </c:pt>
                <c:pt idx="193">
                  <c:v>43647</c:v>
                </c:pt>
                <c:pt idx="194">
                  <c:v>43739</c:v>
                </c:pt>
                <c:pt idx="195">
                  <c:v>43831</c:v>
                </c:pt>
                <c:pt idx="196">
                  <c:v>43922</c:v>
                </c:pt>
                <c:pt idx="197">
                  <c:v>44013</c:v>
                </c:pt>
                <c:pt idx="198">
                  <c:v>44105</c:v>
                </c:pt>
                <c:pt idx="199">
                  <c:v>44197</c:v>
                </c:pt>
                <c:pt idx="200">
                  <c:v>44287</c:v>
                </c:pt>
                <c:pt idx="201">
                  <c:v>44378</c:v>
                </c:pt>
                <c:pt idx="202">
                  <c:v>44470</c:v>
                </c:pt>
                <c:pt idx="203">
                  <c:v>44562</c:v>
                </c:pt>
                <c:pt idx="204">
                  <c:v>44652</c:v>
                </c:pt>
                <c:pt idx="205">
                  <c:v>44743</c:v>
                </c:pt>
                <c:pt idx="206">
                  <c:v>44835</c:v>
                </c:pt>
                <c:pt idx="207">
                  <c:v>44927</c:v>
                </c:pt>
                <c:pt idx="208">
                  <c:v>45017</c:v>
                </c:pt>
                <c:pt idx="209">
                  <c:v>45108</c:v>
                </c:pt>
                <c:pt idx="210">
                  <c:v>45200</c:v>
                </c:pt>
              </c:numCache>
            </c:numRef>
          </c:cat>
          <c:val>
            <c:numRef>
              <c:f>INFLATION!$I$3:$I$214</c:f>
              <c:numCache>
                <c:formatCode>0.0</c:formatCode>
                <c:ptCount val="212"/>
                <c:pt idx="0">
                  <c:v>5.0655799999999997</c:v>
                </c:pt>
                <c:pt idx="1">
                  <c:v>5.2725900000000001</c:v>
                </c:pt>
                <c:pt idx="2">
                  <c:v>4.76363</c:v>
                </c:pt>
                <c:pt idx="3">
                  <c:v>4.7685000000000004</c:v>
                </c:pt>
                <c:pt idx="4">
                  <c:v>4.05382</c:v>
                </c:pt>
                <c:pt idx="5">
                  <c:v>3.9910899999999998</c:v>
                </c:pt>
                <c:pt idx="6">
                  <c:v>4.4431000000000003</c:v>
                </c:pt>
                <c:pt idx="7">
                  <c:v>4.0651799999999998</c:v>
                </c:pt>
                <c:pt idx="8">
                  <c:v>5.0108100000000002</c:v>
                </c:pt>
                <c:pt idx="9">
                  <c:v>6.0424100000000003</c:v>
                </c:pt>
                <c:pt idx="10">
                  <c:v>6.79575</c:v>
                </c:pt>
                <c:pt idx="11">
                  <c:v>7.5709099999999996</c:v>
                </c:pt>
                <c:pt idx="12">
                  <c:v>8.4453600000000009</c:v>
                </c:pt>
                <c:pt idx="13">
                  <c:v>9.4876100000000001</c:v>
                </c:pt>
                <c:pt idx="14">
                  <c:v>10.505879999999999</c:v>
                </c:pt>
                <c:pt idx="15">
                  <c:v>10.92482</c:v>
                </c:pt>
                <c:pt idx="16">
                  <c:v>9.9765499999999996</c:v>
                </c:pt>
                <c:pt idx="17">
                  <c:v>8.7341800000000003</c:v>
                </c:pt>
                <c:pt idx="18">
                  <c:v>7.3955700000000002</c:v>
                </c:pt>
                <c:pt idx="19">
                  <c:v>6.1181700000000001</c:v>
                </c:pt>
                <c:pt idx="20">
                  <c:v>5.6155400000000002</c:v>
                </c:pt>
                <c:pt idx="21">
                  <c:v>5.1222399999999997</c:v>
                </c:pt>
                <c:pt idx="22">
                  <c:v>5.2473200000000002</c:v>
                </c:pt>
                <c:pt idx="23">
                  <c:v>5.8236999999999997</c:v>
                </c:pt>
                <c:pt idx="24">
                  <c:v>6.2463899999999999</c:v>
                </c:pt>
                <c:pt idx="25">
                  <c:v>6.1667500000000004</c:v>
                </c:pt>
                <c:pt idx="26">
                  <c:v>6.5491700000000002</c:v>
                </c:pt>
                <c:pt idx="27">
                  <c:v>6.38727</c:v>
                </c:pt>
                <c:pt idx="28">
                  <c:v>6.9138200000000003</c:v>
                </c:pt>
                <c:pt idx="29">
                  <c:v>7.4208699999999999</c:v>
                </c:pt>
                <c:pt idx="30">
                  <c:v>7.30185</c:v>
                </c:pt>
                <c:pt idx="31">
                  <c:v>7.6887699999999999</c:v>
                </c:pt>
                <c:pt idx="32">
                  <c:v>8.2583300000000008</c:v>
                </c:pt>
                <c:pt idx="33">
                  <c:v>8.7781599999999997</c:v>
                </c:pt>
                <c:pt idx="34">
                  <c:v>8.5748499999999996</c:v>
                </c:pt>
                <c:pt idx="35">
                  <c:v>8.8726900000000004</c:v>
                </c:pt>
                <c:pt idx="36">
                  <c:v>8.7959300000000002</c:v>
                </c:pt>
                <c:pt idx="37">
                  <c:v>8.8502299999999998</c:v>
                </c:pt>
                <c:pt idx="38">
                  <c:v>9.6504399999999997</c:v>
                </c:pt>
                <c:pt idx="39">
                  <c:v>10.22195</c:v>
                </c:pt>
                <c:pt idx="40">
                  <c:v>9.7951899999999998</c:v>
                </c:pt>
                <c:pt idx="41">
                  <c:v>9.4146900000000002</c:v>
                </c:pt>
                <c:pt idx="42">
                  <c:v>8.4791000000000007</c:v>
                </c:pt>
                <c:pt idx="43">
                  <c:v>7.1512799999999999</c:v>
                </c:pt>
                <c:pt idx="44">
                  <c:v>6.4340900000000003</c:v>
                </c:pt>
                <c:pt idx="45">
                  <c:v>5.9512600000000004</c:v>
                </c:pt>
                <c:pt idx="46">
                  <c:v>5.2291400000000001</c:v>
                </c:pt>
                <c:pt idx="47">
                  <c:v>4.5829300000000002</c:v>
                </c:pt>
                <c:pt idx="48">
                  <c:v>4.0095900000000002</c:v>
                </c:pt>
                <c:pt idx="49">
                  <c:v>3.6442600000000001</c:v>
                </c:pt>
                <c:pt idx="50">
                  <c:v>3.3608699999999998</c:v>
                </c:pt>
                <c:pt idx="51">
                  <c:v>3.62561</c:v>
                </c:pt>
                <c:pt idx="52">
                  <c:v>3.73874</c:v>
                </c:pt>
                <c:pt idx="53">
                  <c:v>3.5609799999999998</c:v>
                </c:pt>
                <c:pt idx="54">
                  <c:v>3.5496500000000002</c:v>
                </c:pt>
                <c:pt idx="55">
                  <c:v>3.5255800000000002</c:v>
                </c:pt>
                <c:pt idx="56">
                  <c:v>3.30952</c:v>
                </c:pt>
                <c:pt idx="57">
                  <c:v>3.0167199999999998</c:v>
                </c:pt>
                <c:pt idx="58">
                  <c:v>2.8242500000000001</c:v>
                </c:pt>
                <c:pt idx="59">
                  <c:v>2.32463</c:v>
                </c:pt>
                <c:pt idx="60">
                  <c:v>2.0541399999999999</c:v>
                </c:pt>
                <c:pt idx="61">
                  <c:v>1.85903</c:v>
                </c:pt>
                <c:pt idx="62">
                  <c:v>1.8432299999999999</c:v>
                </c:pt>
                <c:pt idx="63">
                  <c:v>1.9824200000000001</c:v>
                </c:pt>
                <c:pt idx="64">
                  <c:v>2.3029099999999998</c:v>
                </c:pt>
                <c:pt idx="65">
                  <c:v>2.6541999999999999</c:v>
                </c:pt>
                <c:pt idx="66">
                  <c:v>2.9129299999999998</c:v>
                </c:pt>
                <c:pt idx="67">
                  <c:v>3.06481</c:v>
                </c:pt>
                <c:pt idx="68">
                  <c:v>3.35195</c:v>
                </c:pt>
                <c:pt idx="69">
                  <c:v>3.8023099999999999</c:v>
                </c:pt>
                <c:pt idx="70">
                  <c:v>3.8711000000000002</c:v>
                </c:pt>
                <c:pt idx="71">
                  <c:v>4.1387</c:v>
                </c:pt>
                <c:pt idx="72">
                  <c:v>4.2317099999999996</c:v>
                </c:pt>
                <c:pt idx="73">
                  <c:v>3.7539799999999999</c:v>
                </c:pt>
                <c:pt idx="74">
                  <c:v>3.5982599999999998</c:v>
                </c:pt>
                <c:pt idx="75">
                  <c:v>3.63381</c:v>
                </c:pt>
                <c:pt idx="76">
                  <c:v>3.6903800000000002</c:v>
                </c:pt>
                <c:pt idx="77">
                  <c:v>3.8210600000000001</c:v>
                </c:pt>
                <c:pt idx="78">
                  <c:v>3.85365</c:v>
                </c:pt>
                <c:pt idx="79">
                  <c:v>3.7519499999999999</c:v>
                </c:pt>
                <c:pt idx="80">
                  <c:v>3.3572000000000002</c:v>
                </c:pt>
                <c:pt idx="81">
                  <c:v>3.27861</c:v>
                </c:pt>
                <c:pt idx="82">
                  <c:v>3.1240299999999999</c:v>
                </c:pt>
                <c:pt idx="83">
                  <c:v>2.5035699999999999</c:v>
                </c:pt>
                <c:pt idx="84">
                  <c:v>2.3678400000000002</c:v>
                </c:pt>
                <c:pt idx="85">
                  <c:v>2.0709399999999998</c:v>
                </c:pt>
                <c:pt idx="86">
                  <c:v>2.1670799999999999</c:v>
                </c:pt>
                <c:pt idx="87">
                  <c:v>2.3599600000000001</c:v>
                </c:pt>
                <c:pt idx="88">
                  <c:v>2.35331</c:v>
                </c:pt>
                <c:pt idx="89">
                  <c:v>2.4605100000000002</c:v>
                </c:pt>
                <c:pt idx="90">
                  <c:v>2.3155399999999999</c:v>
                </c:pt>
                <c:pt idx="91">
                  <c:v>2.2308500000000002</c:v>
                </c:pt>
                <c:pt idx="92">
                  <c:v>2.1171899999999999</c:v>
                </c:pt>
                <c:pt idx="93">
                  <c:v>2.0960000000000001</c:v>
                </c:pt>
                <c:pt idx="94">
                  <c:v>2.0932599999999999</c:v>
                </c:pt>
                <c:pt idx="95">
                  <c:v>2.15924</c:v>
                </c:pt>
                <c:pt idx="96">
                  <c:v>2.1560000000000001</c:v>
                </c:pt>
                <c:pt idx="97">
                  <c:v>2.0742400000000001</c:v>
                </c:pt>
                <c:pt idx="98">
                  <c:v>2.01227</c:v>
                </c:pt>
                <c:pt idx="99">
                  <c:v>1.9495100000000001</c:v>
                </c:pt>
                <c:pt idx="100">
                  <c:v>1.88297</c:v>
                </c:pt>
                <c:pt idx="101">
                  <c:v>1.7154</c:v>
                </c:pt>
                <c:pt idx="102">
                  <c:v>1.76799</c:v>
                </c:pt>
                <c:pt idx="103">
                  <c:v>1.88472</c:v>
                </c:pt>
                <c:pt idx="104">
                  <c:v>1.6700699999999999</c:v>
                </c:pt>
                <c:pt idx="105">
                  <c:v>1.77796</c:v>
                </c:pt>
                <c:pt idx="106">
                  <c:v>1.5702</c:v>
                </c:pt>
                <c:pt idx="107">
                  <c:v>1.11666</c:v>
                </c:pt>
                <c:pt idx="108">
                  <c:v>1.14944</c:v>
                </c:pt>
                <c:pt idx="109">
                  <c:v>1.1458200000000001</c:v>
                </c:pt>
                <c:pt idx="110">
                  <c:v>1.09124</c:v>
                </c:pt>
                <c:pt idx="111">
                  <c:v>1.2659100000000001</c:v>
                </c:pt>
                <c:pt idx="112">
                  <c:v>1.4108099999999999</c:v>
                </c:pt>
                <c:pt idx="113">
                  <c:v>1.33579</c:v>
                </c:pt>
                <c:pt idx="114">
                  <c:v>1.6165499999999999</c:v>
                </c:pt>
                <c:pt idx="115">
                  <c:v>1.96479</c:v>
                </c:pt>
                <c:pt idx="116">
                  <c:v>2.2135500000000001</c:v>
                </c:pt>
                <c:pt idx="117">
                  <c:v>2.44787</c:v>
                </c:pt>
                <c:pt idx="118">
                  <c:v>2.4383300000000001</c:v>
                </c:pt>
                <c:pt idx="119">
                  <c:v>2.4300000000000002</c:v>
                </c:pt>
                <c:pt idx="120">
                  <c:v>2.4110900000000002</c:v>
                </c:pt>
                <c:pt idx="121">
                  <c:v>2.2143299999999999</c:v>
                </c:pt>
                <c:pt idx="122">
                  <c:v>1.9786999999999999</c:v>
                </c:pt>
                <c:pt idx="123">
                  <c:v>1.64133</c:v>
                </c:pt>
                <c:pt idx="124">
                  <c:v>1.3804700000000001</c:v>
                </c:pt>
                <c:pt idx="125">
                  <c:v>1.47007</c:v>
                </c:pt>
                <c:pt idx="126">
                  <c:v>1.73593</c:v>
                </c:pt>
                <c:pt idx="127">
                  <c:v>1.9141900000000001</c:v>
                </c:pt>
                <c:pt idx="128">
                  <c:v>1.9125300000000001</c:v>
                </c:pt>
                <c:pt idx="129">
                  <c:v>2.0006900000000001</c:v>
                </c:pt>
                <c:pt idx="130">
                  <c:v>2.0431699999999999</c:v>
                </c:pt>
                <c:pt idx="131">
                  <c:v>2.2548599999999999</c:v>
                </c:pt>
                <c:pt idx="132">
                  <c:v>2.7220399999999998</c:v>
                </c:pt>
                <c:pt idx="133">
                  <c:v>2.7972399999999999</c:v>
                </c:pt>
                <c:pt idx="134">
                  <c:v>2.95777</c:v>
                </c:pt>
                <c:pt idx="135">
                  <c:v>3.0490499999999998</c:v>
                </c:pt>
                <c:pt idx="136">
                  <c:v>2.9715400000000001</c:v>
                </c:pt>
                <c:pt idx="137">
                  <c:v>3.2451400000000001</c:v>
                </c:pt>
                <c:pt idx="138">
                  <c:v>3.2820299999999998</c:v>
                </c:pt>
                <c:pt idx="139">
                  <c:v>3.1878600000000001</c:v>
                </c:pt>
                <c:pt idx="140">
                  <c:v>3.3508599999999999</c:v>
                </c:pt>
                <c:pt idx="141">
                  <c:v>3.1340300000000001</c:v>
                </c:pt>
                <c:pt idx="142">
                  <c:v>2.6889400000000001</c:v>
                </c:pt>
                <c:pt idx="143">
                  <c:v>2.9481299999999999</c:v>
                </c:pt>
                <c:pt idx="144">
                  <c:v>2.7255600000000002</c:v>
                </c:pt>
                <c:pt idx="145">
                  <c:v>2.5433599999999998</c:v>
                </c:pt>
                <c:pt idx="146">
                  <c:v>2.5943499999999999</c:v>
                </c:pt>
                <c:pt idx="147">
                  <c:v>1.9773700000000001</c:v>
                </c:pt>
                <c:pt idx="148">
                  <c:v>1.81389</c:v>
                </c:pt>
                <c:pt idx="149">
                  <c:v>2.0520200000000002</c:v>
                </c:pt>
                <c:pt idx="150">
                  <c:v>1.8622700000000001</c:v>
                </c:pt>
                <c:pt idx="151">
                  <c:v>1.4553400000000001</c:v>
                </c:pt>
                <c:pt idx="152">
                  <c:v>0.76702000000000004</c:v>
                </c:pt>
                <c:pt idx="153">
                  <c:v>0.1202</c:v>
                </c:pt>
                <c:pt idx="154">
                  <c:v>0.21249000000000001</c:v>
                </c:pt>
                <c:pt idx="155">
                  <c:v>0.53464</c:v>
                </c:pt>
                <c:pt idx="156">
                  <c:v>1.20187</c:v>
                </c:pt>
                <c:pt idx="157">
                  <c:v>1.3985700000000001</c:v>
                </c:pt>
                <c:pt idx="158">
                  <c:v>1.6574500000000001</c:v>
                </c:pt>
                <c:pt idx="159">
                  <c:v>1.90524</c:v>
                </c:pt>
                <c:pt idx="160">
                  <c:v>2.0803799999999999</c:v>
                </c:pt>
                <c:pt idx="161">
                  <c:v>2.40232</c:v>
                </c:pt>
                <c:pt idx="162">
                  <c:v>1.9288400000000001</c:v>
                </c:pt>
                <c:pt idx="163">
                  <c:v>2.0206300000000001</c:v>
                </c:pt>
                <c:pt idx="164">
                  <c:v>1.7593799999999999</c:v>
                </c:pt>
                <c:pt idx="165">
                  <c:v>1.6583000000000001</c:v>
                </c:pt>
                <c:pt idx="166">
                  <c:v>2.05037</c:v>
                </c:pt>
                <c:pt idx="167">
                  <c:v>1.8406499999999999</c:v>
                </c:pt>
                <c:pt idx="168">
                  <c:v>1.71994</c:v>
                </c:pt>
                <c:pt idx="169">
                  <c:v>1.67215</c:v>
                </c:pt>
                <c:pt idx="170">
                  <c:v>1.7639800000000001</c:v>
                </c:pt>
                <c:pt idx="171">
                  <c:v>1.78068</c:v>
                </c:pt>
                <c:pt idx="172">
                  <c:v>2.0674800000000002</c:v>
                </c:pt>
                <c:pt idx="173">
                  <c:v>2.03227</c:v>
                </c:pt>
                <c:pt idx="174">
                  <c:v>1.5948899999999999</c:v>
                </c:pt>
                <c:pt idx="175">
                  <c:v>1.1375299999999999</c:v>
                </c:pt>
                <c:pt idx="176">
                  <c:v>1.11277</c:v>
                </c:pt>
                <c:pt idx="177">
                  <c:v>0.97328999999999999</c:v>
                </c:pt>
                <c:pt idx="178">
                  <c:v>0.79596999999999996</c:v>
                </c:pt>
                <c:pt idx="179">
                  <c:v>0.75111000000000006</c:v>
                </c:pt>
                <c:pt idx="180">
                  <c:v>0.91615000000000002</c:v>
                </c:pt>
                <c:pt idx="181">
                  <c:v>0.89532999999999996</c:v>
                </c:pt>
                <c:pt idx="182">
                  <c:v>1.43648</c:v>
                </c:pt>
                <c:pt idx="183">
                  <c:v>2.0430000000000001</c:v>
                </c:pt>
                <c:pt idx="184">
                  <c:v>1.6424300000000001</c:v>
                </c:pt>
                <c:pt idx="185">
                  <c:v>1.87012</c:v>
                </c:pt>
                <c:pt idx="186">
                  <c:v>2.0340500000000001</c:v>
                </c:pt>
                <c:pt idx="187">
                  <c:v>2.1319499999999998</c:v>
                </c:pt>
                <c:pt idx="188">
                  <c:v>2.6888100000000001</c:v>
                </c:pt>
                <c:pt idx="189">
                  <c:v>2.5196900000000002</c:v>
                </c:pt>
                <c:pt idx="190">
                  <c:v>2.2815799999999999</c:v>
                </c:pt>
                <c:pt idx="191">
                  <c:v>2.0508600000000001</c:v>
                </c:pt>
                <c:pt idx="192">
                  <c:v>1.74681</c:v>
                </c:pt>
                <c:pt idx="193">
                  <c:v>1.7364299999999999</c:v>
                </c:pt>
                <c:pt idx="194">
                  <c:v>1.6475900000000001</c:v>
                </c:pt>
                <c:pt idx="195">
                  <c:v>1.6636500000000001</c:v>
                </c:pt>
                <c:pt idx="196">
                  <c:v>0.72114</c:v>
                </c:pt>
                <c:pt idx="197">
                  <c:v>1.2625500000000001</c:v>
                </c:pt>
                <c:pt idx="198">
                  <c:v>1.5305899999999999</c:v>
                </c:pt>
                <c:pt idx="199">
                  <c:v>2.3823400000000001</c:v>
                </c:pt>
                <c:pt idx="200">
                  <c:v>4.3622199999999998</c:v>
                </c:pt>
                <c:pt idx="201">
                  <c:v>5.0372500000000002</c:v>
                </c:pt>
                <c:pt idx="202">
                  <c:v>6.1172500000000003</c:v>
                </c:pt>
                <c:pt idx="203">
                  <c:v>6.9359299999999999</c:v>
                </c:pt>
                <c:pt idx="204">
                  <c:v>7.61944</c:v>
                </c:pt>
                <c:pt idx="205">
                  <c:v>7.1479900000000001</c:v>
                </c:pt>
                <c:pt idx="206">
                  <c:v>6.4112499999999999</c:v>
                </c:pt>
              </c:numCache>
            </c:numRef>
          </c:val>
          <c:smooth val="0"/>
          <c:extLst>
            <c:ext xmlns:c16="http://schemas.microsoft.com/office/drawing/2014/chart" uri="{C3380CC4-5D6E-409C-BE32-E72D297353CC}">
              <c16:uniqueId val="{00000000-CD52-4408-9BFA-964A4FF655E6}"/>
            </c:ext>
          </c:extLst>
        </c:ser>
        <c:ser>
          <c:idx val="2"/>
          <c:order val="1"/>
          <c:tx>
            <c:v>One-Yr Ago Forecast</c:v>
          </c:tx>
          <c:spPr>
            <a:ln w="28575" cap="rnd">
              <a:solidFill>
                <a:srgbClr val="00B0F0"/>
              </a:solidFill>
              <a:round/>
            </a:ln>
            <a:effectLst/>
          </c:spPr>
          <c:marker>
            <c:symbol val="none"/>
          </c:marker>
          <c:cat>
            <c:numRef>
              <c:f>INFLATION!$H$3:$H$214</c:f>
              <c:numCache>
                <c:formatCode>yyyy\-mm\-dd</c:formatCode>
                <c:ptCount val="212"/>
                <c:pt idx="0">
                  <c:v>26024</c:v>
                </c:pt>
                <c:pt idx="1">
                  <c:v>26115</c:v>
                </c:pt>
                <c:pt idx="2">
                  <c:v>26207</c:v>
                </c:pt>
                <c:pt idx="3">
                  <c:v>26299</c:v>
                </c:pt>
                <c:pt idx="4">
                  <c:v>26390</c:v>
                </c:pt>
                <c:pt idx="5">
                  <c:v>26481</c:v>
                </c:pt>
                <c:pt idx="6">
                  <c:v>26573</c:v>
                </c:pt>
                <c:pt idx="7">
                  <c:v>26665</c:v>
                </c:pt>
                <c:pt idx="8">
                  <c:v>26755</c:v>
                </c:pt>
                <c:pt idx="9">
                  <c:v>26846</c:v>
                </c:pt>
                <c:pt idx="10">
                  <c:v>26938</c:v>
                </c:pt>
                <c:pt idx="11">
                  <c:v>27030</c:v>
                </c:pt>
                <c:pt idx="12">
                  <c:v>27120</c:v>
                </c:pt>
                <c:pt idx="13">
                  <c:v>27211</c:v>
                </c:pt>
                <c:pt idx="14">
                  <c:v>27303</c:v>
                </c:pt>
                <c:pt idx="15">
                  <c:v>27395</c:v>
                </c:pt>
                <c:pt idx="16">
                  <c:v>27485</c:v>
                </c:pt>
                <c:pt idx="17">
                  <c:v>27576</c:v>
                </c:pt>
                <c:pt idx="18">
                  <c:v>27668</c:v>
                </c:pt>
                <c:pt idx="19">
                  <c:v>27760</c:v>
                </c:pt>
                <c:pt idx="20">
                  <c:v>27851</c:v>
                </c:pt>
                <c:pt idx="21">
                  <c:v>27942</c:v>
                </c:pt>
                <c:pt idx="22">
                  <c:v>28034</c:v>
                </c:pt>
                <c:pt idx="23">
                  <c:v>28126</c:v>
                </c:pt>
                <c:pt idx="24">
                  <c:v>28216</c:v>
                </c:pt>
                <c:pt idx="25">
                  <c:v>28307</c:v>
                </c:pt>
                <c:pt idx="26">
                  <c:v>28399</c:v>
                </c:pt>
                <c:pt idx="27">
                  <c:v>28491</c:v>
                </c:pt>
                <c:pt idx="28">
                  <c:v>28581</c:v>
                </c:pt>
                <c:pt idx="29">
                  <c:v>28672</c:v>
                </c:pt>
                <c:pt idx="30">
                  <c:v>28764</c:v>
                </c:pt>
                <c:pt idx="31">
                  <c:v>28856</c:v>
                </c:pt>
                <c:pt idx="32">
                  <c:v>28946</c:v>
                </c:pt>
                <c:pt idx="33">
                  <c:v>29037</c:v>
                </c:pt>
                <c:pt idx="34">
                  <c:v>29129</c:v>
                </c:pt>
                <c:pt idx="35">
                  <c:v>29221</c:v>
                </c:pt>
                <c:pt idx="36">
                  <c:v>29312</c:v>
                </c:pt>
                <c:pt idx="37">
                  <c:v>29403</c:v>
                </c:pt>
                <c:pt idx="38">
                  <c:v>29495</c:v>
                </c:pt>
                <c:pt idx="39">
                  <c:v>29587</c:v>
                </c:pt>
                <c:pt idx="40">
                  <c:v>29677</c:v>
                </c:pt>
                <c:pt idx="41">
                  <c:v>29768</c:v>
                </c:pt>
                <c:pt idx="42">
                  <c:v>29860</c:v>
                </c:pt>
                <c:pt idx="43">
                  <c:v>29952</c:v>
                </c:pt>
                <c:pt idx="44">
                  <c:v>30042</c:v>
                </c:pt>
                <c:pt idx="45">
                  <c:v>30133</c:v>
                </c:pt>
                <c:pt idx="46">
                  <c:v>30225</c:v>
                </c:pt>
                <c:pt idx="47">
                  <c:v>30317</c:v>
                </c:pt>
                <c:pt idx="48">
                  <c:v>30407</c:v>
                </c:pt>
                <c:pt idx="49">
                  <c:v>30498</c:v>
                </c:pt>
                <c:pt idx="50">
                  <c:v>30590</c:v>
                </c:pt>
                <c:pt idx="51">
                  <c:v>30682</c:v>
                </c:pt>
                <c:pt idx="52">
                  <c:v>30773</c:v>
                </c:pt>
                <c:pt idx="53">
                  <c:v>30864</c:v>
                </c:pt>
                <c:pt idx="54">
                  <c:v>30956</c:v>
                </c:pt>
                <c:pt idx="55">
                  <c:v>31048</c:v>
                </c:pt>
                <c:pt idx="56">
                  <c:v>31138</c:v>
                </c:pt>
                <c:pt idx="57">
                  <c:v>31229</c:v>
                </c:pt>
                <c:pt idx="58">
                  <c:v>31321</c:v>
                </c:pt>
                <c:pt idx="59">
                  <c:v>31413</c:v>
                </c:pt>
                <c:pt idx="60">
                  <c:v>31503</c:v>
                </c:pt>
                <c:pt idx="61">
                  <c:v>31594</c:v>
                </c:pt>
                <c:pt idx="62">
                  <c:v>31686</c:v>
                </c:pt>
                <c:pt idx="63">
                  <c:v>31778</c:v>
                </c:pt>
                <c:pt idx="64">
                  <c:v>31868</c:v>
                </c:pt>
                <c:pt idx="65">
                  <c:v>31959</c:v>
                </c:pt>
                <c:pt idx="66">
                  <c:v>32051</c:v>
                </c:pt>
                <c:pt idx="67">
                  <c:v>32143</c:v>
                </c:pt>
                <c:pt idx="68">
                  <c:v>32234</c:v>
                </c:pt>
                <c:pt idx="69">
                  <c:v>32325</c:v>
                </c:pt>
                <c:pt idx="70">
                  <c:v>32417</c:v>
                </c:pt>
                <c:pt idx="71">
                  <c:v>32509</c:v>
                </c:pt>
                <c:pt idx="72">
                  <c:v>32599</c:v>
                </c:pt>
                <c:pt idx="73">
                  <c:v>32690</c:v>
                </c:pt>
                <c:pt idx="74">
                  <c:v>32782</c:v>
                </c:pt>
                <c:pt idx="75">
                  <c:v>32874</c:v>
                </c:pt>
                <c:pt idx="76">
                  <c:v>32964</c:v>
                </c:pt>
                <c:pt idx="77">
                  <c:v>33055</c:v>
                </c:pt>
                <c:pt idx="78">
                  <c:v>33147</c:v>
                </c:pt>
                <c:pt idx="79">
                  <c:v>33239</c:v>
                </c:pt>
                <c:pt idx="80">
                  <c:v>33329</c:v>
                </c:pt>
                <c:pt idx="81">
                  <c:v>33420</c:v>
                </c:pt>
                <c:pt idx="82">
                  <c:v>33512</c:v>
                </c:pt>
                <c:pt idx="83">
                  <c:v>33604</c:v>
                </c:pt>
                <c:pt idx="84">
                  <c:v>33695</c:v>
                </c:pt>
                <c:pt idx="85">
                  <c:v>33786</c:v>
                </c:pt>
                <c:pt idx="86">
                  <c:v>33878</c:v>
                </c:pt>
                <c:pt idx="87">
                  <c:v>33970</c:v>
                </c:pt>
                <c:pt idx="88">
                  <c:v>34060</c:v>
                </c:pt>
                <c:pt idx="89">
                  <c:v>34151</c:v>
                </c:pt>
                <c:pt idx="90">
                  <c:v>34243</c:v>
                </c:pt>
                <c:pt idx="91">
                  <c:v>34335</c:v>
                </c:pt>
                <c:pt idx="92">
                  <c:v>34425</c:v>
                </c:pt>
                <c:pt idx="93">
                  <c:v>34516</c:v>
                </c:pt>
                <c:pt idx="94">
                  <c:v>34608</c:v>
                </c:pt>
                <c:pt idx="95">
                  <c:v>34700</c:v>
                </c:pt>
                <c:pt idx="96">
                  <c:v>34790</c:v>
                </c:pt>
                <c:pt idx="97">
                  <c:v>34881</c:v>
                </c:pt>
                <c:pt idx="98">
                  <c:v>34973</c:v>
                </c:pt>
                <c:pt idx="99">
                  <c:v>35065</c:v>
                </c:pt>
                <c:pt idx="100">
                  <c:v>35156</c:v>
                </c:pt>
                <c:pt idx="101">
                  <c:v>35247</c:v>
                </c:pt>
                <c:pt idx="102">
                  <c:v>35339</c:v>
                </c:pt>
                <c:pt idx="103">
                  <c:v>35431</c:v>
                </c:pt>
                <c:pt idx="104">
                  <c:v>35521</c:v>
                </c:pt>
                <c:pt idx="105">
                  <c:v>35612</c:v>
                </c:pt>
                <c:pt idx="106">
                  <c:v>35704</c:v>
                </c:pt>
                <c:pt idx="107">
                  <c:v>35796</c:v>
                </c:pt>
                <c:pt idx="108">
                  <c:v>35886</c:v>
                </c:pt>
                <c:pt idx="109">
                  <c:v>35977</c:v>
                </c:pt>
                <c:pt idx="110">
                  <c:v>36069</c:v>
                </c:pt>
                <c:pt idx="111">
                  <c:v>36161</c:v>
                </c:pt>
                <c:pt idx="112">
                  <c:v>36251</c:v>
                </c:pt>
                <c:pt idx="113">
                  <c:v>36342</c:v>
                </c:pt>
                <c:pt idx="114">
                  <c:v>36434</c:v>
                </c:pt>
                <c:pt idx="115">
                  <c:v>36526</c:v>
                </c:pt>
                <c:pt idx="116">
                  <c:v>36617</c:v>
                </c:pt>
                <c:pt idx="117">
                  <c:v>36708</c:v>
                </c:pt>
                <c:pt idx="118">
                  <c:v>36800</c:v>
                </c:pt>
                <c:pt idx="119">
                  <c:v>36892</c:v>
                </c:pt>
                <c:pt idx="120">
                  <c:v>36982</c:v>
                </c:pt>
                <c:pt idx="121">
                  <c:v>37073</c:v>
                </c:pt>
                <c:pt idx="122">
                  <c:v>37165</c:v>
                </c:pt>
                <c:pt idx="123">
                  <c:v>37257</c:v>
                </c:pt>
                <c:pt idx="124">
                  <c:v>37347</c:v>
                </c:pt>
                <c:pt idx="125">
                  <c:v>37438</c:v>
                </c:pt>
                <c:pt idx="126">
                  <c:v>37530</c:v>
                </c:pt>
                <c:pt idx="127">
                  <c:v>37622</c:v>
                </c:pt>
                <c:pt idx="128">
                  <c:v>37712</c:v>
                </c:pt>
                <c:pt idx="129">
                  <c:v>37803</c:v>
                </c:pt>
                <c:pt idx="130">
                  <c:v>37895</c:v>
                </c:pt>
                <c:pt idx="131">
                  <c:v>37987</c:v>
                </c:pt>
                <c:pt idx="132">
                  <c:v>38078</c:v>
                </c:pt>
                <c:pt idx="133">
                  <c:v>38169</c:v>
                </c:pt>
                <c:pt idx="134">
                  <c:v>38261</c:v>
                </c:pt>
                <c:pt idx="135">
                  <c:v>38353</c:v>
                </c:pt>
                <c:pt idx="136">
                  <c:v>38443</c:v>
                </c:pt>
                <c:pt idx="137">
                  <c:v>38534</c:v>
                </c:pt>
                <c:pt idx="138">
                  <c:v>38626</c:v>
                </c:pt>
                <c:pt idx="139">
                  <c:v>38718</c:v>
                </c:pt>
                <c:pt idx="140">
                  <c:v>38808</c:v>
                </c:pt>
                <c:pt idx="141">
                  <c:v>38899</c:v>
                </c:pt>
                <c:pt idx="142">
                  <c:v>38991</c:v>
                </c:pt>
                <c:pt idx="143">
                  <c:v>39083</c:v>
                </c:pt>
                <c:pt idx="144">
                  <c:v>39173</c:v>
                </c:pt>
                <c:pt idx="145">
                  <c:v>39264</c:v>
                </c:pt>
                <c:pt idx="146">
                  <c:v>39356</c:v>
                </c:pt>
                <c:pt idx="147">
                  <c:v>39448</c:v>
                </c:pt>
                <c:pt idx="148">
                  <c:v>39539</c:v>
                </c:pt>
                <c:pt idx="149">
                  <c:v>39630</c:v>
                </c:pt>
                <c:pt idx="150">
                  <c:v>39722</c:v>
                </c:pt>
                <c:pt idx="151">
                  <c:v>39814</c:v>
                </c:pt>
                <c:pt idx="152">
                  <c:v>39904</c:v>
                </c:pt>
                <c:pt idx="153">
                  <c:v>39995</c:v>
                </c:pt>
                <c:pt idx="154">
                  <c:v>40087</c:v>
                </c:pt>
                <c:pt idx="155">
                  <c:v>40179</c:v>
                </c:pt>
                <c:pt idx="156">
                  <c:v>40269</c:v>
                </c:pt>
                <c:pt idx="157">
                  <c:v>40360</c:v>
                </c:pt>
                <c:pt idx="158">
                  <c:v>40452</c:v>
                </c:pt>
                <c:pt idx="159">
                  <c:v>40544</c:v>
                </c:pt>
                <c:pt idx="160">
                  <c:v>40634</c:v>
                </c:pt>
                <c:pt idx="161">
                  <c:v>40725</c:v>
                </c:pt>
                <c:pt idx="162">
                  <c:v>40817</c:v>
                </c:pt>
                <c:pt idx="163">
                  <c:v>40909</c:v>
                </c:pt>
                <c:pt idx="164">
                  <c:v>41000</c:v>
                </c:pt>
                <c:pt idx="165">
                  <c:v>41091</c:v>
                </c:pt>
                <c:pt idx="166">
                  <c:v>41183</c:v>
                </c:pt>
                <c:pt idx="167">
                  <c:v>41275</c:v>
                </c:pt>
                <c:pt idx="168">
                  <c:v>41365</c:v>
                </c:pt>
                <c:pt idx="169">
                  <c:v>41456</c:v>
                </c:pt>
                <c:pt idx="170">
                  <c:v>41548</c:v>
                </c:pt>
                <c:pt idx="171">
                  <c:v>41640</c:v>
                </c:pt>
                <c:pt idx="172">
                  <c:v>41730</c:v>
                </c:pt>
                <c:pt idx="173">
                  <c:v>41821</c:v>
                </c:pt>
                <c:pt idx="174">
                  <c:v>41913</c:v>
                </c:pt>
                <c:pt idx="175">
                  <c:v>42005</c:v>
                </c:pt>
                <c:pt idx="176">
                  <c:v>42095</c:v>
                </c:pt>
                <c:pt idx="177">
                  <c:v>42186</c:v>
                </c:pt>
                <c:pt idx="178">
                  <c:v>42278</c:v>
                </c:pt>
                <c:pt idx="179">
                  <c:v>42370</c:v>
                </c:pt>
                <c:pt idx="180">
                  <c:v>42461</c:v>
                </c:pt>
                <c:pt idx="181">
                  <c:v>42552</c:v>
                </c:pt>
                <c:pt idx="182">
                  <c:v>42644</c:v>
                </c:pt>
                <c:pt idx="183">
                  <c:v>42736</c:v>
                </c:pt>
                <c:pt idx="184">
                  <c:v>42826</c:v>
                </c:pt>
                <c:pt idx="185">
                  <c:v>42917</c:v>
                </c:pt>
                <c:pt idx="186">
                  <c:v>43009</c:v>
                </c:pt>
                <c:pt idx="187">
                  <c:v>43101</c:v>
                </c:pt>
                <c:pt idx="188">
                  <c:v>43191</c:v>
                </c:pt>
                <c:pt idx="189">
                  <c:v>43282</c:v>
                </c:pt>
                <c:pt idx="190">
                  <c:v>43374</c:v>
                </c:pt>
                <c:pt idx="191">
                  <c:v>43466</c:v>
                </c:pt>
                <c:pt idx="192">
                  <c:v>43556</c:v>
                </c:pt>
                <c:pt idx="193">
                  <c:v>43647</c:v>
                </c:pt>
                <c:pt idx="194">
                  <c:v>43739</c:v>
                </c:pt>
                <c:pt idx="195">
                  <c:v>43831</c:v>
                </c:pt>
                <c:pt idx="196">
                  <c:v>43922</c:v>
                </c:pt>
                <c:pt idx="197">
                  <c:v>44013</c:v>
                </c:pt>
                <c:pt idx="198">
                  <c:v>44105</c:v>
                </c:pt>
                <c:pt idx="199">
                  <c:v>44197</c:v>
                </c:pt>
                <c:pt idx="200">
                  <c:v>44287</c:v>
                </c:pt>
                <c:pt idx="201">
                  <c:v>44378</c:v>
                </c:pt>
                <c:pt idx="202">
                  <c:v>44470</c:v>
                </c:pt>
                <c:pt idx="203">
                  <c:v>44562</c:v>
                </c:pt>
                <c:pt idx="204">
                  <c:v>44652</c:v>
                </c:pt>
                <c:pt idx="205">
                  <c:v>44743</c:v>
                </c:pt>
                <c:pt idx="206">
                  <c:v>44835</c:v>
                </c:pt>
                <c:pt idx="207">
                  <c:v>44927</c:v>
                </c:pt>
                <c:pt idx="208">
                  <c:v>45017</c:v>
                </c:pt>
                <c:pt idx="209">
                  <c:v>45108</c:v>
                </c:pt>
                <c:pt idx="210">
                  <c:v>45200</c:v>
                </c:pt>
              </c:numCache>
            </c:numRef>
          </c:cat>
          <c:val>
            <c:numRef>
              <c:f>INFLATION!$J$3:$J$214</c:f>
              <c:numCache>
                <c:formatCode>#,##0.00</c:formatCode>
                <c:ptCount val="212"/>
                <c:pt idx="0">
                  <c:v>2.9851000000000001</c:v>
                </c:pt>
                <c:pt idx="1">
                  <c:v>3.7037</c:v>
                </c:pt>
                <c:pt idx="2">
                  <c:v>3.5413999999999999</c:v>
                </c:pt>
                <c:pt idx="3">
                  <c:v>3.5303</c:v>
                </c:pt>
                <c:pt idx="4">
                  <c:v>3.4163999999999999</c:v>
                </c:pt>
                <c:pt idx="5">
                  <c:v>3.1358999999999999</c:v>
                </c:pt>
                <c:pt idx="6">
                  <c:v>3.4194</c:v>
                </c:pt>
                <c:pt idx="7">
                  <c:v>3.5392000000000001</c:v>
                </c:pt>
                <c:pt idx="8">
                  <c:v>3.3858000000000001</c:v>
                </c:pt>
                <c:pt idx="9">
                  <c:v>3.6128</c:v>
                </c:pt>
                <c:pt idx="10">
                  <c:v>3.6999</c:v>
                </c:pt>
                <c:pt idx="11">
                  <c:v>3.7608999999999999</c:v>
                </c:pt>
                <c:pt idx="12">
                  <c:v>3.7723</c:v>
                </c:pt>
                <c:pt idx="13">
                  <c:v>4.0998999999999999</c:v>
                </c:pt>
                <c:pt idx="14">
                  <c:v>5.3651</c:v>
                </c:pt>
                <c:pt idx="15">
                  <c:v>5.6521999999999997</c:v>
                </c:pt>
                <c:pt idx="16">
                  <c:v>5.6125999999999996</c:v>
                </c:pt>
                <c:pt idx="17">
                  <c:v>6.6470000000000002</c:v>
                </c:pt>
                <c:pt idx="18">
                  <c:v>7.6814</c:v>
                </c:pt>
                <c:pt idx="19">
                  <c:v>7.2412000000000001</c:v>
                </c:pt>
                <c:pt idx="20">
                  <c:v>5.5917000000000003</c:v>
                </c:pt>
                <c:pt idx="21">
                  <c:v>5.9454000000000002</c:v>
                </c:pt>
                <c:pt idx="22">
                  <c:v>6.2087000000000003</c:v>
                </c:pt>
                <c:pt idx="23">
                  <c:v>6.1832000000000003</c:v>
                </c:pt>
                <c:pt idx="24">
                  <c:v>5.9001999999999999</c:v>
                </c:pt>
                <c:pt idx="25">
                  <c:v>6.0549999999999997</c:v>
                </c:pt>
                <c:pt idx="26">
                  <c:v>5.7290000000000001</c:v>
                </c:pt>
                <c:pt idx="27">
                  <c:v>5.6440000000000001</c:v>
                </c:pt>
                <c:pt idx="28">
                  <c:v>6.2678000000000003</c:v>
                </c:pt>
                <c:pt idx="29">
                  <c:v>5.8989000000000003</c:v>
                </c:pt>
                <c:pt idx="30">
                  <c:v>5.9557000000000002</c:v>
                </c:pt>
                <c:pt idx="31">
                  <c:v>5.9043999999999999</c:v>
                </c:pt>
                <c:pt idx="32">
                  <c:v>6.5327000000000002</c:v>
                </c:pt>
                <c:pt idx="33">
                  <c:v>6.9055</c:v>
                </c:pt>
                <c:pt idx="34">
                  <c:v>7.0926999999999998</c:v>
                </c:pt>
                <c:pt idx="35">
                  <c:v>7.3262</c:v>
                </c:pt>
                <c:pt idx="36">
                  <c:v>7.9278000000000004</c:v>
                </c:pt>
                <c:pt idx="37">
                  <c:v>8.0251000000000001</c:v>
                </c:pt>
                <c:pt idx="38">
                  <c:v>8.1870999999999992</c:v>
                </c:pt>
                <c:pt idx="39">
                  <c:v>8.6957000000000004</c:v>
                </c:pt>
                <c:pt idx="40">
                  <c:v>8.8415999999999997</c:v>
                </c:pt>
                <c:pt idx="41">
                  <c:v>8.9339999999999993</c:v>
                </c:pt>
                <c:pt idx="42">
                  <c:v>9.3725000000000005</c:v>
                </c:pt>
                <c:pt idx="43">
                  <c:v>9.0618999999999996</c:v>
                </c:pt>
                <c:pt idx="44">
                  <c:v>8.6786999999999992</c:v>
                </c:pt>
                <c:pt idx="45">
                  <c:v>7.8029000000000002</c:v>
                </c:pt>
                <c:pt idx="46">
                  <c:v>7.5187999999999997</c:v>
                </c:pt>
                <c:pt idx="47">
                  <c:v>7.0197000000000003</c:v>
                </c:pt>
                <c:pt idx="48">
                  <c:v>6.2378</c:v>
                </c:pt>
                <c:pt idx="49">
                  <c:v>5.8738999999999999</c:v>
                </c:pt>
                <c:pt idx="50">
                  <c:v>5.5898000000000003</c:v>
                </c:pt>
                <c:pt idx="51">
                  <c:v>5.0011999999999999</c:v>
                </c:pt>
                <c:pt idx="52">
                  <c:v>4.8236999999999997</c:v>
                </c:pt>
                <c:pt idx="53">
                  <c:v>4.9493999999999998</c:v>
                </c:pt>
                <c:pt idx="54">
                  <c:v>5.5327000000000002</c:v>
                </c:pt>
                <c:pt idx="55">
                  <c:v>4.9774000000000003</c:v>
                </c:pt>
                <c:pt idx="56">
                  <c:v>5.3811999999999998</c:v>
                </c:pt>
                <c:pt idx="57">
                  <c:v>4.7460000000000004</c:v>
                </c:pt>
                <c:pt idx="58">
                  <c:v>4.4131</c:v>
                </c:pt>
                <c:pt idx="59">
                  <c:v>3.9929999999999999</c:v>
                </c:pt>
                <c:pt idx="60">
                  <c:v>4.3289999999999997</c:v>
                </c:pt>
                <c:pt idx="61">
                  <c:v>4.2131999999999996</c:v>
                </c:pt>
                <c:pt idx="62">
                  <c:v>3.9744000000000002</c:v>
                </c:pt>
                <c:pt idx="63">
                  <c:v>3.3332999999999999</c:v>
                </c:pt>
                <c:pt idx="64">
                  <c:v>3.1524000000000001</c:v>
                </c:pt>
                <c:pt idx="65">
                  <c:v>2.6154999999999999</c:v>
                </c:pt>
                <c:pt idx="66">
                  <c:v>3.1114999999999999</c:v>
                </c:pt>
                <c:pt idx="67">
                  <c:v>3.7037</c:v>
                </c:pt>
                <c:pt idx="68">
                  <c:v>3.9182000000000001</c:v>
                </c:pt>
                <c:pt idx="69">
                  <c:v>4.1420000000000003</c:v>
                </c:pt>
                <c:pt idx="70">
                  <c:v>3.6194999999999999</c:v>
                </c:pt>
                <c:pt idx="71">
                  <c:v>3.7610000000000001</c:v>
                </c:pt>
                <c:pt idx="72">
                  <c:v>3.9434999999999998</c:v>
                </c:pt>
                <c:pt idx="73">
                  <c:v>4.1837999999999997</c:v>
                </c:pt>
                <c:pt idx="74">
                  <c:v>4.3689</c:v>
                </c:pt>
                <c:pt idx="75">
                  <c:v>4.5564</c:v>
                </c:pt>
                <c:pt idx="76">
                  <c:v>4.5777000000000001</c:v>
                </c:pt>
                <c:pt idx="77">
                  <c:v>4.3205</c:v>
                </c:pt>
                <c:pt idx="78">
                  <c:v>3.9843999999999999</c:v>
                </c:pt>
                <c:pt idx="79">
                  <c:v>4.0217000000000001</c:v>
                </c:pt>
                <c:pt idx="80">
                  <c:v>3.8168000000000002</c:v>
                </c:pt>
                <c:pt idx="81">
                  <c:v>4.3840000000000003</c:v>
                </c:pt>
                <c:pt idx="82">
                  <c:v>4.2648999999999999</c:v>
                </c:pt>
                <c:pt idx="83">
                  <c:v>3.4944000000000002</c:v>
                </c:pt>
                <c:pt idx="84">
                  <c:v>3.3824000000000001</c:v>
                </c:pt>
                <c:pt idx="85">
                  <c:v>3.3527999999999998</c:v>
                </c:pt>
                <c:pt idx="86">
                  <c:v>3.1930000000000001</c:v>
                </c:pt>
                <c:pt idx="87">
                  <c:v>3.2498</c:v>
                </c:pt>
                <c:pt idx="88">
                  <c:v>3.1074000000000002</c:v>
                </c:pt>
                <c:pt idx="89">
                  <c:v>2.7909000000000002</c:v>
                </c:pt>
                <c:pt idx="90">
                  <c:v>2.7065999999999999</c:v>
                </c:pt>
                <c:pt idx="91">
                  <c:v>2.7801999999999998</c:v>
                </c:pt>
                <c:pt idx="92">
                  <c:v>2.7557999999999998</c:v>
                </c:pt>
                <c:pt idx="93">
                  <c:v>3.0522</c:v>
                </c:pt>
                <c:pt idx="94">
                  <c:v>2.8332000000000002</c:v>
                </c:pt>
                <c:pt idx="95">
                  <c:v>2.7631000000000001</c:v>
                </c:pt>
                <c:pt idx="96">
                  <c:v>2.8923999999999999</c:v>
                </c:pt>
                <c:pt idx="97">
                  <c:v>3.0516999999999999</c:v>
                </c:pt>
                <c:pt idx="98">
                  <c:v>3.1029</c:v>
                </c:pt>
                <c:pt idx="99">
                  <c:v>2.8929</c:v>
                </c:pt>
                <c:pt idx="100">
                  <c:v>2.9361999999999999</c:v>
                </c:pt>
                <c:pt idx="101">
                  <c:v>2.5676999999999999</c:v>
                </c:pt>
                <c:pt idx="102">
                  <c:v>2.3504999999999998</c:v>
                </c:pt>
                <c:pt idx="103">
                  <c:v>2.3622999999999998</c:v>
                </c:pt>
                <c:pt idx="104">
                  <c:v>2.5023</c:v>
                </c:pt>
                <c:pt idx="105">
                  <c:v>2.5049999999999999</c:v>
                </c:pt>
                <c:pt idx="106">
                  <c:v>2.5649999999999999</c:v>
                </c:pt>
                <c:pt idx="107">
                  <c:v>2.5781999999999998</c:v>
                </c:pt>
                <c:pt idx="108">
                  <c:v>2.423</c:v>
                </c:pt>
                <c:pt idx="109">
                  <c:v>2.4550000000000001</c:v>
                </c:pt>
                <c:pt idx="110">
                  <c:v>2.2968000000000002</c:v>
                </c:pt>
                <c:pt idx="111">
                  <c:v>2.2338</c:v>
                </c:pt>
                <c:pt idx="112">
                  <c:v>2.0482999999999998</c:v>
                </c:pt>
                <c:pt idx="113">
                  <c:v>2.0345</c:v>
                </c:pt>
                <c:pt idx="114">
                  <c:v>1.8525</c:v>
                </c:pt>
                <c:pt idx="115">
                  <c:v>1.5446</c:v>
                </c:pt>
                <c:pt idx="116">
                  <c:v>1.7404999999999999</c:v>
                </c:pt>
                <c:pt idx="117">
                  <c:v>1.8674999999999999</c:v>
                </c:pt>
                <c:pt idx="118">
                  <c:v>1.8129999999999999</c:v>
                </c:pt>
                <c:pt idx="119">
                  <c:v>1.9881</c:v>
                </c:pt>
                <c:pt idx="120">
                  <c:v>2.2149999999999999</c:v>
                </c:pt>
                <c:pt idx="121">
                  <c:v>2.3742999999999999</c:v>
                </c:pt>
                <c:pt idx="122">
                  <c:v>2.2595000000000001</c:v>
                </c:pt>
                <c:pt idx="123">
                  <c:v>2.1217999999999999</c:v>
                </c:pt>
                <c:pt idx="124">
                  <c:v>2.0695999999999999</c:v>
                </c:pt>
                <c:pt idx="125">
                  <c:v>2.0891000000000002</c:v>
                </c:pt>
                <c:pt idx="126">
                  <c:v>1.7377</c:v>
                </c:pt>
                <c:pt idx="127">
                  <c:v>1.7831999999999999</c:v>
                </c:pt>
                <c:pt idx="128">
                  <c:v>1.9280999999999999</c:v>
                </c:pt>
                <c:pt idx="129">
                  <c:v>1.8935999999999999</c:v>
                </c:pt>
                <c:pt idx="130">
                  <c:v>1.9253</c:v>
                </c:pt>
                <c:pt idx="131">
                  <c:v>1.8409</c:v>
                </c:pt>
                <c:pt idx="132">
                  <c:v>1.7747999999999999</c:v>
                </c:pt>
                <c:pt idx="133">
                  <c:v>1.7225999999999999</c:v>
                </c:pt>
                <c:pt idx="134">
                  <c:v>1.7551000000000001</c:v>
                </c:pt>
                <c:pt idx="135">
                  <c:v>1.5686</c:v>
                </c:pt>
                <c:pt idx="136">
                  <c:v>1.8331</c:v>
                </c:pt>
                <c:pt idx="137">
                  <c:v>2.1528</c:v>
                </c:pt>
                <c:pt idx="138">
                  <c:v>1.9992000000000001</c:v>
                </c:pt>
                <c:pt idx="139">
                  <c:v>1.9775</c:v>
                </c:pt>
                <c:pt idx="140">
                  <c:v>2.2313000000000001</c:v>
                </c:pt>
                <c:pt idx="141">
                  <c:v>2.2452000000000001</c:v>
                </c:pt>
                <c:pt idx="142">
                  <c:v>2.1876000000000002</c:v>
                </c:pt>
                <c:pt idx="143">
                  <c:v>2.1911</c:v>
                </c:pt>
                <c:pt idx="144">
                  <c:v>2.2606000000000002</c:v>
                </c:pt>
                <c:pt idx="145">
                  <c:v>2.3919000000000001</c:v>
                </c:pt>
                <c:pt idx="146">
                  <c:v>2.2698</c:v>
                </c:pt>
                <c:pt idx="147">
                  <c:v>2.1312000000000002</c:v>
                </c:pt>
                <c:pt idx="148">
                  <c:v>2.2921999999999998</c:v>
                </c:pt>
                <c:pt idx="149">
                  <c:v>2.2673000000000001</c:v>
                </c:pt>
                <c:pt idx="150">
                  <c:v>2.2425000000000002</c:v>
                </c:pt>
                <c:pt idx="151">
                  <c:v>2.2444999999999999</c:v>
                </c:pt>
                <c:pt idx="152">
                  <c:v>2.3917000000000002</c:v>
                </c:pt>
                <c:pt idx="153">
                  <c:v>2.2277</c:v>
                </c:pt>
                <c:pt idx="154">
                  <c:v>1.9411</c:v>
                </c:pt>
                <c:pt idx="155">
                  <c:v>1.2529999999999999</c:v>
                </c:pt>
                <c:pt idx="156">
                  <c:v>1.4694</c:v>
                </c:pt>
                <c:pt idx="157">
                  <c:v>1.4576</c:v>
                </c:pt>
                <c:pt idx="158">
                  <c:v>1.4816</c:v>
                </c:pt>
                <c:pt idx="159">
                  <c:v>1.5317000000000001</c:v>
                </c:pt>
                <c:pt idx="160">
                  <c:v>1.6557999999999999</c:v>
                </c:pt>
                <c:pt idx="161">
                  <c:v>1.5025999999999999</c:v>
                </c:pt>
                <c:pt idx="162">
                  <c:v>1.522</c:v>
                </c:pt>
                <c:pt idx="163">
                  <c:v>1.5032000000000001</c:v>
                </c:pt>
                <c:pt idx="164">
                  <c:v>1.7729999999999999</c:v>
                </c:pt>
                <c:pt idx="165">
                  <c:v>1.8874</c:v>
                </c:pt>
                <c:pt idx="166">
                  <c:v>1.9301999999999999</c:v>
                </c:pt>
                <c:pt idx="167">
                  <c:v>1.7483</c:v>
                </c:pt>
                <c:pt idx="168">
                  <c:v>1.9376</c:v>
                </c:pt>
                <c:pt idx="169">
                  <c:v>1.8588</c:v>
                </c:pt>
                <c:pt idx="170">
                  <c:v>1.9932000000000001</c:v>
                </c:pt>
                <c:pt idx="171">
                  <c:v>1.9262999999999999</c:v>
                </c:pt>
                <c:pt idx="172">
                  <c:v>1.8684000000000001</c:v>
                </c:pt>
                <c:pt idx="173">
                  <c:v>1.8130999999999999</c:v>
                </c:pt>
                <c:pt idx="174">
                  <c:v>1.8067</c:v>
                </c:pt>
                <c:pt idx="175">
                  <c:v>1.8391999999999999</c:v>
                </c:pt>
                <c:pt idx="176">
                  <c:v>1.8751</c:v>
                </c:pt>
                <c:pt idx="177">
                  <c:v>1.966</c:v>
                </c:pt>
                <c:pt idx="178">
                  <c:v>1.8653999999999999</c:v>
                </c:pt>
                <c:pt idx="179">
                  <c:v>1.7706999999999999</c:v>
                </c:pt>
                <c:pt idx="180">
                  <c:v>1.8144</c:v>
                </c:pt>
                <c:pt idx="181">
                  <c:v>1.7656000000000001</c:v>
                </c:pt>
                <c:pt idx="182">
                  <c:v>1.8526</c:v>
                </c:pt>
                <c:pt idx="183">
                  <c:v>1.8085</c:v>
                </c:pt>
                <c:pt idx="184">
                  <c:v>1.8686</c:v>
                </c:pt>
                <c:pt idx="185">
                  <c:v>1.8892</c:v>
                </c:pt>
                <c:pt idx="186">
                  <c:v>1.9401999999999999</c:v>
                </c:pt>
                <c:pt idx="187">
                  <c:v>2.1025</c:v>
                </c:pt>
                <c:pt idx="188">
                  <c:v>2.0102000000000002</c:v>
                </c:pt>
                <c:pt idx="189">
                  <c:v>1.9432</c:v>
                </c:pt>
                <c:pt idx="190">
                  <c:v>1.998</c:v>
                </c:pt>
                <c:pt idx="191">
                  <c:v>2.0365000000000002</c:v>
                </c:pt>
                <c:pt idx="192">
                  <c:v>2.1011000000000002</c:v>
                </c:pt>
                <c:pt idx="193">
                  <c:v>2.2248999999999999</c:v>
                </c:pt>
                <c:pt idx="194">
                  <c:v>2.2151000000000001</c:v>
                </c:pt>
                <c:pt idx="195">
                  <c:v>2.1038000000000001</c:v>
                </c:pt>
                <c:pt idx="196">
                  <c:v>2.0131000000000001</c:v>
                </c:pt>
                <c:pt idx="197">
                  <c:v>1.9786999999999999</c:v>
                </c:pt>
                <c:pt idx="198">
                  <c:v>1.9404999999999999</c:v>
                </c:pt>
                <c:pt idx="199">
                  <c:v>1.9268000000000001</c:v>
                </c:pt>
                <c:pt idx="200">
                  <c:v>1.3731</c:v>
                </c:pt>
                <c:pt idx="201">
                  <c:v>1.5176000000000001</c:v>
                </c:pt>
                <c:pt idx="202">
                  <c:v>1.8720000000000001</c:v>
                </c:pt>
                <c:pt idx="203">
                  <c:v>1.9533</c:v>
                </c:pt>
                <c:pt idx="204">
                  <c:v>2.3090999999999999</c:v>
                </c:pt>
                <c:pt idx="205">
                  <c:v>2.2511999999999999</c:v>
                </c:pt>
                <c:pt idx="206">
                  <c:v>2.5708000000000002</c:v>
                </c:pt>
                <c:pt idx="207">
                  <c:v>2.8054000000000001</c:v>
                </c:pt>
                <c:pt idx="208">
                  <c:v>3.0388000000000002</c:v>
                </c:pt>
                <c:pt idx="209">
                  <c:v>3.0528</c:v>
                </c:pt>
                <c:pt idx="210">
                  <c:v>2.9611999999999998</c:v>
                </c:pt>
                <c:pt idx="211">
                  <c:v>2.6903000000000001</c:v>
                </c:pt>
              </c:numCache>
            </c:numRef>
          </c:val>
          <c:smooth val="0"/>
          <c:extLst>
            <c:ext xmlns:c16="http://schemas.microsoft.com/office/drawing/2014/chart" uri="{C3380CC4-5D6E-409C-BE32-E72D297353CC}">
              <c16:uniqueId val="{00000001-CD52-4408-9BFA-964A4FF655E6}"/>
            </c:ext>
          </c:extLst>
        </c:ser>
        <c:dLbls>
          <c:showLegendKey val="0"/>
          <c:showVal val="0"/>
          <c:showCatName val="0"/>
          <c:showSerName val="0"/>
          <c:showPercent val="0"/>
          <c:showBubbleSize val="0"/>
        </c:dLbls>
        <c:smooth val="0"/>
        <c:axId val="940233759"/>
        <c:axId val="777375343"/>
      </c:lineChart>
      <c:dateAx>
        <c:axId val="940233759"/>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7375343"/>
        <c:crosses val="autoZero"/>
        <c:auto val="1"/>
        <c:lblOffset val="100"/>
        <c:baseTimeUnit val="months"/>
      </c:dateAx>
      <c:valAx>
        <c:axId val="7773753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40233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ommonwealthfund.org/publications/issue-briefs/2015/oct/us-health-care-global-perspective"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https://axenehp.com/international-healthcare-systems-us-versus-world/" TargetMode="External"/><Relationship Id="rId4" Type="http://schemas.openxmlformats.org/officeDocument/2006/relationships/hyperlink" Target="https://www.healthsystemtracker.org/chart-collection/quality-u-s-healthcare-system-compare-countries/#item-overall-age-specific-potential-years-of-life-lost-per-100000-population-1990-2017"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2467587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88458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88020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guidance occurs not just with the FOMC policy </a:t>
            </a:r>
            <a:r>
              <a:rPr lang="en-US" dirty="0" err="1"/>
              <a:t>statments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87295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520858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654799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399386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902187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Livingston Survey. 75-78.  Unemployment 7% and 6% inflation.  Look at the stability in the post 2001 period and the 2003-2005 period</a:t>
            </a:r>
            <a:endParaRPr dirty="0"/>
          </a:p>
        </p:txBody>
      </p:sp>
      <p:sp>
        <p:nvSpPr>
          <p:cNvPr id="317" name="Google Shape;3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3692169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Congressional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3721092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16</a:t>
            </a:r>
          </a:p>
        </p:txBody>
      </p:sp>
      <p:sp>
        <p:nvSpPr>
          <p:cNvPr id="4" name="Slide Number Placeholder 3"/>
          <p:cNvSpPr>
            <a:spLocks noGrp="1"/>
          </p:cNvSpPr>
          <p:nvPr>
            <p:ph type="sldNum" sz="quarter" idx="5"/>
          </p:nvPr>
        </p:nvSpPr>
        <p:spPr/>
        <p:txBody>
          <a:bodyPr/>
          <a:lstStyle/>
          <a:p>
            <a:fld id="{88BA6467-982F-43FA-9555-C83E47AD5726}" type="slidenum">
              <a:rPr lang="en-US" smtClean="0"/>
              <a:t>43</a:t>
            </a:fld>
            <a:endParaRPr lang="en-US"/>
          </a:p>
        </p:txBody>
      </p:sp>
    </p:spTree>
    <p:extLst>
      <p:ext uri="{BB962C8B-B14F-4D97-AF65-F5344CB8AC3E}">
        <p14:creationId xmlns:p14="http://schemas.microsoft.com/office/powerpoint/2010/main" val="410654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14.</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7579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3459087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525641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36320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3283029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 action="ppaction://noaction"/>
            </a:endParaRPr>
          </a:p>
          <a:p>
            <a:endParaRPr lang="en-US" dirty="0">
              <a:hlinkClick r:id="" action="ppaction://noaction"/>
            </a:endParaRPr>
          </a:p>
          <a:p>
            <a:endParaRPr lang="en-US" dirty="0">
              <a:hlinkClick r:id="" action="ppaction://noaction"/>
            </a:endParaRPr>
          </a:p>
          <a:p>
            <a:r>
              <a:rPr lang="en-US" dirty="0">
                <a:hlinkClick r:id="" action="ppaction://noaction"/>
              </a:rPr>
              <a:t>https://www.commonwealthfund.org/publications/issue-briefs/2020/jan/us-health-care-global-perspective-2019</a:t>
            </a:r>
            <a:endParaRPr lang="en-US" dirty="0"/>
          </a:p>
          <a:p>
            <a:endParaRPr lang="en-US" dirty="0"/>
          </a:p>
          <a:p>
            <a:r>
              <a:rPr lang="en-US" dirty="0"/>
              <a:t>A bit older report: </a:t>
            </a:r>
            <a:r>
              <a:rPr lang="en-US" dirty="0">
                <a:hlinkClick r:id="rId3"/>
              </a:rPr>
              <a:t>https://www.commonwealthfund.org/publications/issue-briefs/2015/oct/us-health-care-global-perspective</a:t>
            </a:r>
            <a:endParaRPr lang="en-US" dirty="0"/>
          </a:p>
          <a:p>
            <a:endParaRPr lang="en-US" dirty="0"/>
          </a:p>
          <a:p>
            <a:r>
              <a:rPr lang="en-US" dirty="0">
                <a:hlinkClick r:id="rId4"/>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55</a:t>
            </a:fld>
            <a:endParaRPr lang="en-US" dirty="0"/>
          </a:p>
        </p:txBody>
      </p:sp>
    </p:spTree>
    <p:extLst>
      <p:ext uri="{BB962C8B-B14F-4D97-AF65-F5344CB8AC3E}">
        <p14:creationId xmlns:p14="http://schemas.microsoft.com/office/powerpoint/2010/main" val="344415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19</a:t>
            </a:fld>
            <a:endParaRPr lang="en-US"/>
          </a:p>
        </p:txBody>
      </p:sp>
    </p:spTree>
    <p:extLst>
      <p:ext uri="{BB962C8B-B14F-4D97-AF65-F5344CB8AC3E}">
        <p14:creationId xmlns:p14="http://schemas.microsoft.com/office/powerpoint/2010/main" val="308773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57645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356828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a:t>
            </a:r>
            <a:r>
              <a:rPr lang="en-US"/>
              <a:t>to 13 </a:t>
            </a:r>
            <a:r>
              <a:rPr lang="en-US" dirty="0"/>
              <a:t>and then </a:t>
            </a:r>
            <a:r>
              <a:rPr lang="en-US"/>
              <a:t>to 16</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08067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12 and then to 24</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93801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30141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410035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7Nh9F3BBwSs?feature=oembed"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Dartmouth College</a:t>
            </a:r>
          </a:p>
          <a:p>
            <a:pPr>
              <a:lnSpc>
                <a:spcPct val="100000"/>
              </a:lnSpc>
              <a:spcBef>
                <a:spcPts val="0"/>
              </a:spcBef>
            </a:pPr>
            <a:r>
              <a:rPr lang="en-US" sz="3100" dirty="0">
                <a:solidFill>
                  <a:schemeClr val="tx2"/>
                </a:solidFill>
              </a:rPr>
              <a:t>April-May,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normAutofit/>
          </a:bodyPr>
          <a:lstStyle/>
          <a:p>
            <a:pPr marL="514350" indent="-514350">
              <a:buFont typeface="+mj-lt"/>
              <a:buAutoNum type="arabicPeriod"/>
            </a:pPr>
            <a:r>
              <a:rPr lang="en-US" dirty="0"/>
              <a:t>History of the origin and development of central banks</a:t>
            </a:r>
          </a:p>
          <a:p>
            <a:pPr marL="514350" indent="-514350">
              <a:buFont typeface="+mj-lt"/>
              <a:buAutoNum type="arabicPeriod"/>
            </a:pPr>
            <a:r>
              <a:rPr lang="en-US" dirty="0"/>
              <a:t>The economic determinants of inflation and unemployment.</a:t>
            </a:r>
          </a:p>
          <a:p>
            <a:pPr marL="514350" indent="-514350">
              <a:buFont typeface="+mj-lt"/>
              <a:buAutoNum type="arabicPeriod"/>
            </a:pPr>
            <a:r>
              <a:rPr lang="en-US" dirty="0"/>
              <a:t>The Fed’s policy tools for influencing interest rates and thereby affecting aggregate demand and the economy.</a:t>
            </a:r>
          </a:p>
          <a:p>
            <a:pPr marL="514350" indent="-514350">
              <a:buFont typeface="+mj-lt"/>
              <a:buAutoNum type="arabicPeriod"/>
            </a:pPr>
            <a:r>
              <a:rPr lang="en-US" dirty="0"/>
              <a:t>A closer look at changes that Chair Powell made in Fed policy that contributed to the run up in inflation.</a:t>
            </a:r>
          </a:p>
          <a:p>
            <a:pPr marL="514350" indent="-514350">
              <a:buFont typeface="+mj-lt"/>
              <a:buAutoNum type="arabicPeriod"/>
            </a:pPr>
            <a:r>
              <a:rPr lang="en-US" dirty="0"/>
              <a:t>What’s at stake if we don’t get inflation under control.</a:t>
            </a:r>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79693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0DA-9C41-8072-2808-C26E71C0A986}"/>
              </a:ext>
            </a:extLst>
          </p:cNvPr>
          <p:cNvSpPr>
            <a:spLocks noGrp="1"/>
          </p:cNvSpPr>
          <p:nvPr>
            <p:ph type="title"/>
          </p:nvPr>
        </p:nvSpPr>
        <p:spPr/>
        <p:txBody>
          <a:bodyPr/>
          <a:lstStyle/>
          <a:p>
            <a:r>
              <a:rPr lang="en-US" dirty="0">
                <a:solidFill>
                  <a:schemeClr val="bg1"/>
                </a:solidFill>
              </a:rPr>
              <a:t>Wh</a:t>
            </a:r>
            <a:r>
              <a:rPr lang="en-US" dirty="0"/>
              <a:t>at Is a Central Bank?</a:t>
            </a:r>
          </a:p>
        </p:txBody>
      </p:sp>
      <p:sp>
        <p:nvSpPr>
          <p:cNvPr id="3" name="Content Placeholder 2">
            <a:extLst>
              <a:ext uri="{FF2B5EF4-FFF2-40B4-BE49-F238E27FC236}">
                <a16:creationId xmlns:a16="http://schemas.microsoft.com/office/drawing/2014/main" id="{F2DB3089-0AA8-AAA5-3B48-5E34C6AF7232}"/>
              </a:ext>
            </a:extLst>
          </p:cNvPr>
          <p:cNvSpPr>
            <a:spLocks noGrp="1"/>
          </p:cNvSpPr>
          <p:nvPr>
            <p:ph idx="1"/>
          </p:nvPr>
        </p:nvSpPr>
        <p:spPr/>
        <p:txBody>
          <a:bodyPr/>
          <a:lstStyle/>
          <a:p>
            <a:pPr marL="514350" indent="-514350">
              <a:buFont typeface="+mj-lt"/>
              <a:buAutoNum type="arabicPeriod"/>
            </a:pPr>
            <a:r>
              <a:rPr lang="en-US" sz="3000" dirty="0"/>
              <a:t>Government’s Bank.</a:t>
            </a:r>
          </a:p>
          <a:p>
            <a:pPr marL="971550" lvl="1" indent="-514350">
              <a:buFont typeface="+mj-lt"/>
              <a:buAutoNum type="alphaLcPeriod"/>
            </a:pPr>
            <a:r>
              <a:rPr lang="en-US" sz="2600" dirty="0"/>
              <a:t>Regulate currency and manage the payment system.</a:t>
            </a:r>
          </a:p>
          <a:p>
            <a:pPr marL="971550" lvl="1" indent="-514350">
              <a:buFont typeface="+mj-lt"/>
              <a:buAutoNum type="alphaLcPeriod"/>
            </a:pPr>
            <a:r>
              <a:rPr lang="en-US" sz="2600" dirty="0"/>
              <a:t>Help with government finance.</a:t>
            </a:r>
          </a:p>
          <a:p>
            <a:pPr marL="571500" indent="-514350">
              <a:buFont typeface="+mj-lt"/>
              <a:buAutoNum type="arabicPeriod"/>
            </a:pPr>
            <a:r>
              <a:rPr lang="en-US" sz="3000" dirty="0"/>
              <a:t>“Lender of Last Resort” (LOL) in financial crises.</a:t>
            </a:r>
          </a:p>
          <a:p>
            <a:pPr marL="571500" indent="-514350">
              <a:buFont typeface="+mj-lt"/>
              <a:buAutoNum type="arabicPeriod"/>
            </a:pPr>
            <a:r>
              <a:rPr lang="en-US" sz="3000" dirty="0"/>
              <a:t>Responsible for stabilizing the macro economy:  i.e., low, stable inflation and full employment</a:t>
            </a:r>
          </a:p>
          <a:p>
            <a:endParaRPr lang="en-US" dirty="0"/>
          </a:p>
        </p:txBody>
      </p:sp>
      <p:sp>
        <p:nvSpPr>
          <p:cNvPr id="4" name="Slide Number Placeholder 3">
            <a:extLst>
              <a:ext uri="{FF2B5EF4-FFF2-40B4-BE49-F238E27FC236}">
                <a16:creationId xmlns:a16="http://schemas.microsoft.com/office/drawing/2014/main" id="{A0902EBD-4B86-C030-46D8-DE522943ED50}"/>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408523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C850-15DA-580B-D51E-7C90B5F6F2F0}"/>
              </a:ext>
            </a:extLst>
          </p:cNvPr>
          <p:cNvSpPr>
            <a:spLocks noGrp="1"/>
          </p:cNvSpPr>
          <p:nvPr>
            <p:ph type="title"/>
          </p:nvPr>
        </p:nvSpPr>
        <p:spPr/>
        <p:txBody>
          <a:bodyPr/>
          <a:lstStyle/>
          <a:p>
            <a:r>
              <a:rPr lang="en-US" dirty="0">
                <a:solidFill>
                  <a:schemeClr val="bg1"/>
                </a:solidFill>
              </a:rPr>
              <a:t>Or</a:t>
            </a:r>
            <a:r>
              <a:rPr lang="en-US" dirty="0"/>
              <a:t>igins</a:t>
            </a:r>
          </a:p>
        </p:txBody>
      </p:sp>
      <p:sp>
        <p:nvSpPr>
          <p:cNvPr id="3" name="Content Placeholder 2">
            <a:extLst>
              <a:ext uri="{FF2B5EF4-FFF2-40B4-BE49-F238E27FC236}">
                <a16:creationId xmlns:a16="http://schemas.microsoft.com/office/drawing/2014/main" id="{6375CD7D-32F1-4758-0754-42439ECE7EB9}"/>
              </a:ext>
            </a:extLst>
          </p:cNvPr>
          <p:cNvSpPr>
            <a:spLocks noGrp="1"/>
          </p:cNvSpPr>
          <p:nvPr>
            <p:ph idx="1"/>
          </p:nvPr>
        </p:nvSpPr>
        <p:spPr/>
        <p:txBody>
          <a:bodyPr/>
          <a:lstStyle/>
          <a:p>
            <a:r>
              <a:rPr lang="en-US" sz="2800" dirty="0" err="1"/>
              <a:t>Sveriges</a:t>
            </a:r>
            <a:r>
              <a:rPr lang="en-US" sz="2800" dirty="0"/>
              <a:t> </a:t>
            </a:r>
            <a:r>
              <a:rPr lang="en-US" sz="2800" dirty="0" err="1"/>
              <a:t>Riksbank</a:t>
            </a:r>
            <a:r>
              <a:rPr lang="en-US" sz="2800" dirty="0"/>
              <a:t> (Sweden), 1668, currency regulation.</a:t>
            </a:r>
          </a:p>
          <a:p>
            <a:r>
              <a:rPr lang="en-US" sz="2800" dirty="0"/>
              <a:t>Bank of England, 1694, debt finance for the War of Grand Alliance.</a:t>
            </a:r>
          </a:p>
          <a:p>
            <a:r>
              <a:rPr lang="en-US" sz="2800" dirty="0"/>
              <a:t>Banks of the US, First (1791-1811) and Second (1816-1836) did a little of both.</a:t>
            </a:r>
          </a:p>
          <a:p>
            <a:endParaRPr lang="en-US" dirty="0"/>
          </a:p>
        </p:txBody>
      </p:sp>
      <p:sp>
        <p:nvSpPr>
          <p:cNvPr id="4" name="Slide Number Placeholder 3">
            <a:extLst>
              <a:ext uri="{FF2B5EF4-FFF2-40B4-BE49-F238E27FC236}">
                <a16:creationId xmlns:a16="http://schemas.microsoft.com/office/drawing/2014/main" id="{5386AE61-6838-E04F-7563-B0E52FAC4100}"/>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56449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44EF-411D-433F-9337-4A5E478009BF}"/>
              </a:ext>
            </a:extLst>
          </p:cNvPr>
          <p:cNvSpPr>
            <a:spLocks noGrp="1"/>
          </p:cNvSpPr>
          <p:nvPr>
            <p:ph type="title"/>
          </p:nvPr>
        </p:nvSpPr>
        <p:spPr/>
        <p:txBody>
          <a:bodyPr>
            <a:normAutofit/>
          </a:bodyPr>
          <a:lstStyle/>
          <a:p>
            <a:r>
              <a:rPr lang="en-US" dirty="0">
                <a:solidFill>
                  <a:schemeClr val="bg1"/>
                </a:solidFill>
              </a:rPr>
              <a:t>Fin</a:t>
            </a:r>
            <a:r>
              <a:rPr lang="en-US" dirty="0"/>
              <a:t>ancial Crises in the 19</a:t>
            </a:r>
            <a:r>
              <a:rPr lang="en-US" baseline="30000" dirty="0"/>
              <a:t>th</a:t>
            </a:r>
            <a:r>
              <a:rPr lang="en-US" dirty="0"/>
              <a:t> Century</a:t>
            </a:r>
          </a:p>
        </p:txBody>
      </p:sp>
      <p:sp>
        <p:nvSpPr>
          <p:cNvPr id="3" name="Rectangle 3">
            <a:extLst>
              <a:ext uri="{FF2B5EF4-FFF2-40B4-BE49-F238E27FC236}">
                <a16:creationId xmlns:a16="http://schemas.microsoft.com/office/drawing/2014/main" id="{6B79B6CA-5146-46B5-925D-A9227031D272}"/>
              </a:ext>
            </a:extLst>
          </p:cNvPr>
          <p:cNvSpPr txBox="1">
            <a:spLocks noChangeArrowheads="1"/>
          </p:cNvSpPr>
          <p:nvPr/>
        </p:nvSpPr>
        <p:spPr>
          <a:xfrm>
            <a:off x="660606" y="1533293"/>
            <a:ext cx="9592940" cy="4572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Financial Panics (and recessions) in the 19</a:t>
            </a:r>
            <a:r>
              <a:rPr lang="en-US" sz="2800" baseline="30000" dirty="0"/>
              <a:t>th</a:t>
            </a:r>
            <a:r>
              <a:rPr lang="en-US" sz="2800" dirty="0"/>
              <a:t> century: 1819, 1837, 1857, 1873, 1893.</a:t>
            </a:r>
          </a:p>
          <a:p>
            <a:r>
              <a:rPr lang="en-US" sz="2800" dirty="0"/>
              <a:t>Financial Panics are caused by a shortage of </a:t>
            </a:r>
            <a:r>
              <a:rPr lang="en-US" sz="2800" i="1" dirty="0"/>
              <a:t>liquidity</a:t>
            </a:r>
            <a:r>
              <a:rPr lang="en-US" sz="2800" dirty="0"/>
              <a:t>.</a:t>
            </a:r>
          </a:p>
          <a:p>
            <a:r>
              <a:rPr lang="en-US" sz="2800" dirty="0">
                <a:solidFill>
                  <a:srgbClr val="FF0000"/>
                </a:solidFill>
              </a:rPr>
              <a:t>illiquidity</a:t>
            </a:r>
            <a:r>
              <a:rPr lang="en-US" sz="2800" dirty="0"/>
              <a:t>: the value of liquid assets (cash, short-term Treasuries) are less than the value of liquid liabilities (short-term debt, bank deposits)</a:t>
            </a:r>
          </a:p>
          <a:p>
            <a:r>
              <a:rPr lang="en-US" sz="2800" dirty="0">
                <a:solidFill>
                  <a:srgbClr val="FF0000"/>
                </a:solidFill>
              </a:rPr>
              <a:t>Insolvency</a:t>
            </a:r>
            <a:r>
              <a:rPr lang="en-US" sz="2800" dirty="0"/>
              <a:t>:  the value of assets is less than liabilities, so unless thins change, the liabilities will not be paid off.</a:t>
            </a:r>
          </a:p>
        </p:txBody>
      </p:sp>
    </p:spTree>
    <p:extLst>
      <p:ext uri="{BB962C8B-B14F-4D97-AF65-F5344CB8AC3E}">
        <p14:creationId xmlns:p14="http://schemas.microsoft.com/office/powerpoint/2010/main" val="38991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9988-EF59-4917-B17E-AFE229FCF08B}"/>
              </a:ext>
            </a:extLst>
          </p:cNvPr>
          <p:cNvSpPr>
            <a:spLocks noGrp="1"/>
          </p:cNvSpPr>
          <p:nvPr>
            <p:ph type="title"/>
          </p:nvPr>
        </p:nvSpPr>
        <p:spPr>
          <a:xfrm>
            <a:off x="922867" y="13230"/>
            <a:ext cx="10515600" cy="1325563"/>
          </a:xfrm>
        </p:spPr>
        <p:txBody>
          <a:bodyPr/>
          <a:lstStyle/>
          <a:p>
            <a:r>
              <a:rPr lang="en-US" dirty="0">
                <a:solidFill>
                  <a:schemeClr val="bg1"/>
                </a:solidFill>
              </a:rPr>
              <a:t>Illi</a:t>
            </a:r>
            <a:r>
              <a:rPr lang="en-US" dirty="0">
                <a:solidFill>
                  <a:schemeClr val="accent5">
                    <a:lumMod val="50000"/>
                  </a:schemeClr>
                </a:solidFill>
              </a:rPr>
              <a:t>quidity Can Lead to Insolvency</a:t>
            </a:r>
          </a:p>
        </p:txBody>
      </p:sp>
      <p:sp>
        <p:nvSpPr>
          <p:cNvPr id="3" name="Content Placeholder 2">
            <a:extLst>
              <a:ext uri="{FF2B5EF4-FFF2-40B4-BE49-F238E27FC236}">
                <a16:creationId xmlns:a16="http://schemas.microsoft.com/office/drawing/2014/main" id="{91934C90-EACC-4485-9C8A-02A27FD6229B}"/>
              </a:ext>
            </a:extLst>
          </p:cNvPr>
          <p:cNvSpPr>
            <a:spLocks noGrp="1"/>
          </p:cNvSpPr>
          <p:nvPr>
            <p:ph idx="1"/>
          </p:nvPr>
        </p:nvSpPr>
        <p:spPr/>
        <p:txBody>
          <a:bodyPr/>
          <a:lstStyle/>
          <a:p>
            <a:r>
              <a:rPr lang="en-US" dirty="0"/>
              <a:t>Most banks are technically illiquid, which is not a problem in normal times because money is being deposited to offset the money that is being withdrawn.</a:t>
            </a:r>
          </a:p>
          <a:p>
            <a:r>
              <a:rPr lang="en-US" dirty="0"/>
              <a:t>But during a panic solvency is no guarantee of survival (As  George Bailey learned in </a:t>
            </a:r>
            <a:r>
              <a:rPr lang="en-US" i="1" dirty="0"/>
              <a:t>It’s a Wonderful Life)</a:t>
            </a:r>
            <a:endParaRPr lang="en-US" dirty="0"/>
          </a:p>
          <a:p>
            <a:r>
              <a:rPr lang="en-US" dirty="0"/>
              <a:t>To meet pressing demands for cash, the bank may have to sell assets in a “fire sale,” leading to insolvency and a bank failure.</a:t>
            </a:r>
          </a:p>
        </p:txBody>
      </p:sp>
      <p:sp>
        <p:nvSpPr>
          <p:cNvPr id="4" name="Slide Number Placeholder 3">
            <a:extLst>
              <a:ext uri="{FF2B5EF4-FFF2-40B4-BE49-F238E27FC236}">
                <a16:creationId xmlns:a16="http://schemas.microsoft.com/office/drawing/2014/main" id="{C628C221-9DAA-40DC-BBA9-86E031649F2D}"/>
              </a:ext>
            </a:extLst>
          </p:cNvPr>
          <p:cNvSpPr>
            <a:spLocks noGrp="1"/>
          </p:cNvSpPr>
          <p:nvPr>
            <p:ph type="sldNum" sz="quarter" idx="12"/>
          </p:nvPr>
        </p:nvSpPr>
        <p:spPr/>
        <p:txBody>
          <a:bodyPr/>
          <a:lstStyle/>
          <a:p>
            <a:fld id="{D9F085D5-EC86-4F6A-B501-C1359CB39116}" type="slidenum">
              <a:rPr lang="en-GB" smtClean="0"/>
              <a:t>14</a:t>
            </a:fld>
            <a:endParaRPr lang="en-GB" dirty="0"/>
          </a:p>
        </p:txBody>
      </p:sp>
    </p:spTree>
    <p:extLst>
      <p:ext uri="{BB962C8B-B14F-4D97-AF65-F5344CB8AC3E}">
        <p14:creationId xmlns:p14="http://schemas.microsoft.com/office/powerpoint/2010/main" val="32232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FF02-D80F-49CC-9D12-7B843E6524DD}"/>
              </a:ext>
            </a:extLst>
          </p:cNvPr>
          <p:cNvSpPr>
            <a:spLocks noGrp="1"/>
          </p:cNvSpPr>
          <p:nvPr>
            <p:ph type="title"/>
          </p:nvPr>
        </p:nvSpPr>
        <p:spPr/>
        <p:txBody>
          <a:bodyPr/>
          <a:lstStyle/>
          <a:p>
            <a:r>
              <a:rPr lang="en-US" dirty="0">
                <a:solidFill>
                  <a:schemeClr val="bg1"/>
                </a:solidFill>
              </a:rPr>
              <a:t>Wa</a:t>
            </a:r>
            <a:r>
              <a:rPr lang="en-US" dirty="0">
                <a:solidFill>
                  <a:schemeClr val="accent5">
                    <a:lumMod val="50000"/>
                  </a:schemeClr>
                </a:solidFill>
              </a:rPr>
              <a:t>lter Bagehot’s and his Famous Dictum</a:t>
            </a:r>
            <a:endParaRPr lang="en-US" dirty="0">
              <a:solidFill>
                <a:schemeClr val="bg1"/>
              </a:solidFill>
            </a:endParaRPr>
          </a:p>
        </p:txBody>
      </p:sp>
      <p:sp>
        <p:nvSpPr>
          <p:cNvPr id="3" name="Content Placeholder 2">
            <a:extLst>
              <a:ext uri="{FF2B5EF4-FFF2-40B4-BE49-F238E27FC236}">
                <a16:creationId xmlns:a16="http://schemas.microsoft.com/office/drawing/2014/main" id="{72226165-7EC1-43B9-816A-87011F451475}"/>
              </a:ext>
            </a:extLst>
          </p:cNvPr>
          <p:cNvSpPr>
            <a:spLocks noGrp="1"/>
          </p:cNvSpPr>
          <p:nvPr>
            <p:ph idx="1"/>
          </p:nvPr>
        </p:nvSpPr>
        <p:spPr/>
        <p:txBody>
          <a:bodyPr>
            <a:normAutofit/>
          </a:bodyPr>
          <a:lstStyle/>
          <a:p>
            <a:r>
              <a:rPr lang="en-US" dirty="0"/>
              <a:t>Walter Bagehot (1826-77): </a:t>
            </a:r>
            <a:r>
              <a:rPr lang="en-US" i="1" dirty="0"/>
              <a:t>Lombard Street</a:t>
            </a:r>
            <a:r>
              <a:rPr lang="en-US" dirty="0"/>
              <a:t>, 1873</a:t>
            </a:r>
          </a:p>
          <a:p>
            <a:r>
              <a:rPr lang="en-US" dirty="0"/>
              <a:t>Save the solvent institutions while allowing the</a:t>
            </a:r>
            <a:br>
              <a:rPr lang="en-US" dirty="0"/>
            </a:br>
            <a:r>
              <a:rPr lang="en-US" dirty="0"/>
              <a:t>insolvent ones to fail.</a:t>
            </a:r>
          </a:p>
          <a:p>
            <a:r>
              <a:rPr lang="en-US" dirty="0"/>
              <a:t>His “Dictum” during a panic the Central Bank should:</a:t>
            </a:r>
          </a:p>
          <a:p>
            <a:pPr marL="914400" lvl="1" indent="-457200">
              <a:buFont typeface="+mj-lt"/>
              <a:buAutoNum type="arabicPeriod"/>
            </a:pPr>
            <a:r>
              <a:rPr lang="en-US" dirty="0"/>
              <a:t>Lend freely,</a:t>
            </a:r>
          </a:p>
          <a:p>
            <a:pPr marL="914400" lvl="1" indent="-457200">
              <a:buFont typeface="+mj-lt"/>
              <a:buAutoNum type="arabicPeriod"/>
            </a:pPr>
            <a:r>
              <a:rPr lang="en-US" dirty="0"/>
              <a:t>At a high interest rate,</a:t>
            </a:r>
          </a:p>
          <a:p>
            <a:pPr marL="914400" lvl="1" indent="-457200">
              <a:buFont typeface="+mj-lt"/>
              <a:buAutoNum type="arabicPeriod"/>
            </a:pPr>
            <a:r>
              <a:rPr lang="en-US" dirty="0"/>
              <a:t>To solvent institutions,</a:t>
            </a:r>
          </a:p>
          <a:p>
            <a:pPr marL="914400" lvl="1" indent="-457200">
              <a:buFont typeface="+mj-lt"/>
              <a:buAutoNum type="arabicPeriod"/>
            </a:pPr>
            <a:r>
              <a:rPr lang="en-US" dirty="0"/>
              <a:t>On good collateral.</a:t>
            </a:r>
          </a:p>
        </p:txBody>
      </p:sp>
      <p:sp>
        <p:nvSpPr>
          <p:cNvPr id="4" name="Slide Number Placeholder 3">
            <a:extLst>
              <a:ext uri="{FF2B5EF4-FFF2-40B4-BE49-F238E27FC236}">
                <a16:creationId xmlns:a16="http://schemas.microsoft.com/office/drawing/2014/main" id="{206DD590-8655-4E10-A9BD-B0E73EED4E92}"/>
              </a:ext>
            </a:extLst>
          </p:cNvPr>
          <p:cNvSpPr>
            <a:spLocks noGrp="1"/>
          </p:cNvSpPr>
          <p:nvPr>
            <p:ph type="sldNum" sz="quarter" idx="12"/>
          </p:nvPr>
        </p:nvSpPr>
        <p:spPr/>
        <p:txBody>
          <a:bodyPr/>
          <a:lstStyle/>
          <a:p>
            <a:fld id="{D9F085D5-EC86-4F6A-B501-C1359CB39116}" type="slidenum">
              <a:rPr lang="en-GB" smtClean="0"/>
              <a:t>15</a:t>
            </a:fld>
            <a:endParaRPr lang="en-GB" dirty="0"/>
          </a:p>
        </p:txBody>
      </p:sp>
      <p:pic>
        <p:nvPicPr>
          <p:cNvPr id="5" name="Picture 4" descr="Image result for walter bagehot">
            <a:extLst>
              <a:ext uri="{FF2B5EF4-FFF2-40B4-BE49-F238E27FC236}">
                <a16:creationId xmlns:a16="http://schemas.microsoft.com/office/drawing/2014/main" id="{29302C29-71E8-4A9B-9454-0CAC88DD1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751" y="2286002"/>
            <a:ext cx="186690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39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B0B2-F770-41CD-A448-577DCF8864F0}"/>
              </a:ext>
            </a:extLst>
          </p:cNvPr>
          <p:cNvSpPr>
            <a:spLocks noGrp="1"/>
          </p:cNvSpPr>
          <p:nvPr>
            <p:ph type="title"/>
          </p:nvPr>
        </p:nvSpPr>
        <p:spPr/>
        <p:txBody>
          <a:bodyPr/>
          <a:lstStyle/>
          <a:p>
            <a:r>
              <a:rPr lang="en-US" dirty="0">
                <a:solidFill>
                  <a:schemeClr val="bg1"/>
                </a:solidFill>
              </a:rPr>
              <a:t>JP </a:t>
            </a:r>
            <a:r>
              <a:rPr lang="en-US" dirty="0"/>
              <a:t>Morgan, “Lender of Last Resort?” (LOL)</a:t>
            </a:r>
          </a:p>
        </p:txBody>
      </p:sp>
      <p:sp>
        <p:nvSpPr>
          <p:cNvPr id="3" name="Content Placeholder 2">
            <a:extLst>
              <a:ext uri="{FF2B5EF4-FFF2-40B4-BE49-F238E27FC236}">
                <a16:creationId xmlns:a16="http://schemas.microsoft.com/office/drawing/2014/main" id="{2A083674-E5FD-464F-8A4C-C52C07C6C508}"/>
              </a:ext>
            </a:extLst>
          </p:cNvPr>
          <p:cNvSpPr txBox="1">
            <a:spLocks/>
          </p:cNvSpPr>
          <p:nvPr/>
        </p:nvSpPr>
        <p:spPr>
          <a:xfrm>
            <a:off x="313267" y="1524001"/>
            <a:ext cx="9745133" cy="4724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t>October 1907, JP Morgan cuts short his vacation to deal with a financial panic</a:t>
            </a:r>
          </a:p>
          <a:p>
            <a:pPr lvl="1"/>
            <a:r>
              <a:rPr lang="en-US" sz="2100" dirty="0"/>
              <a:t>Market falls by 50%</a:t>
            </a:r>
          </a:p>
          <a:p>
            <a:pPr lvl="1"/>
            <a:r>
              <a:rPr lang="en-US" sz="2100" dirty="0"/>
              <a:t>Runs on banks threaten a complete collapse of financial markets.</a:t>
            </a:r>
          </a:p>
          <a:p>
            <a:r>
              <a:rPr lang="en-US" sz="2500" dirty="0"/>
              <a:t>Morgan calls a number of bankers to his offices to pledge money to provide liquidity to markets.</a:t>
            </a:r>
          </a:p>
          <a:p>
            <a:endParaRPr lang="en-US" sz="2500" dirty="0"/>
          </a:p>
          <a:p>
            <a:pPr lvl="1"/>
            <a:endParaRPr lang="en-US" sz="2100" dirty="0"/>
          </a:p>
          <a:p>
            <a:pPr lvl="1"/>
            <a:endParaRPr lang="en-US" dirty="0"/>
          </a:p>
        </p:txBody>
      </p:sp>
      <p:pic>
        <p:nvPicPr>
          <p:cNvPr id="5" name="Picture 4">
            <a:extLst>
              <a:ext uri="{FF2B5EF4-FFF2-40B4-BE49-F238E27FC236}">
                <a16:creationId xmlns:a16="http://schemas.microsoft.com/office/drawing/2014/main" id="{A99BE707-0735-4815-823B-E9DDC7337CAE}"/>
              </a:ext>
            </a:extLst>
          </p:cNvPr>
          <p:cNvPicPr>
            <a:picLocks noChangeAspect="1"/>
          </p:cNvPicPr>
          <p:nvPr/>
        </p:nvPicPr>
        <p:blipFill>
          <a:blip r:embed="rId2"/>
          <a:stretch>
            <a:fillRect/>
          </a:stretch>
        </p:blipFill>
        <p:spPr>
          <a:xfrm>
            <a:off x="4673600" y="3767666"/>
            <a:ext cx="2176272" cy="2560320"/>
          </a:xfrm>
          <a:prstGeom prst="rect">
            <a:avLst/>
          </a:prstGeom>
        </p:spPr>
      </p:pic>
      <p:pic>
        <p:nvPicPr>
          <p:cNvPr id="2052" name="Picture 4" descr="Image Result">
            <a:extLst>
              <a:ext uri="{FF2B5EF4-FFF2-40B4-BE49-F238E27FC236}">
                <a16:creationId xmlns:a16="http://schemas.microsoft.com/office/drawing/2014/main" id="{A478BC61-7097-CA49-6E9F-7E2D94391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660" y="3767666"/>
            <a:ext cx="2921171"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4022-91FE-A410-D29E-AF8C944696B7}"/>
              </a:ext>
            </a:extLst>
          </p:cNvPr>
          <p:cNvSpPr>
            <a:spLocks noGrp="1"/>
          </p:cNvSpPr>
          <p:nvPr>
            <p:ph type="title"/>
          </p:nvPr>
        </p:nvSpPr>
        <p:spPr/>
        <p:txBody>
          <a:bodyPr/>
          <a:lstStyle/>
          <a:p>
            <a:r>
              <a:rPr lang="en-US" dirty="0">
                <a:solidFill>
                  <a:schemeClr val="bg1"/>
                </a:solidFill>
              </a:rPr>
              <a:t>The</a:t>
            </a:r>
            <a:r>
              <a:rPr lang="en-US" dirty="0"/>
              <a:t> Aftermath:  Federal Reserve Act of 1913</a:t>
            </a:r>
          </a:p>
        </p:txBody>
      </p:sp>
      <p:sp>
        <p:nvSpPr>
          <p:cNvPr id="3" name="Content Placeholder 2">
            <a:extLst>
              <a:ext uri="{FF2B5EF4-FFF2-40B4-BE49-F238E27FC236}">
                <a16:creationId xmlns:a16="http://schemas.microsoft.com/office/drawing/2014/main" id="{1EEC693B-9D79-4F23-41B4-2BB76CF5E344}"/>
              </a:ext>
            </a:extLst>
          </p:cNvPr>
          <p:cNvSpPr>
            <a:spLocks noGrp="1"/>
          </p:cNvSpPr>
          <p:nvPr>
            <p:ph idx="1"/>
          </p:nvPr>
        </p:nvSpPr>
        <p:spPr/>
        <p:txBody>
          <a:bodyPr/>
          <a:lstStyle/>
          <a:p>
            <a:r>
              <a:rPr lang="en-US" sz="2800" dirty="0"/>
              <a:t>Original Roles of the Fed</a:t>
            </a:r>
          </a:p>
          <a:p>
            <a:pPr marL="914400" lvl="1" indent="-457200">
              <a:buAutoNum type="arabicPeriod"/>
            </a:pPr>
            <a:r>
              <a:rPr lang="en-US" dirty="0"/>
              <a:t>Oversee Currency &amp; Regulate Banks; 2.  </a:t>
            </a:r>
            <a:r>
              <a:rPr lang="en-US" b="1" i="1" dirty="0"/>
              <a:t>Lender of Last Resort</a:t>
            </a:r>
            <a:r>
              <a:rPr lang="en-US" dirty="0"/>
              <a:t>.</a:t>
            </a:r>
          </a:p>
          <a:p>
            <a:pPr marL="514350" indent="-457200"/>
            <a:r>
              <a:rPr lang="en-US" sz="2800" dirty="0"/>
              <a:t>Great Depression and the Banking Panics of the 30s</a:t>
            </a:r>
          </a:p>
          <a:p>
            <a:pPr marL="914400" lvl="1" indent="-457200"/>
            <a:r>
              <a:rPr lang="en-US" dirty="0"/>
              <a:t>Fed fails miserably.</a:t>
            </a:r>
          </a:p>
          <a:p>
            <a:pPr marL="914400" lvl="1" indent="-457200"/>
            <a:r>
              <a:rPr lang="en-US" dirty="0"/>
              <a:t>RFC lent more money to the banks than did the Fed </a:t>
            </a:r>
          </a:p>
          <a:p>
            <a:pPr marL="457200" indent="-457200"/>
            <a:r>
              <a:rPr lang="en-US" dirty="0"/>
              <a:t>Footnote on later LOL Roles:</a:t>
            </a:r>
          </a:p>
          <a:p>
            <a:pPr marL="914400" lvl="1" indent="-457200">
              <a:buFont typeface="+mj-lt"/>
              <a:buAutoNum type="arabicPeriod"/>
            </a:pPr>
            <a:r>
              <a:rPr lang="en-US" dirty="0"/>
              <a:t>2008:  Bernanke saves the world, but Congress is not happy.</a:t>
            </a:r>
          </a:p>
          <a:p>
            <a:pPr marL="914400" lvl="1" indent="-457200">
              <a:buFont typeface="+mj-lt"/>
              <a:buAutoNum type="arabicPeriod"/>
            </a:pPr>
            <a:r>
              <a:rPr lang="en-US" dirty="0"/>
              <a:t>2020:  Powell goes even bigger, but the verdict is still out.</a:t>
            </a:r>
          </a:p>
          <a:p>
            <a:endParaRPr lang="en-US" dirty="0"/>
          </a:p>
        </p:txBody>
      </p:sp>
      <p:sp>
        <p:nvSpPr>
          <p:cNvPr id="4" name="Slide Number Placeholder 3">
            <a:extLst>
              <a:ext uri="{FF2B5EF4-FFF2-40B4-BE49-F238E27FC236}">
                <a16:creationId xmlns:a16="http://schemas.microsoft.com/office/drawing/2014/main" id="{DC047D7E-595D-1A5A-0359-D7E06406DB61}"/>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7791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F497-F0C0-7202-7E2C-0BBD8596E585}"/>
              </a:ext>
            </a:extLst>
          </p:cNvPr>
          <p:cNvSpPr>
            <a:spLocks noGrp="1"/>
          </p:cNvSpPr>
          <p:nvPr>
            <p:ph type="title"/>
          </p:nvPr>
        </p:nvSpPr>
        <p:spPr>
          <a:xfrm>
            <a:off x="938561" y="262649"/>
            <a:ext cx="10515600" cy="1325563"/>
          </a:xfrm>
        </p:spPr>
        <p:txBody>
          <a:bodyPr/>
          <a:lstStyle/>
          <a:p>
            <a:r>
              <a:rPr lang="en-US" dirty="0">
                <a:solidFill>
                  <a:schemeClr val="bg1"/>
                </a:solidFill>
              </a:rPr>
              <a:t>Th</a:t>
            </a:r>
            <a:r>
              <a:rPr lang="en-US" dirty="0">
                <a:solidFill>
                  <a:schemeClr val="accent5">
                    <a:lumMod val="50000"/>
                  </a:schemeClr>
                </a:solidFill>
              </a:rPr>
              <a:t>e Evolution of the Fed’s Role</a:t>
            </a:r>
            <a:br>
              <a:rPr lang="en-US" dirty="0">
                <a:solidFill>
                  <a:schemeClr val="accent5">
                    <a:lumMod val="50000"/>
                  </a:schemeClr>
                </a:solidFill>
              </a:rPr>
            </a:br>
            <a:r>
              <a:rPr lang="en-US" dirty="0">
                <a:solidFill>
                  <a:schemeClr val="accent5">
                    <a:lumMod val="50000"/>
                  </a:schemeClr>
                </a:solidFill>
              </a:rPr>
              <a:t> in the Macro Economy</a:t>
            </a:r>
          </a:p>
        </p:txBody>
      </p:sp>
      <p:sp>
        <p:nvSpPr>
          <p:cNvPr id="3" name="Content Placeholder 2">
            <a:extLst>
              <a:ext uri="{FF2B5EF4-FFF2-40B4-BE49-F238E27FC236}">
                <a16:creationId xmlns:a16="http://schemas.microsoft.com/office/drawing/2014/main" id="{981C9893-883F-C144-F672-D7FC7FE38240}"/>
              </a:ext>
            </a:extLst>
          </p:cNvPr>
          <p:cNvSpPr>
            <a:spLocks noGrp="1"/>
          </p:cNvSpPr>
          <p:nvPr>
            <p:ph idx="1"/>
          </p:nvPr>
        </p:nvSpPr>
        <p:spPr/>
        <p:txBody>
          <a:bodyPr/>
          <a:lstStyle/>
          <a:p>
            <a:r>
              <a:rPr lang="en-US" sz="2800" dirty="0"/>
              <a:t>Employment Act of 1946</a:t>
            </a:r>
          </a:p>
          <a:p>
            <a:pPr marL="971550" lvl="1" indent="-514350">
              <a:buFont typeface="+mj-lt"/>
              <a:buAutoNum type="arabicPeriod"/>
            </a:pPr>
            <a:r>
              <a:rPr lang="en-US" dirty="0"/>
              <a:t>“Full employment” is a  Executive Government Responsibility.</a:t>
            </a:r>
          </a:p>
          <a:p>
            <a:pPr marL="971550" lvl="1" indent="-514350">
              <a:buFont typeface="+mj-lt"/>
              <a:buAutoNum type="arabicPeriod"/>
            </a:pPr>
            <a:r>
              <a:rPr lang="en-US" dirty="0"/>
              <a:t>Council of Economic Advisors.</a:t>
            </a:r>
          </a:p>
          <a:p>
            <a:pPr marL="971550" lvl="1" indent="-514350">
              <a:buFont typeface="+mj-lt"/>
              <a:buAutoNum type="arabicPeriod"/>
            </a:pPr>
            <a:r>
              <a:rPr lang="en-US" dirty="0"/>
              <a:t>Economic Report of the President.</a:t>
            </a:r>
          </a:p>
          <a:p>
            <a:pPr marL="571500" indent="-514350"/>
            <a:r>
              <a:rPr lang="en-US" dirty="0"/>
              <a:t>Humphrey Hawkins Act 1978 &amp; the Fed’s “Dual” mandate</a:t>
            </a:r>
          </a:p>
          <a:p>
            <a:pPr marL="971550" lvl="1" indent="-514350"/>
            <a:r>
              <a:rPr lang="en-US" dirty="0"/>
              <a:t>Full employment</a:t>
            </a:r>
          </a:p>
          <a:p>
            <a:pPr marL="971550" lvl="1" indent="-514350"/>
            <a:r>
              <a:rPr lang="en-US" dirty="0"/>
              <a:t>Price stability</a:t>
            </a:r>
          </a:p>
          <a:p>
            <a:r>
              <a:rPr lang="en-US" dirty="0"/>
              <a:t>Division of Labor between Monetary and Fiscal Policies.</a:t>
            </a:r>
          </a:p>
        </p:txBody>
      </p:sp>
      <p:sp>
        <p:nvSpPr>
          <p:cNvPr id="4" name="Slide Number Placeholder 3">
            <a:extLst>
              <a:ext uri="{FF2B5EF4-FFF2-40B4-BE49-F238E27FC236}">
                <a16:creationId xmlns:a16="http://schemas.microsoft.com/office/drawing/2014/main" id="{C8E4C3EB-CF22-9CAE-D2EE-27D7A8ED136A}"/>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8030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Expenditure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Monetary policy is made by the Federal Open Market Committee (FOMC), comprised of the 7 Fed Governors and 5 of the 12 Presidents of the Regional Federal Reserve Banks on a rotating basis.  </a:t>
            </a:r>
          </a:p>
          <a:p>
            <a:r>
              <a:rPr lang="en-US" sz="2400" dirty="0"/>
              <a:t>The FOMC has scheduled meetings 8 times a year, but can hold unscheduled meetings at a moments notice (</a:t>
            </a:r>
            <a:r>
              <a:rPr lang="en-US" sz="2400" dirty="0" err="1"/>
              <a:t>e..g</a:t>
            </a:r>
            <a:r>
              <a:rPr lang="en-US" sz="2400" dirty="0"/>
              <a:t>., March of 2020)</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19</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267891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3" name="TextBox 2">
            <a:extLst>
              <a:ext uri="{FF2B5EF4-FFF2-40B4-BE49-F238E27FC236}">
                <a16:creationId xmlns:a16="http://schemas.microsoft.com/office/drawing/2014/main" id="{160DF445-1B9B-BBDA-A19B-172B371E1C80}"/>
              </a:ext>
            </a:extLst>
          </p:cNvPr>
          <p:cNvSpPr txBox="1"/>
          <p:nvPr/>
        </p:nvSpPr>
        <p:spPr>
          <a:xfrm>
            <a:off x="4956716" y="2313878"/>
            <a:ext cx="4184235" cy="461665"/>
          </a:xfrm>
          <a:prstGeom prst="rect">
            <a:avLst/>
          </a:prstGeom>
          <a:noFill/>
        </p:spPr>
        <p:txBody>
          <a:bodyPr wrap="square" rtlCol="0">
            <a:spAutoFit/>
          </a:bodyPr>
          <a:lstStyle/>
          <a:p>
            <a:r>
              <a:rPr lang="en-US" sz="2400" dirty="0"/>
              <a:t>Shaded Bars are Recessions</a:t>
            </a:r>
          </a:p>
        </p:txBody>
      </p:sp>
      <p:pic>
        <p:nvPicPr>
          <p:cNvPr id="9" name="Content Placeholder 8">
            <a:extLst>
              <a:ext uri="{FF2B5EF4-FFF2-40B4-BE49-F238E27FC236}">
                <a16:creationId xmlns:a16="http://schemas.microsoft.com/office/drawing/2014/main" id="{416C999C-9FBD-4A80-52A4-77A93F239F58}"/>
              </a:ext>
            </a:extLst>
          </p:cNvPr>
          <p:cNvPicPr>
            <a:picLocks noGrp="1" noChangeAspect="1"/>
          </p:cNvPicPr>
          <p:nvPr>
            <p:ph idx="1"/>
          </p:nvPr>
        </p:nvPicPr>
        <p:blipFill>
          <a:blip r:embed="rId3"/>
          <a:stretch>
            <a:fillRect/>
          </a:stretch>
        </p:blipFill>
        <p:spPr>
          <a:xfrm>
            <a:off x="571927" y="1674774"/>
            <a:ext cx="10892005" cy="4297680"/>
          </a:xfrm>
        </p:spPr>
      </p:pic>
    </p:spTree>
    <p:extLst>
      <p:ext uri="{BB962C8B-B14F-4D97-AF65-F5344CB8AC3E}">
        <p14:creationId xmlns:p14="http://schemas.microsoft.com/office/powerpoint/2010/main" val="3180524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10" name="Content Placeholder 9">
            <a:extLst>
              <a:ext uri="{FF2B5EF4-FFF2-40B4-BE49-F238E27FC236}">
                <a16:creationId xmlns:a16="http://schemas.microsoft.com/office/drawing/2014/main" id="{307DE83E-D801-8F61-B15E-C19B10DB1A47}"/>
              </a:ext>
            </a:extLst>
          </p:cNvPr>
          <p:cNvPicPr>
            <a:picLocks noGrp="1" noChangeAspect="1"/>
          </p:cNvPicPr>
          <p:nvPr>
            <p:ph idx="1"/>
          </p:nvPr>
        </p:nvPicPr>
        <p:blipFill>
          <a:blip r:embed="rId3"/>
          <a:stretch>
            <a:fillRect/>
          </a:stretch>
        </p:blipFill>
        <p:spPr>
          <a:xfrm>
            <a:off x="914093" y="1325563"/>
            <a:ext cx="10122613" cy="4754880"/>
          </a:xfrm>
        </p:spPr>
      </p:pic>
    </p:spTree>
    <p:extLst>
      <p:ext uri="{BB962C8B-B14F-4D97-AF65-F5344CB8AC3E}">
        <p14:creationId xmlns:p14="http://schemas.microsoft.com/office/powerpoint/2010/main" val="2253435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above the economy’s normal capacity (“potential output”) tends to </a:t>
            </a:r>
            <a:r>
              <a:rPr lang="en-US"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410181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and housing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28400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pPr marL="0" indent="0">
              <a:buNone/>
            </a:pPr>
            <a:endParaRPr lang="en-US" dirty="0"/>
          </a:p>
          <a:p>
            <a:pPr marL="0" indent="0">
              <a:buNone/>
            </a:pPr>
            <a:r>
              <a:rPr lang="en-US" dirty="0"/>
              <a:t>Note:  in deciding on appropriate interest rates you must take account of what fiscal policy is doing that affects total spending</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363458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85094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9ED0-83C2-452D-BD3C-8763FE17078E}"/>
              </a:ext>
            </a:extLst>
          </p:cNvPr>
          <p:cNvSpPr>
            <a:spLocks noGrp="1"/>
          </p:cNvSpPr>
          <p:nvPr>
            <p:ph type="title"/>
          </p:nvPr>
        </p:nvSpPr>
        <p:spPr>
          <a:xfrm>
            <a:off x="704385" y="0"/>
            <a:ext cx="10515600" cy="1325563"/>
          </a:xfrm>
        </p:spPr>
        <p:txBody>
          <a:bodyPr/>
          <a:lstStyle/>
          <a:p>
            <a:r>
              <a:rPr lang="en-US" dirty="0">
                <a:solidFill>
                  <a:schemeClr val="bg1"/>
                </a:solidFill>
              </a:rPr>
              <a:t>“Do</a:t>
            </a:r>
            <a:r>
              <a:rPr lang="en-US" dirty="0"/>
              <a:t>n’t Listen to This Nonsense”</a:t>
            </a:r>
          </a:p>
        </p:txBody>
      </p:sp>
      <p:sp>
        <p:nvSpPr>
          <p:cNvPr id="3" name="Content Placeholder 2">
            <a:extLst>
              <a:ext uri="{FF2B5EF4-FFF2-40B4-BE49-F238E27FC236}">
                <a16:creationId xmlns:a16="http://schemas.microsoft.com/office/drawing/2014/main" id="{332BEC1B-F027-47EA-9F04-45AEB743E6E6}"/>
              </a:ext>
            </a:extLst>
          </p:cNvPr>
          <p:cNvSpPr>
            <a:spLocks noGrp="1"/>
          </p:cNvSpPr>
          <p:nvPr>
            <p:ph idx="1"/>
          </p:nvPr>
        </p:nvSpPr>
        <p:spPr/>
        <p:txBody>
          <a:bodyPr/>
          <a:lstStyle/>
          <a:p>
            <a:pPr marL="0" indent="0">
              <a:buNone/>
            </a:pPr>
            <a:r>
              <a:rPr lang="en-US" dirty="0"/>
              <a:t>Robert Bartley, Editor of the Editorial page of the </a:t>
            </a:r>
            <a:r>
              <a:rPr lang="en-US" i="1" dirty="0"/>
              <a:t>Wall Street Journal</a:t>
            </a:r>
            <a:r>
              <a:rPr lang="en-US" dirty="0"/>
              <a:t> in the 1980s (paraphrased):</a:t>
            </a:r>
          </a:p>
          <a:p>
            <a:pPr marL="0" indent="0">
              <a:buNone/>
            </a:pPr>
            <a:r>
              <a:rPr lang="en-US" dirty="0"/>
              <a:t>“Ronald Reagan proved that economists know nothing about inflation and unemployment. During his first term Reagan was able to do what economists said was impossible:  simultaneously reducing inflation and unemployment.”</a:t>
            </a:r>
          </a:p>
          <a:p>
            <a:pPr marL="0" indent="0">
              <a:buNone/>
            </a:pPr>
            <a:endParaRPr lang="en-US" dirty="0"/>
          </a:p>
          <a:p>
            <a:pPr marL="0" indent="0">
              <a:buNone/>
            </a:pPr>
            <a:r>
              <a:rPr lang="en-US" dirty="0"/>
              <a:t>What do you think would be my response?</a:t>
            </a:r>
          </a:p>
        </p:txBody>
      </p:sp>
      <p:sp>
        <p:nvSpPr>
          <p:cNvPr id="4" name="Slide Number Placeholder 3">
            <a:extLst>
              <a:ext uri="{FF2B5EF4-FFF2-40B4-BE49-F238E27FC236}">
                <a16:creationId xmlns:a16="http://schemas.microsoft.com/office/drawing/2014/main" id="{A7F515F9-44CF-4DDC-9F42-CB608AE71BD1}"/>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4172334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lnSpcReduction="10000"/>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The Fed adjusts bank reserves so that the federal funds rate is within a target range 25 basis points wide.</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9429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28</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rgbClr val="C00000"/>
                </a:solidFill>
              </a:rPr>
              <a:t>Red </a:t>
            </a:r>
            <a:r>
              <a:rPr lang="en-US" sz="2800" dirty="0"/>
              <a:t>is the prime bank lending rate</a:t>
            </a:r>
            <a:r>
              <a:rPr lang="en-US" sz="2800" dirty="0">
                <a:solidFill>
                  <a:schemeClr val="accent6"/>
                </a:solidFill>
              </a:rPr>
              <a:t>.</a:t>
            </a:r>
            <a:endParaRPr lang="en-US" sz="2800" dirty="0">
              <a:solidFill>
                <a:srgbClr val="C00000"/>
              </a:solidFill>
            </a:endParaRPr>
          </a:p>
          <a:p>
            <a:r>
              <a:rPr lang="en-US" sz="2800" dirty="0">
                <a:solidFill>
                  <a:schemeClr val="accent6"/>
                </a:solidFill>
              </a:rPr>
              <a:t>Green</a:t>
            </a:r>
            <a:r>
              <a:rPr lang="en-US" sz="2800" dirty="0"/>
              <a:t> </a:t>
            </a:r>
            <a:r>
              <a:rPr lang="en-US" sz="2800" dirty="0">
                <a:solidFill>
                  <a:schemeClr val="accent6">
                    <a:lumMod val="75000"/>
                  </a:schemeClr>
                </a:solidFill>
              </a:rPr>
              <a:t>i</a:t>
            </a:r>
            <a:r>
              <a:rPr lang="en-US" sz="2800" dirty="0"/>
              <a:t>s  the rate on 3 month Treasuries.</a:t>
            </a:r>
          </a:p>
        </p:txBody>
      </p:sp>
      <p:pic>
        <p:nvPicPr>
          <p:cNvPr id="9" name="Content Placeholder 8">
            <a:extLst>
              <a:ext uri="{FF2B5EF4-FFF2-40B4-BE49-F238E27FC236}">
                <a16:creationId xmlns:a16="http://schemas.microsoft.com/office/drawing/2014/main" id="{2AF84901-841D-3ADC-B7CB-FDC14943F79C}"/>
              </a:ext>
            </a:extLst>
          </p:cNvPr>
          <p:cNvPicPr>
            <a:picLocks noGrp="1" noChangeAspect="1"/>
          </p:cNvPicPr>
          <p:nvPr>
            <p:ph idx="1"/>
          </p:nvPr>
        </p:nvPicPr>
        <p:blipFill>
          <a:blip r:embed="rId3"/>
          <a:stretch>
            <a:fillRect/>
          </a:stretch>
        </p:blipFill>
        <p:spPr>
          <a:xfrm>
            <a:off x="0" y="1761067"/>
            <a:ext cx="8759952" cy="4114800"/>
          </a:xfrm>
        </p:spPr>
      </p:pic>
    </p:spTree>
    <p:extLst>
      <p:ext uri="{BB962C8B-B14F-4D97-AF65-F5344CB8AC3E}">
        <p14:creationId xmlns:p14="http://schemas.microsoft.com/office/powerpoint/2010/main" val="42070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1/31-2/1/2023 FOMC Meeting mentions:</a:t>
            </a:r>
          </a:p>
          <a:p>
            <a:pPr lvl="1"/>
            <a:r>
              <a:rPr lang="en-US" dirty="0"/>
              <a:t>Money Supply, M1, M2 – 0 times</a:t>
            </a:r>
          </a:p>
          <a:p>
            <a:pPr lvl="1"/>
            <a:r>
              <a:rPr lang="en-US" dirty="0"/>
              <a:t>Federal funds  rate – 13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6355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653+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A03-6D7F-912C-0845-6F3B9A6C432F}"/>
              </a:ext>
            </a:extLst>
          </p:cNvPr>
          <p:cNvSpPr>
            <a:spLocks noGrp="1"/>
          </p:cNvSpPr>
          <p:nvPr>
            <p:ph type="title"/>
          </p:nvPr>
        </p:nvSpPr>
        <p:spPr/>
        <p:txBody>
          <a:bodyPr/>
          <a:lstStyle/>
          <a:p>
            <a:r>
              <a:rPr lang="en-US" dirty="0">
                <a:solidFill>
                  <a:schemeClr val="bg1"/>
                </a:solidFill>
              </a:rPr>
              <a:t>Do</a:t>
            </a:r>
            <a:r>
              <a:rPr lang="en-US" dirty="0"/>
              <a:t> You See a Relationship?</a:t>
            </a:r>
          </a:p>
        </p:txBody>
      </p:sp>
      <p:sp>
        <p:nvSpPr>
          <p:cNvPr id="4" name="Slide Number Placeholder 3">
            <a:extLst>
              <a:ext uri="{FF2B5EF4-FFF2-40B4-BE49-F238E27FC236}">
                <a16:creationId xmlns:a16="http://schemas.microsoft.com/office/drawing/2014/main" id="{E9CD4A04-812C-8E91-5CC8-7228C5200D47}"/>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8" name="Content Placeholder 7">
            <a:extLst>
              <a:ext uri="{FF2B5EF4-FFF2-40B4-BE49-F238E27FC236}">
                <a16:creationId xmlns:a16="http://schemas.microsoft.com/office/drawing/2014/main" id="{E961AFC8-EB06-457D-59D5-D6C13700F70F}"/>
              </a:ext>
            </a:extLst>
          </p:cNvPr>
          <p:cNvPicPr>
            <a:picLocks noGrp="1" noChangeAspect="1"/>
          </p:cNvPicPr>
          <p:nvPr>
            <p:ph idx="1"/>
          </p:nvPr>
        </p:nvPicPr>
        <p:blipFill>
          <a:blip r:embed="rId2"/>
          <a:stretch>
            <a:fillRect/>
          </a:stretch>
        </p:blipFill>
        <p:spPr>
          <a:xfrm>
            <a:off x="838200" y="1446174"/>
            <a:ext cx="9927947" cy="4663440"/>
          </a:xfrm>
        </p:spPr>
      </p:pic>
    </p:spTree>
    <p:extLst>
      <p:ext uri="{BB962C8B-B14F-4D97-AF65-F5344CB8AC3E}">
        <p14:creationId xmlns:p14="http://schemas.microsoft.com/office/powerpoint/2010/main" val="40727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Importance of Long-Term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Nobody buys a house because of the level of 1-yr interest rates, and unfortunately, the current federal funds rate has much less influence on the rates that matter.</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7" name="Picture 6">
            <a:extLst>
              <a:ext uri="{FF2B5EF4-FFF2-40B4-BE49-F238E27FC236}">
                <a16:creationId xmlns:a16="http://schemas.microsoft.com/office/drawing/2014/main" id="{1D51E16B-DBD9-3053-35FE-481000B0C62A}"/>
              </a:ext>
            </a:extLst>
          </p:cNvPr>
          <p:cNvPicPr>
            <a:picLocks noChangeAspect="1"/>
          </p:cNvPicPr>
          <p:nvPr/>
        </p:nvPicPr>
        <p:blipFill>
          <a:blip r:embed="rId3"/>
          <a:stretch>
            <a:fillRect/>
          </a:stretch>
        </p:blipFill>
        <p:spPr>
          <a:xfrm>
            <a:off x="3592400" y="3061582"/>
            <a:ext cx="7981288" cy="3749040"/>
          </a:xfrm>
          <a:prstGeom prst="rect">
            <a:avLst/>
          </a:prstGeom>
        </p:spPr>
      </p:pic>
    </p:spTree>
    <p:extLst>
      <p:ext uri="{BB962C8B-B14F-4D97-AF65-F5344CB8AC3E}">
        <p14:creationId xmlns:p14="http://schemas.microsoft.com/office/powerpoint/2010/main" val="356550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pPr marL="0" indent="0">
              <a:buNone/>
            </a:pPr>
            <a:endParaRPr lang="en-US" dirty="0"/>
          </a:p>
          <a:p>
            <a:r>
              <a:rPr lang="en-US" dirty="0"/>
              <a:t>Long-term interest rates depend on two factors</a:t>
            </a:r>
          </a:p>
          <a:p>
            <a:pPr marL="914400" lvl="1" indent="-457200">
              <a:buFont typeface="+mj-lt"/>
              <a:buAutoNum type="arabicPeriod"/>
            </a:pPr>
            <a:r>
              <a:rPr lang="en-US" dirty="0"/>
              <a:t>The average of expected, future short-term rates over the life of the long-term bond.</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314036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future path of short-term interest rates.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the interest rates of longer-term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9324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a:xfrm>
            <a:off x="705745" y="1570729"/>
            <a:ext cx="10648055" cy="4859567"/>
          </a:xfrm>
        </p:spPr>
        <p:txBody>
          <a:bodyPr>
            <a:normAutofit fontScale="92500" lnSpcReduction="10000"/>
          </a:bodyPr>
          <a:lstStyle/>
          <a:p>
            <a:pPr marL="0" indent="0">
              <a:buNone/>
            </a:pPr>
            <a:r>
              <a:rPr lang="en-US" dirty="0"/>
              <a:t>The Fed “guides” financial market participants about what they intend to do in the future.  From the Policy Statement since September until February:</a:t>
            </a:r>
          </a:p>
          <a:p>
            <a:r>
              <a:rPr lang="en-US" dirty="0"/>
              <a:t>Recent indicators point to modest growth in spending and production.  Job gains have been robust in recent months, and the unemployment rate has remained low.  Inflation remains elevated,…</a:t>
            </a:r>
          </a:p>
          <a:p>
            <a:r>
              <a:rPr lang="en-US" dirty="0"/>
              <a:t>“The Committee anticipates that ongoing increases in the target range will be appropriate in order to attain a stance of monetary policy that is sufficiently restrictive to return inflation to 2 percent over time.” </a:t>
            </a:r>
          </a:p>
          <a:p>
            <a:r>
              <a:rPr lang="en-US" sz="2600" dirty="0"/>
              <a:t> “</a:t>
            </a:r>
            <a:r>
              <a:rPr lang="en-US" sz="2600" dirty="0">
                <a:solidFill>
                  <a:schemeClr val="accent5">
                    <a:lumMod val="50000"/>
                  </a:schemeClr>
                </a:solidFill>
                <a:latin typeface="Arial" panose="020B0604020202020204" pitchFamily="34" charset="0"/>
                <a:cs typeface="Arial" panose="020B0604020202020204" pitchFamily="34" charset="0"/>
              </a:rPr>
              <a:t>In determining the   pace  of future increases in the target range, the Committee will take into account the cumulative tightening of monetary policy, the lags with which monetary policy affects economic activity and inflation, and economic and financial developments.” </a:t>
            </a:r>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34</a:t>
            </a:fld>
            <a:endParaRPr lang="en-GB" dirty="0"/>
          </a:p>
        </p:txBody>
      </p:sp>
      <p:grpSp>
        <p:nvGrpSpPr>
          <p:cNvPr id="7" name="Group 6">
            <a:extLst>
              <a:ext uri="{FF2B5EF4-FFF2-40B4-BE49-F238E27FC236}">
                <a16:creationId xmlns:a16="http://schemas.microsoft.com/office/drawing/2014/main" id="{FD6D1E87-487E-6F83-3076-9B515D81710A}"/>
              </a:ext>
            </a:extLst>
          </p:cNvPr>
          <p:cNvGrpSpPr/>
          <p:nvPr/>
        </p:nvGrpSpPr>
        <p:grpSpPr>
          <a:xfrm>
            <a:off x="3943884" y="3108011"/>
            <a:ext cx="6857835" cy="1956466"/>
            <a:chOff x="3943884" y="3108011"/>
            <a:chExt cx="6857835" cy="1956466"/>
          </a:xfrm>
        </p:grpSpPr>
        <p:sp>
          <p:nvSpPr>
            <p:cNvPr id="5" name="TextBox 4">
              <a:extLst>
                <a:ext uri="{FF2B5EF4-FFF2-40B4-BE49-F238E27FC236}">
                  <a16:creationId xmlns:a16="http://schemas.microsoft.com/office/drawing/2014/main" id="{D82C9E40-B8FF-90AA-B902-D2FFC56C09BB}"/>
                </a:ext>
              </a:extLst>
            </p:cNvPr>
            <p:cNvSpPr txBox="1"/>
            <p:nvPr/>
          </p:nvSpPr>
          <p:spPr>
            <a:xfrm>
              <a:off x="3943884" y="4572034"/>
              <a:ext cx="1188720" cy="492443"/>
            </a:xfrm>
            <a:prstGeom prst="rect">
              <a:avLst/>
            </a:prstGeom>
            <a:solidFill>
              <a:schemeClr val="bg1"/>
            </a:solidFill>
          </p:spPr>
          <p:txBody>
            <a:bodyPr wrap="square" rtlCol="0">
              <a:spAutoFit/>
            </a:bodyPr>
            <a:lstStyle/>
            <a:p>
              <a:r>
                <a:rPr lang="en-US" sz="2600" dirty="0">
                  <a:solidFill>
                    <a:srgbClr val="C00000"/>
                  </a:solidFill>
                  <a:latin typeface="Arial" panose="020B0604020202020204" pitchFamily="34" charset="0"/>
                  <a:cs typeface="Arial" panose="020B0604020202020204" pitchFamily="34" charset="0"/>
                </a:rPr>
                <a:t>extent</a:t>
              </a:r>
            </a:p>
          </p:txBody>
        </p:sp>
        <p:sp>
          <p:nvSpPr>
            <p:cNvPr id="6" name="TextBox 5">
              <a:extLst>
                <a:ext uri="{FF2B5EF4-FFF2-40B4-BE49-F238E27FC236}">
                  <a16:creationId xmlns:a16="http://schemas.microsoft.com/office/drawing/2014/main" id="{830C963F-805A-ECAE-70F0-E7C3FFAA00ED}"/>
                </a:ext>
              </a:extLst>
            </p:cNvPr>
            <p:cNvSpPr txBox="1"/>
            <p:nvPr/>
          </p:nvSpPr>
          <p:spPr>
            <a:xfrm>
              <a:off x="5647815" y="3108011"/>
              <a:ext cx="5153904" cy="400110"/>
            </a:xfrm>
            <a:prstGeom prst="rect">
              <a:avLst/>
            </a:prstGeom>
            <a:solidFill>
              <a:schemeClr val="bg1"/>
            </a:solidFill>
          </p:spPr>
          <p:txBody>
            <a:bodyPr wrap="square" rtlCol="0">
              <a:spAutoFit/>
            </a:bodyPr>
            <a:lstStyle/>
            <a:p>
              <a:r>
                <a:rPr lang="en-US" sz="2000" dirty="0">
                  <a:solidFill>
                    <a:srgbClr val="C00000"/>
                  </a:solidFill>
                  <a:latin typeface="Arial" panose="020B0604020202020204" pitchFamily="34" charset="0"/>
                  <a:cs typeface="Arial" panose="020B0604020202020204" pitchFamily="34" charset="0"/>
                </a:rPr>
                <a:t>has eased somewhat but remains elevated</a:t>
              </a:r>
            </a:p>
          </p:txBody>
        </p:sp>
      </p:grpSp>
    </p:spTree>
    <p:extLst>
      <p:ext uri="{BB962C8B-B14F-4D97-AF65-F5344CB8AC3E}">
        <p14:creationId xmlns:p14="http://schemas.microsoft.com/office/powerpoint/2010/main" val="319034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E4EE-6FD7-30ED-2D32-54B940A70550}"/>
              </a:ext>
            </a:extLst>
          </p:cNvPr>
          <p:cNvSpPr>
            <a:spLocks noGrp="1"/>
          </p:cNvSpPr>
          <p:nvPr>
            <p:ph type="title"/>
          </p:nvPr>
        </p:nvSpPr>
        <p:spPr/>
        <p:txBody>
          <a:bodyPr/>
          <a:lstStyle/>
          <a:p>
            <a:r>
              <a:rPr lang="en-US" dirty="0">
                <a:solidFill>
                  <a:schemeClr val="bg1"/>
                </a:solidFill>
              </a:rPr>
              <a:t>Wh</a:t>
            </a:r>
            <a:r>
              <a:rPr lang="en-US" dirty="0"/>
              <a:t>en the Fed Talks, Wall St Listens!</a:t>
            </a:r>
          </a:p>
        </p:txBody>
      </p:sp>
      <p:sp>
        <p:nvSpPr>
          <p:cNvPr id="4" name="Slide Number Placeholder 3">
            <a:extLst>
              <a:ext uri="{FF2B5EF4-FFF2-40B4-BE49-F238E27FC236}">
                <a16:creationId xmlns:a16="http://schemas.microsoft.com/office/drawing/2014/main" id="{D1FCDCB6-D7CA-91AF-0A64-0F82910BFBFA}"/>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10" name="Content Placeholder 9">
            <a:extLst>
              <a:ext uri="{FF2B5EF4-FFF2-40B4-BE49-F238E27FC236}">
                <a16:creationId xmlns:a16="http://schemas.microsoft.com/office/drawing/2014/main" id="{C979B457-6A0D-F514-34F9-29BFC7FA7785}"/>
              </a:ext>
            </a:extLst>
          </p:cNvPr>
          <p:cNvPicPr>
            <a:picLocks noGrp="1" noChangeAspect="1"/>
          </p:cNvPicPr>
          <p:nvPr>
            <p:ph idx="1"/>
          </p:nvPr>
        </p:nvPicPr>
        <p:blipFill>
          <a:blip r:embed="rId2"/>
          <a:stretch>
            <a:fillRect/>
          </a:stretch>
        </p:blipFill>
        <p:spPr>
          <a:xfrm>
            <a:off x="980390" y="1570038"/>
            <a:ext cx="10231220" cy="4351337"/>
          </a:xfrm>
        </p:spPr>
      </p:pic>
      <p:sp>
        <p:nvSpPr>
          <p:cNvPr id="11" name="TextBox 10">
            <a:extLst>
              <a:ext uri="{FF2B5EF4-FFF2-40B4-BE49-F238E27FC236}">
                <a16:creationId xmlns:a16="http://schemas.microsoft.com/office/drawing/2014/main" id="{E3215230-4CCA-D8F2-8608-DFEC648B30E0}"/>
              </a:ext>
            </a:extLst>
          </p:cNvPr>
          <p:cNvSpPr txBox="1"/>
          <p:nvPr/>
        </p:nvSpPr>
        <p:spPr>
          <a:xfrm>
            <a:off x="3569110" y="1840599"/>
            <a:ext cx="1952686" cy="461665"/>
          </a:xfrm>
          <a:prstGeom prst="rect">
            <a:avLst/>
          </a:prstGeom>
          <a:noFill/>
        </p:spPr>
        <p:txBody>
          <a:bodyPr wrap="square" rtlCol="0">
            <a:spAutoFit/>
          </a:bodyPr>
          <a:lstStyle/>
          <a:p>
            <a:r>
              <a:rPr lang="en-US" sz="2400" dirty="0">
                <a:solidFill>
                  <a:srgbClr val="FF0000"/>
                </a:solidFill>
              </a:rPr>
              <a:t>2 PM, 2/1/23</a:t>
            </a:r>
          </a:p>
        </p:txBody>
      </p:sp>
    </p:spTree>
    <p:extLst>
      <p:ext uri="{BB962C8B-B14F-4D97-AF65-F5344CB8AC3E}">
        <p14:creationId xmlns:p14="http://schemas.microsoft.com/office/powerpoint/2010/main" val="52521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2075C6B-3621-88FB-C193-F3B9EF1F4650}"/>
              </a:ext>
            </a:extLst>
          </p:cNvPr>
          <p:cNvSpPr txBox="1"/>
          <p:nvPr/>
        </p:nvSpPr>
        <p:spPr>
          <a:xfrm>
            <a:off x="2643167" y="2108712"/>
            <a:ext cx="6926135" cy="1200329"/>
          </a:xfrm>
          <a:prstGeom prst="rect">
            <a:avLst/>
          </a:prstGeom>
          <a:noFill/>
        </p:spPr>
        <p:txBody>
          <a:bodyPr wrap="square" rtlCol="0">
            <a:spAutoFit/>
          </a:bodyPr>
          <a:lstStyle/>
          <a:p>
            <a:r>
              <a:rPr lang="en-US" sz="2400" b="0" i="0" dirty="0">
                <a:solidFill>
                  <a:srgbClr val="363636"/>
                </a:solidFill>
                <a:effectLst/>
                <a:latin typeface="nyt-cheltenham"/>
              </a:rPr>
              <a:t>In light of recent strong data, Jerome H. Powell said that the Federal Reserve is likely to raise rates higher than expected. </a:t>
            </a:r>
            <a:r>
              <a:rPr lang="en-US" sz="2400" b="0" i="1" dirty="0">
                <a:solidFill>
                  <a:srgbClr val="363636"/>
                </a:solidFill>
                <a:effectLst/>
                <a:latin typeface="nyt-cheltenham"/>
              </a:rPr>
              <a:t>NYTimes, 3/7, 10:37</a:t>
            </a:r>
            <a:endParaRPr lang="en-US" sz="2400" dirty="0"/>
          </a:p>
        </p:txBody>
      </p:sp>
      <p:sp>
        <p:nvSpPr>
          <p:cNvPr id="2" name="Title 1">
            <a:extLst>
              <a:ext uri="{FF2B5EF4-FFF2-40B4-BE49-F238E27FC236}">
                <a16:creationId xmlns:a16="http://schemas.microsoft.com/office/drawing/2014/main" id="{FF37D9FC-8059-4F46-623D-33FF26E30FF2}"/>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Wall Street Got the Wrong Message</a:t>
            </a:r>
            <a:endParaRPr lang="en-US" dirty="0"/>
          </a:p>
        </p:txBody>
      </p:sp>
      <p:sp>
        <p:nvSpPr>
          <p:cNvPr id="4" name="Slide Number Placeholder 3">
            <a:extLst>
              <a:ext uri="{FF2B5EF4-FFF2-40B4-BE49-F238E27FC236}">
                <a16:creationId xmlns:a16="http://schemas.microsoft.com/office/drawing/2014/main" id="{CA607991-AF7A-96F6-558B-6EB80E144F39}"/>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11" name="Content Placeholder 10">
            <a:extLst>
              <a:ext uri="{FF2B5EF4-FFF2-40B4-BE49-F238E27FC236}">
                <a16:creationId xmlns:a16="http://schemas.microsoft.com/office/drawing/2014/main" id="{ED50EC15-A73D-E790-D1DE-3CBEBF0F2475}"/>
              </a:ext>
            </a:extLst>
          </p:cNvPr>
          <p:cNvPicPr>
            <a:picLocks noGrp="1" noChangeAspect="1"/>
          </p:cNvPicPr>
          <p:nvPr>
            <p:ph idx="1"/>
          </p:nvPr>
        </p:nvPicPr>
        <p:blipFill>
          <a:blip r:embed="rId2"/>
          <a:stretch>
            <a:fillRect/>
          </a:stretch>
        </p:blipFill>
        <p:spPr>
          <a:xfrm>
            <a:off x="1088919" y="1455938"/>
            <a:ext cx="8718515" cy="4595812"/>
          </a:xfrm>
        </p:spPr>
      </p:pic>
      <p:sp>
        <p:nvSpPr>
          <p:cNvPr id="8" name="TextBox 7">
            <a:extLst>
              <a:ext uri="{FF2B5EF4-FFF2-40B4-BE49-F238E27FC236}">
                <a16:creationId xmlns:a16="http://schemas.microsoft.com/office/drawing/2014/main" id="{C87490D1-D29A-B1FD-5D66-6A86E40FAA76}"/>
              </a:ext>
            </a:extLst>
          </p:cNvPr>
          <p:cNvSpPr txBox="1"/>
          <p:nvPr/>
        </p:nvSpPr>
        <p:spPr>
          <a:xfrm>
            <a:off x="1088919" y="1325563"/>
            <a:ext cx="2698135" cy="830997"/>
          </a:xfrm>
          <a:prstGeom prst="rect">
            <a:avLst/>
          </a:prstGeom>
          <a:solidFill>
            <a:schemeClr val="bg1"/>
          </a:solidFill>
        </p:spPr>
        <p:txBody>
          <a:bodyPr wrap="square" rtlCol="0">
            <a:spAutoFit/>
          </a:bodyPr>
          <a:lstStyle/>
          <a:p>
            <a:r>
              <a:rPr lang="en-US" sz="2400" dirty="0"/>
              <a:t>2Yr Treasury Rate, March 7th</a:t>
            </a:r>
          </a:p>
        </p:txBody>
      </p:sp>
      <p:grpSp>
        <p:nvGrpSpPr>
          <p:cNvPr id="16" name="Group 15">
            <a:extLst>
              <a:ext uri="{FF2B5EF4-FFF2-40B4-BE49-F238E27FC236}">
                <a16:creationId xmlns:a16="http://schemas.microsoft.com/office/drawing/2014/main" id="{BA4FA831-82D8-A075-A9F3-012D0FEFA463}"/>
              </a:ext>
            </a:extLst>
          </p:cNvPr>
          <p:cNvGrpSpPr/>
          <p:nvPr/>
        </p:nvGrpSpPr>
        <p:grpSpPr>
          <a:xfrm>
            <a:off x="1383291" y="2698906"/>
            <a:ext cx="788276" cy="3014902"/>
            <a:chOff x="1383291" y="2698906"/>
            <a:chExt cx="788276" cy="3014902"/>
          </a:xfrm>
        </p:grpSpPr>
        <p:cxnSp>
          <p:nvCxnSpPr>
            <p:cNvPr id="13" name="Straight Connector 12">
              <a:extLst>
                <a:ext uri="{FF2B5EF4-FFF2-40B4-BE49-F238E27FC236}">
                  <a16:creationId xmlns:a16="http://schemas.microsoft.com/office/drawing/2014/main" id="{BE9E1B91-9F1E-7413-88D9-95482F147236}"/>
                </a:ext>
              </a:extLst>
            </p:cNvPr>
            <p:cNvCxnSpPr/>
            <p:nvPr/>
          </p:nvCxnSpPr>
          <p:spPr>
            <a:xfrm>
              <a:off x="1777429" y="3062048"/>
              <a:ext cx="0" cy="265176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B232563-E68C-D87D-F12B-5A78A23B27B1}"/>
                </a:ext>
              </a:extLst>
            </p:cNvPr>
            <p:cNvSpPr txBox="1"/>
            <p:nvPr/>
          </p:nvSpPr>
          <p:spPr>
            <a:xfrm>
              <a:off x="1383291" y="2698906"/>
              <a:ext cx="788276" cy="369332"/>
            </a:xfrm>
            <a:prstGeom prst="rect">
              <a:avLst/>
            </a:prstGeom>
            <a:noFill/>
          </p:spPr>
          <p:txBody>
            <a:bodyPr wrap="square" rtlCol="0">
              <a:spAutoFit/>
            </a:bodyPr>
            <a:lstStyle/>
            <a:p>
              <a:r>
                <a:rPr lang="en-US" dirty="0"/>
                <a:t>10AM</a:t>
              </a:r>
            </a:p>
          </p:txBody>
        </p:sp>
      </p:grpSp>
    </p:spTree>
    <p:extLst>
      <p:ext uri="{BB962C8B-B14F-4D97-AF65-F5344CB8AC3E}">
        <p14:creationId xmlns:p14="http://schemas.microsoft.com/office/powerpoint/2010/main" val="84185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64D3F-0628-D324-20C2-5A0D206B6FD1}"/>
              </a:ext>
            </a:extLst>
          </p:cNvPr>
          <p:cNvSpPr>
            <a:spLocks noGrp="1"/>
          </p:cNvSpPr>
          <p:nvPr>
            <p:ph type="title"/>
          </p:nvPr>
        </p:nvSpPr>
        <p:spPr/>
        <p:txBody>
          <a:bodyPr/>
          <a:lstStyle/>
          <a:p>
            <a:r>
              <a:rPr lang="en-US" dirty="0">
                <a:solidFill>
                  <a:schemeClr val="bg1"/>
                </a:solidFill>
              </a:rPr>
              <a:t>On </a:t>
            </a:r>
            <a:r>
              <a:rPr lang="en-US" dirty="0">
                <a:solidFill>
                  <a:schemeClr val="accent5">
                    <a:lumMod val="50000"/>
                  </a:schemeClr>
                </a:solidFill>
              </a:rPr>
              <a:t>March 7th P</a:t>
            </a:r>
            <a:r>
              <a:rPr lang="en-US" dirty="0"/>
              <a:t>owell Gives More Guidance</a:t>
            </a:r>
          </a:p>
        </p:txBody>
      </p:sp>
      <p:sp>
        <p:nvSpPr>
          <p:cNvPr id="4" name="Slide Number Placeholder 3">
            <a:extLst>
              <a:ext uri="{FF2B5EF4-FFF2-40B4-BE49-F238E27FC236}">
                <a16:creationId xmlns:a16="http://schemas.microsoft.com/office/drawing/2014/main" id="{DDE3BAB0-14E1-13ED-447C-5A1FEC5194DB}"/>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1026" name="Picture 2">
            <a:extLst>
              <a:ext uri="{FF2B5EF4-FFF2-40B4-BE49-F238E27FC236}">
                <a16:creationId xmlns:a16="http://schemas.microsoft.com/office/drawing/2014/main" id="{4E2282CF-7E32-6975-78C0-C78784A064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93238" y="1325563"/>
            <a:ext cx="5218476" cy="48463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139218-2F01-D5F7-EBE9-695661B0CAB6}"/>
              </a:ext>
            </a:extLst>
          </p:cNvPr>
          <p:cNvSpPr txBox="1"/>
          <p:nvPr/>
        </p:nvSpPr>
        <p:spPr>
          <a:xfrm>
            <a:off x="7738356" y="1613154"/>
            <a:ext cx="2188028" cy="584775"/>
          </a:xfrm>
          <a:prstGeom prst="rect">
            <a:avLst/>
          </a:prstGeom>
          <a:solidFill>
            <a:schemeClr val="bg1"/>
          </a:solidFill>
        </p:spPr>
        <p:txBody>
          <a:bodyPr wrap="square" rtlCol="0">
            <a:spAutoFit/>
          </a:bodyPr>
          <a:lstStyle/>
          <a:p>
            <a:r>
              <a:rPr lang="en-US" sz="1600" dirty="0">
                <a:solidFill>
                  <a:srgbClr val="281BA5"/>
                </a:solidFill>
              </a:rPr>
              <a:t>Pre 3/7</a:t>
            </a:r>
          </a:p>
          <a:p>
            <a:r>
              <a:rPr lang="en-US" sz="1600" dirty="0">
                <a:solidFill>
                  <a:srgbClr val="A61A5D"/>
                </a:solidFill>
              </a:rPr>
              <a:t>Post 3/7</a:t>
            </a:r>
          </a:p>
        </p:txBody>
      </p:sp>
      <p:cxnSp>
        <p:nvCxnSpPr>
          <p:cNvPr id="8" name="Straight Arrow Connector 7">
            <a:extLst>
              <a:ext uri="{FF2B5EF4-FFF2-40B4-BE49-F238E27FC236}">
                <a16:creationId xmlns:a16="http://schemas.microsoft.com/office/drawing/2014/main" id="{D285A194-570A-A16C-0D97-8CF0C5FBF261}"/>
              </a:ext>
            </a:extLst>
          </p:cNvPr>
          <p:cNvCxnSpPr>
            <a:cxnSpLocks/>
          </p:cNvCxnSpPr>
          <p:nvPr/>
        </p:nvCxnSpPr>
        <p:spPr>
          <a:xfrm flipH="1">
            <a:off x="8258175" y="2307898"/>
            <a:ext cx="17002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F409CAA-AA97-3ECD-8482-F8C6E4BAFB79}"/>
              </a:ext>
            </a:extLst>
          </p:cNvPr>
          <p:cNvSpPr txBox="1"/>
          <p:nvPr/>
        </p:nvSpPr>
        <p:spPr>
          <a:xfrm>
            <a:off x="10072688" y="1971675"/>
            <a:ext cx="1614487" cy="369332"/>
          </a:xfrm>
          <a:prstGeom prst="rect">
            <a:avLst/>
          </a:prstGeom>
          <a:noFill/>
        </p:spPr>
        <p:txBody>
          <a:bodyPr wrap="square" rtlCol="0">
            <a:spAutoFit/>
          </a:bodyPr>
          <a:lstStyle/>
          <a:p>
            <a:r>
              <a:rPr lang="en-US" dirty="0"/>
              <a:t>Terminal rate</a:t>
            </a:r>
          </a:p>
        </p:txBody>
      </p:sp>
      <p:pic>
        <p:nvPicPr>
          <p:cNvPr id="12" name="Picture 11">
            <a:extLst>
              <a:ext uri="{FF2B5EF4-FFF2-40B4-BE49-F238E27FC236}">
                <a16:creationId xmlns:a16="http://schemas.microsoft.com/office/drawing/2014/main" id="{C017C7B8-4D28-CF46-DB54-F9C7AEE67BBF}"/>
              </a:ext>
            </a:extLst>
          </p:cNvPr>
          <p:cNvPicPr>
            <a:picLocks noChangeAspect="1"/>
          </p:cNvPicPr>
          <p:nvPr/>
        </p:nvPicPr>
        <p:blipFill>
          <a:blip r:embed="rId3"/>
          <a:stretch>
            <a:fillRect/>
          </a:stretch>
        </p:blipFill>
        <p:spPr>
          <a:xfrm>
            <a:off x="436553" y="1285874"/>
            <a:ext cx="5905254" cy="4944351"/>
          </a:xfrm>
          <a:prstGeom prst="rect">
            <a:avLst/>
          </a:prstGeom>
        </p:spPr>
      </p:pic>
    </p:spTree>
    <p:extLst>
      <p:ext uri="{BB962C8B-B14F-4D97-AF65-F5344CB8AC3E}">
        <p14:creationId xmlns:p14="http://schemas.microsoft.com/office/powerpoint/2010/main" val="7885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8AB-BE16-1EDB-86AA-DA7204DB6600}"/>
              </a:ext>
            </a:extLst>
          </p:cNvPr>
          <p:cNvSpPr>
            <a:spLocks noGrp="1"/>
          </p:cNvSpPr>
          <p:nvPr>
            <p:ph type="title"/>
          </p:nvPr>
        </p:nvSpPr>
        <p:spPr/>
        <p:txBody>
          <a:bodyPr/>
          <a:lstStyle/>
          <a:p>
            <a:r>
              <a:rPr lang="en-US" dirty="0">
                <a:solidFill>
                  <a:schemeClr val="bg1"/>
                </a:solidFill>
              </a:rPr>
              <a:t>QE</a:t>
            </a:r>
            <a:r>
              <a:rPr lang="en-US" dirty="0"/>
              <a:t> And Long-term, Risky Rates</a:t>
            </a:r>
          </a:p>
        </p:txBody>
      </p:sp>
      <p:sp>
        <p:nvSpPr>
          <p:cNvPr id="3" name="Content Placeholder 2">
            <a:extLst>
              <a:ext uri="{FF2B5EF4-FFF2-40B4-BE49-F238E27FC236}">
                <a16:creationId xmlns:a16="http://schemas.microsoft.com/office/drawing/2014/main" id="{29DAE064-0E25-0D29-B9FE-9F6D9ACE2EEE}"/>
              </a:ext>
            </a:extLst>
          </p:cNvPr>
          <p:cNvSpPr>
            <a:spLocks noGrp="1"/>
          </p:cNvSpPr>
          <p:nvPr>
            <p:ph idx="1"/>
          </p:nvPr>
        </p:nvSpPr>
        <p:spPr/>
        <p:txBody>
          <a:bodyPr/>
          <a:lstStyle/>
          <a:p>
            <a:r>
              <a:rPr lang="en-US" dirty="0"/>
              <a:t>Financial investors require a higher interest rate on risky bonds, than on safe short-term Treasuries.</a:t>
            </a:r>
          </a:p>
          <a:p>
            <a:r>
              <a:rPr lang="en-US" dirty="0"/>
              <a:t>The greater the supply of risky bonds, the higher the required risk premia needed to get enough private investors to buy them.</a:t>
            </a:r>
          </a:p>
          <a:p>
            <a:r>
              <a:rPr lang="en-US" dirty="0"/>
              <a:t>QE lowers the supply of long-term bonds held by private investors and thereby lowers to required risk premia and the interest rate on these bonds.</a:t>
            </a:r>
          </a:p>
        </p:txBody>
      </p:sp>
      <p:sp>
        <p:nvSpPr>
          <p:cNvPr id="4" name="Slide Number Placeholder 3">
            <a:extLst>
              <a:ext uri="{FF2B5EF4-FFF2-40B4-BE49-F238E27FC236}">
                <a16:creationId xmlns:a16="http://schemas.microsoft.com/office/drawing/2014/main" id="{D8BB4758-95A0-C9FD-FFEC-4BB3AAF52A97}"/>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4525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Has Been a Big Deal</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pic>
        <p:nvPicPr>
          <p:cNvPr id="7" name="Picture 6">
            <a:extLst>
              <a:ext uri="{FF2B5EF4-FFF2-40B4-BE49-F238E27FC236}">
                <a16:creationId xmlns:a16="http://schemas.microsoft.com/office/drawing/2014/main" id="{764C0620-3A2C-AE19-DCA5-AFBFE201DA8D}"/>
              </a:ext>
            </a:extLst>
          </p:cNvPr>
          <p:cNvPicPr>
            <a:picLocks noChangeAspect="1"/>
          </p:cNvPicPr>
          <p:nvPr/>
        </p:nvPicPr>
        <p:blipFill>
          <a:blip r:embed="rId3"/>
          <a:stretch>
            <a:fillRect/>
          </a:stretch>
        </p:blipFill>
        <p:spPr>
          <a:xfrm>
            <a:off x="2348997" y="1452954"/>
            <a:ext cx="7008630" cy="4663440"/>
          </a:xfrm>
          <a:prstGeom prst="rect">
            <a:avLst/>
          </a:prstGeom>
        </p:spPr>
      </p:pic>
    </p:spTree>
    <p:extLst>
      <p:ext uri="{BB962C8B-B14F-4D97-AF65-F5344CB8AC3E}">
        <p14:creationId xmlns:p14="http://schemas.microsoft.com/office/powerpoint/2010/main" val="104967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people believe that the Fed will achieve its inflation target. </a:t>
            </a:r>
          </a:p>
          <a:p>
            <a:r>
              <a:rPr lang="en-US" dirty="0">
                <a:solidFill>
                  <a:schemeClr val="accent5">
                    <a:lumMod val="50000"/>
                  </a:schemeClr>
                </a:solidFill>
                <a:latin typeface="Arial" panose="020B0604020202020204" pitchFamily="34" charset="0"/>
              </a:rPr>
              <a:t>In central bank jargon, if expectations are stable and “well anchored.”</a:t>
            </a:r>
          </a:p>
          <a:p>
            <a:pPr marL="0" indent="0">
              <a:buNone/>
            </a:pPr>
            <a:endParaRPr lang="en-US" dirty="0">
              <a:solidFill>
                <a:schemeClr val="accent5">
                  <a:lumMod val="50000"/>
                </a:schemeClr>
              </a:solidFill>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82403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753140" y="-88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“An</a:t>
            </a:r>
            <a:r>
              <a:rPr lang="en-US"/>
              <a:t>choring” Inflation Expectations</a:t>
            </a:r>
            <a:endParaRPr/>
          </a:p>
        </p:txBody>
      </p:sp>
      <p:sp>
        <p:nvSpPr>
          <p:cNvPr id="320" name="Google Shape;320;p44"/>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321" name="Google Shape;321;p44"/>
          <p:cNvSpPr txBox="1"/>
          <p:nvPr/>
        </p:nvSpPr>
        <p:spPr>
          <a:xfrm>
            <a:off x="4141381" y="5981901"/>
            <a:ext cx="794252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Forecasts:  Philadelphia Fed, “Survey of Professional Forecasters”</a:t>
            </a:r>
            <a:endParaRPr/>
          </a:p>
        </p:txBody>
      </p:sp>
      <p:graphicFrame>
        <p:nvGraphicFramePr>
          <p:cNvPr id="3" name="Chart 2">
            <a:extLst>
              <a:ext uri="{FF2B5EF4-FFF2-40B4-BE49-F238E27FC236}">
                <a16:creationId xmlns:a16="http://schemas.microsoft.com/office/drawing/2014/main" id="{F87CCC15-DCA5-C642-DBA9-56EEEA3F85AE}"/>
              </a:ext>
            </a:extLst>
          </p:cNvPr>
          <p:cNvGraphicFramePr>
            <a:graphicFrameLocks noGrp="1" noChangeAspect="1"/>
          </p:cNvGraphicFramePr>
          <p:nvPr>
            <p:extLst>
              <p:ext uri="{D42A27DB-BD31-4B8C-83A1-F6EECF244321}">
                <p14:modId xmlns:p14="http://schemas.microsoft.com/office/powerpoint/2010/main" val="4145275146"/>
              </p:ext>
            </p:extLst>
          </p:nvPr>
        </p:nvGraphicFramePr>
        <p:xfrm>
          <a:off x="753140" y="1167059"/>
          <a:ext cx="10167108" cy="48806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252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normAutofit/>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a:t>
            </a:r>
          </a:p>
          <a:p>
            <a:pPr marL="914400" lvl="1" indent="-457200">
              <a:buFont typeface="+mj-lt"/>
              <a:buAutoNum type="arabicPeriod"/>
            </a:pPr>
            <a:r>
              <a:rPr lang="en-US" dirty="0"/>
              <a:t>Political Independence</a:t>
            </a:r>
          </a:p>
          <a:p>
            <a:pPr marL="0" indent="0">
              <a:buNone/>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57780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solidFill>
                  <a:schemeClr val="accent5">
                    <a:lumMod val="50000"/>
                  </a:schemeClr>
                </a:solidFill>
              </a:rPr>
              <a:t>Volcker paid a price in the early 1980s, but the price paid dividends from 1990 through 2008.</a:t>
            </a:r>
          </a:p>
          <a:p>
            <a:r>
              <a:rPr lang="en-US" dirty="0"/>
              <a:t>During that period the performance of the US economy was extraordinary and even Milton Friedman gave kudos to the Alan Greenspan.</a:t>
            </a:r>
          </a:p>
          <a:p>
            <a:r>
              <a:rPr lang="en-US" dirty="0">
                <a:solidFill>
                  <a:schemeClr val="accent5">
                    <a:lumMod val="50000"/>
                  </a:schemeClr>
                </a:solidFill>
              </a:rPr>
              <a:t>Has Powell jeopardized Volcker’s legacy?</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92234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206312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21321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546-0960-D57E-0B3A-587450647536}"/>
              </a:ext>
            </a:extLst>
          </p:cNvPr>
          <p:cNvSpPr>
            <a:spLocks noGrp="1"/>
          </p:cNvSpPr>
          <p:nvPr>
            <p:ph type="title"/>
          </p:nvPr>
        </p:nvSpPr>
        <p:spPr/>
        <p:txBody>
          <a:bodyPr/>
          <a:lstStyle/>
          <a:p>
            <a:r>
              <a:rPr lang="en-US" dirty="0">
                <a:solidFill>
                  <a:schemeClr val="bg1"/>
                </a:solidFill>
              </a:rPr>
              <a:t>Is P</a:t>
            </a:r>
            <a:r>
              <a:rPr lang="en-US" dirty="0">
                <a:solidFill>
                  <a:schemeClr val="accent5">
                    <a:lumMod val="50000"/>
                  </a:schemeClr>
                </a:solidFill>
              </a:rPr>
              <a:t>owell Now Channeling Volcker?</a:t>
            </a:r>
            <a:endParaRPr lang="en-US" dirty="0"/>
          </a:p>
        </p:txBody>
      </p:sp>
      <p:sp>
        <p:nvSpPr>
          <p:cNvPr id="4" name="Slide Number Placeholder 3">
            <a:extLst>
              <a:ext uri="{FF2B5EF4-FFF2-40B4-BE49-F238E27FC236}">
                <a16:creationId xmlns:a16="http://schemas.microsoft.com/office/drawing/2014/main" id="{60799B62-7C3F-66FB-D791-956E8394FE11}"/>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3" name="TextBox 2">
            <a:extLst>
              <a:ext uri="{FF2B5EF4-FFF2-40B4-BE49-F238E27FC236}">
                <a16:creationId xmlns:a16="http://schemas.microsoft.com/office/drawing/2014/main" id="{5C916B33-F51D-3CA4-8FCF-0C9F7B8A625C}"/>
              </a:ext>
            </a:extLst>
          </p:cNvPr>
          <p:cNvSpPr txBox="1"/>
          <p:nvPr/>
        </p:nvSpPr>
        <p:spPr>
          <a:xfrm>
            <a:off x="625365" y="5559972"/>
            <a:ext cx="12123683" cy="492443"/>
          </a:xfrm>
          <a:prstGeom prst="rect">
            <a:avLst/>
          </a:prstGeom>
          <a:noFill/>
        </p:spPr>
        <p:txBody>
          <a:bodyPr wrap="square" rtlCol="0">
            <a:spAutoFit/>
          </a:bodyPr>
          <a:lstStyle/>
          <a:p>
            <a:r>
              <a:rPr lang="en-US" sz="2600" dirty="0"/>
              <a:t>Amazingly, (to me anyway), the Fed reaffirmed targeting average realized inflation!</a:t>
            </a:r>
          </a:p>
        </p:txBody>
      </p:sp>
      <p:pic>
        <p:nvPicPr>
          <p:cNvPr id="8" name="Picture 2">
            <a:extLst>
              <a:ext uri="{FF2B5EF4-FFF2-40B4-BE49-F238E27FC236}">
                <a16:creationId xmlns:a16="http://schemas.microsoft.com/office/drawing/2014/main" id="{577DA6EC-4BA4-BBBC-CF66-8E367EE1BD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9294" y="920299"/>
            <a:ext cx="9297382" cy="47607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EC4AC6-7D69-0828-ECC3-779039008D14}"/>
              </a:ext>
            </a:extLst>
          </p:cNvPr>
          <p:cNvSpPr txBox="1"/>
          <p:nvPr/>
        </p:nvSpPr>
        <p:spPr>
          <a:xfrm>
            <a:off x="5242141" y="1947797"/>
            <a:ext cx="4847573" cy="461665"/>
          </a:xfrm>
          <a:prstGeom prst="rect">
            <a:avLst/>
          </a:prstGeom>
          <a:noFill/>
        </p:spPr>
        <p:txBody>
          <a:bodyPr wrap="square" rtlCol="0">
            <a:spAutoFit/>
          </a:bodyPr>
          <a:lstStyle/>
          <a:p>
            <a:r>
              <a:rPr lang="en-US" sz="2400" dirty="0"/>
              <a:t>What or Who causes Recessions?</a:t>
            </a:r>
          </a:p>
        </p:txBody>
      </p:sp>
    </p:spTree>
    <p:extLst>
      <p:ext uri="{BB962C8B-B14F-4D97-AF65-F5344CB8AC3E}">
        <p14:creationId xmlns:p14="http://schemas.microsoft.com/office/powerpoint/2010/main" val="348018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BA67-C573-CD2E-432F-1BADB3FA1837}"/>
              </a:ext>
            </a:extLst>
          </p:cNvPr>
          <p:cNvSpPr>
            <a:spLocks noGrp="1"/>
          </p:cNvSpPr>
          <p:nvPr>
            <p:ph type="title"/>
          </p:nvPr>
        </p:nvSpPr>
        <p:spPr/>
        <p:txBody>
          <a:bodyPr/>
          <a:lstStyle/>
          <a:p>
            <a:r>
              <a:rPr lang="en-US" dirty="0">
                <a:solidFill>
                  <a:schemeClr val="bg1"/>
                </a:solidFill>
              </a:rPr>
              <a:t>Wh</a:t>
            </a:r>
            <a:r>
              <a:rPr lang="en-US" dirty="0"/>
              <a:t>at’s at Stake</a:t>
            </a:r>
          </a:p>
        </p:txBody>
      </p:sp>
      <p:sp>
        <p:nvSpPr>
          <p:cNvPr id="3" name="Content Placeholder 2">
            <a:extLst>
              <a:ext uri="{FF2B5EF4-FFF2-40B4-BE49-F238E27FC236}">
                <a16:creationId xmlns:a16="http://schemas.microsoft.com/office/drawing/2014/main" id="{3E39D869-2D4C-2CFB-73DA-6C64FDAE9EF2}"/>
              </a:ext>
            </a:extLst>
          </p:cNvPr>
          <p:cNvSpPr>
            <a:spLocks noGrp="1"/>
          </p:cNvSpPr>
          <p:nvPr>
            <p:ph idx="1"/>
          </p:nvPr>
        </p:nvSpPr>
        <p:spPr/>
        <p:txBody>
          <a:bodyPr>
            <a:normAutofit/>
          </a:bodyPr>
          <a:lstStyle/>
          <a:p>
            <a:pPr marL="0" indent="0">
              <a:buNone/>
            </a:pPr>
            <a:endParaRPr lang="en-US" dirty="0"/>
          </a:p>
          <a:p>
            <a:r>
              <a:rPr lang="en-US" dirty="0"/>
              <a:t>A rise in inflationary expectations would probably mean higher and more variable inflation.</a:t>
            </a:r>
          </a:p>
          <a:p>
            <a:r>
              <a:rPr lang="en-US" dirty="0"/>
              <a:t>Oversteering leading to a steep recession (“hard” landing).</a:t>
            </a:r>
          </a:p>
          <a:p>
            <a:r>
              <a:rPr lang="en-US" dirty="0"/>
              <a:t>Curbing inflation could lead to the demise of small banks.</a:t>
            </a:r>
          </a:p>
          <a:p>
            <a:pPr marL="0" indent="0">
              <a:buNone/>
            </a:pPr>
            <a:r>
              <a:rPr lang="en-US" dirty="0"/>
              <a:t>And, the Fed needs to navigate: </a:t>
            </a:r>
          </a:p>
          <a:p>
            <a:pPr marL="514350" indent="-514350">
              <a:buFont typeface="+mj-lt"/>
              <a:buAutoNum type="arabicPeriod"/>
            </a:pPr>
            <a:r>
              <a:rPr lang="en-US" dirty="0"/>
              <a:t>At the start of a presidential election cycle, with</a:t>
            </a:r>
          </a:p>
          <a:p>
            <a:pPr marL="514350" indent="-514350">
              <a:buFont typeface="+mj-lt"/>
              <a:buAutoNum type="arabicPeriod"/>
            </a:pPr>
            <a:r>
              <a:rPr lang="en-US" dirty="0"/>
              <a:t>Pervasive uncertainty. (e.g., </a:t>
            </a:r>
            <a:r>
              <a:rPr lang="en-US"/>
              <a:t>credit crunch)</a:t>
            </a:r>
            <a:endParaRPr lang="en-US" dirty="0"/>
          </a:p>
        </p:txBody>
      </p:sp>
      <p:sp>
        <p:nvSpPr>
          <p:cNvPr id="4" name="Slide Number Placeholder 3">
            <a:extLst>
              <a:ext uri="{FF2B5EF4-FFF2-40B4-BE49-F238E27FC236}">
                <a16:creationId xmlns:a16="http://schemas.microsoft.com/office/drawing/2014/main" id="{30B7F0C1-BB5E-1704-C319-1C71BC0F1896}"/>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9002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2A9E29B-8754-BC84-5634-6B3D738EB53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114" y="3389155"/>
            <a:ext cx="5427204" cy="3017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  Reverse March!</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a:xfrm>
            <a:off x="886691" y="1579470"/>
            <a:ext cx="10515600" cy="4859567"/>
          </a:xfrm>
        </p:spPr>
        <p:txBody>
          <a:bodyPr>
            <a:normAutofit/>
          </a:bodyPr>
          <a:lstStyle/>
          <a:p>
            <a:pPr marL="0" indent="0">
              <a:buNone/>
            </a:pPr>
            <a:r>
              <a:rPr lang="en-US" dirty="0"/>
              <a:t>Policy Statement March 22:</a:t>
            </a:r>
          </a:p>
          <a:p>
            <a:r>
              <a:rPr lang="en-US" dirty="0"/>
              <a:t>Recent indicators point to modest growth in spending and production.  Job gains have been robust in recent months, and the unemployment rate has remained low.  Inflation remains elevated.</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48</a:t>
            </a:fld>
            <a:endParaRPr lang="en-GB" dirty="0"/>
          </a:p>
        </p:txBody>
      </p:sp>
      <p:sp>
        <p:nvSpPr>
          <p:cNvPr id="6" name="TextBox 5">
            <a:extLst>
              <a:ext uri="{FF2B5EF4-FFF2-40B4-BE49-F238E27FC236}">
                <a16:creationId xmlns:a16="http://schemas.microsoft.com/office/drawing/2014/main" id="{830C963F-805A-ECAE-70F0-E7C3FFAA00ED}"/>
              </a:ext>
            </a:extLst>
          </p:cNvPr>
          <p:cNvSpPr txBox="1"/>
          <p:nvPr/>
        </p:nvSpPr>
        <p:spPr>
          <a:xfrm>
            <a:off x="8334813" y="2838649"/>
            <a:ext cx="3067478" cy="707886"/>
          </a:xfrm>
          <a:prstGeom prst="rect">
            <a:avLst/>
          </a:prstGeom>
          <a:solidFill>
            <a:schemeClr val="bg1"/>
          </a:solidFill>
        </p:spPr>
        <p:txBody>
          <a:bodyPr wrap="square" rtlCol="0">
            <a:spAutoFit/>
          </a:bodyPr>
          <a:lstStyle/>
          <a:p>
            <a:r>
              <a:rPr lang="en-US" sz="2000" dirty="0">
                <a:solidFill>
                  <a:srgbClr val="C00000"/>
                </a:solidFill>
                <a:latin typeface="Arial" panose="020B0604020202020204" pitchFamily="34" charset="0"/>
                <a:cs typeface="Arial" panose="020B0604020202020204" pitchFamily="34" charset="0"/>
              </a:rPr>
              <a:t>has eased somewhat</a:t>
            </a:r>
          </a:p>
          <a:p>
            <a:r>
              <a:rPr lang="en-US" sz="2000" dirty="0">
                <a:solidFill>
                  <a:srgbClr val="C00000"/>
                </a:solidFill>
                <a:latin typeface="Arial" panose="020B0604020202020204" pitchFamily="34" charset="0"/>
                <a:cs typeface="Arial" panose="020B0604020202020204" pitchFamily="34" charset="0"/>
              </a:rPr>
              <a:t> but remains elevated</a:t>
            </a:r>
          </a:p>
        </p:txBody>
      </p:sp>
    </p:spTree>
    <p:extLst>
      <p:ext uri="{BB962C8B-B14F-4D97-AF65-F5344CB8AC3E}">
        <p14:creationId xmlns:p14="http://schemas.microsoft.com/office/powerpoint/2010/main" val="342151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38D9-D68D-F9A8-7481-E3BFCEF2A33E}"/>
              </a:ext>
            </a:extLst>
          </p:cNvPr>
          <p:cNvSpPr>
            <a:spLocks noGrp="1"/>
          </p:cNvSpPr>
          <p:nvPr>
            <p:ph type="title"/>
          </p:nvPr>
        </p:nvSpPr>
        <p:spPr/>
        <p:txBody>
          <a:bodyPr/>
          <a:lstStyle/>
          <a:p>
            <a:r>
              <a:rPr lang="en-US" dirty="0">
                <a:solidFill>
                  <a:schemeClr val="bg1"/>
                </a:solidFill>
              </a:rPr>
              <a:t>Fed</a:t>
            </a:r>
            <a:r>
              <a:rPr lang="en-US" dirty="0"/>
              <a:t> Plans, as of March 22</a:t>
            </a:r>
          </a:p>
        </p:txBody>
      </p:sp>
      <p:graphicFrame>
        <p:nvGraphicFramePr>
          <p:cNvPr id="5" name="Content Placeholder 4">
            <a:extLst>
              <a:ext uri="{FF2B5EF4-FFF2-40B4-BE49-F238E27FC236}">
                <a16:creationId xmlns:a16="http://schemas.microsoft.com/office/drawing/2014/main" id="{5641AA9E-9B65-D289-71F6-9D84ADC29E6A}"/>
              </a:ext>
            </a:extLst>
          </p:cNvPr>
          <p:cNvGraphicFramePr>
            <a:graphicFrameLocks noGrp="1"/>
          </p:cNvGraphicFramePr>
          <p:nvPr>
            <p:ph idx="1"/>
            <p:extLst>
              <p:ext uri="{D42A27DB-BD31-4B8C-83A1-F6EECF244321}">
                <p14:modId xmlns:p14="http://schemas.microsoft.com/office/powerpoint/2010/main" val="3585719257"/>
              </p:ext>
            </p:extLst>
          </p:nvPr>
        </p:nvGraphicFramePr>
        <p:xfrm>
          <a:off x="728621" y="1132676"/>
          <a:ext cx="5548292" cy="5026246"/>
        </p:xfrm>
        <a:graphic>
          <a:graphicData uri="http://schemas.openxmlformats.org/drawingml/2006/table">
            <a:tbl>
              <a:tblPr firstRow="1" firstCol="1" bandRow="1">
                <a:tableStyleId>{5C22544A-7EE6-4342-B048-85BDC9FD1C3A}</a:tableStyleId>
              </a:tblPr>
              <a:tblGrid>
                <a:gridCol w="1591365">
                  <a:extLst>
                    <a:ext uri="{9D8B030D-6E8A-4147-A177-3AD203B41FA5}">
                      <a16:colId xmlns:a16="http://schemas.microsoft.com/office/drawing/2014/main" val="1970036857"/>
                    </a:ext>
                  </a:extLst>
                </a:gridCol>
                <a:gridCol w="970345">
                  <a:extLst>
                    <a:ext uri="{9D8B030D-6E8A-4147-A177-3AD203B41FA5}">
                      <a16:colId xmlns:a16="http://schemas.microsoft.com/office/drawing/2014/main" val="880124202"/>
                    </a:ext>
                  </a:extLst>
                </a:gridCol>
                <a:gridCol w="971038">
                  <a:extLst>
                    <a:ext uri="{9D8B030D-6E8A-4147-A177-3AD203B41FA5}">
                      <a16:colId xmlns:a16="http://schemas.microsoft.com/office/drawing/2014/main" val="3635459776"/>
                    </a:ext>
                  </a:extLst>
                </a:gridCol>
                <a:gridCol w="1007772">
                  <a:extLst>
                    <a:ext uri="{9D8B030D-6E8A-4147-A177-3AD203B41FA5}">
                      <a16:colId xmlns:a16="http://schemas.microsoft.com/office/drawing/2014/main" val="2795236908"/>
                    </a:ext>
                  </a:extLst>
                </a:gridCol>
                <a:gridCol w="1007772">
                  <a:extLst>
                    <a:ext uri="{9D8B030D-6E8A-4147-A177-3AD203B41FA5}">
                      <a16:colId xmlns:a16="http://schemas.microsoft.com/office/drawing/2014/main" val="1461588002"/>
                    </a:ext>
                  </a:extLst>
                </a:gridCol>
              </a:tblGrid>
              <a:tr h="294853">
                <a:tc rowSpan="2">
                  <a:txBody>
                    <a:bodyPr/>
                    <a:lstStyle/>
                    <a:p>
                      <a:pPr marL="0" marR="0">
                        <a:lnSpc>
                          <a:spcPct val="107000"/>
                        </a:lnSpc>
                        <a:spcBef>
                          <a:spcPts val="0"/>
                        </a:spcBef>
                        <a:spcAft>
                          <a:spcPts val="0"/>
                        </a:spcAft>
                      </a:pPr>
                      <a:r>
                        <a:rPr lang="en-US" sz="1600">
                          <a:effectLst/>
                        </a:rPr>
                        <a:t>Variable</a:t>
                      </a:r>
                      <a:endParaRPr lang="en-US" sz="1100">
                        <a:effectLst/>
                      </a:endParaRPr>
                    </a:p>
                    <a:p>
                      <a:pPr marL="0" marR="0">
                        <a:lnSpc>
                          <a:spcPct val="107000"/>
                        </a:lnSpc>
                        <a:spcBef>
                          <a:spcPts val="0"/>
                        </a:spcBef>
                        <a:spcAft>
                          <a:spcPts val="0"/>
                        </a:spcAft>
                      </a:pPr>
                      <a:r>
                        <a:rPr lang="en-US" sz="1600">
                          <a:effectLst/>
                        </a:rPr>
                        <a:t>(in percent)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07000"/>
                        </a:lnSpc>
                        <a:spcBef>
                          <a:spcPts val="0"/>
                        </a:spcBef>
                        <a:spcAft>
                          <a:spcPts val="0"/>
                        </a:spcAft>
                      </a:pPr>
                      <a:r>
                        <a:rPr lang="en-US" sz="1600">
                          <a:effectLst/>
                        </a:rPr>
                        <a:t>Medians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6553710"/>
                  </a:ext>
                </a:extLst>
              </a:tr>
              <a:tr h="603451">
                <a:tc vMerge="1">
                  <a:txBody>
                    <a:bodyPr/>
                    <a:lstStyle/>
                    <a:p>
                      <a:endParaRPr lang="en-US"/>
                    </a:p>
                  </a:txBody>
                  <a:tcPr/>
                </a:tc>
                <a:tc>
                  <a:txBody>
                    <a:bodyPr/>
                    <a:lstStyle/>
                    <a:p>
                      <a:pPr marL="0" marR="0" algn="ctr">
                        <a:lnSpc>
                          <a:spcPct val="107000"/>
                        </a:lnSpc>
                        <a:spcBef>
                          <a:spcPts val="0"/>
                        </a:spcBef>
                        <a:spcAft>
                          <a:spcPts val="0"/>
                        </a:spcAft>
                      </a:pPr>
                      <a:r>
                        <a:rPr lang="en-US" sz="1600">
                          <a:effectLst/>
                        </a:rPr>
                        <a:t>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Longer Run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4508804"/>
                  </a:ext>
                </a:extLst>
              </a:tr>
              <a:tr h="294853">
                <a:tc>
                  <a:txBody>
                    <a:bodyPr/>
                    <a:lstStyle/>
                    <a:p>
                      <a:pPr marL="0" marR="0">
                        <a:lnSpc>
                          <a:spcPct val="107000"/>
                        </a:lnSpc>
                        <a:spcBef>
                          <a:spcPts val="0"/>
                        </a:spcBef>
                        <a:spcAft>
                          <a:spcPts val="0"/>
                        </a:spcAft>
                      </a:pPr>
                      <a:r>
                        <a:rPr lang="en-US" sz="1600">
                          <a:effectLst/>
                        </a:rPr>
                        <a:t>RGDP growth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4056512"/>
                  </a:ext>
                </a:extLst>
              </a:tr>
              <a:tr h="294853">
                <a:tc>
                  <a:txBody>
                    <a:bodyPr/>
                    <a:lstStyle/>
                    <a:p>
                      <a:pPr marL="0" marR="0">
                        <a:lnSpc>
                          <a:spcPct val="107000"/>
                        </a:lnSpc>
                        <a:spcBef>
                          <a:spcPts val="0"/>
                        </a:spcBef>
                        <a:spcAft>
                          <a:spcPts val="0"/>
                        </a:spcAft>
                      </a:pPr>
                      <a:r>
                        <a:rPr lang="en-US" sz="1600">
                          <a:effectLst/>
                        </a:rPr>
                        <a:t>  Dec.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5110389"/>
                  </a:ext>
                </a:extLst>
              </a:tr>
              <a:tr h="294853">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9957308"/>
                  </a:ext>
                </a:extLst>
              </a:tr>
              <a:tr h="294853">
                <a:tc>
                  <a:txBody>
                    <a:bodyPr/>
                    <a:lstStyle/>
                    <a:p>
                      <a:pPr marL="0" marR="0">
                        <a:lnSpc>
                          <a:spcPct val="107000"/>
                        </a:lnSpc>
                        <a:spcBef>
                          <a:spcPts val="0"/>
                        </a:spcBef>
                        <a:spcAft>
                          <a:spcPts val="0"/>
                        </a:spcAft>
                      </a:pPr>
                      <a:r>
                        <a:rPr lang="en-US" sz="1600">
                          <a:effectLst/>
                        </a:rPr>
                        <a:t>Unemployment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3573060"/>
                  </a:ext>
                </a:extLst>
              </a:tr>
              <a:tr h="294853">
                <a:tc>
                  <a:txBody>
                    <a:bodyPr/>
                    <a:lstStyle/>
                    <a:p>
                      <a:pPr marL="0" marR="0">
                        <a:lnSpc>
                          <a:spcPct val="107000"/>
                        </a:lnSpc>
                        <a:spcBef>
                          <a:spcPts val="0"/>
                        </a:spcBef>
                        <a:spcAft>
                          <a:spcPts val="0"/>
                        </a:spcAft>
                      </a:pPr>
                      <a:r>
                        <a:rPr lang="en-US" sz="1600">
                          <a:effectLst/>
                        </a:rPr>
                        <a:t>  Dec.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861210"/>
                  </a:ext>
                </a:extLst>
              </a:tr>
              <a:tr h="294853">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9622565"/>
                  </a:ext>
                </a:extLst>
              </a:tr>
              <a:tr h="294853">
                <a:tc>
                  <a:txBody>
                    <a:bodyPr/>
                    <a:lstStyle/>
                    <a:p>
                      <a:pPr marL="0" marR="0">
                        <a:lnSpc>
                          <a:spcPct val="107000"/>
                        </a:lnSpc>
                        <a:spcBef>
                          <a:spcPts val="0"/>
                        </a:spcBef>
                        <a:spcAft>
                          <a:spcPts val="0"/>
                        </a:spcAft>
                      </a:pPr>
                      <a:r>
                        <a:rPr lang="en-US" sz="1600">
                          <a:effectLst/>
                        </a:rPr>
                        <a:t>Inflation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030227"/>
                  </a:ext>
                </a:extLst>
              </a:tr>
              <a:tr h="294853">
                <a:tc>
                  <a:txBody>
                    <a:bodyPr/>
                    <a:lstStyle/>
                    <a:p>
                      <a:pPr marL="0" marR="0">
                        <a:lnSpc>
                          <a:spcPct val="107000"/>
                        </a:lnSpc>
                        <a:spcBef>
                          <a:spcPts val="0"/>
                        </a:spcBef>
                        <a:spcAft>
                          <a:spcPts val="0"/>
                        </a:spcAft>
                      </a:pPr>
                      <a:r>
                        <a:rPr lang="en-US" sz="1600">
                          <a:effectLst/>
                        </a:rPr>
                        <a:t>  Dec.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841472"/>
                  </a:ext>
                </a:extLst>
              </a:tr>
              <a:tr h="294853">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3405206"/>
                  </a:ext>
                </a:extLst>
              </a:tr>
              <a:tr h="294853">
                <a:tc>
                  <a:txBody>
                    <a:bodyPr/>
                    <a:lstStyle/>
                    <a:p>
                      <a:pPr marL="0" marR="0">
                        <a:lnSpc>
                          <a:spcPct val="107000"/>
                        </a:lnSpc>
                        <a:spcBef>
                          <a:spcPts val="0"/>
                        </a:spcBef>
                        <a:spcAft>
                          <a:spcPts val="0"/>
                        </a:spcAft>
                      </a:pPr>
                      <a:r>
                        <a:rPr lang="en-US" sz="1600">
                          <a:effectLst/>
                        </a:rPr>
                        <a:t>Core Inflation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5207299"/>
                  </a:ext>
                </a:extLst>
              </a:tr>
              <a:tr h="294853">
                <a:tc>
                  <a:txBody>
                    <a:bodyPr/>
                    <a:lstStyle/>
                    <a:p>
                      <a:pPr marL="0" marR="0">
                        <a:lnSpc>
                          <a:spcPct val="107000"/>
                        </a:lnSpc>
                        <a:spcBef>
                          <a:spcPts val="0"/>
                        </a:spcBef>
                        <a:spcAft>
                          <a:spcPts val="0"/>
                        </a:spcAft>
                      </a:pPr>
                      <a:r>
                        <a:rPr lang="en-US" sz="1600">
                          <a:effectLst/>
                        </a:rPr>
                        <a:t>  Dec.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6909489"/>
                  </a:ext>
                </a:extLst>
              </a:tr>
              <a:tr h="294853">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1032792"/>
                  </a:ext>
                </a:extLst>
              </a:tr>
              <a:tr h="294853">
                <a:tc>
                  <a:txBody>
                    <a:bodyPr/>
                    <a:lstStyle/>
                    <a:p>
                      <a:pPr marL="0" marR="0">
                        <a:lnSpc>
                          <a:spcPct val="107000"/>
                        </a:lnSpc>
                        <a:spcBef>
                          <a:spcPts val="0"/>
                        </a:spcBef>
                        <a:spcAft>
                          <a:spcPts val="0"/>
                        </a:spcAft>
                      </a:pPr>
                      <a:r>
                        <a:rPr lang="en-US" sz="1600">
                          <a:effectLst/>
                        </a:rPr>
                        <a:t>Federal Funds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0865936"/>
                  </a:ext>
                </a:extLst>
              </a:tr>
              <a:tr h="294853">
                <a:tc>
                  <a:txBody>
                    <a:bodyPr/>
                    <a:lstStyle/>
                    <a:p>
                      <a:pPr marL="0" marR="0">
                        <a:lnSpc>
                          <a:spcPct val="107000"/>
                        </a:lnSpc>
                        <a:spcBef>
                          <a:spcPts val="0"/>
                        </a:spcBef>
                        <a:spcAft>
                          <a:spcPts val="0"/>
                        </a:spcAft>
                      </a:pPr>
                      <a:r>
                        <a:rPr lang="en-US" sz="1600">
                          <a:effectLst/>
                        </a:rPr>
                        <a:t>  Dec.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9841565"/>
                  </a:ext>
                </a:extLst>
              </a:tr>
            </a:tbl>
          </a:graphicData>
        </a:graphic>
      </p:graphicFrame>
      <p:sp>
        <p:nvSpPr>
          <p:cNvPr id="4" name="Slide Number Placeholder 3">
            <a:extLst>
              <a:ext uri="{FF2B5EF4-FFF2-40B4-BE49-F238E27FC236}">
                <a16:creationId xmlns:a16="http://schemas.microsoft.com/office/drawing/2014/main" id="{CD907361-F14C-A2CC-2B8C-905881D97DD3}"/>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6" name="TextBox 5">
            <a:extLst>
              <a:ext uri="{FF2B5EF4-FFF2-40B4-BE49-F238E27FC236}">
                <a16:creationId xmlns:a16="http://schemas.microsoft.com/office/drawing/2014/main" id="{6E619AD9-A86D-5EE4-FE08-9826871F21B6}"/>
              </a:ext>
            </a:extLst>
          </p:cNvPr>
          <p:cNvSpPr txBox="1"/>
          <p:nvPr/>
        </p:nvSpPr>
        <p:spPr>
          <a:xfrm>
            <a:off x="6386492" y="1061885"/>
            <a:ext cx="4941201" cy="4154984"/>
          </a:xfrm>
          <a:prstGeom prst="rect">
            <a:avLst/>
          </a:prstGeom>
          <a:noFill/>
        </p:spPr>
        <p:txBody>
          <a:bodyPr wrap="square" rtlCol="0">
            <a:spAutoFit/>
          </a:bodyPr>
          <a:lstStyle/>
          <a:p>
            <a:r>
              <a:rPr lang="en-US" sz="2400" dirty="0"/>
              <a:t>Are these projections consistent with this lecture?</a:t>
            </a:r>
          </a:p>
          <a:p>
            <a:pPr marL="457200" indent="-457200">
              <a:buFont typeface="+mj-lt"/>
              <a:buAutoNum type="arabicPeriod"/>
            </a:pPr>
            <a:r>
              <a:rPr lang="en-US" sz="2400" dirty="0"/>
              <a:t>Interest rates above the “longer-run” rate.</a:t>
            </a:r>
          </a:p>
          <a:p>
            <a:pPr marL="457200" indent="-457200">
              <a:buFont typeface="+mj-lt"/>
              <a:buAutoNum type="arabicPeriod"/>
            </a:pPr>
            <a:r>
              <a:rPr lang="en-US" sz="2400" dirty="0"/>
              <a:t>Two years of growth below potential.</a:t>
            </a:r>
          </a:p>
          <a:p>
            <a:pPr marL="457200" indent="-457200">
              <a:buFont typeface="+mj-lt"/>
              <a:buAutoNum type="arabicPeriod"/>
            </a:pPr>
            <a:r>
              <a:rPr lang="en-US" sz="2400" dirty="0"/>
              <a:t>Rising unemployment, so that unemployment is above the “longer-run” rate.</a:t>
            </a:r>
          </a:p>
          <a:p>
            <a:pPr marL="457200" indent="-457200">
              <a:buFont typeface="+mj-lt"/>
              <a:buAutoNum type="arabicPeriod"/>
            </a:pPr>
            <a:r>
              <a:rPr lang="en-US" sz="2400" dirty="0"/>
              <a:t>Falling inflation</a:t>
            </a:r>
          </a:p>
          <a:p>
            <a:endParaRPr lang="en-US" sz="2400" dirty="0"/>
          </a:p>
        </p:txBody>
      </p:sp>
      <p:sp>
        <p:nvSpPr>
          <p:cNvPr id="7" name="TextBox 6">
            <a:extLst>
              <a:ext uri="{FF2B5EF4-FFF2-40B4-BE49-F238E27FC236}">
                <a16:creationId xmlns:a16="http://schemas.microsoft.com/office/drawing/2014/main" id="{8FC349C9-F1A2-4C02-129C-3612A8B021C1}"/>
              </a:ext>
            </a:extLst>
          </p:cNvPr>
          <p:cNvSpPr txBox="1"/>
          <p:nvPr/>
        </p:nvSpPr>
        <p:spPr>
          <a:xfrm>
            <a:off x="6660373" y="4938718"/>
            <a:ext cx="4866966" cy="1569660"/>
          </a:xfrm>
          <a:prstGeom prst="rect">
            <a:avLst/>
          </a:prstGeom>
          <a:noFill/>
        </p:spPr>
        <p:txBody>
          <a:bodyPr wrap="square" rtlCol="0">
            <a:spAutoFit/>
          </a:bodyPr>
          <a:lstStyle/>
          <a:p>
            <a:r>
              <a:rPr lang="en-US" sz="2400" dirty="0"/>
              <a:t>Is this a so-called “soft” landing?</a:t>
            </a:r>
          </a:p>
          <a:p>
            <a:r>
              <a:rPr lang="en-US" sz="2400" dirty="0"/>
              <a:t>Why is the Fed forecasting a rise in the unemployment rate and can’t they do something about it?</a:t>
            </a:r>
          </a:p>
        </p:txBody>
      </p:sp>
    </p:spTree>
    <p:extLst>
      <p:ext uri="{BB962C8B-B14F-4D97-AF65-F5344CB8AC3E}">
        <p14:creationId xmlns:p14="http://schemas.microsoft.com/office/powerpoint/2010/main" val="357171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797961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ECF3D-D379-4121-C086-EE4702128190}"/>
              </a:ext>
            </a:extLst>
          </p:cNvPr>
          <p:cNvSpPr>
            <a:spLocks noGrp="1"/>
          </p:cNvSpPr>
          <p:nvPr>
            <p:ph type="title"/>
          </p:nvPr>
        </p:nvSpPr>
        <p:spPr/>
        <p:txBody>
          <a:bodyPr/>
          <a:lstStyle/>
          <a:p>
            <a:r>
              <a:rPr lang="en-US" dirty="0">
                <a:solidFill>
                  <a:schemeClr val="bg1"/>
                </a:solidFill>
              </a:rPr>
              <a:t>Thi</a:t>
            </a:r>
            <a:r>
              <a:rPr lang="en-US" dirty="0"/>
              <a:t>s Is Why Powell Gets the Big Bucks</a:t>
            </a:r>
          </a:p>
        </p:txBody>
      </p:sp>
      <p:sp>
        <p:nvSpPr>
          <p:cNvPr id="3" name="Content Placeholder 2">
            <a:extLst>
              <a:ext uri="{FF2B5EF4-FFF2-40B4-BE49-F238E27FC236}">
                <a16:creationId xmlns:a16="http://schemas.microsoft.com/office/drawing/2014/main" id="{EF52F25E-A064-72D6-F540-51D3FF9AD85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B216C777-95D2-EFAC-3A71-09105E4A5C24}"/>
              </a:ext>
            </a:extLst>
          </p:cNvPr>
          <p:cNvSpPr>
            <a:spLocks noGrp="1"/>
          </p:cNvSpPr>
          <p:nvPr>
            <p:ph type="sldNum" sz="quarter" idx="12"/>
          </p:nvPr>
        </p:nvSpPr>
        <p:spPr/>
        <p:txBody>
          <a:bodyPr/>
          <a:lstStyle/>
          <a:p>
            <a:fld id="{D9F085D5-EC86-4F6A-B501-C1359CB39116}" type="slidenum">
              <a:rPr lang="en-GB" smtClean="0"/>
              <a:t>50</a:t>
            </a:fld>
            <a:endParaRPr lang="en-GB"/>
          </a:p>
        </p:txBody>
      </p:sp>
      <p:pic>
        <p:nvPicPr>
          <p:cNvPr id="5" name="Online Media 4" title="Federal Reserve Chair And Elizabeth Warren Clash Over Unemployment Rates">
            <a:hlinkClick r:id="" action="ppaction://media"/>
            <a:extLst>
              <a:ext uri="{FF2B5EF4-FFF2-40B4-BE49-F238E27FC236}">
                <a16:creationId xmlns:a16="http://schemas.microsoft.com/office/drawing/2014/main" id="{C95426B7-B57B-C4DB-E80B-5026B63E6610}"/>
              </a:ext>
            </a:extLst>
          </p:cNvPr>
          <p:cNvPicPr>
            <a:picLocks noRot="1" noChangeAspect="1"/>
          </p:cNvPicPr>
          <p:nvPr>
            <a:videoFile r:link="rId1"/>
          </p:nvPr>
        </p:nvPicPr>
        <p:blipFill>
          <a:blip r:embed="rId3"/>
          <a:stretch>
            <a:fillRect/>
          </a:stretch>
        </p:blipFill>
        <p:spPr>
          <a:xfrm>
            <a:off x="2029706" y="1325563"/>
            <a:ext cx="7315200" cy="5486400"/>
          </a:xfrm>
          <a:prstGeom prst="rect">
            <a:avLst/>
          </a:prstGeom>
        </p:spPr>
      </p:pic>
    </p:spTree>
    <p:extLst>
      <p:ext uri="{BB962C8B-B14F-4D97-AF65-F5344CB8AC3E}">
        <p14:creationId xmlns:p14="http://schemas.microsoft.com/office/powerpoint/2010/main" val="150594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00B7-1DB6-76A2-1139-0ED12C734F15}"/>
              </a:ext>
            </a:extLst>
          </p:cNvPr>
          <p:cNvSpPr>
            <a:spLocks noGrp="1"/>
          </p:cNvSpPr>
          <p:nvPr>
            <p:ph type="title"/>
          </p:nvPr>
        </p:nvSpPr>
        <p:spPr/>
        <p:txBody>
          <a:bodyPr/>
          <a:lstStyle/>
          <a:p>
            <a:r>
              <a:rPr lang="en-US" dirty="0">
                <a:solidFill>
                  <a:schemeClr val="bg1"/>
                </a:solidFill>
              </a:rPr>
              <a:t>Sen</a:t>
            </a:r>
            <a:r>
              <a:rPr lang="en-US" dirty="0"/>
              <a:t> Warren is Right</a:t>
            </a:r>
          </a:p>
        </p:txBody>
      </p:sp>
      <p:sp>
        <p:nvSpPr>
          <p:cNvPr id="4" name="Slide Number Placeholder 3">
            <a:extLst>
              <a:ext uri="{FF2B5EF4-FFF2-40B4-BE49-F238E27FC236}">
                <a16:creationId xmlns:a16="http://schemas.microsoft.com/office/drawing/2014/main" id="{8FF1AA7F-FBAF-0C20-8CDE-E445BA26383C}"/>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2050" name="Picture 2">
            <a:extLst>
              <a:ext uri="{FF2B5EF4-FFF2-40B4-BE49-F238E27FC236}">
                <a16:creationId xmlns:a16="http://schemas.microsoft.com/office/drawing/2014/main" id="{0928C44E-4930-47CE-A998-D703D88692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8361" y="1570038"/>
            <a:ext cx="9267887" cy="466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86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83C6-71A1-A0C9-8C69-3694E9143E3E}"/>
              </a:ext>
            </a:extLst>
          </p:cNvPr>
          <p:cNvSpPr>
            <a:spLocks noGrp="1"/>
          </p:cNvSpPr>
          <p:nvPr>
            <p:ph type="title"/>
          </p:nvPr>
        </p:nvSpPr>
        <p:spPr/>
        <p:txBody>
          <a:bodyPr/>
          <a:lstStyle/>
          <a:p>
            <a:r>
              <a:rPr lang="en-US" dirty="0">
                <a:solidFill>
                  <a:schemeClr val="bg1"/>
                </a:solidFill>
              </a:rPr>
              <a:t>We</a:t>
            </a:r>
            <a:r>
              <a:rPr lang="en-US" dirty="0"/>
              <a:t>dnesday is a Big Day!</a:t>
            </a:r>
          </a:p>
        </p:txBody>
      </p:sp>
      <p:sp>
        <p:nvSpPr>
          <p:cNvPr id="3" name="Content Placeholder 2">
            <a:extLst>
              <a:ext uri="{FF2B5EF4-FFF2-40B4-BE49-F238E27FC236}">
                <a16:creationId xmlns:a16="http://schemas.microsoft.com/office/drawing/2014/main" id="{6EA589D9-5BFA-3F3F-6C9F-B640C1164F03}"/>
              </a:ext>
            </a:extLst>
          </p:cNvPr>
          <p:cNvSpPr>
            <a:spLocks noGrp="1"/>
          </p:cNvSpPr>
          <p:nvPr>
            <p:ph idx="1"/>
          </p:nvPr>
        </p:nvSpPr>
        <p:spPr/>
        <p:txBody>
          <a:bodyPr/>
          <a:lstStyle/>
          <a:p>
            <a:r>
              <a:rPr lang="en-US" dirty="0"/>
              <a:t>Wednesday</a:t>
            </a:r>
          </a:p>
          <a:p>
            <a:pPr lvl="1"/>
            <a:r>
              <a:rPr lang="en-US" dirty="0"/>
              <a:t>8:30 AM, BLS reports on CPI Inflation for March</a:t>
            </a:r>
          </a:p>
          <a:p>
            <a:pPr lvl="1"/>
            <a:r>
              <a:rPr lang="en-US" dirty="0"/>
              <a:t>2 PM, Minutes of the March FOMC meeting released.</a:t>
            </a:r>
          </a:p>
        </p:txBody>
      </p:sp>
      <p:sp>
        <p:nvSpPr>
          <p:cNvPr id="4" name="Slide Number Placeholder 3">
            <a:extLst>
              <a:ext uri="{FF2B5EF4-FFF2-40B4-BE49-F238E27FC236}">
                <a16:creationId xmlns:a16="http://schemas.microsoft.com/office/drawing/2014/main" id="{3084F8C4-A7AA-56E7-F0B9-F99660631F6E}"/>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3999150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6973-60BE-7574-B225-7909A1CDF345}"/>
              </a:ext>
            </a:extLst>
          </p:cNvPr>
          <p:cNvSpPr>
            <a:spLocks noGrp="1"/>
          </p:cNvSpPr>
          <p:nvPr>
            <p:ph type="title"/>
          </p:nvPr>
        </p:nvSpPr>
        <p:spPr/>
        <p:txBody>
          <a:bodyPr/>
          <a:lstStyle/>
          <a:p>
            <a:r>
              <a:rPr lang="en-US" dirty="0">
                <a:solidFill>
                  <a:schemeClr val="bg1"/>
                </a:solidFill>
              </a:rPr>
              <a:t>Eco</a:t>
            </a:r>
            <a:r>
              <a:rPr lang="en-US" dirty="0">
                <a:solidFill>
                  <a:schemeClr val="accent5">
                    <a:lumMod val="50000"/>
                  </a:schemeClr>
                </a:solidFill>
              </a:rPr>
              <a:t>nomists’ Frustration with MP &amp; Inflation</a:t>
            </a:r>
            <a:endParaRPr lang="en-US" dirty="0"/>
          </a:p>
        </p:txBody>
      </p:sp>
      <p:sp>
        <p:nvSpPr>
          <p:cNvPr id="3" name="Content Placeholder 2">
            <a:extLst>
              <a:ext uri="{FF2B5EF4-FFF2-40B4-BE49-F238E27FC236}">
                <a16:creationId xmlns:a16="http://schemas.microsoft.com/office/drawing/2014/main" id="{E0F6D1C6-3A08-5BC5-2E8F-3924F9C1E75B}"/>
              </a:ext>
            </a:extLst>
          </p:cNvPr>
          <p:cNvSpPr>
            <a:spLocks noGrp="1"/>
          </p:cNvSpPr>
          <p:nvPr>
            <p:ph idx="1"/>
          </p:nvPr>
        </p:nvSpPr>
        <p:spPr/>
        <p:txBody>
          <a:bodyPr/>
          <a:lstStyle/>
          <a:p>
            <a:pPr marL="0" indent="0">
              <a:buNone/>
            </a:pPr>
            <a:r>
              <a:rPr lang="en-US" sz="3200" dirty="0">
                <a:solidFill>
                  <a:schemeClr val="accent5">
                    <a:lumMod val="50000"/>
                  </a:schemeClr>
                </a:solidFill>
              </a:rPr>
              <a:t>Olivier</a:t>
            </a:r>
            <a:r>
              <a:rPr lang="en-US" sz="3200" dirty="0"/>
              <a:t> Blanchard 12/30 Twitter Post:</a:t>
            </a:r>
          </a:p>
          <a:p>
            <a:pPr marL="0" indent="0">
              <a:buNone/>
            </a:pPr>
            <a:r>
              <a:rPr lang="en-US" b="0" dirty="0">
                <a:solidFill>
                  <a:srgbClr val="0F1419"/>
                </a:solidFill>
                <a:latin typeface="TwitterChirp"/>
              </a:rPr>
              <a:t>I</a:t>
            </a:r>
            <a:r>
              <a:rPr lang="en-US" b="0" i="0" dirty="0">
                <a:solidFill>
                  <a:srgbClr val="0F1419"/>
                </a:solidFill>
                <a:effectLst/>
                <a:latin typeface="TwitterChirp"/>
              </a:rPr>
              <a:t>nflation is fundamentally the outcome of the distributional conflict, between firms, workers, and taxpayers…  The source of the conflict may be too hot an economy.  </a:t>
            </a:r>
            <a:r>
              <a:rPr lang="en-US" b="0" dirty="0">
                <a:solidFill>
                  <a:srgbClr val="0F1419"/>
                </a:solidFill>
                <a:latin typeface="TwitterChirp"/>
              </a:rPr>
              <a:t>But in the end, f</a:t>
            </a:r>
            <a:r>
              <a:rPr lang="en-US" b="0" i="0" dirty="0">
                <a:solidFill>
                  <a:srgbClr val="0F1419"/>
                </a:solidFill>
                <a:effectLst/>
                <a:latin typeface="TwitterChirp"/>
              </a:rPr>
              <a:t>orcing the players to accept the outcome, and thus stabilizing inflation, is typically left to the central bank…  It is a highly inefficient way to deal with distributional conflicts…</a:t>
            </a:r>
            <a:endParaRPr lang="en-US" dirty="0"/>
          </a:p>
        </p:txBody>
      </p:sp>
      <p:sp>
        <p:nvSpPr>
          <p:cNvPr id="4" name="Slide Number Placeholder 3">
            <a:extLst>
              <a:ext uri="{FF2B5EF4-FFF2-40B4-BE49-F238E27FC236}">
                <a16:creationId xmlns:a16="http://schemas.microsoft.com/office/drawing/2014/main" id="{262F24EF-22E2-130D-340A-443F7D976F86}"/>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5" name="TextBox 4">
            <a:extLst>
              <a:ext uri="{FF2B5EF4-FFF2-40B4-BE49-F238E27FC236}">
                <a16:creationId xmlns:a16="http://schemas.microsoft.com/office/drawing/2014/main" id="{A32D45A3-AB7D-887D-92B9-3D2482C59363}"/>
              </a:ext>
            </a:extLst>
          </p:cNvPr>
          <p:cNvSpPr txBox="1"/>
          <p:nvPr/>
        </p:nvSpPr>
        <p:spPr>
          <a:xfrm>
            <a:off x="3291840" y="5068389"/>
            <a:ext cx="235131" cy="71845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94629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6100C-66D0-48AE-388F-19DF1114E65D}"/>
              </a:ext>
            </a:extLst>
          </p:cNvPr>
          <p:cNvSpPr>
            <a:spLocks noGrp="1"/>
          </p:cNvSpPr>
          <p:nvPr>
            <p:ph type="title"/>
          </p:nvPr>
        </p:nvSpPr>
        <p:spPr/>
        <p:txBody>
          <a:bodyPr/>
          <a:lstStyle/>
          <a:p>
            <a:r>
              <a:rPr lang="en-US" dirty="0">
                <a:solidFill>
                  <a:schemeClr val="bg1"/>
                </a:solidFill>
              </a:rPr>
              <a:t>Thi</a:t>
            </a:r>
            <a:r>
              <a:rPr lang="en-US" dirty="0"/>
              <a:t>ngs to Ponder</a:t>
            </a:r>
          </a:p>
        </p:txBody>
      </p:sp>
      <p:sp>
        <p:nvSpPr>
          <p:cNvPr id="3" name="Content Placeholder 2">
            <a:extLst>
              <a:ext uri="{FF2B5EF4-FFF2-40B4-BE49-F238E27FC236}">
                <a16:creationId xmlns:a16="http://schemas.microsoft.com/office/drawing/2014/main" id="{17A5EA64-C671-8359-6212-4D8B0F6B6FC8}"/>
              </a:ext>
            </a:extLst>
          </p:cNvPr>
          <p:cNvSpPr>
            <a:spLocks noGrp="1"/>
          </p:cNvSpPr>
          <p:nvPr>
            <p:ph idx="1"/>
          </p:nvPr>
        </p:nvSpPr>
        <p:spPr/>
        <p:txBody>
          <a:bodyPr/>
          <a:lstStyle/>
          <a:p>
            <a:pPr marL="0" indent="0">
              <a:buNone/>
            </a:pPr>
            <a:r>
              <a:rPr lang="en-US" dirty="0"/>
              <a:t>The Fed through monetary policy has the most influence on the short-run behavior of the (world?) economy.  These governmental decisions are made “technocratically” and not democratically. </a:t>
            </a:r>
          </a:p>
          <a:p>
            <a:pPr marL="0" indent="0">
              <a:buNone/>
            </a:pPr>
            <a:r>
              <a:rPr lang="en-US" dirty="0"/>
              <a:t>Congress has mandated the Fed to pursue:</a:t>
            </a:r>
          </a:p>
          <a:p>
            <a:pPr marL="514350" indent="-514350">
              <a:buFont typeface="+mj-lt"/>
              <a:buAutoNum type="arabicPeriod"/>
            </a:pPr>
            <a:r>
              <a:rPr lang="en-US" dirty="0"/>
              <a:t>Both the inflation goal and the unemployment goal.</a:t>
            </a:r>
          </a:p>
          <a:p>
            <a:pPr marL="514350" indent="-514350">
              <a:buFont typeface="+mj-lt"/>
              <a:buAutoNum type="arabicPeriod"/>
            </a:pPr>
            <a:r>
              <a:rPr lang="en-US" dirty="0"/>
              <a:t>The mandate does not include anything about the effects of Fed policy on other countries.</a:t>
            </a:r>
          </a:p>
          <a:p>
            <a:pPr marL="0" indent="0">
              <a:buNone/>
            </a:pPr>
            <a:r>
              <a:rPr lang="en-US" dirty="0"/>
              <a:t>Is there a better way to conduct monetary policy?</a:t>
            </a:r>
          </a:p>
          <a:p>
            <a:pPr marL="0" indent="0">
              <a:buNone/>
            </a:pPr>
            <a:endParaRPr lang="en-US" dirty="0"/>
          </a:p>
        </p:txBody>
      </p:sp>
      <p:sp>
        <p:nvSpPr>
          <p:cNvPr id="4" name="Slide Number Placeholder 3">
            <a:extLst>
              <a:ext uri="{FF2B5EF4-FFF2-40B4-BE49-F238E27FC236}">
                <a16:creationId xmlns:a16="http://schemas.microsoft.com/office/drawing/2014/main" id="{8460E6D6-62A5-E5B5-102B-BC3EE9D13D36}"/>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18532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Comparison: Health Spending</a:t>
            </a:r>
          </a:p>
        </p:txBody>
      </p:sp>
      <p:sp>
        <p:nvSpPr>
          <p:cNvPr id="3" name="Content Placeholder 2">
            <a:extLst>
              <a:ext uri="{FF2B5EF4-FFF2-40B4-BE49-F238E27FC236}">
                <a16:creationId xmlns:a16="http://schemas.microsoft.com/office/drawing/2014/main" id="{94A6239B-1605-4C30-BEE7-CDEBAA6633C6}"/>
              </a:ext>
            </a:extLst>
          </p:cNvPr>
          <p:cNvSpPr>
            <a:spLocks noGrp="1"/>
          </p:cNvSpPr>
          <p:nvPr>
            <p:ph idx="1"/>
          </p:nvPr>
        </p:nvSpPr>
        <p:spPr>
          <a:xfrm>
            <a:off x="1981200" y="1561933"/>
            <a:ext cx="8229600" cy="4525963"/>
          </a:xfrm>
        </p:spPr>
        <p:txBody>
          <a:bodyPr/>
          <a:lstStyle/>
          <a:p>
            <a:pPr marL="0" indent="0">
              <a:buNone/>
            </a:pPr>
            <a:endParaRPr lang="en-US" dirty="0"/>
          </a:p>
        </p:txBody>
      </p:sp>
      <p:pic>
        <p:nvPicPr>
          <p:cNvPr id="7" name="Picture 6">
            <a:extLst>
              <a:ext uri="{FF2B5EF4-FFF2-40B4-BE49-F238E27FC236}">
                <a16:creationId xmlns:a16="http://schemas.microsoft.com/office/drawing/2014/main" id="{AE4D625F-C7AE-4A88-BC66-495165B72B50}"/>
              </a:ext>
            </a:extLst>
          </p:cNvPr>
          <p:cNvPicPr>
            <a:picLocks noChangeAspect="1"/>
          </p:cNvPicPr>
          <p:nvPr/>
        </p:nvPicPr>
        <p:blipFill>
          <a:blip r:embed="rId3"/>
          <a:stretch>
            <a:fillRect/>
          </a:stretch>
        </p:blipFill>
        <p:spPr>
          <a:xfrm>
            <a:off x="1587062" y="896557"/>
            <a:ext cx="9443544" cy="5326077"/>
          </a:xfrm>
          <a:prstGeom prst="rect">
            <a:avLst/>
          </a:prstGeom>
        </p:spPr>
      </p:pic>
    </p:spTree>
    <p:extLst>
      <p:ext uri="{BB962C8B-B14F-4D97-AF65-F5344CB8AC3E}">
        <p14:creationId xmlns:p14="http://schemas.microsoft.com/office/powerpoint/2010/main" val="1537528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55000" lnSpcReduction="20000"/>
          </a:bodyPr>
          <a:lstStyle/>
          <a:p>
            <a:pPr marL="0" indent="0" algn="ctr">
              <a:buNone/>
            </a:pPr>
            <a:endParaRPr lang="en-US" sz="5100" dirty="0">
              <a:hlinkClick r:id="rId2"/>
            </a:endParaRPr>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63799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874296" y="12032"/>
            <a:ext cx="10515600" cy="1325563"/>
          </a:xfrm>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b="1" dirty="0"/>
              <a:t>Week 2 (4/10): 	Monetary Policy (Geoffrey Woglom)</a:t>
            </a:r>
          </a:p>
          <a:p>
            <a:pPr lvl="1">
              <a:spcAft>
                <a:spcPts val="1000"/>
              </a:spcAft>
            </a:pPr>
            <a:r>
              <a:rPr lang="en-US" dirty="0"/>
              <a:t>Week 3 (4/17): 	Healthcare Economics (Jon </a:t>
            </a:r>
            <a:r>
              <a:rPr lang="en-US" dirty="0" err="1"/>
              <a:t>Haveman</a:t>
            </a:r>
            <a:r>
              <a:rPr lang="en-US" dirty="0"/>
              <a:t>, NEED)</a:t>
            </a:r>
          </a:p>
          <a:p>
            <a:pPr lvl="1">
              <a:spcAft>
                <a:spcPts val="1000"/>
              </a:spcAft>
            </a:pPr>
            <a:r>
              <a:rPr lang="en-US" dirty="0"/>
              <a:t>Week 4 (4/24):	Trade and Globalization (Alan Deardorff, University of Michigan)</a:t>
            </a:r>
          </a:p>
          <a:p>
            <a:pPr lvl="1">
              <a:spcAft>
                <a:spcPts val="1000"/>
              </a:spcAft>
            </a:pPr>
            <a:r>
              <a:rPr lang="en-US" dirty="0"/>
              <a:t>Week 5 (5/1):	Trade Deficits and Exchange Rates (Alan Deardorff)</a:t>
            </a:r>
          </a:p>
          <a:p>
            <a:pPr lvl="1">
              <a:spcAft>
                <a:spcPts val="1000"/>
              </a:spcAft>
            </a:pPr>
            <a:r>
              <a:rPr lang="en-US" dirty="0"/>
              <a:t>Week 6 (5/8):	 Cryptocurrencies (Jon </a:t>
            </a:r>
            <a:r>
              <a:rPr lang="en-US" dirty="0" err="1"/>
              <a:t>Haveman</a:t>
            </a:r>
            <a:r>
              <a:rPr lang="en-US" dirty="0"/>
              <a:t>)</a:t>
            </a:r>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961545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9586" y="2214275"/>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Monetary Policy &amp; The Fed</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7</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6" name="Picture 2" descr="3 Factors That Drive the U.S. Dollar">
            <a:extLst>
              <a:ext uri="{FF2B5EF4-FFF2-40B4-BE49-F238E27FC236}">
                <a16:creationId xmlns:a16="http://schemas.microsoft.com/office/drawing/2014/main" id="{27EC2AB0-46C9-BABB-A34A-D05F1C7AE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863" y="456493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ederal Reserve: How It Works, What It Does, Why It Matters">
            <a:extLst>
              <a:ext uri="{FF2B5EF4-FFF2-40B4-BE49-F238E27FC236}">
                <a16:creationId xmlns:a16="http://schemas.microsoft.com/office/drawing/2014/main" id="{13B2E0F3-9AB0-3F94-773B-BCAE37258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831" y="-30109"/>
            <a:ext cx="4389120"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AE10D639-22D7-E345-802B-15DC424172CA}"/>
              </a:ext>
            </a:extLst>
          </p:cNvPr>
          <p:cNvSpPr txBox="1">
            <a:spLocks/>
          </p:cNvSpPr>
          <p:nvPr/>
        </p:nvSpPr>
        <p:spPr>
          <a:xfrm>
            <a:off x="1554480" y="3970784"/>
            <a:ext cx="7580158"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April 10, 2023</a:t>
            </a:r>
          </a:p>
        </p:txBody>
      </p:sp>
    </p:spTree>
    <p:extLst>
      <p:ext uri="{BB962C8B-B14F-4D97-AF65-F5344CB8AC3E}">
        <p14:creationId xmlns:p14="http://schemas.microsoft.com/office/powerpoint/2010/main" val="141593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a:bodyPr>
          <a:lstStyle/>
          <a:p>
            <a:r>
              <a:rPr lang="en-US" dirty="0"/>
              <a:t>This slide deck was authored by:</a:t>
            </a:r>
          </a:p>
          <a:p>
            <a:pPr lvl="1"/>
            <a:r>
              <a:rPr lang="en-US" dirty="0"/>
              <a:t>Geoffrey Woglom, Amherst College (Emeritus)</a:t>
            </a:r>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8</a:t>
            </a:fld>
            <a:endParaRPr lang="en-GB" dirty="0"/>
          </a:p>
        </p:txBody>
      </p:sp>
    </p:spTree>
    <p:extLst>
      <p:ext uri="{BB962C8B-B14F-4D97-AF65-F5344CB8AC3E}">
        <p14:creationId xmlns:p14="http://schemas.microsoft.com/office/powerpoint/2010/main" val="3380721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 or by raising your digital hand.</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7252999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108636</TotalTime>
  <Words>3347</Words>
  <Application>Microsoft Macintosh PowerPoint</Application>
  <PresentationFormat>Widescreen</PresentationFormat>
  <Paragraphs>488</Paragraphs>
  <Slides>56</Slides>
  <Notes>24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Courier New</vt:lpstr>
      <vt:lpstr>nyt-cheltenham</vt:lpstr>
      <vt:lpstr>Times New Roman</vt:lpstr>
      <vt:lpstr>TwitterChirp</vt:lpstr>
      <vt:lpstr>Custom Design</vt:lpstr>
      <vt:lpstr>PowerPoint Presentation</vt:lpstr>
      <vt:lpstr> National Economic Education Delegation</vt:lpstr>
      <vt:lpstr>Who Are We?</vt:lpstr>
      <vt:lpstr>Where Are We?</vt:lpstr>
      <vt:lpstr> Available NEED Topics Include:</vt:lpstr>
      <vt:lpstr> Course Outline</vt:lpstr>
      <vt:lpstr>PowerPoint Presentation</vt:lpstr>
      <vt:lpstr>Credits and Disclaimer</vt:lpstr>
      <vt:lpstr>Submitting Questions</vt:lpstr>
      <vt:lpstr>Outline for the Talk</vt:lpstr>
      <vt:lpstr>What Is a Central Bank?</vt:lpstr>
      <vt:lpstr>Origins</vt:lpstr>
      <vt:lpstr>Financial Crises in the 19th Century</vt:lpstr>
      <vt:lpstr>Illiquidity Can Lead to Insolvency</vt:lpstr>
      <vt:lpstr>Walter Bagehot’s and his Famous Dictum</vt:lpstr>
      <vt:lpstr>JP Morgan, “Lender of Last Resort?” (LOL)</vt:lpstr>
      <vt:lpstr>The Aftermath:  Federal Reserve Act of 1913</vt:lpstr>
      <vt:lpstr>The Evolution of the Fed’s Role  in the Macro Economy</vt:lpstr>
      <vt:lpstr>Stabilizer in Chief:  the Fed</vt:lpstr>
      <vt:lpstr>Track Record on Unemployment</vt:lpstr>
      <vt:lpstr>Track Record on “Price Stability”</vt:lpstr>
      <vt:lpstr>Determinants of Unemployment &amp; Inflation</vt:lpstr>
      <vt:lpstr>The Fed’s Affects the Economy via Interest Rates</vt:lpstr>
      <vt:lpstr>Become a Central Banker in One Slide!</vt:lpstr>
      <vt:lpstr>One Big Complication:  Lags</vt:lpstr>
      <vt:lpstr>“Don’t Listen to This Nonsense”</vt:lpstr>
      <vt:lpstr>A Closer Look at Interest Rate Control</vt:lpstr>
      <vt:lpstr>The Fed and Short-term Interest Rates</vt:lpstr>
      <vt:lpstr>What about the Money Supply?</vt:lpstr>
      <vt:lpstr>Do You See a Relationship?</vt:lpstr>
      <vt:lpstr>The Importance of Long-Term Interest Rates</vt:lpstr>
      <vt:lpstr>Long-Term Interest Rates</vt:lpstr>
      <vt:lpstr>Two Secondary Tools to Affect Interest Rates</vt:lpstr>
      <vt:lpstr>Forward Guidance</vt:lpstr>
      <vt:lpstr>When the Fed Talks, Wall St Listens!</vt:lpstr>
      <vt:lpstr>But Wall Street Got the Wrong Message</vt:lpstr>
      <vt:lpstr>On March 7th Powell Gives More Guidance</vt:lpstr>
      <vt:lpstr>QE And Long-term, Risky Rates</vt:lpstr>
      <vt:lpstr>QE Has Been a Big Deal</vt:lpstr>
      <vt:lpstr>A Policy Strategy: Stabilize Expectations of Inflation</vt:lpstr>
      <vt:lpstr>“Anchoring” Inflation Expectations</vt:lpstr>
      <vt:lpstr>Anchoring Requires Credibility</vt:lpstr>
      <vt:lpstr>The Great Moderation</vt:lpstr>
      <vt:lpstr>Why Did Powell Do It?</vt:lpstr>
      <vt:lpstr>Policy Changes under Powell</vt:lpstr>
      <vt:lpstr>Is Powell Now Channeling Volcker?</vt:lpstr>
      <vt:lpstr>What’s at Stake</vt:lpstr>
      <vt:lpstr>Forward Guidance:  Reverse March!</vt:lpstr>
      <vt:lpstr>Fed Plans, as of March 22</vt:lpstr>
      <vt:lpstr>This Is Why Powell Gets the Big Bucks</vt:lpstr>
      <vt:lpstr>Sen Warren is Right</vt:lpstr>
      <vt:lpstr>Wednesday is a Big Day!</vt:lpstr>
      <vt:lpstr>Economists’ Frustration with MP &amp; Inflation</vt:lpstr>
      <vt:lpstr>Things to Ponder</vt:lpstr>
      <vt:lpstr>International Comparison: Health Spending</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434</cp:revision>
  <cp:lastPrinted>2023-04-11T15:36:35Z</cp:lastPrinted>
  <dcterms:created xsi:type="dcterms:W3CDTF">2017-05-03T22:30:38Z</dcterms:created>
  <dcterms:modified xsi:type="dcterms:W3CDTF">2023-04-11T15:36:44Z</dcterms:modified>
</cp:coreProperties>
</file>