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0"/>
  </p:notesMasterIdLst>
  <p:sldIdLst>
    <p:sldId id="4142" r:id="rId2"/>
    <p:sldId id="328" r:id="rId3"/>
    <p:sldId id="3935" r:id="rId4"/>
    <p:sldId id="1029" r:id="rId5"/>
    <p:sldId id="4001" r:id="rId6"/>
    <p:sldId id="4196" r:id="rId7"/>
    <p:sldId id="4253" r:id="rId8"/>
    <p:sldId id="4254" r:id="rId9"/>
    <p:sldId id="518" r:id="rId10"/>
    <p:sldId id="1112" r:id="rId11"/>
    <p:sldId id="1111" r:id="rId12"/>
    <p:sldId id="519" r:id="rId13"/>
    <p:sldId id="4255" r:id="rId14"/>
    <p:sldId id="4256" r:id="rId15"/>
    <p:sldId id="4260" r:id="rId16"/>
    <p:sldId id="4204" r:id="rId17"/>
    <p:sldId id="4205" r:id="rId18"/>
    <p:sldId id="3941" r:id="rId19"/>
    <p:sldId id="3942" r:id="rId20"/>
    <p:sldId id="3944" r:id="rId21"/>
    <p:sldId id="3945" r:id="rId22"/>
    <p:sldId id="3946" r:id="rId23"/>
    <p:sldId id="1203" r:id="rId24"/>
    <p:sldId id="1099" r:id="rId25"/>
    <p:sldId id="1208" r:id="rId26"/>
    <p:sldId id="4261" r:id="rId27"/>
    <p:sldId id="3949" r:id="rId28"/>
    <p:sldId id="1204" r:id="rId29"/>
    <p:sldId id="4271" r:id="rId30"/>
    <p:sldId id="1202" r:id="rId31"/>
    <p:sldId id="1101" r:id="rId32"/>
    <p:sldId id="4262" r:id="rId33"/>
    <p:sldId id="4264" r:id="rId34"/>
    <p:sldId id="4214" r:id="rId35"/>
    <p:sldId id="3919" r:id="rId36"/>
    <p:sldId id="3922" r:id="rId37"/>
    <p:sldId id="4210" r:id="rId38"/>
    <p:sldId id="4215" r:id="rId39"/>
    <p:sldId id="4216" r:id="rId40"/>
    <p:sldId id="4265" r:id="rId41"/>
    <p:sldId id="4263" r:id="rId42"/>
    <p:sldId id="4269" r:id="rId43"/>
    <p:sldId id="4266" r:id="rId44"/>
    <p:sldId id="4267" r:id="rId45"/>
    <p:sldId id="4268" r:id="rId46"/>
    <p:sldId id="329" r:id="rId47"/>
    <p:sldId id="4272" r:id="rId48"/>
    <p:sldId id="427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23" autoAdjust="0"/>
    <p:restoredTop sz="67891" autoAdjust="0"/>
  </p:normalViewPr>
  <p:slideViewPr>
    <p:cSldViewPr snapToGrid="0" snapToObjects="1">
      <p:cViewPr varScale="1">
        <p:scale>
          <a:sx n="85" d="100"/>
          <a:sy n="85" d="100"/>
        </p:scale>
        <p:origin x="1136" y="160"/>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'FRED Graph'!$A$12:$A$246</c:f>
              <c:numCache>
                <c:formatCode>yyyy\-mm\-dd</c:formatCode>
                <c:ptCount val="235"/>
                <c:pt idx="0">
                  <c:v>44501</c:v>
                </c:pt>
                <c:pt idx="1">
                  <c:v>44502</c:v>
                </c:pt>
                <c:pt idx="2">
                  <c:v>44503</c:v>
                </c:pt>
                <c:pt idx="3">
                  <c:v>44504</c:v>
                </c:pt>
                <c:pt idx="4">
                  <c:v>44505</c:v>
                </c:pt>
                <c:pt idx="5">
                  <c:v>44508</c:v>
                </c:pt>
                <c:pt idx="6">
                  <c:v>44509</c:v>
                </c:pt>
                <c:pt idx="7">
                  <c:v>44510</c:v>
                </c:pt>
                <c:pt idx="8">
                  <c:v>44511</c:v>
                </c:pt>
                <c:pt idx="9">
                  <c:v>44512</c:v>
                </c:pt>
                <c:pt idx="10">
                  <c:v>44515</c:v>
                </c:pt>
                <c:pt idx="11">
                  <c:v>44516</c:v>
                </c:pt>
                <c:pt idx="12">
                  <c:v>44517</c:v>
                </c:pt>
                <c:pt idx="13">
                  <c:v>44518</c:v>
                </c:pt>
                <c:pt idx="14">
                  <c:v>44519</c:v>
                </c:pt>
                <c:pt idx="15">
                  <c:v>44522</c:v>
                </c:pt>
                <c:pt idx="16">
                  <c:v>44523</c:v>
                </c:pt>
                <c:pt idx="17">
                  <c:v>44524</c:v>
                </c:pt>
                <c:pt idx="18">
                  <c:v>44525</c:v>
                </c:pt>
                <c:pt idx="19">
                  <c:v>44526</c:v>
                </c:pt>
                <c:pt idx="20">
                  <c:v>44529</c:v>
                </c:pt>
                <c:pt idx="21">
                  <c:v>44530</c:v>
                </c:pt>
                <c:pt idx="22">
                  <c:v>44531</c:v>
                </c:pt>
                <c:pt idx="23">
                  <c:v>44532</c:v>
                </c:pt>
                <c:pt idx="24">
                  <c:v>44533</c:v>
                </c:pt>
                <c:pt idx="25">
                  <c:v>44536</c:v>
                </c:pt>
                <c:pt idx="26">
                  <c:v>44537</c:v>
                </c:pt>
                <c:pt idx="27">
                  <c:v>44538</c:v>
                </c:pt>
                <c:pt idx="28">
                  <c:v>44539</c:v>
                </c:pt>
                <c:pt idx="29">
                  <c:v>44540</c:v>
                </c:pt>
                <c:pt idx="30">
                  <c:v>44543</c:v>
                </c:pt>
                <c:pt idx="31">
                  <c:v>44544</c:v>
                </c:pt>
                <c:pt idx="32">
                  <c:v>44545</c:v>
                </c:pt>
                <c:pt idx="33">
                  <c:v>44546</c:v>
                </c:pt>
                <c:pt idx="34">
                  <c:v>44547</c:v>
                </c:pt>
                <c:pt idx="35">
                  <c:v>44550</c:v>
                </c:pt>
                <c:pt idx="36">
                  <c:v>44551</c:v>
                </c:pt>
                <c:pt idx="37">
                  <c:v>44552</c:v>
                </c:pt>
                <c:pt idx="38">
                  <c:v>44553</c:v>
                </c:pt>
                <c:pt idx="39">
                  <c:v>44554</c:v>
                </c:pt>
                <c:pt idx="40">
                  <c:v>44557</c:v>
                </c:pt>
                <c:pt idx="41">
                  <c:v>44558</c:v>
                </c:pt>
                <c:pt idx="42">
                  <c:v>44559</c:v>
                </c:pt>
                <c:pt idx="43">
                  <c:v>44560</c:v>
                </c:pt>
                <c:pt idx="44">
                  <c:v>44561</c:v>
                </c:pt>
                <c:pt idx="45">
                  <c:v>44564</c:v>
                </c:pt>
                <c:pt idx="46">
                  <c:v>44565</c:v>
                </c:pt>
                <c:pt idx="47">
                  <c:v>44566</c:v>
                </c:pt>
                <c:pt idx="48">
                  <c:v>44567</c:v>
                </c:pt>
                <c:pt idx="49">
                  <c:v>44568</c:v>
                </c:pt>
                <c:pt idx="50">
                  <c:v>44571</c:v>
                </c:pt>
                <c:pt idx="51">
                  <c:v>44572</c:v>
                </c:pt>
                <c:pt idx="52">
                  <c:v>44573</c:v>
                </c:pt>
                <c:pt idx="53">
                  <c:v>44574</c:v>
                </c:pt>
                <c:pt idx="54">
                  <c:v>44575</c:v>
                </c:pt>
                <c:pt idx="55">
                  <c:v>44578</c:v>
                </c:pt>
                <c:pt idx="56">
                  <c:v>44579</c:v>
                </c:pt>
                <c:pt idx="57">
                  <c:v>44580</c:v>
                </c:pt>
                <c:pt idx="58">
                  <c:v>44581</c:v>
                </c:pt>
                <c:pt idx="59">
                  <c:v>44582</c:v>
                </c:pt>
                <c:pt idx="60">
                  <c:v>44585</c:v>
                </c:pt>
                <c:pt idx="61">
                  <c:v>44586</c:v>
                </c:pt>
                <c:pt idx="62">
                  <c:v>44587</c:v>
                </c:pt>
                <c:pt idx="63">
                  <c:v>44588</c:v>
                </c:pt>
                <c:pt idx="64">
                  <c:v>44589</c:v>
                </c:pt>
                <c:pt idx="65">
                  <c:v>44592</c:v>
                </c:pt>
                <c:pt idx="66">
                  <c:v>44593</c:v>
                </c:pt>
                <c:pt idx="67">
                  <c:v>44594</c:v>
                </c:pt>
                <c:pt idx="68">
                  <c:v>44595</c:v>
                </c:pt>
                <c:pt idx="69">
                  <c:v>44596</c:v>
                </c:pt>
                <c:pt idx="70">
                  <c:v>44599</c:v>
                </c:pt>
                <c:pt idx="71">
                  <c:v>44600</c:v>
                </c:pt>
                <c:pt idx="72">
                  <c:v>44601</c:v>
                </c:pt>
                <c:pt idx="73">
                  <c:v>44602</c:v>
                </c:pt>
                <c:pt idx="74">
                  <c:v>44603</c:v>
                </c:pt>
                <c:pt idx="75">
                  <c:v>44606</c:v>
                </c:pt>
                <c:pt idx="76">
                  <c:v>44607</c:v>
                </c:pt>
                <c:pt idx="77">
                  <c:v>44608</c:v>
                </c:pt>
                <c:pt idx="78">
                  <c:v>44609</c:v>
                </c:pt>
                <c:pt idx="79">
                  <c:v>44610</c:v>
                </c:pt>
                <c:pt idx="80">
                  <c:v>44613</c:v>
                </c:pt>
                <c:pt idx="81">
                  <c:v>44614</c:v>
                </c:pt>
                <c:pt idx="82">
                  <c:v>44615</c:v>
                </c:pt>
                <c:pt idx="83">
                  <c:v>44616</c:v>
                </c:pt>
                <c:pt idx="84">
                  <c:v>44617</c:v>
                </c:pt>
                <c:pt idx="85">
                  <c:v>44620</c:v>
                </c:pt>
                <c:pt idx="86">
                  <c:v>44621</c:v>
                </c:pt>
                <c:pt idx="87">
                  <c:v>44622</c:v>
                </c:pt>
                <c:pt idx="88">
                  <c:v>44623</c:v>
                </c:pt>
                <c:pt idx="89">
                  <c:v>44624</c:v>
                </c:pt>
                <c:pt idx="90">
                  <c:v>44627</c:v>
                </c:pt>
                <c:pt idx="91">
                  <c:v>44628</c:v>
                </c:pt>
                <c:pt idx="92">
                  <c:v>44629</c:v>
                </c:pt>
                <c:pt idx="93">
                  <c:v>44630</c:v>
                </c:pt>
                <c:pt idx="94">
                  <c:v>44631</c:v>
                </c:pt>
                <c:pt idx="95">
                  <c:v>44634</c:v>
                </c:pt>
                <c:pt idx="96">
                  <c:v>44635</c:v>
                </c:pt>
                <c:pt idx="97">
                  <c:v>44636</c:v>
                </c:pt>
                <c:pt idx="98">
                  <c:v>44637</c:v>
                </c:pt>
                <c:pt idx="99">
                  <c:v>44638</c:v>
                </c:pt>
                <c:pt idx="100">
                  <c:v>44641</c:v>
                </c:pt>
                <c:pt idx="101">
                  <c:v>44642</c:v>
                </c:pt>
                <c:pt idx="102">
                  <c:v>44643</c:v>
                </c:pt>
                <c:pt idx="103">
                  <c:v>44644</c:v>
                </c:pt>
                <c:pt idx="104">
                  <c:v>44645</c:v>
                </c:pt>
                <c:pt idx="105">
                  <c:v>44648</c:v>
                </c:pt>
                <c:pt idx="106">
                  <c:v>44649</c:v>
                </c:pt>
                <c:pt idx="107">
                  <c:v>44650</c:v>
                </c:pt>
                <c:pt idx="108">
                  <c:v>44651</c:v>
                </c:pt>
                <c:pt idx="109">
                  <c:v>44652</c:v>
                </c:pt>
                <c:pt idx="110">
                  <c:v>44655</c:v>
                </c:pt>
                <c:pt idx="111">
                  <c:v>44656</c:v>
                </c:pt>
                <c:pt idx="112">
                  <c:v>44657</c:v>
                </c:pt>
                <c:pt idx="113">
                  <c:v>44658</c:v>
                </c:pt>
                <c:pt idx="114">
                  <c:v>44659</c:v>
                </c:pt>
                <c:pt idx="115">
                  <c:v>44662</c:v>
                </c:pt>
                <c:pt idx="116">
                  <c:v>44663</c:v>
                </c:pt>
                <c:pt idx="117">
                  <c:v>44664</c:v>
                </c:pt>
                <c:pt idx="118">
                  <c:v>44665</c:v>
                </c:pt>
                <c:pt idx="119">
                  <c:v>44666</c:v>
                </c:pt>
                <c:pt idx="120">
                  <c:v>44669</c:v>
                </c:pt>
                <c:pt idx="121">
                  <c:v>44670</c:v>
                </c:pt>
                <c:pt idx="122">
                  <c:v>44671</c:v>
                </c:pt>
                <c:pt idx="123">
                  <c:v>44672</c:v>
                </c:pt>
                <c:pt idx="124">
                  <c:v>44673</c:v>
                </c:pt>
                <c:pt idx="125">
                  <c:v>44676</c:v>
                </c:pt>
                <c:pt idx="126">
                  <c:v>44677</c:v>
                </c:pt>
                <c:pt idx="127">
                  <c:v>44678</c:v>
                </c:pt>
                <c:pt idx="128">
                  <c:v>44679</c:v>
                </c:pt>
                <c:pt idx="129">
                  <c:v>44680</c:v>
                </c:pt>
                <c:pt idx="130">
                  <c:v>44683</c:v>
                </c:pt>
                <c:pt idx="131">
                  <c:v>44684</c:v>
                </c:pt>
                <c:pt idx="132">
                  <c:v>44685</c:v>
                </c:pt>
                <c:pt idx="133">
                  <c:v>44686</c:v>
                </c:pt>
                <c:pt idx="134">
                  <c:v>44687</c:v>
                </c:pt>
                <c:pt idx="135">
                  <c:v>44690</c:v>
                </c:pt>
                <c:pt idx="136">
                  <c:v>44691</c:v>
                </c:pt>
                <c:pt idx="137">
                  <c:v>44692</c:v>
                </c:pt>
                <c:pt idx="138">
                  <c:v>44693</c:v>
                </c:pt>
                <c:pt idx="139">
                  <c:v>44694</c:v>
                </c:pt>
                <c:pt idx="140">
                  <c:v>44697</c:v>
                </c:pt>
                <c:pt idx="141">
                  <c:v>44698</c:v>
                </c:pt>
                <c:pt idx="142">
                  <c:v>44699</c:v>
                </c:pt>
                <c:pt idx="143">
                  <c:v>44700</c:v>
                </c:pt>
                <c:pt idx="144">
                  <c:v>44701</c:v>
                </c:pt>
                <c:pt idx="145">
                  <c:v>44704</c:v>
                </c:pt>
                <c:pt idx="146">
                  <c:v>44705</c:v>
                </c:pt>
                <c:pt idx="147">
                  <c:v>44706</c:v>
                </c:pt>
                <c:pt idx="148">
                  <c:v>44707</c:v>
                </c:pt>
                <c:pt idx="149">
                  <c:v>44708</c:v>
                </c:pt>
                <c:pt idx="150">
                  <c:v>44711</c:v>
                </c:pt>
                <c:pt idx="151">
                  <c:v>44712</c:v>
                </c:pt>
                <c:pt idx="152">
                  <c:v>44713</c:v>
                </c:pt>
                <c:pt idx="153">
                  <c:v>44714</c:v>
                </c:pt>
                <c:pt idx="154">
                  <c:v>44715</c:v>
                </c:pt>
                <c:pt idx="155">
                  <c:v>44718</c:v>
                </c:pt>
                <c:pt idx="156">
                  <c:v>44719</c:v>
                </c:pt>
                <c:pt idx="157">
                  <c:v>44720</c:v>
                </c:pt>
                <c:pt idx="158">
                  <c:v>44721</c:v>
                </c:pt>
                <c:pt idx="159">
                  <c:v>44722</c:v>
                </c:pt>
                <c:pt idx="160">
                  <c:v>44725</c:v>
                </c:pt>
                <c:pt idx="161">
                  <c:v>44726</c:v>
                </c:pt>
                <c:pt idx="162">
                  <c:v>44727</c:v>
                </c:pt>
                <c:pt idx="163">
                  <c:v>44728</c:v>
                </c:pt>
                <c:pt idx="164">
                  <c:v>44729</c:v>
                </c:pt>
                <c:pt idx="165">
                  <c:v>44732</c:v>
                </c:pt>
                <c:pt idx="166">
                  <c:v>44733</c:v>
                </c:pt>
                <c:pt idx="167">
                  <c:v>44734</c:v>
                </c:pt>
                <c:pt idx="168">
                  <c:v>44735</c:v>
                </c:pt>
                <c:pt idx="169">
                  <c:v>44736</c:v>
                </c:pt>
                <c:pt idx="170">
                  <c:v>44739</c:v>
                </c:pt>
                <c:pt idx="171">
                  <c:v>44740</c:v>
                </c:pt>
                <c:pt idx="172">
                  <c:v>44741</c:v>
                </c:pt>
                <c:pt idx="173">
                  <c:v>44742</c:v>
                </c:pt>
                <c:pt idx="174">
                  <c:v>44743</c:v>
                </c:pt>
                <c:pt idx="175">
                  <c:v>44746</c:v>
                </c:pt>
                <c:pt idx="176">
                  <c:v>44747</c:v>
                </c:pt>
                <c:pt idx="177">
                  <c:v>44748</c:v>
                </c:pt>
                <c:pt idx="178">
                  <c:v>44749</c:v>
                </c:pt>
                <c:pt idx="179">
                  <c:v>44750</c:v>
                </c:pt>
                <c:pt idx="180">
                  <c:v>44753</c:v>
                </c:pt>
                <c:pt idx="181">
                  <c:v>44754</c:v>
                </c:pt>
                <c:pt idx="182">
                  <c:v>44755</c:v>
                </c:pt>
                <c:pt idx="183">
                  <c:v>44756</c:v>
                </c:pt>
                <c:pt idx="184">
                  <c:v>44757</c:v>
                </c:pt>
                <c:pt idx="185">
                  <c:v>44760</c:v>
                </c:pt>
                <c:pt idx="186">
                  <c:v>44761</c:v>
                </c:pt>
                <c:pt idx="187">
                  <c:v>44762</c:v>
                </c:pt>
                <c:pt idx="188">
                  <c:v>44763</c:v>
                </c:pt>
                <c:pt idx="189">
                  <c:v>44764</c:v>
                </c:pt>
                <c:pt idx="190">
                  <c:v>44767</c:v>
                </c:pt>
                <c:pt idx="191">
                  <c:v>44768</c:v>
                </c:pt>
                <c:pt idx="192">
                  <c:v>44769</c:v>
                </c:pt>
                <c:pt idx="193">
                  <c:v>44770</c:v>
                </c:pt>
                <c:pt idx="194">
                  <c:v>44771</c:v>
                </c:pt>
                <c:pt idx="195">
                  <c:v>44774</c:v>
                </c:pt>
                <c:pt idx="196">
                  <c:v>44775</c:v>
                </c:pt>
                <c:pt idx="197">
                  <c:v>44776</c:v>
                </c:pt>
                <c:pt idx="198">
                  <c:v>44777</c:v>
                </c:pt>
                <c:pt idx="199">
                  <c:v>44778</c:v>
                </c:pt>
                <c:pt idx="200">
                  <c:v>44781</c:v>
                </c:pt>
                <c:pt idx="201">
                  <c:v>44782</c:v>
                </c:pt>
                <c:pt idx="202">
                  <c:v>44783</c:v>
                </c:pt>
                <c:pt idx="203">
                  <c:v>44784</c:v>
                </c:pt>
                <c:pt idx="204">
                  <c:v>44785</c:v>
                </c:pt>
                <c:pt idx="205">
                  <c:v>44788</c:v>
                </c:pt>
                <c:pt idx="206">
                  <c:v>44789</c:v>
                </c:pt>
                <c:pt idx="207">
                  <c:v>44790</c:v>
                </c:pt>
                <c:pt idx="208">
                  <c:v>44791</c:v>
                </c:pt>
                <c:pt idx="209">
                  <c:v>44792</c:v>
                </c:pt>
                <c:pt idx="210">
                  <c:v>44795</c:v>
                </c:pt>
                <c:pt idx="211">
                  <c:v>44796</c:v>
                </c:pt>
                <c:pt idx="212">
                  <c:v>44797</c:v>
                </c:pt>
                <c:pt idx="213">
                  <c:v>44798</c:v>
                </c:pt>
                <c:pt idx="214">
                  <c:v>44799</c:v>
                </c:pt>
                <c:pt idx="215">
                  <c:v>44802</c:v>
                </c:pt>
                <c:pt idx="216">
                  <c:v>44803</c:v>
                </c:pt>
                <c:pt idx="217">
                  <c:v>44804</c:v>
                </c:pt>
                <c:pt idx="218">
                  <c:v>44805</c:v>
                </c:pt>
                <c:pt idx="219">
                  <c:v>44806</c:v>
                </c:pt>
                <c:pt idx="220">
                  <c:v>44809</c:v>
                </c:pt>
                <c:pt idx="221">
                  <c:v>44810</c:v>
                </c:pt>
                <c:pt idx="222">
                  <c:v>44811</c:v>
                </c:pt>
                <c:pt idx="223">
                  <c:v>44812</c:v>
                </c:pt>
                <c:pt idx="224">
                  <c:v>44813</c:v>
                </c:pt>
                <c:pt idx="225">
                  <c:v>44816</c:v>
                </c:pt>
                <c:pt idx="226">
                  <c:v>44817</c:v>
                </c:pt>
                <c:pt idx="227">
                  <c:v>44818</c:v>
                </c:pt>
                <c:pt idx="228">
                  <c:v>44819</c:v>
                </c:pt>
                <c:pt idx="229">
                  <c:v>44820</c:v>
                </c:pt>
                <c:pt idx="230">
                  <c:v>44823</c:v>
                </c:pt>
                <c:pt idx="231">
                  <c:v>44824</c:v>
                </c:pt>
                <c:pt idx="232">
                  <c:v>44825</c:v>
                </c:pt>
                <c:pt idx="233">
                  <c:v>44826</c:v>
                </c:pt>
                <c:pt idx="234">
                  <c:v>44827</c:v>
                </c:pt>
              </c:numCache>
            </c:numRef>
          </c:cat>
          <c:val>
            <c:numRef>
              <c:f>'FRED Graph'!$B$12:$B$246</c:f>
              <c:numCache>
                <c:formatCode>0.00</c:formatCode>
                <c:ptCount val="235"/>
                <c:pt idx="0">
                  <c:v>0.15</c:v>
                </c:pt>
                <c:pt idx="1">
                  <c:v>0.15</c:v>
                </c:pt>
                <c:pt idx="2">
                  <c:v>0.17</c:v>
                </c:pt>
                <c:pt idx="3">
                  <c:v>0.14000000000000001</c:v>
                </c:pt>
                <c:pt idx="4">
                  <c:v>0.14000000000000001</c:v>
                </c:pt>
                <c:pt idx="5">
                  <c:v>0.16</c:v>
                </c:pt>
                <c:pt idx="6">
                  <c:v>0.14000000000000001</c:v>
                </c:pt>
                <c:pt idx="7">
                  <c:v>0.17</c:v>
                </c:pt>
                <c:pt idx="8" formatCode="General">
                  <c:v>#N/A</c:v>
                </c:pt>
                <c:pt idx="9">
                  <c:v>0.17</c:v>
                </c:pt>
                <c:pt idx="10">
                  <c:v>0.18</c:v>
                </c:pt>
                <c:pt idx="11">
                  <c:v>0.17</c:v>
                </c:pt>
                <c:pt idx="12">
                  <c:v>0.18</c:v>
                </c:pt>
                <c:pt idx="13">
                  <c:v>0.18</c:v>
                </c:pt>
                <c:pt idx="14">
                  <c:v>0.18</c:v>
                </c:pt>
                <c:pt idx="15">
                  <c:v>0.2</c:v>
                </c:pt>
                <c:pt idx="16">
                  <c:v>0.21</c:v>
                </c:pt>
                <c:pt idx="17">
                  <c:v>0.24</c:v>
                </c:pt>
                <c:pt idx="18" formatCode="General">
                  <c:v>#N/A</c:v>
                </c:pt>
                <c:pt idx="19">
                  <c:v>0.2</c:v>
                </c:pt>
                <c:pt idx="20">
                  <c:v>0.21</c:v>
                </c:pt>
                <c:pt idx="21">
                  <c:v>0.24</c:v>
                </c:pt>
                <c:pt idx="22">
                  <c:v>0.25</c:v>
                </c:pt>
                <c:pt idx="23">
                  <c:v>0.27</c:v>
                </c:pt>
                <c:pt idx="24">
                  <c:v>0.26</c:v>
                </c:pt>
                <c:pt idx="25">
                  <c:v>0.28000000000000003</c:v>
                </c:pt>
                <c:pt idx="26">
                  <c:v>0.31</c:v>
                </c:pt>
                <c:pt idx="27">
                  <c:v>0.28999999999999998</c:v>
                </c:pt>
                <c:pt idx="28">
                  <c:v>0.28000000000000003</c:v>
                </c:pt>
                <c:pt idx="29">
                  <c:v>0.27</c:v>
                </c:pt>
                <c:pt idx="30">
                  <c:v>0.27</c:v>
                </c:pt>
                <c:pt idx="31">
                  <c:v>0.26</c:v>
                </c:pt>
                <c:pt idx="32">
                  <c:v>0.28999999999999998</c:v>
                </c:pt>
                <c:pt idx="33">
                  <c:v>0.26</c:v>
                </c:pt>
                <c:pt idx="34">
                  <c:v>0.27</c:v>
                </c:pt>
                <c:pt idx="35">
                  <c:v>0.27</c:v>
                </c:pt>
                <c:pt idx="36">
                  <c:v>0.28999999999999998</c:v>
                </c:pt>
                <c:pt idx="37">
                  <c:v>0.28000000000000003</c:v>
                </c:pt>
                <c:pt idx="38">
                  <c:v>0.31</c:v>
                </c:pt>
                <c:pt idx="39" formatCode="General">
                  <c:v>#N/A</c:v>
                </c:pt>
                <c:pt idx="40">
                  <c:v>0.33</c:v>
                </c:pt>
                <c:pt idx="41">
                  <c:v>0.39</c:v>
                </c:pt>
                <c:pt idx="42">
                  <c:v>0.38</c:v>
                </c:pt>
                <c:pt idx="43">
                  <c:v>0.38</c:v>
                </c:pt>
                <c:pt idx="44">
                  <c:v>0.39</c:v>
                </c:pt>
                <c:pt idx="45">
                  <c:v>0.4</c:v>
                </c:pt>
                <c:pt idx="46">
                  <c:v>0.38</c:v>
                </c:pt>
                <c:pt idx="47">
                  <c:v>0.41</c:v>
                </c:pt>
                <c:pt idx="48">
                  <c:v>0.45</c:v>
                </c:pt>
                <c:pt idx="49">
                  <c:v>0.43</c:v>
                </c:pt>
                <c:pt idx="50">
                  <c:v>0.46</c:v>
                </c:pt>
                <c:pt idx="51">
                  <c:v>0.46</c:v>
                </c:pt>
                <c:pt idx="52">
                  <c:v>0.48</c:v>
                </c:pt>
                <c:pt idx="53">
                  <c:v>0.47</c:v>
                </c:pt>
                <c:pt idx="54">
                  <c:v>0.51</c:v>
                </c:pt>
                <c:pt idx="55" formatCode="General">
                  <c:v>#N/A</c:v>
                </c:pt>
                <c:pt idx="56">
                  <c:v>0.57999999999999996</c:v>
                </c:pt>
                <c:pt idx="57">
                  <c:v>0.56999999999999995</c:v>
                </c:pt>
                <c:pt idx="58">
                  <c:v>0.6</c:v>
                </c:pt>
                <c:pt idx="59">
                  <c:v>0.57999999999999996</c:v>
                </c:pt>
                <c:pt idx="60">
                  <c:v>0.57999999999999996</c:v>
                </c:pt>
                <c:pt idx="61">
                  <c:v>0.65</c:v>
                </c:pt>
                <c:pt idx="62">
                  <c:v>0.7</c:v>
                </c:pt>
                <c:pt idx="63">
                  <c:v>0.75</c:v>
                </c:pt>
                <c:pt idx="64">
                  <c:v>0.75</c:v>
                </c:pt>
                <c:pt idx="65">
                  <c:v>0.78</c:v>
                </c:pt>
                <c:pt idx="66">
                  <c:v>0.78</c:v>
                </c:pt>
                <c:pt idx="67">
                  <c:v>0.76</c:v>
                </c:pt>
                <c:pt idx="68">
                  <c:v>0.78</c:v>
                </c:pt>
                <c:pt idx="69">
                  <c:v>0.89</c:v>
                </c:pt>
                <c:pt idx="70">
                  <c:v>0.88</c:v>
                </c:pt>
                <c:pt idx="71">
                  <c:v>0.91</c:v>
                </c:pt>
                <c:pt idx="72">
                  <c:v>0.91</c:v>
                </c:pt>
                <c:pt idx="73">
                  <c:v>1.1399999999999999</c:v>
                </c:pt>
                <c:pt idx="74">
                  <c:v>1.07</c:v>
                </c:pt>
                <c:pt idx="75">
                  <c:v>1.1299999999999999</c:v>
                </c:pt>
                <c:pt idx="76">
                  <c:v>1.1100000000000001</c:v>
                </c:pt>
                <c:pt idx="77">
                  <c:v>1.0900000000000001</c:v>
                </c:pt>
                <c:pt idx="78">
                  <c:v>1.05</c:v>
                </c:pt>
                <c:pt idx="79">
                  <c:v>1.03</c:v>
                </c:pt>
                <c:pt idx="80" formatCode="General">
                  <c:v>#N/A</c:v>
                </c:pt>
                <c:pt idx="81">
                  <c:v>1.17</c:v>
                </c:pt>
                <c:pt idx="82">
                  <c:v>1.1599999999999999</c:v>
                </c:pt>
                <c:pt idx="83">
                  <c:v>1.08</c:v>
                </c:pt>
                <c:pt idx="84">
                  <c:v>1.1299999999999999</c:v>
                </c:pt>
                <c:pt idx="85">
                  <c:v>1.01</c:v>
                </c:pt>
                <c:pt idx="86">
                  <c:v>0.91</c:v>
                </c:pt>
                <c:pt idx="87">
                  <c:v>1.06</c:v>
                </c:pt>
                <c:pt idx="88">
                  <c:v>1.08</c:v>
                </c:pt>
                <c:pt idx="89">
                  <c:v>1.05</c:v>
                </c:pt>
                <c:pt idx="90">
                  <c:v>1.07</c:v>
                </c:pt>
                <c:pt idx="91">
                  <c:v>1.1200000000000001</c:v>
                </c:pt>
                <c:pt idx="92">
                  <c:v>1.1499999999999999</c:v>
                </c:pt>
                <c:pt idx="93">
                  <c:v>1.19</c:v>
                </c:pt>
                <c:pt idx="94">
                  <c:v>1.22</c:v>
                </c:pt>
                <c:pt idx="95">
                  <c:v>1.28</c:v>
                </c:pt>
                <c:pt idx="96">
                  <c:v>1.28</c:v>
                </c:pt>
                <c:pt idx="97">
                  <c:v>1.35</c:v>
                </c:pt>
                <c:pt idx="98">
                  <c:v>1.3</c:v>
                </c:pt>
                <c:pt idx="99">
                  <c:v>1.29</c:v>
                </c:pt>
                <c:pt idx="100">
                  <c:v>1.4</c:v>
                </c:pt>
                <c:pt idx="101">
                  <c:v>1.59</c:v>
                </c:pt>
                <c:pt idx="102">
                  <c:v>1.52</c:v>
                </c:pt>
                <c:pt idx="103">
                  <c:v>1.55</c:v>
                </c:pt>
                <c:pt idx="104">
                  <c:v>1.67</c:v>
                </c:pt>
                <c:pt idx="105">
                  <c:v>1.69</c:v>
                </c:pt>
                <c:pt idx="106">
                  <c:v>1.67</c:v>
                </c:pt>
                <c:pt idx="107">
                  <c:v>1.64</c:v>
                </c:pt>
                <c:pt idx="108">
                  <c:v>1.63</c:v>
                </c:pt>
                <c:pt idx="109">
                  <c:v>1.72</c:v>
                </c:pt>
                <c:pt idx="110">
                  <c:v>1.72</c:v>
                </c:pt>
                <c:pt idx="111">
                  <c:v>1.77</c:v>
                </c:pt>
                <c:pt idx="112">
                  <c:v>1.79</c:v>
                </c:pt>
                <c:pt idx="113">
                  <c:v>1.78</c:v>
                </c:pt>
                <c:pt idx="114">
                  <c:v>1.81</c:v>
                </c:pt>
                <c:pt idx="115">
                  <c:v>1.85</c:v>
                </c:pt>
                <c:pt idx="116">
                  <c:v>1.77</c:v>
                </c:pt>
                <c:pt idx="117">
                  <c:v>1.78</c:v>
                </c:pt>
                <c:pt idx="118">
                  <c:v>1.84</c:v>
                </c:pt>
                <c:pt idx="119" formatCode="General">
                  <c:v>#N/A</c:v>
                </c:pt>
                <c:pt idx="120">
                  <c:v>1.84</c:v>
                </c:pt>
                <c:pt idx="121">
                  <c:v>1.94</c:v>
                </c:pt>
                <c:pt idx="122">
                  <c:v>1.93</c:v>
                </c:pt>
                <c:pt idx="123">
                  <c:v>2.0099999999999998</c:v>
                </c:pt>
                <c:pt idx="124">
                  <c:v>2.06</c:v>
                </c:pt>
                <c:pt idx="125">
                  <c:v>2.0299999999999998</c:v>
                </c:pt>
                <c:pt idx="126">
                  <c:v>1.99</c:v>
                </c:pt>
                <c:pt idx="127">
                  <c:v>1.97</c:v>
                </c:pt>
                <c:pt idx="128">
                  <c:v>2.04</c:v>
                </c:pt>
                <c:pt idx="129">
                  <c:v>2.1</c:v>
                </c:pt>
                <c:pt idx="130">
                  <c:v>2.1</c:v>
                </c:pt>
                <c:pt idx="131">
                  <c:v>2.16</c:v>
                </c:pt>
                <c:pt idx="132">
                  <c:v>2.0699999999999998</c:v>
                </c:pt>
                <c:pt idx="133">
                  <c:v>2.08</c:v>
                </c:pt>
                <c:pt idx="134">
                  <c:v>2.08</c:v>
                </c:pt>
                <c:pt idx="135">
                  <c:v>1.99</c:v>
                </c:pt>
                <c:pt idx="136">
                  <c:v>2.0099999999999998</c:v>
                </c:pt>
                <c:pt idx="137">
                  <c:v>1.99</c:v>
                </c:pt>
                <c:pt idx="138">
                  <c:v>1.96</c:v>
                </c:pt>
                <c:pt idx="139">
                  <c:v>2.04</c:v>
                </c:pt>
                <c:pt idx="140">
                  <c:v>2.0699999999999998</c:v>
                </c:pt>
                <c:pt idx="141">
                  <c:v>2.16</c:v>
                </c:pt>
                <c:pt idx="142">
                  <c:v>2.16</c:v>
                </c:pt>
                <c:pt idx="143">
                  <c:v>2.11</c:v>
                </c:pt>
                <c:pt idx="144">
                  <c:v>2.0699999999999998</c:v>
                </c:pt>
                <c:pt idx="145">
                  <c:v>2.09</c:v>
                </c:pt>
                <c:pt idx="146">
                  <c:v>2.02</c:v>
                </c:pt>
                <c:pt idx="147">
                  <c:v>2.0099999999999998</c:v>
                </c:pt>
                <c:pt idx="148">
                  <c:v>1.99</c:v>
                </c:pt>
                <c:pt idx="149">
                  <c:v>2.0099999999999998</c:v>
                </c:pt>
                <c:pt idx="150" formatCode="General">
                  <c:v>#N/A</c:v>
                </c:pt>
                <c:pt idx="151">
                  <c:v>2.08</c:v>
                </c:pt>
                <c:pt idx="152">
                  <c:v>2.16</c:v>
                </c:pt>
                <c:pt idx="153">
                  <c:v>2.15</c:v>
                </c:pt>
                <c:pt idx="154">
                  <c:v>2.1800000000000002</c:v>
                </c:pt>
                <c:pt idx="155">
                  <c:v>2.23</c:v>
                </c:pt>
                <c:pt idx="156">
                  <c:v>2.2599999999999998</c:v>
                </c:pt>
                <c:pt idx="157">
                  <c:v>2.29</c:v>
                </c:pt>
                <c:pt idx="158">
                  <c:v>2.35</c:v>
                </c:pt>
                <c:pt idx="159">
                  <c:v>2.58</c:v>
                </c:pt>
                <c:pt idx="160">
                  <c:v>2.89</c:v>
                </c:pt>
                <c:pt idx="161">
                  <c:v>3.15</c:v>
                </c:pt>
                <c:pt idx="162">
                  <c:v>2.93</c:v>
                </c:pt>
                <c:pt idx="163">
                  <c:v>2.88</c:v>
                </c:pt>
                <c:pt idx="164">
                  <c:v>2.86</c:v>
                </c:pt>
                <c:pt idx="165" formatCode="General">
                  <c:v>#N/A</c:v>
                </c:pt>
                <c:pt idx="166">
                  <c:v>2.92</c:v>
                </c:pt>
                <c:pt idx="167">
                  <c:v>2.79</c:v>
                </c:pt>
                <c:pt idx="168">
                  <c:v>2.78</c:v>
                </c:pt>
                <c:pt idx="169">
                  <c:v>2.83</c:v>
                </c:pt>
                <c:pt idx="170">
                  <c:v>2.89</c:v>
                </c:pt>
                <c:pt idx="171">
                  <c:v>2.88</c:v>
                </c:pt>
                <c:pt idx="172">
                  <c:v>2.88</c:v>
                </c:pt>
                <c:pt idx="173">
                  <c:v>2.8</c:v>
                </c:pt>
                <c:pt idx="174">
                  <c:v>2.79</c:v>
                </c:pt>
                <c:pt idx="175" formatCode="General">
                  <c:v>#N/A</c:v>
                </c:pt>
                <c:pt idx="176">
                  <c:v>2.77</c:v>
                </c:pt>
                <c:pt idx="177">
                  <c:v>2.82</c:v>
                </c:pt>
                <c:pt idx="178">
                  <c:v>2.87</c:v>
                </c:pt>
                <c:pt idx="179">
                  <c:v>2.96</c:v>
                </c:pt>
                <c:pt idx="180">
                  <c:v>2.97</c:v>
                </c:pt>
                <c:pt idx="181">
                  <c:v>3.07</c:v>
                </c:pt>
                <c:pt idx="182">
                  <c:v>3.21</c:v>
                </c:pt>
                <c:pt idx="183">
                  <c:v>3.16</c:v>
                </c:pt>
                <c:pt idx="184">
                  <c:v>3.12</c:v>
                </c:pt>
                <c:pt idx="185">
                  <c:v>3.13</c:v>
                </c:pt>
                <c:pt idx="186">
                  <c:v>3.18</c:v>
                </c:pt>
                <c:pt idx="187">
                  <c:v>3.18</c:v>
                </c:pt>
                <c:pt idx="188">
                  <c:v>3.11</c:v>
                </c:pt>
                <c:pt idx="189">
                  <c:v>3.01</c:v>
                </c:pt>
                <c:pt idx="190">
                  <c:v>3.07</c:v>
                </c:pt>
                <c:pt idx="191">
                  <c:v>3.06</c:v>
                </c:pt>
                <c:pt idx="192">
                  <c:v>3</c:v>
                </c:pt>
                <c:pt idx="193">
                  <c:v>2.93</c:v>
                </c:pt>
                <c:pt idx="194">
                  <c:v>2.98</c:v>
                </c:pt>
                <c:pt idx="195">
                  <c:v>2.98</c:v>
                </c:pt>
                <c:pt idx="196">
                  <c:v>3.09</c:v>
                </c:pt>
                <c:pt idx="197">
                  <c:v>3.14</c:v>
                </c:pt>
                <c:pt idx="198">
                  <c:v>3.11</c:v>
                </c:pt>
                <c:pt idx="199">
                  <c:v>3.29</c:v>
                </c:pt>
                <c:pt idx="200">
                  <c:v>3.3</c:v>
                </c:pt>
                <c:pt idx="201">
                  <c:v>3.33</c:v>
                </c:pt>
                <c:pt idx="202">
                  <c:v>3.26</c:v>
                </c:pt>
                <c:pt idx="203">
                  <c:v>3.25</c:v>
                </c:pt>
                <c:pt idx="204">
                  <c:v>3.26</c:v>
                </c:pt>
                <c:pt idx="205">
                  <c:v>3.23</c:v>
                </c:pt>
                <c:pt idx="206">
                  <c:v>3.26</c:v>
                </c:pt>
                <c:pt idx="207">
                  <c:v>3.27</c:v>
                </c:pt>
                <c:pt idx="208">
                  <c:v>3.24</c:v>
                </c:pt>
                <c:pt idx="209">
                  <c:v>3.26</c:v>
                </c:pt>
                <c:pt idx="210">
                  <c:v>3.32</c:v>
                </c:pt>
                <c:pt idx="211">
                  <c:v>3.29</c:v>
                </c:pt>
                <c:pt idx="212">
                  <c:v>3.35</c:v>
                </c:pt>
                <c:pt idx="213">
                  <c:v>3.33</c:v>
                </c:pt>
                <c:pt idx="214">
                  <c:v>3.36</c:v>
                </c:pt>
                <c:pt idx="215">
                  <c:v>3.43</c:v>
                </c:pt>
                <c:pt idx="216">
                  <c:v>3.48</c:v>
                </c:pt>
                <c:pt idx="217">
                  <c:v>3.5</c:v>
                </c:pt>
                <c:pt idx="218">
                  <c:v>3.51</c:v>
                </c:pt>
                <c:pt idx="219">
                  <c:v>3.47</c:v>
                </c:pt>
                <c:pt idx="220" formatCode="General">
                  <c:v>#N/A</c:v>
                </c:pt>
                <c:pt idx="221">
                  <c:v>3.61</c:v>
                </c:pt>
                <c:pt idx="222">
                  <c:v>3.6</c:v>
                </c:pt>
                <c:pt idx="223">
                  <c:v>3.6</c:v>
                </c:pt>
                <c:pt idx="224">
                  <c:v>3.67</c:v>
                </c:pt>
                <c:pt idx="225">
                  <c:v>3.7</c:v>
                </c:pt>
                <c:pt idx="226">
                  <c:v>3.92</c:v>
                </c:pt>
                <c:pt idx="227">
                  <c:v>3.95</c:v>
                </c:pt>
                <c:pt idx="228">
                  <c:v>4</c:v>
                </c:pt>
                <c:pt idx="229">
                  <c:v>3.96</c:v>
                </c:pt>
                <c:pt idx="230">
                  <c:v>4.05</c:v>
                </c:pt>
                <c:pt idx="231">
                  <c:v>4.03</c:v>
                </c:pt>
                <c:pt idx="232">
                  <c:v>4.08</c:v>
                </c:pt>
                <c:pt idx="233">
                  <c:v>4.08</c:v>
                </c:pt>
                <c:pt idx="234">
                  <c:v>4.1500000000000004</c:v>
                </c:pt>
              </c:numCache>
            </c:numRef>
          </c:val>
          <c:smooth val="0"/>
          <c:extLst>
            <c:ext xmlns:c16="http://schemas.microsoft.com/office/drawing/2014/chart" uri="{C3380CC4-5D6E-409C-BE32-E72D297353CC}">
              <c16:uniqueId val="{00000000-C637-483C-876D-F1D31E8EAE23}"/>
            </c:ext>
          </c:extLst>
        </c:ser>
        <c:ser>
          <c:idx val="1"/>
          <c:order val="1"/>
          <c:spPr>
            <a:ln w="76200" cap="rnd">
              <a:solidFill>
                <a:schemeClr val="accent2"/>
              </a:solidFill>
              <a:round/>
            </a:ln>
            <a:effectLst/>
          </c:spPr>
          <c:marker>
            <c:symbol val="circle"/>
            <c:size val="5"/>
            <c:spPr>
              <a:solidFill>
                <a:schemeClr val="accent2"/>
              </a:solidFill>
              <a:ln w="41275">
                <a:solidFill>
                  <a:schemeClr val="accent2"/>
                </a:solidFill>
              </a:ln>
              <a:effectLst/>
            </c:spPr>
          </c:marker>
          <c:cat>
            <c:numRef>
              <c:f>'FRED Graph'!$A$12:$A$246</c:f>
              <c:numCache>
                <c:formatCode>yyyy\-mm\-dd</c:formatCode>
                <c:ptCount val="235"/>
                <c:pt idx="0">
                  <c:v>44501</c:v>
                </c:pt>
                <c:pt idx="1">
                  <c:v>44502</c:v>
                </c:pt>
                <c:pt idx="2">
                  <c:v>44503</c:v>
                </c:pt>
                <c:pt idx="3">
                  <c:v>44504</c:v>
                </c:pt>
                <c:pt idx="4">
                  <c:v>44505</c:v>
                </c:pt>
                <c:pt idx="5">
                  <c:v>44508</c:v>
                </c:pt>
                <c:pt idx="6">
                  <c:v>44509</c:v>
                </c:pt>
                <c:pt idx="7">
                  <c:v>44510</c:v>
                </c:pt>
                <c:pt idx="8">
                  <c:v>44511</c:v>
                </c:pt>
                <c:pt idx="9">
                  <c:v>44512</c:v>
                </c:pt>
                <c:pt idx="10">
                  <c:v>44515</c:v>
                </c:pt>
                <c:pt idx="11">
                  <c:v>44516</c:v>
                </c:pt>
                <c:pt idx="12">
                  <c:v>44517</c:v>
                </c:pt>
                <c:pt idx="13">
                  <c:v>44518</c:v>
                </c:pt>
                <c:pt idx="14">
                  <c:v>44519</c:v>
                </c:pt>
                <c:pt idx="15">
                  <c:v>44522</c:v>
                </c:pt>
                <c:pt idx="16">
                  <c:v>44523</c:v>
                </c:pt>
                <c:pt idx="17">
                  <c:v>44524</c:v>
                </c:pt>
                <c:pt idx="18">
                  <c:v>44525</c:v>
                </c:pt>
                <c:pt idx="19">
                  <c:v>44526</c:v>
                </c:pt>
                <c:pt idx="20">
                  <c:v>44529</c:v>
                </c:pt>
                <c:pt idx="21">
                  <c:v>44530</c:v>
                </c:pt>
                <c:pt idx="22">
                  <c:v>44531</c:v>
                </c:pt>
                <c:pt idx="23">
                  <c:v>44532</c:v>
                </c:pt>
                <c:pt idx="24">
                  <c:v>44533</c:v>
                </c:pt>
                <c:pt idx="25">
                  <c:v>44536</c:v>
                </c:pt>
                <c:pt idx="26">
                  <c:v>44537</c:v>
                </c:pt>
                <c:pt idx="27">
                  <c:v>44538</c:v>
                </c:pt>
                <c:pt idx="28">
                  <c:v>44539</c:v>
                </c:pt>
                <c:pt idx="29">
                  <c:v>44540</c:v>
                </c:pt>
                <c:pt idx="30">
                  <c:v>44543</c:v>
                </c:pt>
                <c:pt idx="31">
                  <c:v>44544</c:v>
                </c:pt>
                <c:pt idx="32">
                  <c:v>44545</c:v>
                </c:pt>
                <c:pt idx="33">
                  <c:v>44546</c:v>
                </c:pt>
                <c:pt idx="34">
                  <c:v>44547</c:v>
                </c:pt>
                <c:pt idx="35">
                  <c:v>44550</c:v>
                </c:pt>
                <c:pt idx="36">
                  <c:v>44551</c:v>
                </c:pt>
                <c:pt idx="37">
                  <c:v>44552</c:v>
                </c:pt>
                <c:pt idx="38">
                  <c:v>44553</c:v>
                </c:pt>
                <c:pt idx="39">
                  <c:v>44554</c:v>
                </c:pt>
                <c:pt idx="40">
                  <c:v>44557</c:v>
                </c:pt>
                <c:pt idx="41">
                  <c:v>44558</c:v>
                </c:pt>
                <c:pt idx="42">
                  <c:v>44559</c:v>
                </c:pt>
                <c:pt idx="43">
                  <c:v>44560</c:v>
                </c:pt>
                <c:pt idx="44">
                  <c:v>44561</c:v>
                </c:pt>
                <c:pt idx="45">
                  <c:v>44564</c:v>
                </c:pt>
                <c:pt idx="46">
                  <c:v>44565</c:v>
                </c:pt>
                <c:pt idx="47">
                  <c:v>44566</c:v>
                </c:pt>
                <c:pt idx="48">
                  <c:v>44567</c:v>
                </c:pt>
                <c:pt idx="49">
                  <c:v>44568</c:v>
                </c:pt>
                <c:pt idx="50">
                  <c:v>44571</c:v>
                </c:pt>
                <c:pt idx="51">
                  <c:v>44572</c:v>
                </c:pt>
                <c:pt idx="52">
                  <c:v>44573</c:v>
                </c:pt>
                <c:pt idx="53">
                  <c:v>44574</c:v>
                </c:pt>
                <c:pt idx="54">
                  <c:v>44575</c:v>
                </c:pt>
                <c:pt idx="55">
                  <c:v>44578</c:v>
                </c:pt>
                <c:pt idx="56">
                  <c:v>44579</c:v>
                </c:pt>
                <c:pt idx="57">
                  <c:v>44580</c:v>
                </c:pt>
                <c:pt idx="58">
                  <c:v>44581</c:v>
                </c:pt>
                <c:pt idx="59">
                  <c:v>44582</c:v>
                </c:pt>
                <c:pt idx="60">
                  <c:v>44585</c:v>
                </c:pt>
                <c:pt idx="61">
                  <c:v>44586</c:v>
                </c:pt>
                <c:pt idx="62">
                  <c:v>44587</c:v>
                </c:pt>
                <c:pt idx="63">
                  <c:v>44588</c:v>
                </c:pt>
                <c:pt idx="64">
                  <c:v>44589</c:v>
                </c:pt>
                <c:pt idx="65">
                  <c:v>44592</c:v>
                </c:pt>
                <c:pt idx="66">
                  <c:v>44593</c:v>
                </c:pt>
                <c:pt idx="67">
                  <c:v>44594</c:v>
                </c:pt>
                <c:pt idx="68">
                  <c:v>44595</c:v>
                </c:pt>
                <c:pt idx="69">
                  <c:v>44596</c:v>
                </c:pt>
                <c:pt idx="70">
                  <c:v>44599</c:v>
                </c:pt>
                <c:pt idx="71">
                  <c:v>44600</c:v>
                </c:pt>
                <c:pt idx="72">
                  <c:v>44601</c:v>
                </c:pt>
                <c:pt idx="73">
                  <c:v>44602</c:v>
                </c:pt>
                <c:pt idx="74">
                  <c:v>44603</c:v>
                </c:pt>
                <c:pt idx="75">
                  <c:v>44606</c:v>
                </c:pt>
                <c:pt idx="76">
                  <c:v>44607</c:v>
                </c:pt>
                <c:pt idx="77">
                  <c:v>44608</c:v>
                </c:pt>
                <c:pt idx="78">
                  <c:v>44609</c:v>
                </c:pt>
                <c:pt idx="79">
                  <c:v>44610</c:v>
                </c:pt>
                <c:pt idx="80">
                  <c:v>44613</c:v>
                </c:pt>
                <c:pt idx="81">
                  <c:v>44614</c:v>
                </c:pt>
                <c:pt idx="82">
                  <c:v>44615</c:v>
                </c:pt>
                <c:pt idx="83">
                  <c:v>44616</c:v>
                </c:pt>
                <c:pt idx="84">
                  <c:v>44617</c:v>
                </c:pt>
                <c:pt idx="85">
                  <c:v>44620</c:v>
                </c:pt>
                <c:pt idx="86">
                  <c:v>44621</c:v>
                </c:pt>
                <c:pt idx="87">
                  <c:v>44622</c:v>
                </c:pt>
                <c:pt idx="88">
                  <c:v>44623</c:v>
                </c:pt>
                <c:pt idx="89">
                  <c:v>44624</c:v>
                </c:pt>
                <c:pt idx="90">
                  <c:v>44627</c:v>
                </c:pt>
                <c:pt idx="91">
                  <c:v>44628</c:v>
                </c:pt>
                <c:pt idx="92">
                  <c:v>44629</c:v>
                </c:pt>
                <c:pt idx="93">
                  <c:v>44630</c:v>
                </c:pt>
                <c:pt idx="94">
                  <c:v>44631</c:v>
                </c:pt>
                <c:pt idx="95">
                  <c:v>44634</c:v>
                </c:pt>
                <c:pt idx="96">
                  <c:v>44635</c:v>
                </c:pt>
                <c:pt idx="97">
                  <c:v>44636</c:v>
                </c:pt>
                <c:pt idx="98">
                  <c:v>44637</c:v>
                </c:pt>
                <c:pt idx="99">
                  <c:v>44638</c:v>
                </c:pt>
                <c:pt idx="100">
                  <c:v>44641</c:v>
                </c:pt>
                <c:pt idx="101">
                  <c:v>44642</c:v>
                </c:pt>
                <c:pt idx="102">
                  <c:v>44643</c:v>
                </c:pt>
                <c:pt idx="103">
                  <c:v>44644</c:v>
                </c:pt>
                <c:pt idx="104">
                  <c:v>44645</c:v>
                </c:pt>
                <c:pt idx="105">
                  <c:v>44648</c:v>
                </c:pt>
                <c:pt idx="106">
                  <c:v>44649</c:v>
                </c:pt>
                <c:pt idx="107">
                  <c:v>44650</c:v>
                </c:pt>
                <c:pt idx="108">
                  <c:v>44651</c:v>
                </c:pt>
                <c:pt idx="109">
                  <c:v>44652</c:v>
                </c:pt>
                <c:pt idx="110">
                  <c:v>44655</c:v>
                </c:pt>
                <c:pt idx="111">
                  <c:v>44656</c:v>
                </c:pt>
                <c:pt idx="112">
                  <c:v>44657</c:v>
                </c:pt>
                <c:pt idx="113">
                  <c:v>44658</c:v>
                </c:pt>
                <c:pt idx="114">
                  <c:v>44659</c:v>
                </c:pt>
                <c:pt idx="115">
                  <c:v>44662</c:v>
                </c:pt>
                <c:pt idx="116">
                  <c:v>44663</c:v>
                </c:pt>
                <c:pt idx="117">
                  <c:v>44664</c:v>
                </c:pt>
                <c:pt idx="118">
                  <c:v>44665</c:v>
                </c:pt>
                <c:pt idx="119">
                  <c:v>44666</c:v>
                </c:pt>
                <c:pt idx="120">
                  <c:v>44669</c:v>
                </c:pt>
                <c:pt idx="121">
                  <c:v>44670</c:v>
                </c:pt>
                <c:pt idx="122">
                  <c:v>44671</c:v>
                </c:pt>
                <c:pt idx="123">
                  <c:v>44672</c:v>
                </c:pt>
                <c:pt idx="124">
                  <c:v>44673</c:v>
                </c:pt>
                <c:pt idx="125">
                  <c:v>44676</c:v>
                </c:pt>
                <c:pt idx="126">
                  <c:v>44677</c:v>
                </c:pt>
                <c:pt idx="127">
                  <c:v>44678</c:v>
                </c:pt>
                <c:pt idx="128">
                  <c:v>44679</c:v>
                </c:pt>
                <c:pt idx="129">
                  <c:v>44680</c:v>
                </c:pt>
                <c:pt idx="130">
                  <c:v>44683</c:v>
                </c:pt>
                <c:pt idx="131">
                  <c:v>44684</c:v>
                </c:pt>
                <c:pt idx="132">
                  <c:v>44685</c:v>
                </c:pt>
                <c:pt idx="133">
                  <c:v>44686</c:v>
                </c:pt>
                <c:pt idx="134">
                  <c:v>44687</c:v>
                </c:pt>
                <c:pt idx="135">
                  <c:v>44690</c:v>
                </c:pt>
                <c:pt idx="136">
                  <c:v>44691</c:v>
                </c:pt>
                <c:pt idx="137">
                  <c:v>44692</c:v>
                </c:pt>
                <c:pt idx="138">
                  <c:v>44693</c:v>
                </c:pt>
                <c:pt idx="139">
                  <c:v>44694</c:v>
                </c:pt>
                <c:pt idx="140">
                  <c:v>44697</c:v>
                </c:pt>
                <c:pt idx="141">
                  <c:v>44698</c:v>
                </c:pt>
                <c:pt idx="142">
                  <c:v>44699</c:v>
                </c:pt>
                <c:pt idx="143">
                  <c:v>44700</c:v>
                </c:pt>
                <c:pt idx="144">
                  <c:v>44701</c:v>
                </c:pt>
                <c:pt idx="145">
                  <c:v>44704</c:v>
                </c:pt>
                <c:pt idx="146">
                  <c:v>44705</c:v>
                </c:pt>
                <c:pt idx="147">
                  <c:v>44706</c:v>
                </c:pt>
                <c:pt idx="148">
                  <c:v>44707</c:v>
                </c:pt>
                <c:pt idx="149">
                  <c:v>44708</c:v>
                </c:pt>
                <c:pt idx="150">
                  <c:v>44711</c:v>
                </c:pt>
                <c:pt idx="151">
                  <c:v>44712</c:v>
                </c:pt>
                <c:pt idx="152">
                  <c:v>44713</c:v>
                </c:pt>
                <c:pt idx="153">
                  <c:v>44714</c:v>
                </c:pt>
                <c:pt idx="154">
                  <c:v>44715</c:v>
                </c:pt>
                <c:pt idx="155">
                  <c:v>44718</c:v>
                </c:pt>
                <c:pt idx="156">
                  <c:v>44719</c:v>
                </c:pt>
                <c:pt idx="157">
                  <c:v>44720</c:v>
                </c:pt>
                <c:pt idx="158">
                  <c:v>44721</c:v>
                </c:pt>
                <c:pt idx="159">
                  <c:v>44722</c:v>
                </c:pt>
                <c:pt idx="160">
                  <c:v>44725</c:v>
                </c:pt>
                <c:pt idx="161">
                  <c:v>44726</c:v>
                </c:pt>
                <c:pt idx="162">
                  <c:v>44727</c:v>
                </c:pt>
                <c:pt idx="163">
                  <c:v>44728</c:v>
                </c:pt>
                <c:pt idx="164">
                  <c:v>44729</c:v>
                </c:pt>
                <c:pt idx="165">
                  <c:v>44732</c:v>
                </c:pt>
                <c:pt idx="166">
                  <c:v>44733</c:v>
                </c:pt>
                <c:pt idx="167">
                  <c:v>44734</c:v>
                </c:pt>
                <c:pt idx="168">
                  <c:v>44735</c:v>
                </c:pt>
                <c:pt idx="169">
                  <c:v>44736</c:v>
                </c:pt>
                <c:pt idx="170">
                  <c:v>44739</c:v>
                </c:pt>
                <c:pt idx="171">
                  <c:v>44740</c:v>
                </c:pt>
                <c:pt idx="172">
                  <c:v>44741</c:v>
                </c:pt>
                <c:pt idx="173">
                  <c:v>44742</c:v>
                </c:pt>
                <c:pt idx="174">
                  <c:v>44743</c:v>
                </c:pt>
                <c:pt idx="175">
                  <c:v>44746</c:v>
                </c:pt>
                <c:pt idx="176">
                  <c:v>44747</c:v>
                </c:pt>
                <c:pt idx="177">
                  <c:v>44748</c:v>
                </c:pt>
                <c:pt idx="178">
                  <c:v>44749</c:v>
                </c:pt>
                <c:pt idx="179">
                  <c:v>44750</c:v>
                </c:pt>
                <c:pt idx="180">
                  <c:v>44753</c:v>
                </c:pt>
                <c:pt idx="181">
                  <c:v>44754</c:v>
                </c:pt>
                <c:pt idx="182">
                  <c:v>44755</c:v>
                </c:pt>
                <c:pt idx="183">
                  <c:v>44756</c:v>
                </c:pt>
                <c:pt idx="184">
                  <c:v>44757</c:v>
                </c:pt>
                <c:pt idx="185">
                  <c:v>44760</c:v>
                </c:pt>
                <c:pt idx="186">
                  <c:v>44761</c:v>
                </c:pt>
                <c:pt idx="187">
                  <c:v>44762</c:v>
                </c:pt>
                <c:pt idx="188">
                  <c:v>44763</c:v>
                </c:pt>
                <c:pt idx="189">
                  <c:v>44764</c:v>
                </c:pt>
                <c:pt idx="190">
                  <c:v>44767</c:v>
                </c:pt>
                <c:pt idx="191">
                  <c:v>44768</c:v>
                </c:pt>
                <c:pt idx="192">
                  <c:v>44769</c:v>
                </c:pt>
                <c:pt idx="193">
                  <c:v>44770</c:v>
                </c:pt>
                <c:pt idx="194">
                  <c:v>44771</c:v>
                </c:pt>
                <c:pt idx="195">
                  <c:v>44774</c:v>
                </c:pt>
                <c:pt idx="196">
                  <c:v>44775</c:v>
                </c:pt>
                <c:pt idx="197">
                  <c:v>44776</c:v>
                </c:pt>
                <c:pt idx="198">
                  <c:v>44777</c:v>
                </c:pt>
                <c:pt idx="199">
                  <c:v>44778</c:v>
                </c:pt>
                <c:pt idx="200">
                  <c:v>44781</c:v>
                </c:pt>
                <c:pt idx="201">
                  <c:v>44782</c:v>
                </c:pt>
                <c:pt idx="202">
                  <c:v>44783</c:v>
                </c:pt>
                <c:pt idx="203">
                  <c:v>44784</c:v>
                </c:pt>
                <c:pt idx="204">
                  <c:v>44785</c:v>
                </c:pt>
                <c:pt idx="205">
                  <c:v>44788</c:v>
                </c:pt>
                <c:pt idx="206">
                  <c:v>44789</c:v>
                </c:pt>
                <c:pt idx="207">
                  <c:v>44790</c:v>
                </c:pt>
                <c:pt idx="208">
                  <c:v>44791</c:v>
                </c:pt>
                <c:pt idx="209">
                  <c:v>44792</c:v>
                </c:pt>
                <c:pt idx="210">
                  <c:v>44795</c:v>
                </c:pt>
                <c:pt idx="211">
                  <c:v>44796</c:v>
                </c:pt>
                <c:pt idx="212">
                  <c:v>44797</c:v>
                </c:pt>
                <c:pt idx="213">
                  <c:v>44798</c:v>
                </c:pt>
                <c:pt idx="214">
                  <c:v>44799</c:v>
                </c:pt>
                <c:pt idx="215">
                  <c:v>44802</c:v>
                </c:pt>
                <c:pt idx="216">
                  <c:v>44803</c:v>
                </c:pt>
                <c:pt idx="217">
                  <c:v>44804</c:v>
                </c:pt>
                <c:pt idx="218">
                  <c:v>44805</c:v>
                </c:pt>
                <c:pt idx="219">
                  <c:v>44806</c:v>
                </c:pt>
                <c:pt idx="220">
                  <c:v>44809</c:v>
                </c:pt>
                <c:pt idx="221">
                  <c:v>44810</c:v>
                </c:pt>
                <c:pt idx="222">
                  <c:v>44811</c:v>
                </c:pt>
                <c:pt idx="223">
                  <c:v>44812</c:v>
                </c:pt>
                <c:pt idx="224">
                  <c:v>44813</c:v>
                </c:pt>
                <c:pt idx="225">
                  <c:v>44816</c:v>
                </c:pt>
                <c:pt idx="226">
                  <c:v>44817</c:v>
                </c:pt>
                <c:pt idx="227">
                  <c:v>44818</c:v>
                </c:pt>
                <c:pt idx="228">
                  <c:v>44819</c:v>
                </c:pt>
                <c:pt idx="229">
                  <c:v>44820</c:v>
                </c:pt>
                <c:pt idx="230">
                  <c:v>44823</c:v>
                </c:pt>
                <c:pt idx="231">
                  <c:v>44824</c:v>
                </c:pt>
                <c:pt idx="232">
                  <c:v>44825</c:v>
                </c:pt>
                <c:pt idx="233">
                  <c:v>44826</c:v>
                </c:pt>
                <c:pt idx="234">
                  <c:v>44827</c:v>
                </c:pt>
              </c:numCache>
            </c:numRef>
          </c:cat>
          <c:val>
            <c:numRef>
              <c:f>'FRED Graph'!$C$12:$C$246</c:f>
              <c:numCache>
                <c:formatCode>General</c:formatCode>
                <c:ptCount val="235"/>
                <c:pt idx="97" formatCode="0.00">
                  <c:v>5</c:v>
                </c:pt>
                <c:pt idx="132" formatCode="0.00">
                  <c:v>5</c:v>
                </c:pt>
                <c:pt idx="162" formatCode="0.00">
                  <c:v>5</c:v>
                </c:pt>
                <c:pt idx="192" formatCode="0.00">
                  <c:v>5</c:v>
                </c:pt>
                <c:pt idx="232" formatCode="0.00">
                  <c:v>5</c:v>
                </c:pt>
              </c:numCache>
            </c:numRef>
          </c:val>
          <c:smooth val="0"/>
          <c:extLst>
            <c:ext xmlns:c16="http://schemas.microsoft.com/office/drawing/2014/chart" uri="{C3380CC4-5D6E-409C-BE32-E72D297353CC}">
              <c16:uniqueId val="{00000001-C637-483C-876D-F1D31E8EAE23}"/>
            </c:ext>
          </c:extLst>
        </c:ser>
        <c:dLbls>
          <c:showLegendKey val="0"/>
          <c:showVal val="0"/>
          <c:showCatName val="0"/>
          <c:showSerName val="0"/>
          <c:showPercent val="0"/>
          <c:showBubbleSize val="0"/>
        </c:dLbls>
        <c:marker val="1"/>
        <c:smooth val="0"/>
        <c:axId val="1491513551"/>
        <c:axId val="1491515215"/>
      </c:lineChart>
      <c:dateAx>
        <c:axId val="1491513551"/>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91515215"/>
        <c:crosses val="autoZero"/>
        <c:auto val="0"/>
        <c:lblOffset val="100"/>
        <c:baseTimeUnit val="days"/>
        <c:majorUnit val="1"/>
        <c:majorTimeUnit val="months"/>
        <c:minorUnit val="1"/>
        <c:minorTimeUnit val="days"/>
      </c:dateAx>
      <c:valAx>
        <c:axId val="149151521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4915135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45890033254696"/>
          <c:y val="0.13444665452105914"/>
          <c:w val="0.86902498991712074"/>
          <c:h val="0.69827527662268885"/>
        </c:manualLayout>
      </c:layout>
      <c:lineChart>
        <c:grouping val="stacked"/>
        <c:varyColors val="0"/>
        <c:ser>
          <c:idx val="0"/>
          <c:order val="0"/>
          <c:tx>
            <c:v>Treasuries</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Sheet2!$A$8:$A$776</c:f>
              <c:strCache>
                <c:ptCount val="769"/>
                <c:pt idx="0">
                  <c:v>2008-01-02</c:v>
                </c:pt>
                <c:pt idx="1">
                  <c:v>2008-01-09</c:v>
                </c:pt>
                <c:pt idx="2">
                  <c:v>2008-01-16</c:v>
                </c:pt>
                <c:pt idx="3">
                  <c:v>2008-01-23</c:v>
                </c:pt>
                <c:pt idx="4">
                  <c:v>2008-01-30</c:v>
                </c:pt>
                <c:pt idx="5">
                  <c:v>2008-02-06</c:v>
                </c:pt>
                <c:pt idx="6">
                  <c:v>2008-02-13</c:v>
                </c:pt>
                <c:pt idx="7">
                  <c:v>2008-02-20</c:v>
                </c:pt>
                <c:pt idx="8">
                  <c:v>2008-02-27</c:v>
                </c:pt>
                <c:pt idx="9">
                  <c:v>2008-03-05</c:v>
                </c:pt>
                <c:pt idx="10">
                  <c:v>2008-03-12</c:v>
                </c:pt>
                <c:pt idx="11">
                  <c:v>2008-03-19</c:v>
                </c:pt>
                <c:pt idx="12">
                  <c:v>2008-03-26</c:v>
                </c:pt>
                <c:pt idx="13">
                  <c:v>2008-04-02</c:v>
                </c:pt>
                <c:pt idx="14">
                  <c:v>2008-04-09</c:v>
                </c:pt>
                <c:pt idx="15">
                  <c:v>2008-04-16</c:v>
                </c:pt>
                <c:pt idx="16">
                  <c:v>2008-04-23</c:v>
                </c:pt>
                <c:pt idx="17">
                  <c:v>2008-04-30</c:v>
                </c:pt>
                <c:pt idx="18">
                  <c:v>2008-05-07</c:v>
                </c:pt>
                <c:pt idx="19">
                  <c:v>2008-05-14</c:v>
                </c:pt>
                <c:pt idx="20">
                  <c:v>2008-05-21</c:v>
                </c:pt>
                <c:pt idx="21">
                  <c:v>2008-05-28</c:v>
                </c:pt>
                <c:pt idx="22">
                  <c:v>2008-06-04</c:v>
                </c:pt>
                <c:pt idx="23">
                  <c:v>2008-06-11</c:v>
                </c:pt>
                <c:pt idx="24">
                  <c:v>2008-06-18</c:v>
                </c:pt>
                <c:pt idx="25">
                  <c:v>2008-06-25</c:v>
                </c:pt>
                <c:pt idx="26">
                  <c:v>2008-07-02</c:v>
                </c:pt>
                <c:pt idx="27">
                  <c:v>2008-07-09</c:v>
                </c:pt>
                <c:pt idx="28">
                  <c:v>2008-07-16</c:v>
                </c:pt>
                <c:pt idx="29">
                  <c:v>2008-07-23</c:v>
                </c:pt>
                <c:pt idx="30">
                  <c:v>2008-07-30</c:v>
                </c:pt>
                <c:pt idx="31">
                  <c:v>2008-08-06</c:v>
                </c:pt>
                <c:pt idx="32">
                  <c:v>2008-08-13</c:v>
                </c:pt>
                <c:pt idx="33">
                  <c:v>2008-08-20</c:v>
                </c:pt>
                <c:pt idx="34">
                  <c:v>2008-08-27</c:v>
                </c:pt>
                <c:pt idx="35">
                  <c:v>2008-09-03</c:v>
                </c:pt>
                <c:pt idx="36">
                  <c:v>2008-09-10</c:v>
                </c:pt>
                <c:pt idx="37">
                  <c:v>2008-09-17</c:v>
                </c:pt>
                <c:pt idx="38">
                  <c:v>2008-09-24</c:v>
                </c:pt>
                <c:pt idx="39">
                  <c:v>2008-10-01</c:v>
                </c:pt>
                <c:pt idx="40">
                  <c:v>2008-10-08</c:v>
                </c:pt>
                <c:pt idx="41">
                  <c:v>2008-10-15</c:v>
                </c:pt>
                <c:pt idx="42">
                  <c:v>2008-10-22</c:v>
                </c:pt>
                <c:pt idx="43">
                  <c:v>2008-10-29</c:v>
                </c:pt>
                <c:pt idx="44">
                  <c:v>2008-11-05</c:v>
                </c:pt>
                <c:pt idx="45">
                  <c:v>2008-11-12</c:v>
                </c:pt>
                <c:pt idx="46">
                  <c:v>2008-11-19</c:v>
                </c:pt>
                <c:pt idx="47">
                  <c:v>2008-11-26</c:v>
                </c:pt>
                <c:pt idx="48">
                  <c:v>2008-12-03</c:v>
                </c:pt>
                <c:pt idx="49">
                  <c:v>2008-12-10</c:v>
                </c:pt>
                <c:pt idx="50">
                  <c:v>2008-12-17</c:v>
                </c:pt>
                <c:pt idx="51">
                  <c:v>2008-12-24</c:v>
                </c:pt>
                <c:pt idx="52">
                  <c:v>2008-12-31</c:v>
                </c:pt>
                <c:pt idx="53">
                  <c:v>2009-01-07</c:v>
                </c:pt>
                <c:pt idx="54">
                  <c:v>2009-01-14</c:v>
                </c:pt>
                <c:pt idx="55">
                  <c:v>2009-01-21</c:v>
                </c:pt>
                <c:pt idx="56">
                  <c:v>2009-01-28</c:v>
                </c:pt>
                <c:pt idx="57">
                  <c:v>2009-02-04</c:v>
                </c:pt>
                <c:pt idx="58">
                  <c:v>2009-02-11</c:v>
                </c:pt>
                <c:pt idx="59">
                  <c:v>2009-02-18</c:v>
                </c:pt>
                <c:pt idx="60">
                  <c:v>2009-02-25</c:v>
                </c:pt>
                <c:pt idx="61">
                  <c:v>2009-03-04</c:v>
                </c:pt>
                <c:pt idx="62">
                  <c:v>2009-03-11</c:v>
                </c:pt>
                <c:pt idx="63">
                  <c:v>2009-03-18</c:v>
                </c:pt>
                <c:pt idx="64">
                  <c:v>2009-03-25</c:v>
                </c:pt>
                <c:pt idx="65">
                  <c:v>2009-04-01</c:v>
                </c:pt>
                <c:pt idx="66">
                  <c:v>2009-04-08</c:v>
                </c:pt>
                <c:pt idx="67">
                  <c:v>2009-04-15</c:v>
                </c:pt>
                <c:pt idx="68">
                  <c:v>2009-04-22</c:v>
                </c:pt>
                <c:pt idx="69">
                  <c:v>2009-04-29</c:v>
                </c:pt>
                <c:pt idx="70">
                  <c:v>2009-05-06</c:v>
                </c:pt>
                <c:pt idx="71">
                  <c:v>2009-05-13</c:v>
                </c:pt>
                <c:pt idx="72">
                  <c:v>2009-05-20</c:v>
                </c:pt>
                <c:pt idx="73">
                  <c:v>2009-05-27</c:v>
                </c:pt>
                <c:pt idx="74">
                  <c:v>2009-06-03</c:v>
                </c:pt>
                <c:pt idx="75">
                  <c:v>2009-06-10</c:v>
                </c:pt>
                <c:pt idx="76">
                  <c:v>2009-06-17</c:v>
                </c:pt>
                <c:pt idx="77">
                  <c:v>2009-06-24</c:v>
                </c:pt>
                <c:pt idx="78">
                  <c:v>2009-07-01</c:v>
                </c:pt>
                <c:pt idx="79">
                  <c:v>2009-07-08</c:v>
                </c:pt>
                <c:pt idx="80">
                  <c:v>2009-07-15</c:v>
                </c:pt>
                <c:pt idx="81">
                  <c:v>2009-07-22</c:v>
                </c:pt>
                <c:pt idx="82">
                  <c:v>2009-07-29</c:v>
                </c:pt>
                <c:pt idx="83">
                  <c:v>2009-08-05</c:v>
                </c:pt>
                <c:pt idx="84">
                  <c:v>2009-08-12</c:v>
                </c:pt>
                <c:pt idx="85">
                  <c:v>2009-08-19</c:v>
                </c:pt>
                <c:pt idx="86">
                  <c:v>2009-08-26</c:v>
                </c:pt>
                <c:pt idx="87">
                  <c:v>2009-09-02</c:v>
                </c:pt>
                <c:pt idx="88">
                  <c:v>2009-09-09</c:v>
                </c:pt>
                <c:pt idx="89">
                  <c:v>2009-09-16</c:v>
                </c:pt>
                <c:pt idx="90">
                  <c:v>2009-09-23</c:v>
                </c:pt>
                <c:pt idx="91">
                  <c:v>2009-09-30</c:v>
                </c:pt>
                <c:pt idx="92">
                  <c:v>2009-10-07</c:v>
                </c:pt>
                <c:pt idx="93">
                  <c:v>2009-10-14</c:v>
                </c:pt>
                <c:pt idx="94">
                  <c:v>2009-10-21</c:v>
                </c:pt>
                <c:pt idx="95">
                  <c:v>2009-10-28</c:v>
                </c:pt>
                <c:pt idx="96">
                  <c:v>2009-11-04</c:v>
                </c:pt>
                <c:pt idx="97">
                  <c:v>2009-11-11</c:v>
                </c:pt>
                <c:pt idx="98">
                  <c:v>2009-11-18</c:v>
                </c:pt>
                <c:pt idx="99">
                  <c:v>2009-11-25</c:v>
                </c:pt>
                <c:pt idx="100">
                  <c:v>2009-12-02</c:v>
                </c:pt>
                <c:pt idx="101">
                  <c:v>2009-12-09</c:v>
                </c:pt>
                <c:pt idx="102">
                  <c:v>2009-12-16</c:v>
                </c:pt>
                <c:pt idx="103">
                  <c:v>2009-12-23</c:v>
                </c:pt>
                <c:pt idx="104">
                  <c:v>2009-12-30</c:v>
                </c:pt>
                <c:pt idx="105">
                  <c:v>2010-01-06</c:v>
                </c:pt>
                <c:pt idx="106">
                  <c:v>2010-01-13</c:v>
                </c:pt>
                <c:pt idx="107">
                  <c:v>2010-01-20</c:v>
                </c:pt>
                <c:pt idx="108">
                  <c:v>2010-01-27</c:v>
                </c:pt>
                <c:pt idx="109">
                  <c:v>2010-02-03</c:v>
                </c:pt>
                <c:pt idx="110">
                  <c:v>2010-02-10</c:v>
                </c:pt>
                <c:pt idx="111">
                  <c:v>2010-02-17</c:v>
                </c:pt>
                <c:pt idx="112">
                  <c:v>2010-02-24</c:v>
                </c:pt>
                <c:pt idx="113">
                  <c:v>2010-03-03</c:v>
                </c:pt>
                <c:pt idx="114">
                  <c:v>2010-03-10</c:v>
                </c:pt>
                <c:pt idx="115">
                  <c:v>2010-03-17</c:v>
                </c:pt>
                <c:pt idx="116">
                  <c:v>2010-03-24</c:v>
                </c:pt>
                <c:pt idx="117">
                  <c:v>2010-03-31</c:v>
                </c:pt>
                <c:pt idx="118">
                  <c:v>2010-04-07</c:v>
                </c:pt>
                <c:pt idx="119">
                  <c:v>2010-04-14</c:v>
                </c:pt>
                <c:pt idx="120">
                  <c:v>2010-04-21</c:v>
                </c:pt>
                <c:pt idx="121">
                  <c:v>2010-04-28</c:v>
                </c:pt>
                <c:pt idx="122">
                  <c:v>2010-05-05</c:v>
                </c:pt>
                <c:pt idx="123">
                  <c:v>2010-05-12</c:v>
                </c:pt>
                <c:pt idx="124">
                  <c:v>2010-05-19</c:v>
                </c:pt>
                <c:pt idx="125">
                  <c:v>2010-05-26</c:v>
                </c:pt>
                <c:pt idx="126">
                  <c:v>2010-06-02</c:v>
                </c:pt>
                <c:pt idx="127">
                  <c:v>2010-06-09</c:v>
                </c:pt>
                <c:pt idx="128">
                  <c:v>2010-06-16</c:v>
                </c:pt>
                <c:pt idx="129">
                  <c:v>2010-06-23</c:v>
                </c:pt>
                <c:pt idx="130">
                  <c:v>2010-06-30</c:v>
                </c:pt>
                <c:pt idx="131">
                  <c:v>2010-07-07</c:v>
                </c:pt>
                <c:pt idx="132">
                  <c:v>2010-07-14</c:v>
                </c:pt>
                <c:pt idx="133">
                  <c:v>2010-07-21</c:v>
                </c:pt>
                <c:pt idx="134">
                  <c:v>2010-07-28</c:v>
                </c:pt>
                <c:pt idx="135">
                  <c:v>2010-08-04</c:v>
                </c:pt>
                <c:pt idx="136">
                  <c:v>2010-08-11</c:v>
                </c:pt>
                <c:pt idx="137">
                  <c:v>2010-08-18</c:v>
                </c:pt>
                <c:pt idx="138">
                  <c:v>2010-08-25</c:v>
                </c:pt>
                <c:pt idx="139">
                  <c:v>2010-09-01</c:v>
                </c:pt>
                <c:pt idx="140">
                  <c:v>2010-09-08</c:v>
                </c:pt>
                <c:pt idx="141">
                  <c:v>2010-09-15</c:v>
                </c:pt>
                <c:pt idx="142">
                  <c:v>2010-09-22</c:v>
                </c:pt>
                <c:pt idx="143">
                  <c:v>2010-09-29</c:v>
                </c:pt>
                <c:pt idx="144">
                  <c:v>2010-10-06</c:v>
                </c:pt>
                <c:pt idx="145">
                  <c:v>2010-10-13</c:v>
                </c:pt>
                <c:pt idx="146">
                  <c:v>2010-10-20</c:v>
                </c:pt>
                <c:pt idx="147">
                  <c:v>2010-10-27</c:v>
                </c:pt>
                <c:pt idx="148">
                  <c:v>2010-11-03</c:v>
                </c:pt>
                <c:pt idx="149">
                  <c:v>2010-11-10</c:v>
                </c:pt>
                <c:pt idx="150">
                  <c:v>2010-11-17</c:v>
                </c:pt>
                <c:pt idx="151">
                  <c:v>2010-11-24</c:v>
                </c:pt>
                <c:pt idx="152">
                  <c:v>2010-12-01</c:v>
                </c:pt>
                <c:pt idx="153">
                  <c:v>2010-12-08</c:v>
                </c:pt>
                <c:pt idx="154">
                  <c:v>2010-12-15</c:v>
                </c:pt>
                <c:pt idx="155">
                  <c:v>2010-12-22</c:v>
                </c:pt>
                <c:pt idx="156">
                  <c:v>2010-12-29</c:v>
                </c:pt>
                <c:pt idx="157">
                  <c:v>2011-01-05</c:v>
                </c:pt>
                <c:pt idx="158">
                  <c:v>2011-01-12</c:v>
                </c:pt>
                <c:pt idx="159">
                  <c:v>2011-01-19</c:v>
                </c:pt>
                <c:pt idx="160">
                  <c:v>2011-01-26</c:v>
                </c:pt>
                <c:pt idx="161">
                  <c:v>2011-02-02</c:v>
                </c:pt>
                <c:pt idx="162">
                  <c:v>2011-02-09</c:v>
                </c:pt>
                <c:pt idx="163">
                  <c:v>2011-02-16</c:v>
                </c:pt>
                <c:pt idx="164">
                  <c:v>2011-02-23</c:v>
                </c:pt>
                <c:pt idx="165">
                  <c:v>2011-03-02</c:v>
                </c:pt>
                <c:pt idx="166">
                  <c:v>2011-03-09</c:v>
                </c:pt>
                <c:pt idx="167">
                  <c:v>2011-03-16</c:v>
                </c:pt>
                <c:pt idx="168">
                  <c:v>2011-03-23</c:v>
                </c:pt>
                <c:pt idx="169">
                  <c:v>2011-03-30</c:v>
                </c:pt>
                <c:pt idx="170">
                  <c:v>2011-04-06</c:v>
                </c:pt>
                <c:pt idx="171">
                  <c:v>2011-04-13</c:v>
                </c:pt>
                <c:pt idx="172">
                  <c:v>2011-04-20</c:v>
                </c:pt>
                <c:pt idx="173">
                  <c:v>2011-04-27</c:v>
                </c:pt>
                <c:pt idx="174">
                  <c:v>2011-05-04</c:v>
                </c:pt>
                <c:pt idx="175">
                  <c:v>2011-05-11</c:v>
                </c:pt>
                <c:pt idx="176">
                  <c:v>2011-05-18</c:v>
                </c:pt>
                <c:pt idx="177">
                  <c:v>2011-05-25</c:v>
                </c:pt>
                <c:pt idx="178">
                  <c:v>2011-06-01</c:v>
                </c:pt>
                <c:pt idx="179">
                  <c:v>2011-06-08</c:v>
                </c:pt>
                <c:pt idx="180">
                  <c:v>2011-06-15</c:v>
                </c:pt>
                <c:pt idx="181">
                  <c:v>2011-06-22</c:v>
                </c:pt>
                <c:pt idx="182">
                  <c:v>2011-06-29</c:v>
                </c:pt>
                <c:pt idx="183">
                  <c:v>2011-07-06</c:v>
                </c:pt>
                <c:pt idx="184">
                  <c:v>2011-07-13</c:v>
                </c:pt>
                <c:pt idx="185">
                  <c:v>2011-07-20</c:v>
                </c:pt>
                <c:pt idx="186">
                  <c:v>2011-07-27</c:v>
                </c:pt>
                <c:pt idx="187">
                  <c:v>2011-08-03</c:v>
                </c:pt>
                <c:pt idx="188">
                  <c:v>2011-08-10</c:v>
                </c:pt>
                <c:pt idx="189">
                  <c:v>2011-08-17</c:v>
                </c:pt>
                <c:pt idx="190">
                  <c:v>2011-08-24</c:v>
                </c:pt>
                <c:pt idx="191">
                  <c:v>2011-08-31</c:v>
                </c:pt>
                <c:pt idx="192">
                  <c:v>2011-09-07</c:v>
                </c:pt>
                <c:pt idx="193">
                  <c:v>2011-09-14</c:v>
                </c:pt>
                <c:pt idx="194">
                  <c:v>2011-09-21</c:v>
                </c:pt>
                <c:pt idx="195">
                  <c:v>2011-09-28</c:v>
                </c:pt>
                <c:pt idx="196">
                  <c:v>2011-10-05</c:v>
                </c:pt>
                <c:pt idx="197">
                  <c:v>2011-10-12</c:v>
                </c:pt>
                <c:pt idx="198">
                  <c:v>2011-10-19</c:v>
                </c:pt>
                <c:pt idx="199">
                  <c:v>2011-10-26</c:v>
                </c:pt>
                <c:pt idx="200">
                  <c:v>2011-11-02</c:v>
                </c:pt>
                <c:pt idx="201">
                  <c:v>2011-11-09</c:v>
                </c:pt>
                <c:pt idx="202">
                  <c:v>2011-11-16</c:v>
                </c:pt>
                <c:pt idx="203">
                  <c:v>2011-11-23</c:v>
                </c:pt>
                <c:pt idx="204">
                  <c:v>2011-11-30</c:v>
                </c:pt>
                <c:pt idx="205">
                  <c:v>2011-12-07</c:v>
                </c:pt>
                <c:pt idx="206">
                  <c:v>2011-12-14</c:v>
                </c:pt>
                <c:pt idx="207">
                  <c:v>2011-12-21</c:v>
                </c:pt>
                <c:pt idx="208">
                  <c:v>2011-12-28</c:v>
                </c:pt>
                <c:pt idx="209">
                  <c:v>2012-01-04</c:v>
                </c:pt>
                <c:pt idx="210">
                  <c:v>2012-01-11</c:v>
                </c:pt>
                <c:pt idx="211">
                  <c:v>2012-01-18</c:v>
                </c:pt>
                <c:pt idx="212">
                  <c:v>2012-01-25</c:v>
                </c:pt>
                <c:pt idx="213">
                  <c:v>2012-02-01</c:v>
                </c:pt>
                <c:pt idx="214">
                  <c:v>2012-02-08</c:v>
                </c:pt>
                <c:pt idx="215">
                  <c:v>2012-02-15</c:v>
                </c:pt>
                <c:pt idx="216">
                  <c:v>2012-02-22</c:v>
                </c:pt>
                <c:pt idx="217">
                  <c:v>2012-02-29</c:v>
                </c:pt>
                <c:pt idx="218">
                  <c:v>2012-03-07</c:v>
                </c:pt>
                <c:pt idx="219">
                  <c:v>2012-03-14</c:v>
                </c:pt>
                <c:pt idx="220">
                  <c:v>2012-03-21</c:v>
                </c:pt>
                <c:pt idx="221">
                  <c:v>2012-03-28</c:v>
                </c:pt>
                <c:pt idx="222">
                  <c:v>2012-04-04</c:v>
                </c:pt>
                <c:pt idx="223">
                  <c:v>2012-04-11</c:v>
                </c:pt>
                <c:pt idx="224">
                  <c:v>2012-04-18</c:v>
                </c:pt>
                <c:pt idx="225">
                  <c:v>2012-04-25</c:v>
                </c:pt>
                <c:pt idx="226">
                  <c:v>2012-05-02</c:v>
                </c:pt>
                <c:pt idx="227">
                  <c:v>2012-05-09</c:v>
                </c:pt>
                <c:pt idx="228">
                  <c:v>2012-05-16</c:v>
                </c:pt>
                <c:pt idx="229">
                  <c:v>2012-05-23</c:v>
                </c:pt>
                <c:pt idx="230">
                  <c:v>2012-05-30</c:v>
                </c:pt>
                <c:pt idx="231">
                  <c:v>2012-06-06</c:v>
                </c:pt>
                <c:pt idx="232">
                  <c:v>2012-06-13</c:v>
                </c:pt>
                <c:pt idx="233">
                  <c:v>2012-06-20</c:v>
                </c:pt>
                <c:pt idx="234">
                  <c:v>2012-06-27</c:v>
                </c:pt>
                <c:pt idx="235">
                  <c:v>2012-07-04</c:v>
                </c:pt>
                <c:pt idx="236">
                  <c:v>2012-07-11</c:v>
                </c:pt>
                <c:pt idx="237">
                  <c:v>2012-07-18</c:v>
                </c:pt>
                <c:pt idx="238">
                  <c:v>2012-07-25</c:v>
                </c:pt>
                <c:pt idx="239">
                  <c:v>2012-08-01</c:v>
                </c:pt>
                <c:pt idx="240">
                  <c:v>2012-08-08</c:v>
                </c:pt>
                <c:pt idx="241">
                  <c:v>2012-08-15</c:v>
                </c:pt>
                <c:pt idx="242">
                  <c:v>2012-08-22</c:v>
                </c:pt>
                <c:pt idx="243">
                  <c:v>2012-08-29</c:v>
                </c:pt>
                <c:pt idx="244">
                  <c:v>2012-09-05</c:v>
                </c:pt>
                <c:pt idx="245">
                  <c:v>2012-09-12</c:v>
                </c:pt>
                <c:pt idx="246">
                  <c:v>2012-09-19</c:v>
                </c:pt>
                <c:pt idx="247">
                  <c:v>2012-09-26</c:v>
                </c:pt>
                <c:pt idx="248">
                  <c:v>2012-10-03</c:v>
                </c:pt>
                <c:pt idx="249">
                  <c:v>2012-10-10</c:v>
                </c:pt>
                <c:pt idx="250">
                  <c:v>2012-10-17</c:v>
                </c:pt>
                <c:pt idx="251">
                  <c:v>2012-10-24</c:v>
                </c:pt>
                <c:pt idx="252">
                  <c:v>2012-10-31</c:v>
                </c:pt>
                <c:pt idx="253">
                  <c:v>2012-11-07</c:v>
                </c:pt>
                <c:pt idx="254">
                  <c:v>2012-11-14</c:v>
                </c:pt>
                <c:pt idx="255">
                  <c:v>2012-11-21</c:v>
                </c:pt>
                <c:pt idx="256">
                  <c:v>2012-11-28</c:v>
                </c:pt>
                <c:pt idx="257">
                  <c:v>2012-12-05</c:v>
                </c:pt>
                <c:pt idx="258">
                  <c:v>2012-12-12</c:v>
                </c:pt>
                <c:pt idx="259">
                  <c:v>2012-12-19</c:v>
                </c:pt>
                <c:pt idx="260">
                  <c:v>2012-12-26</c:v>
                </c:pt>
                <c:pt idx="261">
                  <c:v>2013-01-02</c:v>
                </c:pt>
                <c:pt idx="262">
                  <c:v>2013-01-09</c:v>
                </c:pt>
                <c:pt idx="263">
                  <c:v>2013-01-16</c:v>
                </c:pt>
                <c:pt idx="264">
                  <c:v>2013-01-23</c:v>
                </c:pt>
                <c:pt idx="265">
                  <c:v>2013-01-30</c:v>
                </c:pt>
                <c:pt idx="266">
                  <c:v>2013-02-06</c:v>
                </c:pt>
                <c:pt idx="267">
                  <c:v>2013-02-13</c:v>
                </c:pt>
                <c:pt idx="268">
                  <c:v>2013-02-20</c:v>
                </c:pt>
                <c:pt idx="269">
                  <c:v>2013-02-27</c:v>
                </c:pt>
                <c:pt idx="270">
                  <c:v>2013-03-06</c:v>
                </c:pt>
                <c:pt idx="271">
                  <c:v>2013-03-13</c:v>
                </c:pt>
                <c:pt idx="272">
                  <c:v>2013-03-20</c:v>
                </c:pt>
                <c:pt idx="273">
                  <c:v>2013-03-27</c:v>
                </c:pt>
                <c:pt idx="274">
                  <c:v>2013-04-03</c:v>
                </c:pt>
                <c:pt idx="275">
                  <c:v>2013-04-10</c:v>
                </c:pt>
                <c:pt idx="276">
                  <c:v>2013-04-17</c:v>
                </c:pt>
                <c:pt idx="277">
                  <c:v>2013-04-24</c:v>
                </c:pt>
                <c:pt idx="278">
                  <c:v>2013-05-01</c:v>
                </c:pt>
                <c:pt idx="279">
                  <c:v>2013-05-08</c:v>
                </c:pt>
                <c:pt idx="280">
                  <c:v>2013-05-15</c:v>
                </c:pt>
                <c:pt idx="281">
                  <c:v>2013-05-22</c:v>
                </c:pt>
                <c:pt idx="282">
                  <c:v>2013-05-29</c:v>
                </c:pt>
                <c:pt idx="283">
                  <c:v>2013-06-05</c:v>
                </c:pt>
                <c:pt idx="284">
                  <c:v>2013-06-12</c:v>
                </c:pt>
                <c:pt idx="285">
                  <c:v>2013-06-19</c:v>
                </c:pt>
                <c:pt idx="286">
                  <c:v>2013-06-26</c:v>
                </c:pt>
                <c:pt idx="287">
                  <c:v>2013-07-03</c:v>
                </c:pt>
                <c:pt idx="288">
                  <c:v>2013-07-10</c:v>
                </c:pt>
                <c:pt idx="289">
                  <c:v>2013-07-17</c:v>
                </c:pt>
                <c:pt idx="290">
                  <c:v>2013-07-24</c:v>
                </c:pt>
                <c:pt idx="291">
                  <c:v>2013-07-31</c:v>
                </c:pt>
                <c:pt idx="292">
                  <c:v>2013-08-07</c:v>
                </c:pt>
                <c:pt idx="293">
                  <c:v>2013-08-14</c:v>
                </c:pt>
                <c:pt idx="294">
                  <c:v>2013-08-21</c:v>
                </c:pt>
                <c:pt idx="295">
                  <c:v>2013-08-28</c:v>
                </c:pt>
                <c:pt idx="296">
                  <c:v>2013-09-04</c:v>
                </c:pt>
                <c:pt idx="297">
                  <c:v>2013-09-11</c:v>
                </c:pt>
                <c:pt idx="298">
                  <c:v>2013-09-18</c:v>
                </c:pt>
                <c:pt idx="299">
                  <c:v>2013-09-25</c:v>
                </c:pt>
                <c:pt idx="300">
                  <c:v>2013-10-02</c:v>
                </c:pt>
                <c:pt idx="301">
                  <c:v>2013-10-09</c:v>
                </c:pt>
                <c:pt idx="302">
                  <c:v>2013-10-16</c:v>
                </c:pt>
                <c:pt idx="303">
                  <c:v>2013-10-23</c:v>
                </c:pt>
                <c:pt idx="304">
                  <c:v>2013-10-30</c:v>
                </c:pt>
                <c:pt idx="305">
                  <c:v>2013-11-06</c:v>
                </c:pt>
                <c:pt idx="306">
                  <c:v>2013-11-13</c:v>
                </c:pt>
                <c:pt idx="307">
                  <c:v>2013-11-20</c:v>
                </c:pt>
                <c:pt idx="308">
                  <c:v>2013-11-27</c:v>
                </c:pt>
                <c:pt idx="309">
                  <c:v>2013-12-04</c:v>
                </c:pt>
                <c:pt idx="310">
                  <c:v>2013-12-11</c:v>
                </c:pt>
                <c:pt idx="311">
                  <c:v>2013-12-18</c:v>
                </c:pt>
                <c:pt idx="312">
                  <c:v>2013-12-25</c:v>
                </c:pt>
                <c:pt idx="313">
                  <c:v>2014-01-01</c:v>
                </c:pt>
                <c:pt idx="314">
                  <c:v>2014-01-08</c:v>
                </c:pt>
                <c:pt idx="315">
                  <c:v>2014-01-15</c:v>
                </c:pt>
                <c:pt idx="316">
                  <c:v>2014-01-22</c:v>
                </c:pt>
                <c:pt idx="317">
                  <c:v>2014-01-29</c:v>
                </c:pt>
                <c:pt idx="318">
                  <c:v>2014-02-05</c:v>
                </c:pt>
                <c:pt idx="319">
                  <c:v>2014-02-12</c:v>
                </c:pt>
                <c:pt idx="320">
                  <c:v>2014-02-19</c:v>
                </c:pt>
                <c:pt idx="321">
                  <c:v>2014-02-26</c:v>
                </c:pt>
                <c:pt idx="322">
                  <c:v>2014-03-05</c:v>
                </c:pt>
                <c:pt idx="323">
                  <c:v>2014-03-12</c:v>
                </c:pt>
                <c:pt idx="324">
                  <c:v>2014-03-19</c:v>
                </c:pt>
                <c:pt idx="325">
                  <c:v>2014-03-26</c:v>
                </c:pt>
                <c:pt idx="326">
                  <c:v>2014-04-02</c:v>
                </c:pt>
                <c:pt idx="327">
                  <c:v>2014-04-09</c:v>
                </c:pt>
                <c:pt idx="328">
                  <c:v>2014-04-16</c:v>
                </c:pt>
                <c:pt idx="329">
                  <c:v>2014-04-23</c:v>
                </c:pt>
                <c:pt idx="330">
                  <c:v>2014-04-30</c:v>
                </c:pt>
                <c:pt idx="331">
                  <c:v>2014-05-07</c:v>
                </c:pt>
                <c:pt idx="332">
                  <c:v>2014-05-14</c:v>
                </c:pt>
                <c:pt idx="333">
                  <c:v>2014-05-21</c:v>
                </c:pt>
                <c:pt idx="334">
                  <c:v>2014-05-28</c:v>
                </c:pt>
                <c:pt idx="335">
                  <c:v>2014-06-04</c:v>
                </c:pt>
                <c:pt idx="336">
                  <c:v>2014-06-11</c:v>
                </c:pt>
                <c:pt idx="337">
                  <c:v>2014-06-18</c:v>
                </c:pt>
                <c:pt idx="338">
                  <c:v>2014-06-25</c:v>
                </c:pt>
                <c:pt idx="339">
                  <c:v>2014-07-02</c:v>
                </c:pt>
                <c:pt idx="340">
                  <c:v>2014-07-09</c:v>
                </c:pt>
                <c:pt idx="341">
                  <c:v>2014-07-16</c:v>
                </c:pt>
                <c:pt idx="342">
                  <c:v>2014-07-23</c:v>
                </c:pt>
                <c:pt idx="343">
                  <c:v>2014-07-30</c:v>
                </c:pt>
                <c:pt idx="344">
                  <c:v>2014-08-06</c:v>
                </c:pt>
                <c:pt idx="345">
                  <c:v>2014-08-13</c:v>
                </c:pt>
                <c:pt idx="346">
                  <c:v>2014-08-20</c:v>
                </c:pt>
                <c:pt idx="347">
                  <c:v>2014-08-27</c:v>
                </c:pt>
                <c:pt idx="348">
                  <c:v>2014-09-03</c:v>
                </c:pt>
                <c:pt idx="349">
                  <c:v>2014-09-10</c:v>
                </c:pt>
                <c:pt idx="350">
                  <c:v>2014-09-17</c:v>
                </c:pt>
                <c:pt idx="351">
                  <c:v>2014-09-24</c:v>
                </c:pt>
                <c:pt idx="352">
                  <c:v>2014-10-01</c:v>
                </c:pt>
                <c:pt idx="353">
                  <c:v>2014-10-08</c:v>
                </c:pt>
                <c:pt idx="354">
                  <c:v>2014-10-15</c:v>
                </c:pt>
                <c:pt idx="355">
                  <c:v>2014-10-22</c:v>
                </c:pt>
                <c:pt idx="356">
                  <c:v>2014-10-29</c:v>
                </c:pt>
                <c:pt idx="357">
                  <c:v>2014-11-05</c:v>
                </c:pt>
                <c:pt idx="358">
                  <c:v>2014-11-12</c:v>
                </c:pt>
                <c:pt idx="359">
                  <c:v>2014-11-19</c:v>
                </c:pt>
                <c:pt idx="360">
                  <c:v>2014-11-26</c:v>
                </c:pt>
                <c:pt idx="361">
                  <c:v>2014-12-03</c:v>
                </c:pt>
                <c:pt idx="362">
                  <c:v>2014-12-10</c:v>
                </c:pt>
                <c:pt idx="363">
                  <c:v>2014-12-17</c:v>
                </c:pt>
                <c:pt idx="364">
                  <c:v>2014-12-24</c:v>
                </c:pt>
                <c:pt idx="365">
                  <c:v>2014-12-31</c:v>
                </c:pt>
                <c:pt idx="366">
                  <c:v>2015-01-07</c:v>
                </c:pt>
                <c:pt idx="367">
                  <c:v>2015-01-14</c:v>
                </c:pt>
                <c:pt idx="368">
                  <c:v>2015-01-21</c:v>
                </c:pt>
                <c:pt idx="369">
                  <c:v>2015-01-28</c:v>
                </c:pt>
                <c:pt idx="370">
                  <c:v>2015-02-04</c:v>
                </c:pt>
                <c:pt idx="371">
                  <c:v>2015-02-11</c:v>
                </c:pt>
                <c:pt idx="372">
                  <c:v>2015-02-18</c:v>
                </c:pt>
                <c:pt idx="373">
                  <c:v>2015-02-25</c:v>
                </c:pt>
                <c:pt idx="374">
                  <c:v>2015-03-04</c:v>
                </c:pt>
                <c:pt idx="375">
                  <c:v>2015-03-11</c:v>
                </c:pt>
                <c:pt idx="376">
                  <c:v>2015-03-18</c:v>
                </c:pt>
                <c:pt idx="377">
                  <c:v>2015-03-25</c:v>
                </c:pt>
                <c:pt idx="378">
                  <c:v>2015-04-01</c:v>
                </c:pt>
                <c:pt idx="379">
                  <c:v>2015-04-08</c:v>
                </c:pt>
                <c:pt idx="380">
                  <c:v>2015-04-15</c:v>
                </c:pt>
                <c:pt idx="381">
                  <c:v>2015-04-22</c:v>
                </c:pt>
                <c:pt idx="382">
                  <c:v>2015-04-29</c:v>
                </c:pt>
                <c:pt idx="383">
                  <c:v>2015-05-06</c:v>
                </c:pt>
                <c:pt idx="384">
                  <c:v>2015-05-13</c:v>
                </c:pt>
                <c:pt idx="385">
                  <c:v>2015-05-20</c:v>
                </c:pt>
                <c:pt idx="386">
                  <c:v>2015-05-27</c:v>
                </c:pt>
                <c:pt idx="387">
                  <c:v>2015-06-03</c:v>
                </c:pt>
                <c:pt idx="388">
                  <c:v>2015-06-10</c:v>
                </c:pt>
                <c:pt idx="389">
                  <c:v>2015-06-17</c:v>
                </c:pt>
                <c:pt idx="390">
                  <c:v>2015-06-24</c:v>
                </c:pt>
                <c:pt idx="391">
                  <c:v>2015-07-01</c:v>
                </c:pt>
                <c:pt idx="392">
                  <c:v>2015-07-08</c:v>
                </c:pt>
                <c:pt idx="393">
                  <c:v>2015-07-15</c:v>
                </c:pt>
                <c:pt idx="394">
                  <c:v>2015-07-22</c:v>
                </c:pt>
                <c:pt idx="395">
                  <c:v>2015-07-29</c:v>
                </c:pt>
                <c:pt idx="396">
                  <c:v>2015-08-05</c:v>
                </c:pt>
                <c:pt idx="397">
                  <c:v>2015-08-12</c:v>
                </c:pt>
                <c:pt idx="398">
                  <c:v>2015-08-19</c:v>
                </c:pt>
                <c:pt idx="399">
                  <c:v>2015-08-26</c:v>
                </c:pt>
                <c:pt idx="400">
                  <c:v>2015-09-02</c:v>
                </c:pt>
                <c:pt idx="401">
                  <c:v>2015-09-09</c:v>
                </c:pt>
                <c:pt idx="402">
                  <c:v>2015-09-16</c:v>
                </c:pt>
                <c:pt idx="403">
                  <c:v>2015-09-23</c:v>
                </c:pt>
                <c:pt idx="404">
                  <c:v>2015-09-30</c:v>
                </c:pt>
                <c:pt idx="405">
                  <c:v>2015-10-07</c:v>
                </c:pt>
                <c:pt idx="406">
                  <c:v>2015-10-14</c:v>
                </c:pt>
                <c:pt idx="407">
                  <c:v>2015-10-21</c:v>
                </c:pt>
                <c:pt idx="408">
                  <c:v>2015-10-28</c:v>
                </c:pt>
                <c:pt idx="409">
                  <c:v>2015-11-04</c:v>
                </c:pt>
                <c:pt idx="410">
                  <c:v>2015-11-11</c:v>
                </c:pt>
                <c:pt idx="411">
                  <c:v>2015-11-18</c:v>
                </c:pt>
                <c:pt idx="412">
                  <c:v>2015-11-25</c:v>
                </c:pt>
                <c:pt idx="413">
                  <c:v>2015-12-02</c:v>
                </c:pt>
                <c:pt idx="414">
                  <c:v>2015-12-09</c:v>
                </c:pt>
                <c:pt idx="415">
                  <c:v>2015-12-16</c:v>
                </c:pt>
                <c:pt idx="416">
                  <c:v>2015-12-23</c:v>
                </c:pt>
                <c:pt idx="417">
                  <c:v>2015-12-30</c:v>
                </c:pt>
                <c:pt idx="418">
                  <c:v>2016-01-06</c:v>
                </c:pt>
                <c:pt idx="419">
                  <c:v>2016-01-13</c:v>
                </c:pt>
                <c:pt idx="420">
                  <c:v>2016-01-20</c:v>
                </c:pt>
                <c:pt idx="421">
                  <c:v>2016-01-27</c:v>
                </c:pt>
                <c:pt idx="422">
                  <c:v>2016-02-03</c:v>
                </c:pt>
                <c:pt idx="423">
                  <c:v>2016-02-10</c:v>
                </c:pt>
                <c:pt idx="424">
                  <c:v>2016-02-17</c:v>
                </c:pt>
                <c:pt idx="425">
                  <c:v>2016-02-24</c:v>
                </c:pt>
                <c:pt idx="426">
                  <c:v>2016-03-02</c:v>
                </c:pt>
                <c:pt idx="427">
                  <c:v>2016-03-09</c:v>
                </c:pt>
                <c:pt idx="428">
                  <c:v>2016-03-16</c:v>
                </c:pt>
                <c:pt idx="429">
                  <c:v>2016-03-23</c:v>
                </c:pt>
                <c:pt idx="430">
                  <c:v>2016-03-30</c:v>
                </c:pt>
                <c:pt idx="431">
                  <c:v>2016-04-06</c:v>
                </c:pt>
                <c:pt idx="432">
                  <c:v>2016-04-13</c:v>
                </c:pt>
                <c:pt idx="433">
                  <c:v>2016-04-20</c:v>
                </c:pt>
                <c:pt idx="434">
                  <c:v>2016-04-27</c:v>
                </c:pt>
                <c:pt idx="435">
                  <c:v>2016-05-04</c:v>
                </c:pt>
                <c:pt idx="436">
                  <c:v>2016-05-11</c:v>
                </c:pt>
                <c:pt idx="437">
                  <c:v>2016-05-18</c:v>
                </c:pt>
                <c:pt idx="438">
                  <c:v>2016-05-25</c:v>
                </c:pt>
                <c:pt idx="439">
                  <c:v>2016-06-01</c:v>
                </c:pt>
                <c:pt idx="440">
                  <c:v>2016-06-08</c:v>
                </c:pt>
                <c:pt idx="441">
                  <c:v>2016-06-15</c:v>
                </c:pt>
                <c:pt idx="442">
                  <c:v>2016-06-22</c:v>
                </c:pt>
                <c:pt idx="443">
                  <c:v>2016-06-29</c:v>
                </c:pt>
                <c:pt idx="444">
                  <c:v>2016-07-06</c:v>
                </c:pt>
                <c:pt idx="445">
                  <c:v>2016-07-13</c:v>
                </c:pt>
                <c:pt idx="446">
                  <c:v>2016-07-20</c:v>
                </c:pt>
                <c:pt idx="447">
                  <c:v>2016-07-27</c:v>
                </c:pt>
                <c:pt idx="448">
                  <c:v>2016-08-03</c:v>
                </c:pt>
                <c:pt idx="449">
                  <c:v>2016-08-10</c:v>
                </c:pt>
                <c:pt idx="450">
                  <c:v>2016-08-17</c:v>
                </c:pt>
                <c:pt idx="451">
                  <c:v>2016-08-24</c:v>
                </c:pt>
                <c:pt idx="452">
                  <c:v>2016-08-31</c:v>
                </c:pt>
                <c:pt idx="453">
                  <c:v>2016-09-07</c:v>
                </c:pt>
                <c:pt idx="454">
                  <c:v>2016-09-14</c:v>
                </c:pt>
                <c:pt idx="455">
                  <c:v>2016-09-21</c:v>
                </c:pt>
                <c:pt idx="456">
                  <c:v>2016-09-28</c:v>
                </c:pt>
                <c:pt idx="457">
                  <c:v>2016-10-05</c:v>
                </c:pt>
                <c:pt idx="458">
                  <c:v>2016-10-12</c:v>
                </c:pt>
                <c:pt idx="459">
                  <c:v>2016-10-19</c:v>
                </c:pt>
                <c:pt idx="460">
                  <c:v>2016-10-26</c:v>
                </c:pt>
                <c:pt idx="461">
                  <c:v>2016-11-02</c:v>
                </c:pt>
                <c:pt idx="462">
                  <c:v>2016-11-09</c:v>
                </c:pt>
                <c:pt idx="463">
                  <c:v>2016-11-16</c:v>
                </c:pt>
                <c:pt idx="464">
                  <c:v>2016-11-23</c:v>
                </c:pt>
                <c:pt idx="465">
                  <c:v>2016-11-30</c:v>
                </c:pt>
                <c:pt idx="466">
                  <c:v>2016-12-07</c:v>
                </c:pt>
                <c:pt idx="467">
                  <c:v>2016-12-14</c:v>
                </c:pt>
                <c:pt idx="468">
                  <c:v>2016-12-21</c:v>
                </c:pt>
                <c:pt idx="469">
                  <c:v>2016-12-28</c:v>
                </c:pt>
                <c:pt idx="470">
                  <c:v>2017-01-04</c:v>
                </c:pt>
                <c:pt idx="471">
                  <c:v>2017-01-11</c:v>
                </c:pt>
                <c:pt idx="472">
                  <c:v>2017-01-18</c:v>
                </c:pt>
                <c:pt idx="473">
                  <c:v>2017-01-25</c:v>
                </c:pt>
                <c:pt idx="474">
                  <c:v>2017-02-01</c:v>
                </c:pt>
                <c:pt idx="475">
                  <c:v>2017-02-08</c:v>
                </c:pt>
                <c:pt idx="476">
                  <c:v>2017-02-15</c:v>
                </c:pt>
                <c:pt idx="477">
                  <c:v>2017-02-22</c:v>
                </c:pt>
                <c:pt idx="478">
                  <c:v>2017-03-01</c:v>
                </c:pt>
                <c:pt idx="479">
                  <c:v>2017-03-08</c:v>
                </c:pt>
                <c:pt idx="480">
                  <c:v>2017-03-15</c:v>
                </c:pt>
                <c:pt idx="481">
                  <c:v>2017-03-22</c:v>
                </c:pt>
                <c:pt idx="482">
                  <c:v>2017-03-29</c:v>
                </c:pt>
                <c:pt idx="483">
                  <c:v>2017-04-05</c:v>
                </c:pt>
                <c:pt idx="484">
                  <c:v>2017-04-12</c:v>
                </c:pt>
                <c:pt idx="485">
                  <c:v>2017-04-19</c:v>
                </c:pt>
                <c:pt idx="486">
                  <c:v>2017-04-26</c:v>
                </c:pt>
                <c:pt idx="487">
                  <c:v>2017-05-03</c:v>
                </c:pt>
                <c:pt idx="488">
                  <c:v>2017-05-10</c:v>
                </c:pt>
                <c:pt idx="489">
                  <c:v>2017-05-17</c:v>
                </c:pt>
                <c:pt idx="490">
                  <c:v>2017-05-24</c:v>
                </c:pt>
                <c:pt idx="491">
                  <c:v>2017-05-31</c:v>
                </c:pt>
                <c:pt idx="492">
                  <c:v>2017-06-07</c:v>
                </c:pt>
                <c:pt idx="493">
                  <c:v>2017-06-14</c:v>
                </c:pt>
                <c:pt idx="494">
                  <c:v>2017-06-21</c:v>
                </c:pt>
                <c:pt idx="495">
                  <c:v>2017-06-28</c:v>
                </c:pt>
                <c:pt idx="496">
                  <c:v>2017-07-05</c:v>
                </c:pt>
                <c:pt idx="497">
                  <c:v>2017-07-12</c:v>
                </c:pt>
                <c:pt idx="498">
                  <c:v>2017-07-19</c:v>
                </c:pt>
                <c:pt idx="499">
                  <c:v>2017-07-26</c:v>
                </c:pt>
                <c:pt idx="500">
                  <c:v>2017-08-02</c:v>
                </c:pt>
                <c:pt idx="501">
                  <c:v>2017-08-09</c:v>
                </c:pt>
                <c:pt idx="502">
                  <c:v>2017-08-16</c:v>
                </c:pt>
                <c:pt idx="503">
                  <c:v>2017-08-23</c:v>
                </c:pt>
                <c:pt idx="504">
                  <c:v>2017-08-30</c:v>
                </c:pt>
                <c:pt idx="505">
                  <c:v>2017-09-06</c:v>
                </c:pt>
                <c:pt idx="506">
                  <c:v>2017-09-13</c:v>
                </c:pt>
                <c:pt idx="507">
                  <c:v>2017-09-20</c:v>
                </c:pt>
                <c:pt idx="508">
                  <c:v>2017-09-27</c:v>
                </c:pt>
                <c:pt idx="509">
                  <c:v>2017-10-04</c:v>
                </c:pt>
                <c:pt idx="510">
                  <c:v>2017-10-11</c:v>
                </c:pt>
                <c:pt idx="511">
                  <c:v>2017-10-18</c:v>
                </c:pt>
                <c:pt idx="512">
                  <c:v>2017-10-25</c:v>
                </c:pt>
                <c:pt idx="513">
                  <c:v>2017-11-01</c:v>
                </c:pt>
                <c:pt idx="514">
                  <c:v>2017-11-08</c:v>
                </c:pt>
                <c:pt idx="515">
                  <c:v>2017-11-15</c:v>
                </c:pt>
                <c:pt idx="516">
                  <c:v>2017-11-22</c:v>
                </c:pt>
                <c:pt idx="517">
                  <c:v>2017-11-29</c:v>
                </c:pt>
                <c:pt idx="518">
                  <c:v>2017-12-06</c:v>
                </c:pt>
                <c:pt idx="519">
                  <c:v>2017-12-13</c:v>
                </c:pt>
                <c:pt idx="520">
                  <c:v>2017-12-20</c:v>
                </c:pt>
                <c:pt idx="521">
                  <c:v>2017-12-27</c:v>
                </c:pt>
                <c:pt idx="522">
                  <c:v>2018-01-03</c:v>
                </c:pt>
                <c:pt idx="523">
                  <c:v>2018-01-10</c:v>
                </c:pt>
                <c:pt idx="524">
                  <c:v>2018-01-17</c:v>
                </c:pt>
                <c:pt idx="525">
                  <c:v>2018-01-24</c:v>
                </c:pt>
                <c:pt idx="526">
                  <c:v>2018-01-31</c:v>
                </c:pt>
                <c:pt idx="527">
                  <c:v>2018-02-07</c:v>
                </c:pt>
                <c:pt idx="528">
                  <c:v>2018-02-14</c:v>
                </c:pt>
                <c:pt idx="529">
                  <c:v>2018-02-21</c:v>
                </c:pt>
                <c:pt idx="530">
                  <c:v>2018-02-28</c:v>
                </c:pt>
                <c:pt idx="531">
                  <c:v>2018-03-07</c:v>
                </c:pt>
                <c:pt idx="532">
                  <c:v>2018-03-14</c:v>
                </c:pt>
                <c:pt idx="533">
                  <c:v>2018-03-21</c:v>
                </c:pt>
                <c:pt idx="534">
                  <c:v>2018-03-28</c:v>
                </c:pt>
                <c:pt idx="535">
                  <c:v>2018-04-04</c:v>
                </c:pt>
                <c:pt idx="536">
                  <c:v>2018-04-11</c:v>
                </c:pt>
                <c:pt idx="537">
                  <c:v>2018-04-18</c:v>
                </c:pt>
                <c:pt idx="538">
                  <c:v>2018-04-25</c:v>
                </c:pt>
                <c:pt idx="539">
                  <c:v>2018-05-02</c:v>
                </c:pt>
                <c:pt idx="540">
                  <c:v>2018-05-09</c:v>
                </c:pt>
                <c:pt idx="541">
                  <c:v>2018-05-16</c:v>
                </c:pt>
                <c:pt idx="542">
                  <c:v>2018-05-23</c:v>
                </c:pt>
                <c:pt idx="543">
                  <c:v>2018-05-30</c:v>
                </c:pt>
                <c:pt idx="544">
                  <c:v>2018-06-06</c:v>
                </c:pt>
                <c:pt idx="545">
                  <c:v>2018-06-13</c:v>
                </c:pt>
                <c:pt idx="546">
                  <c:v>2018-06-20</c:v>
                </c:pt>
                <c:pt idx="547">
                  <c:v>2018-06-27</c:v>
                </c:pt>
                <c:pt idx="548">
                  <c:v>2018-07-04</c:v>
                </c:pt>
                <c:pt idx="549">
                  <c:v>2018-07-11</c:v>
                </c:pt>
                <c:pt idx="550">
                  <c:v>2018-07-18</c:v>
                </c:pt>
                <c:pt idx="551">
                  <c:v>2018-07-25</c:v>
                </c:pt>
                <c:pt idx="552">
                  <c:v>2018-08-01</c:v>
                </c:pt>
                <c:pt idx="553">
                  <c:v>2018-08-08</c:v>
                </c:pt>
                <c:pt idx="554">
                  <c:v>2018-08-15</c:v>
                </c:pt>
                <c:pt idx="555">
                  <c:v>2018-08-22</c:v>
                </c:pt>
                <c:pt idx="556">
                  <c:v>2018-08-29</c:v>
                </c:pt>
                <c:pt idx="557">
                  <c:v>2018-09-05</c:v>
                </c:pt>
                <c:pt idx="558">
                  <c:v>2018-09-12</c:v>
                </c:pt>
                <c:pt idx="559">
                  <c:v>2018-09-19</c:v>
                </c:pt>
                <c:pt idx="560">
                  <c:v>2018-09-26</c:v>
                </c:pt>
                <c:pt idx="561">
                  <c:v>2018-10-03</c:v>
                </c:pt>
                <c:pt idx="562">
                  <c:v>2018-10-10</c:v>
                </c:pt>
                <c:pt idx="563">
                  <c:v>2018-10-17</c:v>
                </c:pt>
                <c:pt idx="564">
                  <c:v>2018-10-24</c:v>
                </c:pt>
                <c:pt idx="565">
                  <c:v>2018-10-31</c:v>
                </c:pt>
                <c:pt idx="566">
                  <c:v>2018-11-07</c:v>
                </c:pt>
                <c:pt idx="567">
                  <c:v>2018-11-14</c:v>
                </c:pt>
                <c:pt idx="568">
                  <c:v>2018-11-21</c:v>
                </c:pt>
                <c:pt idx="569">
                  <c:v>2018-11-28</c:v>
                </c:pt>
                <c:pt idx="570">
                  <c:v>2018-12-05</c:v>
                </c:pt>
                <c:pt idx="571">
                  <c:v>2018-12-12</c:v>
                </c:pt>
                <c:pt idx="572">
                  <c:v>2018-12-19</c:v>
                </c:pt>
                <c:pt idx="573">
                  <c:v>2018-12-26</c:v>
                </c:pt>
                <c:pt idx="574">
                  <c:v>2019-01-02</c:v>
                </c:pt>
                <c:pt idx="575">
                  <c:v>2019-01-09</c:v>
                </c:pt>
                <c:pt idx="576">
                  <c:v>2019-01-16</c:v>
                </c:pt>
                <c:pt idx="577">
                  <c:v>2019-01-23</c:v>
                </c:pt>
                <c:pt idx="578">
                  <c:v>2019-01-30</c:v>
                </c:pt>
                <c:pt idx="579">
                  <c:v>2019-02-06</c:v>
                </c:pt>
                <c:pt idx="580">
                  <c:v>2019-02-13</c:v>
                </c:pt>
                <c:pt idx="581">
                  <c:v>2019-02-20</c:v>
                </c:pt>
                <c:pt idx="582">
                  <c:v>2019-02-27</c:v>
                </c:pt>
                <c:pt idx="583">
                  <c:v>2019-03-06</c:v>
                </c:pt>
                <c:pt idx="584">
                  <c:v>2019-03-13</c:v>
                </c:pt>
                <c:pt idx="585">
                  <c:v>2019-03-20</c:v>
                </c:pt>
                <c:pt idx="586">
                  <c:v>2019-03-27</c:v>
                </c:pt>
                <c:pt idx="587">
                  <c:v>2019-04-03</c:v>
                </c:pt>
                <c:pt idx="588">
                  <c:v>2019-04-10</c:v>
                </c:pt>
                <c:pt idx="589">
                  <c:v>2019-04-17</c:v>
                </c:pt>
                <c:pt idx="590">
                  <c:v>2019-04-24</c:v>
                </c:pt>
                <c:pt idx="591">
                  <c:v>2019-05-01</c:v>
                </c:pt>
                <c:pt idx="592">
                  <c:v>2019-05-08</c:v>
                </c:pt>
                <c:pt idx="593">
                  <c:v>2019-05-15</c:v>
                </c:pt>
                <c:pt idx="594">
                  <c:v>2019-05-22</c:v>
                </c:pt>
                <c:pt idx="595">
                  <c:v>2019-05-29</c:v>
                </c:pt>
                <c:pt idx="596">
                  <c:v>2019-06-05</c:v>
                </c:pt>
                <c:pt idx="597">
                  <c:v>2019-06-12</c:v>
                </c:pt>
                <c:pt idx="598">
                  <c:v>2019-06-19</c:v>
                </c:pt>
                <c:pt idx="599">
                  <c:v>2019-06-26</c:v>
                </c:pt>
                <c:pt idx="600">
                  <c:v>2019-07-03</c:v>
                </c:pt>
                <c:pt idx="601">
                  <c:v>2019-07-10</c:v>
                </c:pt>
                <c:pt idx="602">
                  <c:v>2019-07-17</c:v>
                </c:pt>
                <c:pt idx="603">
                  <c:v>2019-07-24</c:v>
                </c:pt>
                <c:pt idx="604">
                  <c:v>2019-07-31</c:v>
                </c:pt>
                <c:pt idx="605">
                  <c:v>2019-08-07</c:v>
                </c:pt>
                <c:pt idx="606">
                  <c:v>2019-08-14</c:v>
                </c:pt>
                <c:pt idx="607">
                  <c:v>2019-08-21</c:v>
                </c:pt>
                <c:pt idx="608">
                  <c:v>2019-08-28</c:v>
                </c:pt>
                <c:pt idx="609">
                  <c:v>2019-09-04</c:v>
                </c:pt>
                <c:pt idx="610">
                  <c:v>2019-09-11</c:v>
                </c:pt>
                <c:pt idx="611">
                  <c:v>2019-09-18</c:v>
                </c:pt>
                <c:pt idx="612">
                  <c:v>2019-09-25</c:v>
                </c:pt>
                <c:pt idx="613">
                  <c:v>2019-10-02</c:v>
                </c:pt>
                <c:pt idx="614">
                  <c:v>2019-10-09</c:v>
                </c:pt>
                <c:pt idx="615">
                  <c:v>2019-10-16</c:v>
                </c:pt>
                <c:pt idx="616">
                  <c:v>2019-10-23</c:v>
                </c:pt>
                <c:pt idx="617">
                  <c:v>2019-10-30</c:v>
                </c:pt>
                <c:pt idx="618">
                  <c:v>2019-11-06</c:v>
                </c:pt>
                <c:pt idx="619">
                  <c:v>2019-11-13</c:v>
                </c:pt>
                <c:pt idx="620">
                  <c:v>2019-11-20</c:v>
                </c:pt>
                <c:pt idx="621">
                  <c:v>2019-11-27</c:v>
                </c:pt>
                <c:pt idx="622">
                  <c:v>2019-12-04</c:v>
                </c:pt>
                <c:pt idx="623">
                  <c:v>2019-12-11</c:v>
                </c:pt>
                <c:pt idx="624">
                  <c:v>2019-12-18</c:v>
                </c:pt>
                <c:pt idx="625">
                  <c:v>2019-12-25</c:v>
                </c:pt>
                <c:pt idx="626">
                  <c:v>2020-01-01</c:v>
                </c:pt>
                <c:pt idx="627">
                  <c:v>2020-01-08</c:v>
                </c:pt>
                <c:pt idx="628">
                  <c:v>2020-01-15</c:v>
                </c:pt>
                <c:pt idx="629">
                  <c:v>2020-01-22</c:v>
                </c:pt>
                <c:pt idx="630">
                  <c:v>2020-01-29</c:v>
                </c:pt>
                <c:pt idx="631">
                  <c:v>2020-02-05</c:v>
                </c:pt>
                <c:pt idx="632">
                  <c:v>2020-02-12</c:v>
                </c:pt>
                <c:pt idx="633">
                  <c:v>2020-02-19</c:v>
                </c:pt>
                <c:pt idx="634">
                  <c:v>2020-02-26</c:v>
                </c:pt>
                <c:pt idx="635">
                  <c:v>2020-03-04</c:v>
                </c:pt>
                <c:pt idx="636">
                  <c:v>2020-03-11</c:v>
                </c:pt>
                <c:pt idx="637">
                  <c:v>2020-03-18</c:v>
                </c:pt>
                <c:pt idx="638">
                  <c:v>2020-03-25</c:v>
                </c:pt>
                <c:pt idx="639">
                  <c:v>2020-04-01</c:v>
                </c:pt>
                <c:pt idx="640">
                  <c:v>2020-04-08</c:v>
                </c:pt>
                <c:pt idx="641">
                  <c:v>2020-04-15</c:v>
                </c:pt>
                <c:pt idx="642">
                  <c:v>2020-04-22</c:v>
                </c:pt>
                <c:pt idx="643">
                  <c:v>2020-04-29</c:v>
                </c:pt>
                <c:pt idx="644">
                  <c:v>2020-05-06</c:v>
                </c:pt>
                <c:pt idx="645">
                  <c:v>2020-05-13</c:v>
                </c:pt>
                <c:pt idx="646">
                  <c:v>2020-05-20</c:v>
                </c:pt>
                <c:pt idx="647">
                  <c:v>2020-05-27</c:v>
                </c:pt>
                <c:pt idx="648">
                  <c:v>2020-06-03</c:v>
                </c:pt>
                <c:pt idx="649">
                  <c:v>2020-06-10</c:v>
                </c:pt>
                <c:pt idx="650">
                  <c:v>2020-06-17</c:v>
                </c:pt>
                <c:pt idx="651">
                  <c:v>2020-06-24</c:v>
                </c:pt>
                <c:pt idx="652">
                  <c:v>2020-07-01</c:v>
                </c:pt>
                <c:pt idx="653">
                  <c:v>2020-07-08</c:v>
                </c:pt>
                <c:pt idx="654">
                  <c:v>2020-07-15</c:v>
                </c:pt>
                <c:pt idx="655">
                  <c:v>2020-07-22</c:v>
                </c:pt>
                <c:pt idx="656">
                  <c:v>2020-07-29</c:v>
                </c:pt>
                <c:pt idx="657">
                  <c:v>2020-08-05</c:v>
                </c:pt>
                <c:pt idx="658">
                  <c:v>2020-08-12</c:v>
                </c:pt>
                <c:pt idx="659">
                  <c:v>2020-08-19</c:v>
                </c:pt>
                <c:pt idx="660">
                  <c:v>2020-08-26</c:v>
                </c:pt>
                <c:pt idx="661">
                  <c:v>2020-09-02</c:v>
                </c:pt>
                <c:pt idx="662">
                  <c:v>2020-09-09</c:v>
                </c:pt>
                <c:pt idx="663">
                  <c:v>2020-09-16</c:v>
                </c:pt>
                <c:pt idx="664">
                  <c:v>2020-09-23</c:v>
                </c:pt>
                <c:pt idx="665">
                  <c:v>2020-09-30</c:v>
                </c:pt>
                <c:pt idx="666">
                  <c:v>2020-10-07</c:v>
                </c:pt>
                <c:pt idx="667">
                  <c:v>2020-10-14</c:v>
                </c:pt>
                <c:pt idx="668">
                  <c:v>2020-10-21</c:v>
                </c:pt>
                <c:pt idx="669">
                  <c:v>2020-10-28</c:v>
                </c:pt>
                <c:pt idx="670">
                  <c:v>2020-11-04</c:v>
                </c:pt>
                <c:pt idx="671">
                  <c:v>2020-11-11</c:v>
                </c:pt>
                <c:pt idx="672">
                  <c:v>2020-11-18</c:v>
                </c:pt>
                <c:pt idx="673">
                  <c:v>2020-11-25</c:v>
                </c:pt>
                <c:pt idx="674">
                  <c:v>2020-12-02</c:v>
                </c:pt>
                <c:pt idx="675">
                  <c:v>2020-12-09</c:v>
                </c:pt>
                <c:pt idx="676">
                  <c:v>2020-12-16</c:v>
                </c:pt>
                <c:pt idx="677">
                  <c:v>2020-12-23</c:v>
                </c:pt>
                <c:pt idx="678">
                  <c:v>2020-12-30</c:v>
                </c:pt>
                <c:pt idx="679">
                  <c:v>2021-01-06</c:v>
                </c:pt>
                <c:pt idx="680">
                  <c:v>2021-01-13</c:v>
                </c:pt>
                <c:pt idx="681">
                  <c:v>2021-01-20</c:v>
                </c:pt>
                <c:pt idx="682">
                  <c:v>2021-01-27</c:v>
                </c:pt>
                <c:pt idx="683">
                  <c:v>2021-02-03</c:v>
                </c:pt>
                <c:pt idx="684">
                  <c:v>2021-02-10</c:v>
                </c:pt>
                <c:pt idx="685">
                  <c:v>2021-02-17</c:v>
                </c:pt>
                <c:pt idx="686">
                  <c:v>2021-02-24</c:v>
                </c:pt>
                <c:pt idx="687">
                  <c:v>2021-03-03</c:v>
                </c:pt>
                <c:pt idx="688">
                  <c:v>2021-03-10</c:v>
                </c:pt>
                <c:pt idx="689">
                  <c:v>2021-03-17</c:v>
                </c:pt>
                <c:pt idx="690">
                  <c:v>2021-03-24</c:v>
                </c:pt>
                <c:pt idx="691">
                  <c:v>2021-03-31</c:v>
                </c:pt>
                <c:pt idx="692">
                  <c:v>2021-04-07</c:v>
                </c:pt>
                <c:pt idx="693">
                  <c:v>2021-04-14</c:v>
                </c:pt>
                <c:pt idx="694">
                  <c:v>2021-04-21</c:v>
                </c:pt>
                <c:pt idx="695">
                  <c:v>2021-04-28</c:v>
                </c:pt>
                <c:pt idx="696">
                  <c:v>2021-05-05</c:v>
                </c:pt>
                <c:pt idx="697">
                  <c:v>2021-05-12</c:v>
                </c:pt>
                <c:pt idx="698">
                  <c:v>2021-05-19</c:v>
                </c:pt>
                <c:pt idx="699">
                  <c:v>2021-05-26</c:v>
                </c:pt>
                <c:pt idx="700">
                  <c:v>2021-06-02</c:v>
                </c:pt>
                <c:pt idx="701">
                  <c:v>2021-06-09</c:v>
                </c:pt>
                <c:pt idx="702">
                  <c:v>2021-06-16</c:v>
                </c:pt>
                <c:pt idx="703">
                  <c:v>2021-06-23</c:v>
                </c:pt>
                <c:pt idx="704">
                  <c:v>2021-06-30</c:v>
                </c:pt>
                <c:pt idx="705">
                  <c:v>2021-07-07</c:v>
                </c:pt>
                <c:pt idx="706">
                  <c:v>2021-07-14</c:v>
                </c:pt>
                <c:pt idx="707">
                  <c:v>2021-07-21</c:v>
                </c:pt>
                <c:pt idx="708">
                  <c:v>2021-07-28</c:v>
                </c:pt>
                <c:pt idx="709">
                  <c:v>2021-08-04</c:v>
                </c:pt>
                <c:pt idx="710">
                  <c:v>2021-08-11</c:v>
                </c:pt>
                <c:pt idx="711">
                  <c:v>2021-08-18</c:v>
                </c:pt>
                <c:pt idx="712">
                  <c:v>2021-08-25</c:v>
                </c:pt>
                <c:pt idx="713">
                  <c:v>2021-09-01</c:v>
                </c:pt>
                <c:pt idx="714">
                  <c:v>2021-09-08</c:v>
                </c:pt>
                <c:pt idx="715">
                  <c:v>2021-09-15</c:v>
                </c:pt>
                <c:pt idx="716">
                  <c:v>2021-09-22</c:v>
                </c:pt>
                <c:pt idx="717">
                  <c:v>2021-09-29</c:v>
                </c:pt>
                <c:pt idx="718">
                  <c:v>2021-10-06</c:v>
                </c:pt>
                <c:pt idx="719">
                  <c:v>2021-10-13</c:v>
                </c:pt>
                <c:pt idx="720">
                  <c:v>2021-10-20</c:v>
                </c:pt>
                <c:pt idx="721">
                  <c:v>2021-10-27</c:v>
                </c:pt>
                <c:pt idx="722">
                  <c:v>2021-11-03</c:v>
                </c:pt>
                <c:pt idx="723">
                  <c:v>2021-11-10</c:v>
                </c:pt>
                <c:pt idx="724">
                  <c:v>2021-11-17</c:v>
                </c:pt>
                <c:pt idx="725">
                  <c:v>2021-11-24</c:v>
                </c:pt>
                <c:pt idx="726">
                  <c:v>2021-12-01</c:v>
                </c:pt>
                <c:pt idx="727">
                  <c:v>2021-12-08</c:v>
                </c:pt>
                <c:pt idx="728">
                  <c:v>2021-12-15</c:v>
                </c:pt>
                <c:pt idx="729">
                  <c:v>2021-12-22</c:v>
                </c:pt>
                <c:pt idx="730">
                  <c:v>2021-12-29</c:v>
                </c:pt>
                <c:pt idx="731">
                  <c:v>2022-01-05</c:v>
                </c:pt>
                <c:pt idx="732">
                  <c:v>2022-01-12</c:v>
                </c:pt>
                <c:pt idx="733">
                  <c:v>2022-01-19</c:v>
                </c:pt>
                <c:pt idx="734">
                  <c:v>2022-01-26</c:v>
                </c:pt>
                <c:pt idx="735">
                  <c:v>2022-02-02</c:v>
                </c:pt>
                <c:pt idx="736">
                  <c:v>2022-02-09</c:v>
                </c:pt>
                <c:pt idx="737">
                  <c:v>2022-02-16</c:v>
                </c:pt>
                <c:pt idx="738">
                  <c:v>2022-02-23</c:v>
                </c:pt>
                <c:pt idx="739">
                  <c:v>2022-03-02</c:v>
                </c:pt>
                <c:pt idx="740">
                  <c:v>2022-03-09</c:v>
                </c:pt>
                <c:pt idx="741">
                  <c:v>2022-03-16</c:v>
                </c:pt>
                <c:pt idx="742">
                  <c:v>2022-03-23</c:v>
                </c:pt>
                <c:pt idx="743">
                  <c:v>2022-03-30</c:v>
                </c:pt>
                <c:pt idx="744">
                  <c:v>2022-04-06</c:v>
                </c:pt>
                <c:pt idx="745">
                  <c:v>2022-04-13</c:v>
                </c:pt>
                <c:pt idx="746">
                  <c:v>2022-04-20</c:v>
                </c:pt>
                <c:pt idx="747">
                  <c:v>2022-04-27</c:v>
                </c:pt>
                <c:pt idx="748">
                  <c:v>2022-05-04</c:v>
                </c:pt>
                <c:pt idx="749">
                  <c:v>2022-05-11</c:v>
                </c:pt>
                <c:pt idx="750">
                  <c:v>2022-05-18</c:v>
                </c:pt>
                <c:pt idx="751">
                  <c:v>2022-05-25</c:v>
                </c:pt>
                <c:pt idx="752">
                  <c:v>2022-06-01</c:v>
                </c:pt>
                <c:pt idx="753">
                  <c:v>2022-06-08</c:v>
                </c:pt>
                <c:pt idx="754">
                  <c:v>2022-06-15</c:v>
                </c:pt>
                <c:pt idx="755">
                  <c:v>2022-06-22</c:v>
                </c:pt>
                <c:pt idx="756">
                  <c:v>2022-06-29</c:v>
                </c:pt>
                <c:pt idx="757">
                  <c:v>2022-07-06</c:v>
                </c:pt>
                <c:pt idx="758">
                  <c:v>2022-07-13</c:v>
                </c:pt>
                <c:pt idx="759">
                  <c:v>2022-07-20</c:v>
                </c:pt>
                <c:pt idx="760">
                  <c:v>2022-07-27</c:v>
                </c:pt>
                <c:pt idx="761">
                  <c:v>2022-08-03</c:v>
                </c:pt>
                <c:pt idx="762">
                  <c:v>2022-08-10</c:v>
                </c:pt>
                <c:pt idx="763">
                  <c:v>2022-08-17</c:v>
                </c:pt>
                <c:pt idx="764">
                  <c:v>2022-08-24</c:v>
                </c:pt>
                <c:pt idx="765">
                  <c:v>2022-08-31</c:v>
                </c:pt>
                <c:pt idx="766">
                  <c:v>2022-09-07</c:v>
                </c:pt>
                <c:pt idx="767">
                  <c:v>2022-09-14</c:v>
                </c:pt>
                <c:pt idx="768">
                  <c:v>2022-09-21</c:v>
                </c:pt>
              </c:strCache>
            </c:strRef>
          </c:cat>
          <c:val>
            <c:numRef>
              <c:f>Sheet2!$B$8:$B$776</c:f>
              <c:numCache>
                <c:formatCode>General</c:formatCode>
                <c:ptCount val="769"/>
                <c:pt idx="0">
                  <c:v>740611</c:v>
                </c:pt>
                <c:pt idx="1">
                  <c:v>728182</c:v>
                </c:pt>
                <c:pt idx="2">
                  <c:v>728238</c:v>
                </c:pt>
                <c:pt idx="3">
                  <c:v>723298</c:v>
                </c:pt>
                <c:pt idx="4">
                  <c:v>718350</c:v>
                </c:pt>
                <c:pt idx="5">
                  <c:v>713379</c:v>
                </c:pt>
                <c:pt idx="6">
                  <c:v>713372</c:v>
                </c:pt>
                <c:pt idx="7">
                  <c:v>713364</c:v>
                </c:pt>
                <c:pt idx="8">
                  <c:v>713358</c:v>
                </c:pt>
                <c:pt idx="9">
                  <c:v>713365</c:v>
                </c:pt>
                <c:pt idx="10">
                  <c:v>709133</c:v>
                </c:pt>
                <c:pt idx="11">
                  <c:v>676894</c:v>
                </c:pt>
                <c:pt idx="12">
                  <c:v>628977</c:v>
                </c:pt>
                <c:pt idx="13">
                  <c:v>589085</c:v>
                </c:pt>
                <c:pt idx="14">
                  <c:v>560817</c:v>
                </c:pt>
                <c:pt idx="15">
                  <c:v>548622</c:v>
                </c:pt>
                <c:pt idx="16">
                  <c:v>548651</c:v>
                </c:pt>
                <c:pt idx="17">
                  <c:v>548680</c:v>
                </c:pt>
                <c:pt idx="18">
                  <c:v>542395</c:v>
                </c:pt>
                <c:pt idx="19">
                  <c:v>520054</c:v>
                </c:pt>
                <c:pt idx="20">
                  <c:v>502831</c:v>
                </c:pt>
                <c:pt idx="21">
                  <c:v>491064</c:v>
                </c:pt>
                <c:pt idx="22">
                  <c:v>486909</c:v>
                </c:pt>
                <c:pt idx="23">
                  <c:v>482050</c:v>
                </c:pt>
                <c:pt idx="24">
                  <c:v>478710</c:v>
                </c:pt>
                <c:pt idx="25">
                  <c:v>478773</c:v>
                </c:pt>
                <c:pt idx="26">
                  <c:v>478838</c:v>
                </c:pt>
                <c:pt idx="27">
                  <c:v>478925</c:v>
                </c:pt>
                <c:pt idx="28">
                  <c:v>479004</c:v>
                </c:pt>
                <c:pt idx="29">
                  <c:v>479089</c:v>
                </c:pt>
                <c:pt idx="30">
                  <c:v>479174</c:v>
                </c:pt>
                <c:pt idx="31">
                  <c:v>479291</c:v>
                </c:pt>
                <c:pt idx="32">
                  <c:v>479396</c:v>
                </c:pt>
                <c:pt idx="33">
                  <c:v>479500</c:v>
                </c:pt>
                <c:pt idx="34">
                  <c:v>479604</c:v>
                </c:pt>
                <c:pt idx="35">
                  <c:v>479701</c:v>
                </c:pt>
                <c:pt idx="36">
                  <c:v>479762</c:v>
                </c:pt>
                <c:pt idx="37">
                  <c:v>479818</c:v>
                </c:pt>
                <c:pt idx="38">
                  <c:v>476557</c:v>
                </c:pt>
                <c:pt idx="39">
                  <c:v>476612</c:v>
                </c:pt>
                <c:pt idx="40">
                  <c:v>476594</c:v>
                </c:pt>
                <c:pt idx="41">
                  <c:v>476552</c:v>
                </c:pt>
                <c:pt idx="42">
                  <c:v>476528</c:v>
                </c:pt>
                <c:pt idx="43">
                  <c:v>476485</c:v>
                </c:pt>
                <c:pt idx="44">
                  <c:v>476462</c:v>
                </c:pt>
                <c:pt idx="45">
                  <c:v>476446</c:v>
                </c:pt>
                <c:pt idx="46">
                  <c:v>476431</c:v>
                </c:pt>
                <c:pt idx="47">
                  <c:v>476415</c:v>
                </c:pt>
                <c:pt idx="48">
                  <c:v>476389</c:v>
                </c:pt>
                <c:pt idx="49">
                  <c:v>476286</c:v>
                </c:pt>
                <c:pt idx="50">
                  <c:v>476178</c:v>
                </c:pt>
                <c:pt idx="51">
                  <c:v>476067</c:v>
                </c:pt>
                <c:pt idx="52">
                  <c:v>475961</c:v>
                </c:pt>
                <c:pt idx="53">
                  <c:v>475797</c:v>
                </c:pt>
                <c:pt idx="54">
                  <c:v>475589</c:v>
                </c:pt>
                <c:pt idx="55">
                  <c:v>475381</c:v>
                </c:pt>
                <c:pt idx="56">
                  <c:v>475200</c:v>
                </c:pt>
                <c:pt idx="57">
                  <c:v>475034</c:v>
                </c:pt>
                <c:pt idx="58">
                  <c:v>474910</c:v>
                </c:pt>
                <c:pt idx="59">
                  <c:v>474790</c:v>
                </c:pt>
                <c:pt idx="60">
                  <c:v>474684</c:v>
                </c:pt>
                <c:pt idx="61">
                  <c:v>474607</c:v>
                </c:pt>
                <c:pt idx="62">
                  <c:v>474646</c:v>
                </c:pt>
                <c:pt idx="63">
                  <c:v>474688</c:v>
                </c:pt>
                <c:pt idx="64">
                  <c:v>474731</c:v>
                </c:pt>
                <c:pt idx="65">
                  <c:v>486219</c:v>
                </c:pt>
                <c:pt idx="66">
                  <c:v>505518</c:v>
                </c:pt>
                <c:pt idx="67">
                  <c:v>514565</c:v>
                </c:pt>
                <c:pt idx="68">
                  <c:v>528690</c:v>
                </c:pt>
                <c:pt idx="69">
                  <c:v>543009</c:v>
                </c:pt>
                <c:pt idx="70">
                  <c:v>554088</c:v>
                </c:pt>
                <c:pt idx="71">
                  <c:v>569426</c:v>
                </c:pt>
                <c:pt idx="72">
                  <c:v>580566</c:v>
                </c:pt>
                <c:pt idx="73">
                  <c:v>597579</c:v>
                </c:pt>
                <c:pt idx="74">
                  <c:v>606158</c:v>
                </c:pt>
                <c:pt idx="75">
                  <c:v>622252</c:v>
                </c:pt>
                <c:pt idx="76">
                  <c:v>633129</c:v>
                </c:pt>
                <c:pt idx="77">
                  <c:v>647828</c:v>
                </c:pt>
                <c:pt idx="78">
                  <c:v>656995</c:v>
                </c:pt>
                <c:pt idx="79">
                  <c:v>668489</c:v>
                </c:pt>
                <c:pt idx="80">
                  <c:v>677162</c:v>
                </c:pt>
                <c:pt idx="81">
                  <c:v>686476</c:v>
                </c:pt>
                <c:pt idx="82">
                  <c:v>695318</c:v>
                </c:pt>
                <c:pt idx="83">
                  <c:v>704357</c:v>
                </c:pt>
                <c:pt idx="84">
                  <c:v>720910</c:v>
                </c:pt>
                <c:pt idx="85">
                  <c:v>731039</c:v>
                </c:pt>
                <c:pt idx="86">
                  <c:v>740488</c:v>
                </c:pt>
                <c:pt idx="87">
                  <c:v>748031</c:v>
                </c:pt>
                <c:pt idx="88">
                  <c:v>753535</c:v>
                </c:pt>
                <c:pt idx="89">
                  <c:v>758053</c:v>
                </c:pt>
                <c:pt idx="90">
                  <c:v>762747</c:v>
                </c:pt>
                <c:pt idx="91">
                  <c:v>766128</c:v>
                </c:pt>
                <c:pt idx="92">
                  <c:v>769176</c:v>
                </c:pt>
                <c:pt idx="93">
                  <c:v>770924</c:v>
                </c:pt>
                <c:pt idx="94">
                  <c:v>773476</c:v>
                </c:pt>
                <c:pt idx="95">
                  <c:v>774552</c:v>
                </c:pt>
                <c:pt idx="96">
                  <c:v>776232</c:v>
                </c:pt>
                <c:pt idx="97">
                  <c:v>776517</c:v>
                </c:pt>
                <c:pt idx="98">
                  <c:v>776524</c:v>
                </c:pt>
                <c:pt idx="99">
                  <c:v>776532</c:v>
                </c:pt>
                <c:pt idx="100">
                  <c:v>776539</c:v>
                </c:pt>
                <c:pt idx="101">
                  <c:v>776550</c:v>
                </c:pt>
                <c:pt idx="102">
                  <c:v>776561</c:v>
                </c:pt>
                <c:pt idx="103">
                  <c:v>776572</c:v>
                </c:pt>
                <c:pt idx="104">
                  <c:v>776583</c:v>
                </c:pt>
                <c:pt idx="105">
                  <c:v>776591</c:v>
                </c:pt>
                <c:pt idx="106">
                  <c:v>776600</c:v>
                </c:pt>
                <c:pt idx="107">
                  <c:v>776609</c:v>
                </c:pt>
                <c:pt idx="108">
                  <c:v>776616</c:v>
                </c:pt>
                <c:pt idx="109">
                  <c:v>776620</c:v>
                </c:pt>
                <c:pt idx="110">
                  <c:v>776600</c:v>
                </c:pt>
                <c:pt idx="111">
                  <c:v>776577</c:v>
                </c:pt>
                <c:pt idx="112">
                  <c:v>776557</c:v>
                </c:pt>
                <c:pt idx="113">
                  <c:v>776542</c:v>
                </c:pt>
                <c:pt idx="114">
                  <c:v>776577</c:v>
                </c:pt>
                <c:pt idx="115">
                  <c:v>776615</c:v>
                </c:pt>
                <c:pt idx="116">
                  <c:v>776653</c:v>
                </c:pt>
                <c:pt idx="117">
                  <c:v>776691</c:v>
                </c:pt>
                <c:pt idx="118">
                  <c:v>776707</c:v>
                </c:pt>
                <c:pt idx="119">
                  <c:v>776709</c:v>
                </c:pt>
                <c:pt idx="120">
                  <c:v>776713</c:v>
                </c:pt>
                <c:pt idx="121">
                  <c:v>776716</c:v>
                </c:pt>
                <c:pt idx="122">
                  <c:v>776728</c:v>
                </c:pt>
                <c:pt idx="123">
                  <c:v>776776</c:v>
                </c:pt>
                <c:pt idx="124">
                  <c:v>776819</c:v>
                </c:pt>
                <c:pt idx="125">
                  <c:v>776862</c:v>
                </c:pt>
                <c:pt idx="126">
                  <c:v>776906</c:v>
                </c:pt>
                <c:pt idx="127">
                  <c:v>776925</c:v>
                </c:pt>
                <c:pt idx="128">
                  <c:v>776944</c:v>
                </c:pt>
                <c:pt idx="129">
                  <c:v>776963</c:v>
                </c:pt>
                <c:pt idx="130">
                  <c:v>776982</c:v>
                </c:pt>
                <c:pt idx="131">
                  <c:v>776994</c:v>
                </c:pt>
                <c:pt idx="132">
                  <c:v>777002</c:v>
                </c:pt>
                <c:pt idx="133">
                  <c:v>777010</c:v>
                </c:pt>
                <c:pt idx="134">
                  <c:v>777018</c:v>
                </c:pt>
                <c:pt idx="135">
                  <c:v>777022</c:v>
                </c:pt>
                <c:pt idx="136">
                  <c:v>777012</c:v>
                </c:pt>
                <c:pt idx="137">
                  <c:v>777367</c:v>
                </c:pt>
                <c:pt idx="138">
                  <c:v>782829</c:v>
                </c:pt>
                <c:pt idx="139">
                  <c:v>785813</c:v>
                </c:pt>
                <c:pt idx="140">
                  <c:v>787572</c:v>
                </c:pt>
                <c:pt idx="141">
                  <c:v>792024</c:v>
                </c:pt>
                <c:pt idx="142">
                  <c:v>801202</c:v>
                </c:pt>
                <c:pt idx="143">
                  <c:v>808932</c:v>
                </c:pt>
                <c:pt idx="144">
                  <c:v>814304</c:v>
                </c:pt>
                <c:pt idx="145">
                  <c:v>821151</c:v>
                </c:pt>
                <c:pt idx="146">
                  <c:v>824964</c:v>
                </c:pt>
                <c:pt idx="147">
                  <c:v>834277</c:v>
                </c:pt>
                <c:pt idx="148">
                  <c:v>839990</c:v>
                </c:pt>
                <c:pt idx="149">
                  <c:v>847886</c:v>
                </c:pt>
                <c:pt idx="150">
                  <c:v>859180</c:v>
                </c:pt>
                <c:pt idx="151">
                  <c:v>891518</c:v>
                </c:pt>
                <c:pt idx="152">
                  <c:v>904899</c:v>
                </c:pt>
                <c:pt idx="153">
                  <c:v>937231</c:v>
                </c:pt>
                <c:pt idx="154">
                  <c:v>960796</c:v>
                </c:pt>
                <c:pt idx="155">
                  <c:v>986545</c:v>
                </c:pt>
                <c:pt idx="156">
                  <c:v>1010285</c:v>
                </c:pt>
                <c:pt idx="157">
                  <c:v>1023962</c:v>
                </c:pt>
                <c:pt idx="158">
                  <c:v>1044725</c:v>
                </c:pt>
                <c:pt idx="159">
                  <c:v>1071619</c:v>
                </c:pt>
                <c:pt idx="160">
                  <c:v>1096402</c:v>
                </c:pt>
                <c:pt idx="161">
                  <c:v>1125466</c:v>
                </c:pt>
                <c:pt idx="162">
                  <c:v>1153807</c:v>
                </c:pt>
                <c:pt idx="163">
                  <c:v>1179202</c:v>
                </c:pt>
                <c:pt idx="164">
                  <c:v>1201400</c:v>
                </c:pt>
                <c:pt idx="165">
                  <c:v>1224988</c:v>
                </c:pt>
                <c:pt idx="166">
                  <c:v>1252840</c:v>
                </c:pt>
                <c:pt idx="167">
                  <c:v>1274961</c:v>
                </c:pt>
                <c:pt idx="168">
                  <c:v>1295350</c:v>
                </c:pt>
                <c:pt idx="169">
                  <c:v>1323233</c:v>
                </c:pt>
                <c:pt idx="170">
                  <c:v>1345658</c:v>
                </c:pt>
                <c:pt idx="171">
                  <c:v>1368112</c:v>
                </c:pt>
                <c:pt idx="172">
                  <c:v>1390584</c:v>
                </c:pt>
                <c:pt idx="173">
                  <c:v>1406554</c:v>
                </c:pt>
                <c:pt idx="174">
                  <c:v>1425274</c:v>
                </c:pt>
                <c:pt idx="175">
                  <c:v>1451169</c:v>
                </c:pt>
                <c:pt idx="176">
                  <c:v>1483595</c:v>
                </c:pt>
                <c:pt idx="177">
                  <c:v>1504588</c:v>
                </c:pt>
                <c:pt idx="178">
                  <c:v>1529675</c:v>
                </c:pt>
                <c:pt idx="179">
                  <c:v>1544705</c:v>
                </c:pt>
                <c:pt idx="180">
                  <c:v>1568863</c:v>
                </c:pt>
                <c:pt idx="181">
                  <c:v>1589165</c:v>
                </c:pt>
                <c:pt idx="182">
                  <c:v>1607000</c:v>
                </c:pt>
                <c:pt idx="183">
                  <c:v>1623789</c:v>
                </c:pt>
                <c:pt idx="184">
                  <c:v>1628306</c:v>
                </c:pt>
                <c:pt idx="185">
                  <c:v>1631801</c:v>
                </c:pt>
                <c:pt idx="186">
                  <c:v>1634961</c:v>
                </c:pt>
                <c:pt idx="187">
                  <c:v>1639365</c:v>
                </c:pt>
                <c:pt idx="188">
                  <c:v>1643900</c:v>
                </c:pt>
                <c:pt idx="189">
                  <c:v>1645147</c:v>
                </c:pt>
                <c:pt idx="190">
                  <c:v>1647856</c:v>
                </c:pt>
                <c:pt idx="191">
                  <c:v>1649786</c:v>
                </c:pt>
                <c:pt idx="192">
                  <c:v>1654577</c:v>
                </c:pt>
                <c:pt idx="193">
                  <c:v>1657043</c:v>
                </c:pt>
                <c:pt idx="194">
                  <c:v>1662035</c:v>
                </c:pt>
                <c:pt idx="195">
                  <c:v>1663600</c:v>
                </c:pt>
                <c:pt idx="196">
                  <c:v>1666041</c:v>
                </c:pt>
                <c:pt idx="197">
                  <c:v>1666645</c:v>
                </c:pt>
                <c:pt idx="198">
                  <c:v>1665962</c:v>
                </c:pt>
                <c:pt idx="199">
                  <c:v>1670907</c:v>
                </c:pt>
                <c:pt idx="200">
                  <c:v>1666285</c:v>
                </c:pt>
                <c:pt idx="201">
                  <c:v>1659111</c:v>
                </c:pt>
                <c:pt idx="202">
                  <c:v>1668748</c:v>
                </c:pt>
                <c:pt idx="203">
                  <c:v>1668489</c:v>
                </c:pt>
                <c:pt idx="204">
                  <c:v>1666508</c:v>
                </c:pt>
                <c:pt idx="205">
                  <c:v>1671649</c:v>
                </c:pt>
                <c:pt idx="206">
                  <c:v>1671531</c:v>
                </c:pt>
                <c:pt idx="207">
                  <c:v>1673837</c:v>
                </c:pt>
                <c:pt idx="208">
                  <c:v>1671444</c:v>
                </c:pt>
                <c:pt idx="209">
                  <c:v>1663446</c:v>
                </c:pt>
                <c:pt idx="210">
                  <c:v>1653243</c:v>
                </c:pt>
                <c:pt idx="211">
                  <c:v>1647279</c:v>
                </c:pt>
                <c:pt idx="212">
                  <c:v>1653915</c:v>
                </c:pt>
                <c:pt idx="213">
                  <c:v>1661622</c:v>
                </c:pt>
                <c:pt idx="214">
                  <c:v>1665017</c:v>
                </c:pt>
                <c:pt idx="215">
                  <c:v>1659983</c:v>
                </c:pt>
                <c:pt idx="216">
                  <c:v>1660174</c:v>
                </c:pt>
                <c:pt idx="217">
                  <c:v>1653961</c:v>
                </c:pt>
                <c:pt idx="218">
                  <c:v>1657049</c:v>
                </c:pt>
                <c:pt idx="219">
                  <c:v>1662536</c:v>
                </c:pt>
                <c:pt idx="220">
                  <c:v>1662477</c:v>
                </c:pt>
                <c:pt idx="221">
                  <c:v>1667941</c:v>
                </c:pt>
                <c:pt idx="222">
                  <c:v>1664793</c:v>
                </c:pt>
                <c:pt idx="223">
                  <c:v>1676534</c:v>
                </c:pt>
                <c:pt idx="224">
                  <c:v>1675002</c:v>
                </c:pt>
                <c:pt idx="225">
                  <c:v>1667044</c:v>
                </c:pt>
                <c:pt idx="226">
                  <c:v>1666892</c:v>
                </c:pt>
                <c:pt idx="227">
                  <c:v>1665201</c:v>
                </c:pt>
                <c:pt idx="228">
                  <c:v>1660947</c:v>
                </c:pt>
                <c:pt idx="229">
                  <c:v>1659826</c:v>
                </c:pt>
                <c:pt idx="230">
                  <c:v>1663777</c:v>
                </c:pt>
                <c:pt idx="231">
                  <c:v>1661386</c:v>
                </c:pt>
                <c:pt idx="232">
                  <c:v>1659569</c:v>
                </c:pt>
                <c:pt idx="233">
                  <c:v>1665691</c:v>
                </c:pt>
                <c:pt idx="234">
                  <c:v>1666768</c:v>
                </c:pt>
                <c:pt idx="235">
                  <c:v>1663652</c:v>
                </c:pt>
                <c:pt idx="236">
                  <c:v>1663949</c:v>
                </c:pt>
                <c:pt idx="237">
                  <c:v>1654395</c:v>
                </c:pt>
                <c:pt idx="238">
                  <c:v>1650748</c:v>
                </c:pt>
                <c:pt idx="239">
                  <c:v>1649362</c:v>
                </c:pt>
                <c:pt idx="240">
                  <c:v>1649469</c:v>
                </c:pt>
                <c:pt idx="241">
                  <c:v>1652346</c:v>
                </c:pt>
                <c:pt idx="242">
                  <c:v>1640377</c:v>
                </c:pt>
                <c:pt idx="243">
                  <c:v>1638335</c:v>
                </c:pt>
                <c:pt idx="244">
                  <c:v>1643594</c:v>
                </c:pt>
                <c:pt idx="245">
                  <c:v>1652464</c:v>
                </c:pt>
                <c:pt idx="246">
                  <c:v>1643463</c:v>
                </c:pt>
                <c:pt idx="247">
                  <c:v>1643158</c:v>
                </c:pt>
                <c:pt idx="248">
                  <c:v>1648460</c:v>
                </c:pt>
                <c:pt idx="249">
                  <c:v>1657389</c:v>
                </c:pt>
                <c:pt idx="250">
                  <c:v>1650125</c:v>
                </c:pt>
                <c:pt idx="251">
                  <c:v>1652282</c:v>
                </c:pt>
                <c:pt idx="252">
                  <c:v>1650297</c:v>
                </c:pt>
                <c:pt idx="253">
                  <c:v>1649895</c:v>
                </c:pt>
                <c:pt idx="254">
                  <c:v>1650855</c:v>
                </c:pt>
                <c:pt idx="255">
                  <c:v>1651041</c:v>
                </c:pt>
                <c:pt idx="256">
                  <c:v>1644758</c:v>
                </c:pt>
                <c:pt idx="257">
                  <c:v>1655889</c:v>
                </c:pt>
                <c:pt idx="258">
                  <c:v>1661520</c:v>
                </c:pt>
                <c:pt idx="259">
                  <c:v>1659699</c:v>
                </c:pt>
                <c:pt idx="260">
                  <c:v>1656666</c:v>
                </c:pt>
                <c:pt idx="261">
                  <c:v>1662851</c:v>
                </c:pt>
                <c:pt idx="262">
                  <c:v>1671381</c:v>
                </c:pt>
                <c:pt idx="263">
                  <c:v>1683442</c:v>
                </c:pt>
                <c:pt idx="264">
                  <c:v>1693835</c:v>
                </c:pt>
                <c:pt idx="265">
                  <c:v>1703499</c:v>
                </c:pt>
                <c:pt idx="266">
                  <c:v>1712867</c:v>
                </c:pt>
                <c:pt idx="267">
                  <c:v>1723601</c:v>
                </c:pt>
                <c:pt idx="268">
                  <c:v>1734500</c:v>
                </c:pt>
                <c:pt idx="269">
                  <c:v>1744620</c:v>
                </c:pt>
                <c:pt idx="270">
                  <c:v>1757106</c:v>
                </c:pt>
                <c:pt idx="271">
                  <c:v>1767057</c:v>
                </c:pt>
                <c:pt idx="272">
                  <c:v>1777444</c:v>
                </c:pt>
                <c:pt idx="273">
                  <c:v>1788388</c:v>
                </c:pt>
                <c:pt idx="274">
                  <c:v>1799240</c:v>
                </c:pt>
                <c:pt idx="275">
                  <c:v>1811564</c:v>
                </c:pt>
                <c:pt idx="276">
                  <c:v>1819657</c:v>
                </c:pt>
                <c:pt idx="277">
                  <c:v>1831367</c:v>
                </c:pt>
                <c:pt idx="278">
                  <c:v>1840524</c:v>
                </c:pt>
                <c:pt idx="279">
                  <c:v>1850485</c:v>
                </c:pt>
                <c:pt idx="280">
                  <c:v>1860584</c:v>
                </c:pt>
                <c:pt idx="281">
                  <c:v>1869929</c:v>
                </c:pt>
                <c:pt idx="282">
                  <c:v>1881778</c:v>
                </c:pt>
                <c:pt idx="283">
                  <c:v>1891037</c:v>
                </c:pt>
                <c:pt idx="284">
                  <c:v>1903296</c:v>
                </c:pt>
                <c:pt idx="285">
                  <c:v>1912215</c:v>
                </c:pt>
                <c:pt idx="286">
                  <c:v>1923266</c:v>
                </c:pt>
                <c:pt idx="287">
                  <c:v>1937609</c:v>
                </c:pt>
                <c:pt idx="288">
                  <c:v>1948028</c:v>
                </c:pt>
                <c:pt idx="289">
                  <c:v>1958687</c:v>
                </c:pt>
                <c:pt idx="290">
                  <c:v>1963988</c:v>
                </c:pt>
                <c:pt idx="291">
                  <c:v>1977368</c:v>
                </c:pt>
                <c:pt idx="292">
                  <c:v>1986904</c:v>
                </c:pt>
                <c:pt idx="293">
                  <c:v>1998309</c:v>
                </c:pt>
                <c:pt idx="294">
                  <c:v>2007832</c:v>
                </c:pt>
                <c:pt idx="295">
                  <c:v>2016030</c:v>
                </c:pt>
                <c:pt idx="296">
                  <c:v>2028955</c:v>
                </c:pt>
                <c:pt idx="297">
                  <c:v>2038281</c:v>
                </c:pt>
                <c:pt idx="298">
                  <c:v>2047534</c:v>
                </c:pt>
                <c:pt idx="299">
                  <c:v>2056784</c:v>
                </c:pt>
                <c:pt idx="300">
                  <c:v>2069762</c:v>
                </c:pt>
                <c:pt idx="301">
                  <c:v>2083015</c:v>
                </c:pt>
                <c:pt idx="302">
                  <c:v>2089236</c:v>
                </c:pt>
                <c:pt idx="303">
                  <c:v>2101159</c:v>
                </c:pt>
                <c:pt idx="304">
                  <c:v>2112637</c:v>
                </c:pt>
                <c:pt idx="305">
                  <c:v>2120518</c:v>
                </c:pt>
                <c:pt idx="306">
                  <c:v>2131729</c:v>
                </c:pt>
                <c:pt idx="307">
                  <c:v>2143543</c:v>
                </c:pt>
                <c:pt idx="308">
                  <c:v>2158465</c:v>
                </c:pt>
                <c:pt idx="309">
                  <c:v>2164752</c:v>
                </c:pt>
                <c:pt idx="310">
                  <c:v>2178018</c:v>
                </c:pt>
                <c:pt idx="311">
                  <c:v>2192260</c:v>
                </c:pt>
                <c:pt idx="312">
                  <c:v>2204930</c:v>
                </c:pt>
                <c:pt idx="313">
                  <c:v>2208791</c:v>
                </c:pt>
                <c:pt idx="314">
                  <c:v>2209537</c:v>
                </c:pt>
                <c:pt idx="315">
                  <c:v>2216879</c:v>
                </c:pt>
                <c:pt idx="316">
                  <c:v>2228046</c:v>
                </c:pt>
                <c:pt idx="317">
                  <c:v>2237617</c:v>
                </c:pt>
                <c:pt idx="318">
                  <c:v>2247026</c:v>
                </c:pt>
                <c:pt idx="319">
                  <c:v>2258648</c:v>
                </c:pt>
                <c:pt idx="320">
                  <c:v>2263311</c:v>
                </c:pt>
                <c:pt idx="321">
                  <c:v>2273045</c:v>
                </c:pt>
                <c:pt idx="322">
                  <c:v>2284231</c:v>
                </c:pt>
                <c:pt idx="323">
                  <c:v>2292975</c:v>
                </c:pt>
                <c:pt idx="324">
                  <c:v>2301762</c:v>
                </c:pt>
                <c:pt idx="325">
                  <c:v>2308978</c:v>
                </c:pt>
                <c:pt idx="326">
                  <c:v>2318482</c:v>
                </c:pt>
                <c:pt idx="327">
                  <c:v>2324352</c:v>
                </c:pt>
                <c:pt idx="328">
                  <c:v>2331574</c:v>
                </c:pt>
                <c:pt idx="329">
                  <c:v>2338256</c:v>
                </c:pt>
                <c:pt idx="330">
                  <c:v>2346008</c:v>
                </c:pt>
                <c:pt idx="331">
                  <c:v>2352064</c:v>
                </c:pt>
                <c:pt idx="332">
                  <c:v>2357345</c:v>
                </c:pt>
                <c:pt idx="333">
                  <c:v>2363184</c:v>
                </c:pt>
                <c:pt idx="334">
                  <c:v>2368516</c:v>
                </c:pt>
                <c:pt idx="335">
                  <c:v>2375185</c:v>
                </c:pt>
                <c:pt idx="336">
                  <c:v>2382132</c:v>
                </c:pt>
                <c:pt idx="337">
                  <c:v>2388517</c:v>
                </c:pt>
                <c:pt idx="338">
                  <c:v>2394367</c:v>
                </c:pt>
                <c:pt idx="339">
                  <c:v>2401138</c:v>
                </c:pt>
                <c:pt idx="340">
                  <c:v>2405583</c:v>
                </c:pt>
                <c:pt idx="341">
                  <c:v>2409410</c:v>
                </c:pt>
                <c:pt idx="342">
                  <c:v>2412518</c:v>
                </c:pt>
                <c:pt idx="343">
                  <c:v>2418835</c:v>
                </c:pt>
                <c:pt idx="344">
                  <c:v>2421605</c:v>
                </c:pt>
                <c:pt idx="345">
                  <c:v>2426359</c:v>
                </c:pt>
                <c:pt idx="346">
                  <c:v>2430096</c:v>
                </c:pt>
                <c:pt idx="347">
                  <c:v>2433648</c:v>
                </c:pt>
                <c:pt idx="348">
                  <c:v>2436986</c:v>
                </c:pt>
                <c:pt idx="349">
                  <c:v>2439657</c:v>
                </c:pt>
                <c:pt idx="350">
                  <c:v>2443698</c:v>
                </c:pt>
                <c:pt idx="351">
                  <c:v>2447066</c:v>
                </c:pt>
                <c:pt idx="352">
                  <c:v>2450220</c:v>
                </c:pt>
                <c:pt idx="353">
                  <c:v>2452988</c:v>
                </c:pt>
                <c:pt idx="354">
                  <c:v>2454560</c:v>
                </c:pt>
                <c:pt idx="355">
                  <c:v>2457059</c:v>
                </c:pt>
                <c:pt idx="356">
                  <c:v>2460718</c:v>
                </c:pt>
                <c:pt idx="357">
                  <c:v>2461573</c:v>
                </c:pt>
                <c:pt idx="358">
                  <c:v>2461595</c:v>
                </c:pt>
                <c:pt idx="359">
                  <c:v>2461614</c:v>
                </c:pt>
                <c:pt idx="360">
                  <c:v>2461635</c:v>
                </c:pt>
                <c:pt idx="361">
                  <c:v>2461644</c:v>
                </c:pt>
                <c:pt idx="362">
                  <c:v>2461584</c:v>
                </c:pt>
                <c:pt idx="363">
                  <c:v>2461519</c:v>
                </c:pt>
                <c:pt idx="364">
                  <c:v>2461452</c:v>
                </c:pt>
                <c:pt idx="365">
                  <c:v>2461388</c:v>
                </c:pt>
                <c:pt idx="366">
                  <c:v>2461278</c:v>
                </c:pt>
                <c:pt idx="367">
                  <c:v>2461136</c:v>
                </c:pt>
                <c:pt idx="368">
                  <c:v>2460987</c:v>
                </c:pt>
                <c:pt idx="369">
                  <c:v>2460856</c:v>
                </c:pt>
                <c:pt idx="370">
                  <c:v>2460720</c:v>
                </c:pt>
                <c:pt idx="371">
                  <c:v>2460549</c:v>
                </c:pt>
                <c:pt idx="372">
                  <c:v>2460378</c:v>
                </c:pt>
                <c:pt idx="373">
                  <c:v>2460226</c:v>
                </c:pt>
                <c:pt idx="374">
                  <c:v>2460082</c:v>
                </c:pt>
                <c:pt idx="375">
                  <c:v>2459952</c:v>
                </c:pt>
                <c:pt idx="376">
                  <c:v>2459831</c:v>
                </c:pt>
                <c:pt idx="377">
                  <c:v>2459710</c:v>
                </c:pt>
                <c:pt idx="378">
                  <c:v>2459594</c:v>
                </c:pt>
                <c:pt idx="379">
                  <c:v>2459651</c:v>
                </c:pt>
                <c:pt idx="380">
                  <c:v>2459765</c:v>
                </c:pt>
                <c:pt idx="381">
                  <c:v>2459878</c:v>
                </c:pt>
                <c:pt idx="382">
                  <c:v>2459992</c:v>
                </c:pt>
                <c:pt idx="383">
                  <c:v>2460126</c:v>
                </c:pt>
                <c:pt idx="384">
                  <c:v>2460278</c:v>
                </c:pt>
                <c:pt idx="385">
                  <c:v>2460430</c:v>
                </c:pt>
                <c:pt idx="386">
                  <c:v>2460592</c:v>
                </c:pt>
                <c:pt idx="387">
                  <c:v>2460723</c:v>
                </c:pt>
                <c:pt idx="388">
                  <c:v>2460783</c:v>
                </c:pt>
                <c:pt idx="389">
                  <c:v>2460837</c:v>
                </c:pt>
                <c:pt idx="390">
                  <c:v>2460891</c:v>
                </c:pt>
                <c:pt idx="391">
                  <c:v>2460947</c:v>
                </c:pt>
                <c:pt idx="392">
                  <c:v>2461059</c:v>
                </c:pt>
                <c:pt idx="393">
                  <c:v>2461190</c:v>
                </c:pt>
                <c:pt idx="394">
                  <c:v>2461322</c:v>
                </c:pt>
                <c:pt idx="395">
                  <c:v>2461453</c:v>
                </c:pt>
                <c:pt idx="396">
                  <c:v>2461558</c:v>
                </c:pt>
                <c:pt idx="397">
                  <c:v>2461661</c:v>
                </c:pt>
                <c:pt idx="398">
                  <c:v>2461752</c:v>
                </c:pt>
                <c:pt idx="399">
                  <c:v>2461842</c:v>
                </c:pt>
                <c:pt idx="400">
                  <c:v>2461928</c:v>
                </c:pt>
                <c:pt idx="401">
                  <c:v>2461942</c:v>
                </c:pt>
                <c:pt idx="402">
                  <c:v>2461944</c:v>
                </c:pt>
                <c:pt idx="403">
                  <c:v>2461946</c:v>
                </c:pt>
                <c:pt idx="404">
                  <c:v>2461947</c:v>
                </c:pt>
                <c:pt idx="405">
                  <c:v>2461924</c:v>
                </c:pt>
                <c:pt idx="406">
                  <c:v>2461885</c:v>
                </c:pt>
                <c:pt idx="407">
                  <c:v>2461850</c:v>
                </c:pt>
                <c:pt idx="408">
                  <c:v>2461813</c:v>
                </c:pt>
                <c:pt idx="409">
                  <c:v>2461778</c:v>
                </c:pt>
                <c:pt idx="410">
                  <c:v>2461732</c:v>
                </c:pt>
                <c:pt idx="411">
                  <c:v>2461691</c:v>
                </c:pt>
                <c:pt idx="412">
                  <c:v>2461649</c:v>
                </c:pt>
                <c:pt idx="413">
                  <c:v>2461610</c:v>
                </c:pt>
                <c:pt idx="414">
                  <c:v>2461594</c:v>
                </c:pt>
                <c:pt idx="415">
                  <c:v>2461582</c:v>
                </c:pt>
                <c:pt idx="416">
                  <c:v>2461570</c:v>
                </c:pt>
                <c:pt idx="417">
                  <c:v>2461558</c:v>
                </c:pt>
                <c:pt idx="418">
                  <c:v>2461535</c:v>
                </c:pt>
                <c:pt idx="419">
                  <c:v>2461471</c:v>
                </c:pt>
                <c:pt idx="420">
                  <c:v>2461412</c:v>
                </c:pt>
                <c:pt idx="421">
                  <c:v>2461361</c:v>
                </c:pt>
                <c:pt idx="422">
                  <c:v>2461301</c:v>
                </c:pt>
                <c:pt idx="423">
                  <c:v>2461209</c:v>
                </c:pt>
                <c:pt idx="424">
                  <c:v>2461109</c:v>
                </c:pt>
                <c:pt idx="425">
                  <c:v>2461052</c:v>
                </c:pt>
                <c:pt idx="426">
                  <c:v>2461158</c:v>
                </c:pt>
                <c:pt idx="427">
                  <c:v>2461180</c:v>
                </c:pt>
                <c:pt idx="428">
                  <c:v>2461223</c:v>
                </c:pt>
                <c:pt idx="429">
                  <c:v>2461267</c:v>
                </c:pt>
                <c:pt idx="430">
                  <c:v>2461310</c:v>
                </c:pt>
                <c:pt idx="431">
                  <c:v>2461336</c:v>
                </c:pt>
                <c:pt idx="432">
                  <c:v>2461359</c:v>
                </c:pt>
                <c:pt idx="433">
                  <c:v>2461382</c:v>
                </c:pt>
                <c:pt idx="434">
                  <c:v>2461405</c:v>
                </c:pt>
                <c:pt idx="435">
                  <c:v>2461443</c:v>
                </c:pt>
                <c:pt idx="436">
                  <c:v>2461562</c:v>
                </c:pt>
                <c:pt idx="437">
                  <c:v>2461678</c:v>
                </c:pt>
                <c:pt idx="438">
                  <c:v>2461765</c:v>
                </c:pt>
                <c:pt idx="439">
                  <c:v>2461719</c:v>
                </c:pt>
                <c:pt idx="440">
                  <c:v>2461847</c:v>
                </c:pt>
                <c:pt idx="441">
                  <c:v>2461983</c:v>
                </c:pt>
                <c:pt idx="442">
                  <c:v>2462118</c:v>
                </c:pt>
                <c:pt idx="443">
                  <c:v>2462253</c:v>
                </c:pt>
                <c:pt idx="444">
                  <c:v>2462393</c:v>
                </c:pt>
                <c:pt idx="445">
                  <c:v>2462499</c:v>
                </c:pt>
                <c:pt idx="446">
                  <c:v>2462612</c:v>
                </c:pt>
                <c:pt idx="447">
                  <c:v>2462722</c:v>
                </c:pt>
                <c:pt idx="448">
                  <c:v>2462830</c:v>
                </c:pt>
                <c:pt idx="449">
                  <c:v>2462922</c:v>
                </c:pt>
                <c:pt idx="450">
                  <c:v>2463070</c:v>
                </c:pt>
                <c:pt idx="451">
                  <c:v>2463504</c:v>
                </c:pt>
                <c:pt idx="452">
                  <c:v>2463598</c:v>
                </c:pt>
                <c:pt idx="453">
                  <c:v>2463613</c:v>
                </c:pt>
                <c:pt idx="454">
                  <c:v>2463569</c:v>
                </c:pt>
                <c:pt idx="455">
                  <c:v>2463523</c:v>
                </c:pt>
                <c:pt idx="456">
                  <c:v>2463477</c:v>
                </c:pt>
                <c:pt idx="457">
                  <c:v>2463462</c:v>
                </c:pt>
                <c:pt idx="458">
                  <c:v>2463489</c:v>
                </c:pt>
                <c:pt idx="459">
                  <c:v>2463512</c:v>
                </c:pt>
                <c:pt idx="460">
                  <c:v>2463535</c:v>
                </c:pt>
                <c:pt idx="461">
                  <c:v>2463564</c:v>
                </c:pt>
                <c:pt idx="462">
                  <c:v>2463629</c:v>
                </c:pt>
                <c:pt idx="463">
                  <c:v>2463701</c:v>
                </c:pt>
                <c:pt idx="464">
                  <c:v>2463767</c:v>
                </c:pt>
                <c:pt idx="465">
                  <c:v>2463833</c:v>
                </c:pt>
                <c:pt idx="466">
                  <c:v>2463826</c:v>
                </c:pt>
                <c:pt idx="467">
                  <c:v>2463518</c:v>
                </c:pt>
                <c:pt idx="468">
                  <c:v>2463553</c:v>
                </c:pt>
                <c:pt idx="469">
                  <c:v>2463591</c:v>
                </c:pt>
                <c:pt idx="470">
                  <c:v>2463609</c:v>
                </c:pt>
                <c:pt idx="471">
                  <c:v>2463564</c:v>
                </c:pt>
                <c:pt idx="472">
                  <c:v>2463517</c:v>
                </c:pt>
                <c:pt idx="473">
                  <c:v>2463478</c:v>
                </c:pt>
                <c:pt idx="474">
                  <c:v>2463436</c:v>
                </c:pt>
                <c:pt idx="475">
                  <c:v>2463432</c:v>
                </c:pt>
                <c:pt idx="476">
                  <c:v>2463442</c:v>
                </c:pt>
                <c:pt idx="477">
                  <c:v>2463453</c:v>
                </c:pt>
                <c:pt idx="478">
                  <c:v>2463465</c:v>
                </c:pt>
                <c:pt idx="479">
                  <c:v>2463590</c:v>
                </c:pt>
                <c:pt idx="480">
                  <c:v>2463752</c:v>
                </c:pt>
                <c:pt idx="481">
                  <c:v>2463914</c:v>
                </c:pt>
                <c:pt idx="482">
                  <c:v>2464276</c:v>
                </c:pt>
                <c:pt idx="483">
                  <c:v>2464407</c:v>
                </c:pt>
                <c:pt idx="484">
                  <c:v>2464513</c:v>
                </c:pt>
                <c:pt idx="485">
                  <c:v>2464604</c:v>
                </c:pt>
                <c:pt idx="486">
                  <c:v>2464696</c:v>
                </c:pt>
                <c:pt idx="487">
                  <c:v>2464779</c:v>
                </c:pt>
                <c:pt idx="488">
                  <c:v>2464806</c:v>
                </c:pt>
                <c:pt idx="489">
                  <c:v>2464658</c:v>
                </c:pt>
                <c:pt idx="490">
                  <c:v>2464652</c:v>
                </c:pt>
                <c:pt idx="491">
                  <c:v>2464678</c:v>
                </c:pt>
                <c:pt idx="492">
                  <c:v>2464751</c:v>
                </c:pt>
                <c:pt idx="493">
                  <c:v>2464839</c:v>
                </c:pt>
                <c:pt idx="494">
                  <c:v>2464926</c:v>
                </c:pt>
                <c:pt idx="495">
                  <c:v>2465014</c:v>
                </c:pt>
                <c:pt idx="496">
                  <c:v>2465082</c:v>
                </c:pt>
                <c:pt idx="497">
                  <c:v>2465112</c:v>
                </c:pt>
                <c:pt idx="498">
                  <c:v>2465136</c:v>
                </c:pt>
                <c:pt idx="499">
                  <c:v>2465161</c:v>
                </c:pt>
                <c:pt idx="500">
                  <c:v>2465185</c:v>
                </c:pt>
                <c:pt idx="501">
                  <c:v>2465212</c:v>
                </c:pt>
                <c:pt idx="502">
                  <c:v>2465238</c:v>
                </c:pt>
                <c:pt idx="503">
                  <c:v>2465264</c:v>
                </c:pt>
                <c:pt idx="504">
                  <c:v>2465290</c:v>
                </c:pt>
                <c:pt idx="505">
                  <c:v>2465295</c:v>
                </c:pt>
                <c:pt idx="506">
                  <c:v>2465476</c:v>
                </c:pt>
                <c:pt idx="507">
                  <c:v>2465455</c:v>
                </c:pt>
                <c:pt idx="508">
                  <c:v>2465434</c:v>
                </c:pt>
                <c:pt idx="509">
                  <c:v>2465435</c:v>
                </c:pt>
                <c:pt idx="510">
                  <c:v>2465528</c:v>
                </c:pt>
                <c:pt idx="511">
                  <c:v>2465609</c:v>
                </c:pt>
                <c:pt idx="512">
                  <c:v>2465696</c:v>
                </c:pt>
                <c:pt idx="513">
                  <c:v>2464070</c:v>
                </c:pt>
                <c:pt idx="514">
                  <c:v>2459927</c:v>
                </c:pt>
                <c:pt idx="515">
                  <c:v>2459585</c:v>
                </c:pt>
                <c:pt idx="516">
                  <c:v>2456745</c:v>
                </c:pt>
                <c:pt idx="517">
                  <c:v>2456900</c:v>
                </c:pt>
                <c:pt idx="518">
                  <c:v>2454481</c:v>
                </c:pt>
                <c:pt idx="519">
                  <c:v>2454262</c:v>
                </c:pt>
                <c:pt idx="520">
                  <c:v>2454244</c:v>
                </c:pt>
                <c:pt idx="521">
                  <c:v>2454224</c:v>
                </c:pt>
                <c:pt idx="522">
                  <c:v>2452495</c:v>
                </c:pt>
                <c:pt idx="523">
                  <c:v>2448209</c:v>
                </c:pt>
                <c:pt idx="524">
                  <c:v>2447866</c:v>
                </c:pt>
                <c:pt idx="525">
                  <c:v>2447009</c:v>
                </c:pt>
                <c:pt idx="526">
                  <c:v>2445467</c:v>
                </c:pt>
                <c:pt idx="527">
                  <c:v>2436199</c:v>
                </c:pt>
                <c:pt idx="528">
                  <c:v>2436180</c:v>
                </c:pt>
                <c:pt idx="529">
                  <c:v>2432071</c:v>
                </c:pt>
                <c:pt idx="530">
                  <c:v>2431015</c:v>
                </c:pt>
                <c:pt idx="531">
                  <c:v>2424343</c:v>
                </c:pt>
                <c:pt idx="532">
                  <c:v>2424504</c:v>
                </c:pt>
                <c:pt idx="533">
                  <c:v>2424664</c:v>
                </c:pt>
                <c:pt idx="534">
                  <c:v>2424824</c:v>
                </c:pt>
                <c:pt idx="535">
                  <c:v>2419828</c:v>
                </c:pt>
                <c:pt idx="536">
                  <c:v>2413025</c:v>
                </c:pt>
                <c:pt idx="537">
                  <c:v>2413097</c:v>
                </c:pt>
                <c:pt idx="538">
                  <c:v>2413167</c:v>
                </c:pt>
                <c:pt idx="539">
                  <c:v>2405640</c:v>
                </c:pt>
                <c:pt idx="540">
                  <c:v>2395503</c:v>
                </c:pt>
                <c:pt idx="541">
                  <c:v>2393105</c:v>
                </c:pt>
                <c:pt idx="542">
                  <c:v>2387010</c:v>
                </c:pt>
                <c:pt idx="543">
                  <c:v>2387082</c:v>
                </c:pt>
                <c:pt idx="544">
                  <c:v>2377826</c:v>
                </c:pt>
                <c:pt idx="545">
                  <c:v>2377952</c:v>
                </c:pt>
                <c:pt idx="546">
                  <c:v>2378078</c:v>
                </c:pt>
                <c:pt idx="547">
                  <c:v>2378203</c:v>
                </c:pt>
                <c:pt idx="548">
                  <c:v>2370610</c:v>
                </c:pt>
                <c:pt idx="549">
                  <c:v>2360457</c:v>
                </c:pt>
                <c:pt idx="550">
                  <c:v>2360214</c:v>
                </c:pt>
                <c:pt idx="551">
                  <c:v>2359846</c:v>
                </c:pt>
                <c:pt idx="552">
                  <c:v>2353362</c:v>
                </c:pt>
                <c:pt idx="553">
                  <c:v>2336907</c:v>
                </c:pt>
                <c:pt idx="554">
                  <c:v>2335158</c:v>
                </c:pt>
                <c:pt idx="555">
                  <c:v>2324508</c:v>
                </c:pt>
                <c:pt idx="556">
                  <c:v>2324571</c:v>
                </c:pt>
                <c:pt idx="557">
                  <c:v>2314829</c:v>
                </c:pt>
                <c:pt idx="558">
                  <c:v>2313203</c:v>
                </c:pt>
                <c:pt idx="559">
                  <c:v>2313205</c:v>
                </c:pt>
                <c:pt idx="560">
                  <c:v>2313207</c:v>
                </c:pt>
                <c:pt idx="561">
                  <c:v>2305066</c:v>
                </c:pt>
                <c:pt idx="562">
                  <c:v>2294222</c:v>
                </c:pt>
                <c:pt idx="563">
                  <c:v>2294238</c:v>
                </c:pt>
                <c:pt idx="564">
                  <c:v>2294215</c:v>
                </c:pt>
                <c:pt idx="565">
                  <c:v>2290821</c:v>
                </c:pt>
                <c:pt idx="566">
                  <c:v>2270422</c:v>
                </c:pt>
                <c:pt idx="567">
                  <c:v>2270409</c:v>
                </c:pt>
                <c:pt idx="568">
                  <c:v>2253067</c:v>
                </c:pt>
                <c:pt idx="569">
                  <c:v>2253103</c:v>
                </c:pt>
                <c:pt idx="570">
                  <c:v>2242326</c:v>
                </c:pt>
                <c:pt idx="571">
                  <c:v>2240586</c:v>
                </c:pt>
                <c:pt idx="572">
                  <c:v>2240641</c:v>
                </c:pt>
                <c:pt idx="573">
                  <c:v>2240698</c:v>
                </c:pt>
                <c:pt idx="574">
                  <c:v>2232940</c:v>
                </c:pt>
                <c:pt idx="575">
                  <c:v>2222450</c:v>
                </c:pt>
                <c:pt idx="576">
                  <c:v>2221749</c:v>
                </c:pt>
                <c:pt idx="577">
                  <c:v>2220147</c:v>
                </c:pt>
                <c:pt idx="578">
                  <c:v>2220050</c:v>
                </c:pt>
                <c:pt idx="579">
                  <c:v>2205753</c:v>
                </c:pt>
                <c:pt idx="580">
                  <c:v>2205644</c:v>
                </c:pt>
                <c:pt idx="581">
                  <c:v>2185562</c:v>
                </c:pt>
                <c:pt idx="582">
                  <c:v>2182132</c:v>
                </c:pt>
                <c:pt idx="583">
                  <c:v>2175399</c:v>
                </c:pt>
                <c:pt idx="584">
                  <c:v>2175457</c:v>
                </c:pt>
                <c:pt idx="585">
                  <c:v>2175516</c:v>
                </c:pt>
                <c:pt idx="586">
                  <c:v>2175575</c:v>
                </c:pt>
                <c:pt idx="587">
                  <c:v>2166052</c:v>
                </c:pt>
                <c:pt idx="588">
                  <c:v>2153394</c:v>
                </c:pt>
                <c:pt idx="589">
                  <c:v>2153456</c:v>
                </c:pt>
                <c:pt idx="590">
                  <c:v>2153494</c:v>
                </c:pt>
                <c:pt idx="591">
                  <c:v>2145207</c:v>
                </c:pt>
                <c:pt idx="592">
                  <c:v>2124065</c:v>
                </c:pt>
                <c:pt idx="593">
                  <c:v>2122831</c:v>
                </c:pt>
                <c:pt idx="594">
                  <c:v>2114504</c:v>
                </c:pt>
                <c:pt idx="595">
                  <c:v>2114690</c:v>
                </c:pt>
                <c:pt idx="596">
                  <c:v>2110433</c:v>
                </c:pt>
                <c:pt idx="597">
                  <c:v>2109894</c:v>
                </c:pt>
                <c:pt idx="598">
                  <c:v>2110053</c:v>
                </c:pt>
                <c:pt idx="599">
                  <c:v>2110193</c:v>
                </c:pt>
                <c:pt idx="600">
                  <c:v>2103925</c:v>
                </c:pt>
                <c:pt idx="601">
                  <c:v>2095425</c:v>
                </c:pt>
                <c:pt idx="602">
                  <c:v>2094834</c:v>
                </c:pt>
                <c:pt idx="603">
                  <c:v>2094026</c:v>
                </c:pt>
                <c:pt idx="604">
                  <c:v>2092212</c:v>
                </c:pt>
                <c:pt idx="605">
                  <c:v>2080703</c:v>
                </c:pt>
                <c:pt idx="606">
                  <c:v>2080708</c:v>
                </c:pt>
                <c:pt idx="607">
                  <c:v>2085859</c:v>
                </c:pt>
                <c:pt idx="608">
                  <c:v>2091269</c:v>
                </c:pt>
                <c:pt idx="609">
                  <c:v>2095140</c:v>
                </c:pt>
                <c:pt idx="610">
                  <c:v>2098156</c:v>
                </c:pt>
                <c:pt idx="611">
                  <c:v>2102090</c:v>
                </c:pt>
                <c:pt idx="612">
                  <c:v>2107405</c:v>
                </c:pt>
                <c:pt idx="613">
                  <c:v>2112718</c:v>
                </c:pt>
                <c:pt idx="614">
                  <c:v>2119889</c:v>
                </c:pt>
                <c:pt idx="615">
                  <c:v>2121713</c:v>
                </c:pt>
                <c:pt idx="616">
                  <c:v>2136929</c:v>
                </c:pt>
                <c:pt idx="617">
                  <c:v>2162975</c:v>
                </c:pt>
                <c:pt idx="618">
                  <c:v>2182249</c:v>
                </c:pt>
                <c:pt idx="619">
                  <c:v>2199094</c:v>
                </c:pt>
                <c:pt idx="620">
                  <c:v>2208019</c:v>
                </c:pt>
                <c:pt idx="621">
                  <c:v>2233410</c:v>
                </c:pt>
                <c:pt idx="622">
                  <c:v>2250477</c:v>
                </c:pt>
                <c:pt idx="623">
                  <c:v>2273436</c:v>
                </c:pt>
                <c:pt idx="624">
                  <c:v>2287247</c:v>
                </c:pt>
                <c:pt idx="625">
                  <c:v>2321676</c:v>
                </c:pt>
                <c:pt idx="626">
                  <c:v>2328911</c:v>
                </c:pt>
                <c:pt idx="627">
                  <c:v>2335662</c:v>
                </c:pt>
                <c:pt idx="628">
                  <c:v>2359094</c:v>
                </c:pt>
                <c:pt idx="629">
                  <c:v>2373053</c:v>
                </c:pt>
                <c:pt idx="630">
                  <c:v>2397355</c:v>
                </c:pt>
                <c:pt idx="631">
                  <c:v>2415837</c:v>
                </c:pt>
                <c:pt idx="632">
                  <c:v>2438021</c:v>
                </c:pt>
                <c:pt idx="633">
                  <c:v>2444969</c:v>
                </c:pt>
                <c:pt idx="634">
                  <c:v>2465213</c:v>
                </c:pt>
                <c:pt idx="635">
                  <c:v>2490816</c:v>
                </c:pt>
                <c:pt idx="636">
                  <c:v>2515940</c:v>
                </c:pt>
                <c:pt idx="637">
                  <c:v>2556247</c:v>
                </c:pt>
                <c:pt idx="638">
                  <c:v>2813486</c:v>
                </c:pt>
                <c:pt idx="639">
                  <c:v>3175115</c:v>
                </c:pt>
                <c:pt idx="640">
                  <c:v>3511128</c:v>
                </c:pt>
                <c:pt idx="641">
                  <c:v>3717414</c:v>
                </c:pt>
                <c:pt idx="642">
                  <c:v>3863557</c:v>
                </c:pt>
                <c:pt idx="643">
                  <c:v>3945017</c:v>
                </c:pt>
                <c:pt idx="644">
                  <c:v>3998014</c:v>
                </c:pt>
                <c:pt idx="645">
                  <c:v>4039589</c:v>
                </c:pt>
                <c:pt idx="646">
                  <c:v>4074075</c:v>
                </c:pt>
                <c:pt idx="647">
                  <c:v>4101108</c:v>
                </c:pt>
                <c:pt idx="648">
                  <c:v>4122441</c:v>
                </c:pt>
                <c:pt idx="649">
                  <c:v>4143191</c:v>
                </c:pt>
                <c:pt idx="650">
                  <c:v>4163270</c:v>
                </c:pt>
                <c:pt idx="651">
                  <c:v>4183368</c:v>
                </c:pt>
                <c:pt idx="652">
                  <c:v>4204541</c:v>
                </c:pt>
                <c:pt idx="653">
                  <c:v>4220727</c:v>
                </c:pt>
                <c:pt idx="654">
                  <c:v>4240828</c:v>
                </c:pt>
                <c:pt idx="655">
                  <c:v>4259308</c:v>
                </c:pt>
                <c:pt idx="656">
                  <c:v>4276076</c:v>
                </c:pt>
                <c:pt idx="657">
                  <c:v>4299097</c:v>
                </c:pt>
                <c:pt idx="658">
                  <c:v>4314797</c:v>
                </c:pt>
                <c:pt idx="659">
                  <c:v>4329307</c:v>
                </c:pt>
                <c:pt idx="660">
                  <c:v>4353236</c:v>
                </c:pt>
                <c:pt idx="661">
                  <c:v>4371162</c:v>
                </c:pt>
                <c:pt idx="662">
                  <c:v>4391505</c:v>
                </c:pt>
                <c:pt idx="663">
                  <c:v>4402759</c:v>
                </c:pt>
                <c:pt idx="664">
                  <c:v>4416105</c:v>
                </c:pt>
                <c:pt idx="665">
                  <c:v>4438807</c:v>
                </c:pt>
                <c:pt idx="666">
                  <c:v>4455970</c:v>
                </c:pt>
                <c:pt idx="667">
                  <c:v>4476758</c:v>
                </c:pt>
                <c:pt idx="668">
                  <c:v>4495604</c:v>
                </c:pt>
                <c:pt idx="669">
                  <c:v>4517762</c:v>
                </c:pt>
                <c:pt idx="670">
                  <c:v>4530681</c:v>
                </c:pt>
                <c:pt idx="671">
                  <c:v>4544140</c:v>
                </c:pt>
                <c:pt idx="672">
                  <c:v>4565522</c:v>
                </c:pt>
                <c:pt idx="673">
                  <c:v>4595203</c:v>
                </c:pt>
                <c:pt idx="674">
                  <c:v>4607993</c:v>
                </c:pt>
                <c:pt idx="675">
                  <c:v>4621834</c:v>
                </c:pt>
                <c:pt idx="676">
                  <c:v>4643132</c:v>
                </c:pt>
                <c:pt idx="677">
                  <c:v>4672583</c:v>
                </c:pt>
                <c:pt idx="678">
                  <c:v>4688906</c:v>
                </c:pt>
                <c:pt idx="679">
                  <c:v>4691676</c:v>
                </c:pt>
                <c:pt idx="680">
                  <c:v>4709188</c:v>
                </c:pt>
                <c:pt idx="681">
                  <c:v>4732690</c:v>
                </c:pt>
                <c:pt idx="682">
                  <c:v>4754809</c:v>
                </c:pt>
                <c:pt idx="683">
                  <c:v>4768784</c:v>
                </c:pt>
                <c:pt idx="684">
                  <c:v>4786502</c:v>
                </c:pt>
                <c:pt idx="685">
                  <c:v>4812144</c:v>
                </c:pt>
                <c:pt idx="686">
                  <c:v>4835147</c:v>
                </c:pt>
                <c:pt idx="687">
                  <c:v>4856236</c:v>
                </c:pt>
                <c:pt idx="688">
                  <c:v>4879631</c:v>
                </c:pt>
                <c:pt idx="689">
                  <c:v>4897807</c:v>
                </c:pt>
                <c:pt idx="690">
                  <c:v>4915718</c:v>
                </c:pt>
                <c:pt idx="691">
                  <c:v>4934516</c:v>
                </c:pt>
                <c:pt idx="692">
                  <c:v>4948224</c:v>
                </c:pt>
                <c:pt idx="693">
                  <c:v>4969645</c:v>
                </c:pt>
                <c:pt idx="694">
                  <c:v>4991390</c:v>
                </c:pt>
                <c:pt idx="695">
                  <c:v>5010258</c:v>
                </c:pt>
                <c:pt idx="696">
                  <c:v>5024784</c:v>
                </c:pt>
                <c:pt idx="697">
                  <c:v>5049250</c:v>
                </c:pt>
                <c:pt idx="698">
                  <c:v>5062418</c:v>
                </c:pt>
                <c:pt idx="699">
                  <c:v>5082105</c:v>
                </c:pt>
                <c:pt idx="700">
                  <c:v>5102458</c:v>
                </c:pt>
                <c:pt idx="701">
                  <c:v>5124549</c:v>
                </c:pt>
                <c:pt idx="702">
                  <c:v>5141849</c:v>
                </c:pt>
                <c:pt idx="703">
                  <c:v>5158071</c:v>
                </c:pt>
                <c:pt idx="704">
                  <c:v>5175843</c:v>
                </c:pt>
                <c:pt idx="705">
                  <c:v>5190583</c:v>
                </c:pt>
                <c:pt idx="706">
                  <c:v>5213167</c:v>
                </c:pt>
                <c:pt idx="707">
                  <c:v>5237014</c:v>
                </c:pt>
                <c:pt idx="708">
                  <c:v>5256969</c:v>
                </c:pt>
                <c:pt idx="709">
                  <c:v>5270064</c:v>
                </c:pt>
                <c:pt idx="710">
                  <c:v>5289664</c:v>
                </c:pt>
                <c:pt idx="711">
                  <c:v>5313850</c:v>
                </c:pt>
                <c:pt idx="712">
                  <c:v>5339834</c:v>
                </c:pt>
                <c:pt idx="713">
                  <c:v>5360367</c:v>
                </c:pt>
                <c:pt idx="714">
                  <c:v>5371111</c:v>
                </c:pt>
                <c:pt idx="715">
                  <c:v>5384611</c:v>
                </c:pt>
                <c:pt idx="716">
                  <c:v>5408319</c:v>
                </c:pt>
                <c:pt idx="717">
                  <c:v>5419049</c:v>
                </c:pt>
                <c:pt idx="718">
                  <c:v>5439896</c:v>
                </c:pt>
                <c:pt idx="719">
                  <c:v>5455626</c:v>
                </c:pt>
                <c:pt idx="720">
                  <c:v>5481186</c:v>
                </c:pt>
                <c:pt idx="721">
                  <c:v>5507120</c:v>
                </c:pt>
                <c:pt idx="722">
                  <c:v>5527019</c:v>
                </c:pt>
                <c:pt idx="723">
                  <c:v>5544097</c:v>
                </c:pt>
                <c:pt idx="724">
                  <c:v>5559516</c:v>
                </c:pt>
                <c:pt idx="725">
                  <c:v>5576349</c:v>
                </c:pt>
                <c:pt idx="726">
                  <c:v>5582764</c:v>
                </c:pt>
                <c:pt idx="727">
                  <c:v>5600218</c:v>
                </c:pt>
                <c:pt idx="728">
                  <c:v>5625533</c:v>
                </c:pt>
                <c:pt idx="729">
                  <c:v>5643962</c:v>
                </c:pt>
                <c:pt idx="730">
                  <c:v>5651960</c:v>
                </c:pt>
                <c:pt idx="731">
                  <c:v>5654741</c:v>
                </c:pt>
                <c:pt idx="732">
                  <c:v>5672155</c:v>
                </c:pt>
                <c:pt idx="733">
                  <c:v>5692288</c:v>
                </c:pt>
                <c:pt idx="734">
                  <c:v>5706684</c:v>
                </c:pt>
                <c:pt idx="735">
                  <c:v>5720646</c:v>
                </c:pt>
                <c:pt idx="736">
                  <c:v>5729962</c:v>
                </c:pt>
                <c:pt idx="737">
                  <c:v>5735288</c:v>
                </c:pt>
                <c:pt idx="738">
                  <c:v>5740408</c:v>
                </c:pt>
                <c:pt idx="739">
                  <c:v>5744781</c:v>
                </c:pt>
                <c:pt idx="740">
                  <c:v>5751291</c:v>
                </c:pt>
                <c:pt idx="741">
                  <c:v>5757944</c:v>
                </c:pt>
                <c:pt idx="742">
                  <c:v>5758825</c:v>
                </c:pt>
                <c:pt idx="743">
                  <c:v>5759706</c:v>
                </c:pt>
                <c:pt idx="744">
                  <c:v>5760684</c:v>
                </c:pt>
                <c:pt idx="745">
                  <c:v>5761686</c:v>
                </c:pt>
                <c:pt idx="746">
                  <c:v>5752453</c:v>
                </c:pt>
                <c:pt idx="747">
                  <c:v>5763654</c:v>
                </c:pt>
                <c:pt idx="748">
                  <c:v>5764648</c:v>
                </c:pt>
                <c:pt idx="749">
                  <c:v>5766113</c:v>
                </c:pt>
                <c:pt idx="750">
                  <c:v>5767508</c:v>
                </c:pt>
                <c:pt idx="751">
                  <c:v>5768904</c:v>
                </c:pt>
                <c:pt idx="752">
                  <c:v>5770391</c:v>
                </c:pt>
                <c:pt idx="753">
                  <c:v>5771167</c:v>
                </c:pt>
                <c:pt idx="754">
                  <c:v>5770456</c:v>
                </c:pt>
                <c:pt idx="755">
                  <c:v>5763156</c:v>
                </c:pt>
                <c:pt idx="756">
                  <c:v>5763729</c:v>
                </c:pt>
                <c:pt idx="757">
                  <c:v>5743982</c:v>
                </c:pt>
                <c:pt idx="758">
                  <c:v>5745093</c:v>
                </c:pt>
                <c:pt idx="759">
                  <c:v>5734555</c:v>
                </c:pt>
                <c:pt idx="760">
                  <c:v>5733757</c:v>
                </c:pt>
                <c:pt idx="761">
                  <c:v>5727943</c:v>
                </c:pt>
                <c:pt idx="762">
                  <c:v>5720038</c:v>
                </c:pt>
                <c:pt idx="763">
                  <c:v>5711698</c:v>
                </c:pt>
                <c:pt idx="764">
                  <c:v>5700094</c:v>
                </c:pt>
                <c:pt idx="765">
                  <c:v>5700535</c:v>
                </c:pt>
                <c:pt idx="766">
                  <c:v>5691703</c:v>
                </c:pt>
                <c:pt idx="767">
                  <c:v>5687814</c:v>
                </c:pt>
                <c:pt idx="768">
                  <c:v>5674858</c:v>
                </c:pt>
              </c:numCache>
            </c:numRef>
          </c:val>
          <c:smooth val="0"/>
          <c:extLst>
            <c:ext xmlns:c16="http://schemas.microsoft.com/office/drawing/2014/chart" uri="{C3380CC4-5D6E-409C-BE32-E72D297353CC}">
              <c16:uniqueId val="{00000000-B0B8-4B9B-AF48-23A9BC9C1141}"/>
            </c:ext>
          </c:extLst>
        </c:ser>
        <c:ser>
          <c:idx val="1"/>
          <c:order val="1"/>
          <c:tx>
            <c:v>MBS</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Sheet2!$A$8:$A$776</c:f>
              <c:strCache>
                <c:ptCount val="769"/>
                <c:pt idx="0">
                  <c:v>2008-01-02</c:v>
                </c:pt>
                <c:pt idx="1">
                  <c:v>2008-01-09</c:v>
                </c:pt>
                <c:pt idx="2">
                  <c:v>2008-01-16</c:v>
                </c:pt>
                <c:pt idx="3">
                  <c:v>2008-01-23</c:v>
                </c:pt>
                <c:pt idx="4">
                  <c:v>2008-01-30</c:v>
                </c:pt>
                <c:pt idx="5">
                  <c:v>2008-02-06</c:v>
                </c:pt>
                <c:pt idx="6">
                  <c:v>2008-02-13</c:v>
                </c:pt>
                <c:pt idx="7">
                  <c:v>2008-02-20</c:v>
                </c:pt>
                <c:pt idx="8">
                  <c:v>2008-02-27</c:v>
                </c:pt>
                <c:pt idx="9">
                  <c:v>2008-03-05</c:v>
                </c:pt>
                <c:pt idx="10">
                  <c:v>2008-03-12</c:v>
                </c:pt>
                <c:pt idx="11">
                  <c:v>2008-03-19</c:v>
                </c:pt>
                <c:pt idx="12">
                  <c:v>2008-03-26</c:v>
                </c:pt>
                <c:pt idx="13">
                  <c:v>2008-04-02</c:v>
                </c:pt>
                <c:pt idx="14">
                  <c:v>2008-04-09</c:v>
                </c:pt>
                <c:pt idx="15">
                  <c:v>2008-04-16</c:v>
                </c:pt>
                <c:pt idx="16">
                  <c:v>2008-04-23</c:v>
                </c:pt>
                <c:pt idx="17">
                  <c:v>2008-04-30</c:v>
                </c:pt>
                <c:pt idx="18">
                  <c:v>2008-05-07</c:v>
                </c:pt>
                <c:pt idx="19">
                  <c:v>2008-05-14</c:v>
                </c:pt>
                <c:pt idx="20">
                  <c:v>2008-05-21</c:v>
                </c:pt>
                <c:pt idx="21">
                  <c:v>2008-05-28</c:v>
                </c:pt>
                <c:pt idx="22">
                  <c:v>2008-06-04</c:v>
                </c:pt>
                <c:pt idx="23">
                  <c:v>2008-06-11</c:v>
                </c:pt>
                <c:pt idx="24">
                  <c:v>2008-06-18</c:v>
                </c:pt>
                <c:pt idx="25">
                  <c:v>2008-06-25</c:v>
                </c:pt>
                <c:pt idx="26">
                  <c:v>2008-07-02</c:v>
                </c:pt>
                <c:pt idx="27">
                  <c:v>2008-07-09</c:v>
                </c:pt>
                <c:pt idx="28">
                  <c:v>2008-07-16</c:v>
                </c:pt>
                <c:pt idx="29">
                  <c:v>2008-07-23</c:v>
                </c:pt>
                <c:pt idx="30">
                  <c:v>2008-07-30</c:v>
                </c:pt>
                <c:pt idx="31">
                  <c:v>2008-08-06</c:v>
                </c:pt>
                <c:pt idx="32">
                  <c:v>2008-08-13</c:v>
                </c:pt>
                <c:pt idx="33">
                  <c:v>2008-08-20</c:v>
                </c:pt>
                <c:pt idx="34">
                  <c:v>2008-08-27</c:v>
                </c:pt>
                <c:pt idx="35">
                  <c:v>2008-09-03</c:v>
                </c:pt>
                <c:pt idx="36">
                  <c:v>2008-09-10</c:v>
                </c:pt>
                <c:pt idx="37">
                  <c:v>2008-09-17</c:v>
                </c:pt>
                <c:pt idx="38">
                  <c:v>2008-09-24</c:v>
                </c:pt>
                <c:pt idx="39">
                  <c:v>2008-10-01</c:v>
                </c:pt>
                <c:pt idx="40">
                  <c:v>2008-10-08</c:v>
                </c:pt>
                <c:pt idx="41">
                  <c:v>2008-10-15</c:v>
                </c:pt>
                <c:pt idx="42">
                  <c:v>2008-10-22</c:v>
                </c:pt>
                <c:pt idx="43">
                  <c:v>2008-10-29</c:v>
                </c:pt>
                <c:pt idx="44">
                  <c:v>2008-11-05</c:v>
                </c:pt>
                <c:pt idx="45">
                  <c:v>2008-11-12</c:v>
                </c:pt>
                <c:pt idx="46">
                  <c:v>2008-11-19</c:v>
                </c:pt>
                <c:pt idx="47">
                  <c:v>2008-11-26</c:v>
                </c:pt>
                <c:pt idx="48">
                  <c:v>2008-12-03</c:v>
                </c:pt>
                <c:pt idx="49">
                  <c:v>2008-12-10</c:v>
                </c:pt>
                <c:pt idx="50">
                  <c:v>2008-12-17</c:v>
                </c:pt>
                <c:pt idx="51">
                  <c:v>2008-12-24</c:v>
                </c:pt>
                <c:pt idx="52">
                  <c:v>2008-12-31</c:v>
                </c:pt>
                <c:pt idx="53">
                  <c:v>2009-01-07</c:v>
                </c:pt>
                <c:pt idx="54">
                  <c:v>2009-01-14</c:v>
                </c:pt>
                <c:pt idx="55">
                  <c:v>2009-01-21</c:v>
                </c:pt>
                <c:pt idx="56">
                  <c:v>2009-01-28</c:v>
                </c:pt>
                <c:pt idx="57">
                  <c:v>2009-02-04</c:v>
                </c:pt>
                <c:pt idx="58">
                  <c:v>2009-02-11</c:v>
                </c:pt>
                <c:pt idx="59">
                  <c:v>2009-02-18</c:v>
                </c:pt>
                <c:pt idx="60">
                  <c:v>2009-02-25</c:v>
                </c:pt>
                <c:pt idx="61">
                  <c:v>2009-03-04</c:v>
                </c:pt>
                <c:pt idx="62">
                  <c:v>2009-03-11</c:v>
                </c:pt>
                <c:pt idx="63">
                  <c:v>2009-03-18</c:v>
                </c:pt>
                <c:pt idx="64">
                  <c:v>2009-03-25</c:v>
                </c:pt>
                <c:pt idx="65">
                  <c:v>2009-04-01</c:v>
                </c:pt>
                <c:pt idx="66">
                  <c:v>2009-04-08</c:v>
                </c:pt>
                <c:pt idx="67">
                  <c:v>2009-04-15</c:v>
                </c:pt>
                <c:pt idx="68">
                  <c:v>2009-04-22</c:v>
                </c:pt>
                <c:pt idx="69">
                  <c:v>2009-04-29</c:v>
                </c:pt>
                <c:pt idx="70">
                  <c:v>2009-05-06</c:v>
                </c:pt>
                <c:pt idx="71">
                  <c:v>2009-05-13</c:v>
                </c:pt>
                <c:pt idx="72">
                  <c:v>2009-05-20</c:v>
                </c:pt>
                <c:pt idx="73">
                  <c:v>2009-05-27</c:v>
                </c:pt>
                <c:pt idx="74">
                  <c:v>2009-06-03</c:v>
                </c:pt>
                <c:pt idx="75">
                  <c:v>2009-06-10</c:v>
                </c:pt>
                <c:pt idx="76">
                  <c:v>2009-06-17</c:v>
                </c:pt>
                <c:pt idx="77">
                  <c:v>2009-06-24</c:v>
                </c:pt>
                <c:pt idx="78">
                  <c:v>2009-07-01</c:v>
                </c:pt>
                <c:pt idx="79">
                  <c:v>2009-07-08</c:v>
                </c:pt>
                <c:pt idx="80">
                  <c:v>2009-07-15</c:v>
                </c:pt>
                <c:pt idx="81">
                  <c:v>2009-07-22</c:v>
                </c:pt>
                <c:pt idx="82">
                  <c:v>2009-07-29</c:v>
                </c:pt>
                <c:pt idx="83">
                  <c:v>2009-08-05</c:v>
                </c:pt>
                <c:pt idx="84">
                  <c:v>2009-08-12</c:v>
                </c:pt>
                <c:pt idx="85">
                  <c:v>2009-08-19</c:v>
                </c:pt>
                <c:pt idx="86">
                  <c:v>2009-08-26</c:v>
                </c:pt>
                <c:pt idx="87">
                  <c:v>2009-09-02</c:v>
                </c:pt>
                <c:pt idx="88">
                  <c:v>2009-09-09</c:v>
                </c:pt>
                <c:pt idx="89">
                  <c:v>2009-09-16</c:v>
                </c:pt>
                <c:pt idx="90">
                  <c:v>2009-09-23</c:v>
                </c:pt>
                <c:pt idx="91">
                  <c:v>2009-09-30</c:v>
                </c:pt>
                <c:pt idx="92">
                  <c:v>2009-10-07</c:v>
                </c:pt>
                <c:pt idx="93">
                  <c:v>2009-10-14</c:v>
                </c:pt>
                <c:pt idx="94">
                  <c:v>2009-10-21</c:v>
                </c:pt>
                <c:pt idx="95">
                  <c:v>2009-10-28</c:v>
                </c:pt>
                <c:pt idx="96">
                  <c:v>2009-11-04</c:v>
                </c:pt>
                <c:pt idx="97">
                  <c:v>2009-11-11</c:v>
                </c:pt>
                <c:pt idx="98">
                  <c:v>2009-11-18</c:v>
                </c:pt>
                <c:pt idx="99">
                  <c:v>2009-11-25</c:v>
                </c:pt>
                <c:pt idx="100">
                  <c:v>2009-12-02</c:v>
                </c:pt>
                <c:pt idx="101">
                  <c:v>2009-12-09</c:v>
                </c:pt>
                <c:pt idx="102">
                  <c:v>2009-12-16</c:v>
                </c:pt>
                <c:pt idx="103">
                  <c:v>2009-12-23</c:v>
                </c:pt>
                <c:pt idx="104">
                  <c:v>2009-12-30</c:v>
                </c:pt>
                <c:pt idx="105">
                  <c:v>2010-01-06</c:v>
                </c:pt>
                <c:pt idx="106">
                  <c:v>2010-01-13</c:v>
                </c:pt>
                <c:pt idx="107">
                  <c:v>2010-01-20</c:v>
                </c:pt>
                <c:pt idx="108">
                  <c:v>2010-01-27</c:v>
                </c:pt>
                <c:pt idx="109">
                  <c:v>2010-02-03</c:v>
                </c:pt>
                <c:pt idx="110">
                  <c:v>2010-02-10</c:v>
                </c:pt>
                <c:pt idx="111">
                  <c:v>2010-02-17</c:v>
                </c:pt>
                <c:pt idx="112">
                  <c:v>2010-02-24</c:v>
                </c:pt>
                <c:pt idx="113">
                  <c:v>2010-03-03</c:v>
                </c:pt>
                <c:pt idx="114">
                  <c:v>2010-03-10</c:v>
                </c:pt>
                <c:pt idx="115">
                  <c:v>2010-03-17</c:v>
                </c:pt>
                <c:pt idx="116">
                  <c:v>2010-03-24</c:v>
                </c:pt>
                <c:pt idx="117">
                  <c:v>2010-03-31</c:v>
                </c:pt>
                <c:pt idx="118">
                  <c:v>2010-04-07</c:v>
                </c:pt>
                <c:pt idx="119">
                  <c:v>2010-04-14</c:v>
                </c:pt>
                <c:pt idx="120">
                  <c:v>2010-04-21</c:v>
                </c:pt>
                <c:pt idx="121">
                  <c:v>2010-04-28</c:v>
                </c:pt>
                <c:pt idx="122">
                  <c:v>2010-05-05</c:v>
                </c:pt>
                <c:pt idx="123">
                  <c:v>2010-05-12</c:v>
                </c:pt>
                <c:pt idx="124">
                  <c:v>2010-05-19</c:v>
                </c:pt>
                <c:pt idx="125">
                  <c:v>2010-05-26</c:v>
                </c:pt>
                <c:pt idx="126">
                  <c:v>2010-06-02</c:v>
                </c:pt>
                <c:pt idx="127">
                  <c:v>2010-06-09</c:v>
                </c:pt>
                <c:pt idx="128">
                  <c:v>2010-06-16</c:v>
                </c:pt>
                <c:pt idx="129">
                  <c:v>2010-06-23</c:v>
                </c:pt>
                <c:pt idx="130">
                  <c:v>2010-06-30</c:v>
                </c:pt>
                <c:pt idx="131">
                  <c:v>2010-07-07</c:v>
                </c:pt>
                <c:pt idx="132">
                  <c:v>2010-07-14</c:v>
                </c:pt>
                <c:pt idx="133">
                  <c:v>2010-07-21</c:v>
                </c:pt>
                <c:pt idx="134">
                  <c:v>2010-07-28</c:v>
                </c:pt>
                <c:pt idx="135">
                  <c:v>2010-08-04</c:v>
                </c:pt>
                <c:pt idx="136">
                  <c:v>2010-08-11</c:v>
                </c:pt>
                <c:pt idx="137">
                  <c:v>2010-08-18</c:v>
                </c:pt>
                <c:pt idx="138">
                  <c:v>2010-08-25</c:v>
                </c:pt>
                <c:pt idx="139">
                  <c:v>2010-09-01</c:v>
                </c:pt>
                <c:pt idx="140">
                  <c:v>2010-09-08</c:v>
                </c:pt>
                <c:pt idx="141">
                  <c:v>2010-09-15</c:v>
                </c:pt>
                <c:pt idx="142">
                  <c:v>2010-09-22</c:v>
                </c:pt>
                <c:pt idx="143">
                  <c:v>2010-09-29</c:v>
                </c:pt>
                <c:pt idx="144">
                  <c:v>2010-10-06</c:v>
                </c:pt>
                <c:pt idx="145">
                  <c:v>2010-10-13</c:v>
                </c:pt>
                <c:pt idx="146">
                  <c:v>2010-10-20</c:v>
                </c:pt>
                <c:pt idx="147">
                  <c:v>2010-10-27</c:v>
                </c:pt>
                <c:pt idx="148">
                  <c:v>2010-11-03</c:v>
                </c:pt>
                <c:pt idx="149">
                  <c:v>2010-11-10</c:v>
                </c:pt>
                <c:pt idx="150">
                  <c:v>2010-11-17</c:v>
                </c:pt>
                <c:pt idx="151">
                  <c:v>2010-11-24</c:v>
                </c:pt>
                <c:pt idx="152">
                  <c:v>2010-12-01</c:v>
                </c:pt>
                <c:pt idx="153">
                  <c:v>2010-12-08</c:v>
                </c:pt>
                <c:pt idx="154">
                  <c:v>2010-12-15</c:v>
                </c:pt>
                <c:pt idx="155">
                  <c:v>2010-12-22</c:v>
                </c:pt>
                <c:pt idx="156">
                  <c:v>2010-12-29</c:v>
                </c:pt>
                <c:pt idx="157">
                  <c:v>2011-01-05</c:v>
                </c:pt>
                <c:pt idx="158">
                  <c:v>2011-01-12</c:v>
                </c:pt>
                <c:pt idx="159">
                  <c:v>2011-01-19</c:v>
                </c:pt>
                <c:pt idx="160">
                  <c:v>2011-01-26</c:v>
                </c:pt>
                <c:pt idx="161">
                  <c:v>2011-02-02</c:v>
                </c:pt>
                <c:pt idx="162">
                  <c:v>2011-02-09</c:v>
                </c:pt>
                <c:pt idx="163">
                  <c:v>2011-02-16</c:v>
                </c:pt>
                <c:pt idx="164">
                  <c:v>2011-02-23</c:v>
                </c:pt>
                <c:pt idx="165">
                  <c:v>2011-03-02</c:v>
                </c:pt>
                <c:pt idx="166">
                  <c:v>2011-03-09</c:v>
                </c:pt>
                <c:pt idx="167">
                  <c:v>2011-03-16</c:v>
                </c:pt>
                <c:pt idx="168">
                  <c:v>2011-03-23</c:v>
                </c:pt>
                <c:pt idx="169">
                  <c:v>2011-03-30</c:v>
                </c:pt>
                <c:pt idx="170">
                  <c:v>2011-04-06</c:v>
                </c:pt>
                <c:pt idx="171">
                  <c:v>2011-04-13</c:v>
                </c:pt>
                <c:pt idx="172">
                  <c:v>2011-04-20</c:v>
                </c:pt>
                <c:pt idx="173">
                  <c:v>2011-04-27</c:v>
                </c:pt>
                <c:pt idx="174">
                  <c:v>2011-05-04</c:v>
                </c:pt>
                <c:pt idx="175">
                  <c:v>2011-05-11</c:v>
                </c:pt>
                <c:pt idx="176">
                  <c:v>2011-05-18</c:v>
                </c:pt>
                <c:pt idx="177">
                  <c:v>2011-05-25</c:v>
                </c:pt>
                <c:pt idx="178">
                  <c:v>2011-06-01</c:v>
                </c:pt>
                <c:pt idx="179">
                  <c:v>2011-06-08</c:v>
                </c:pt>
                <c:pt idx="180">
                  <c:v>2011-06-15</c:v>
                </c:pt>
                <c:pt idx="181">
                  <c:v>2011-06-22</c:v>
                </c:pt>
                <c:pt idx="182">
                  <c:v>2011-06-29</c:v>
                </c:pt>
                <c:pt idx="183">
                  <c:v>2011-07-06</c:v>
                </c:pt>
                <c:pt idx="184">
                  <c:v>2011-07-13</c:v>
                </c:pt>
                <c:pt idx="185">
                  <c:v>2011-07-20</c:v>
                </c:pt>
                <c:pt idx="186">
                  <c:v>2011-07-27</c:v>
                </c:pt>
                <c:pt idx="187">
                  <c:v>2011-08-03</c:v>
                </c:pt>
                <c:pt idx="188">
                  <c:v>2011-08-10</c:v>
                </c:pt>
                <c:pt idx="189">
                  <c:v>2011-08-17</c:v>
                </c:pt>
                <c:pt idx="190">
                  <c:v>2011-08-24</c:v>
                </c:pt>
                <c:pt idx="191">
                  <c:v>2011-08-31</c:v>
                </c:pt>
                <c:pt idx="192">
                  <c:v>2011-09-07</c:v>
                </c:pt>
                <c:pt idx="193">
                  <c:v>2011-09-14</c:v>
                </c:pt>
                <c:pt idx="194">
                  <c:v>2011-09-21</c:v>
                </c:pt>
                <c:pt idx="195">
                  <c:v>2011-09-28</c:v>
                </c:pt>
                <c:pt idx="196">
                  <c:v>2011-10-05</c:v>
                </c:pt>
                <c:pt idx="197">
                  <c:v>2011-10-12</c:v>
                </c:pt>
                <c:pt idx="198">
                  <c:v>2011-10-19</c:v>
                </c:pt>
                <c:pt idx="199">
                  <c:v>2011-10-26</c:v>
                </c:pt>
                <c:pt idx="200">
                  <c:v>2011-11-02</c:v>
                </c:pt>
                <c:pt idx="201">
                  <c:v>2011-11-09</c:v>
                </c:pt>
                <c:pt idx="202">
                  <c:v>2011-11-16</c:v>
                </c:pt>
                <c:pt idx="203">
                  <c:v>2011-11-23</c:v>
                </c:pt>
                <c:pt idx="204">
                  <c:v>2011-11-30</c:v>
                </c:pt>
                <c:pt idx="205">
                  <c:v>2011-12-07</c:v>
                </c:pt>
                <c:pt idx="206">
                  <c:v>2011-12-14</c:v>
                </c:pt>
                <c:pt idx="207">
                  <c:v>2011-12-21</c:v>
                </c:pt>
                <c:pt idx="208">
                  <c:v>2011-12-28</c:v>
                </c:pt>
                <c:pt idx="209">
                  <c:v>2012-01-04</c:v>
                </c:pt>
                <c:pt idx="210">
                  <c:v>2012-01-11</c:v>
                </c:pt>
                <c:pt idx="211">
                  <c:v>2012-01-18</c:v>
                </c:pt>
                <c:pt idx="212">
                  <c:v>2012-01-25</c:v>
                </c:pt>
                <c:pt idx="213">
                  <c:v>2012-02-01</c:v>
                </c:pt>
                <c:pt idx="214">
                  <c:v>2012-02-08</c:v>
                </c:pt>
                <c:pt idx="215">
                  <c:v>2012-02-15</c:v>
                </c:pt>
                <c:pt idx="216">
                  <c:v>2012-02-22</c:v>
                </c:pt>
                <c:pt idx="217">
                  <c:v>2012-02-29</c:v>
                </c:pt>
                <c:pt idx="218">
                  <c:v>2012-03-07</c:v>
                </c:pt>
                <c:pt idx="219">
                  <c:v>2012-03-14</c:v>
                </c:pt>
                <c:pt idx="220">
                  <c:v>2012-03-21</c:v>
                </c:pt>
                <c:pt idx="221">
                  <c:v>2012-03-28</c:v>
                </c:pt>
                <c:pt idx="222">
                  <c:v>2012-04-04</c:v>
                </c:pt>
                <c:pt idx="223">
                  <c:v>2012-04-11</c:v>
                </c:pt>
                <c:pt idx="224">
                  <c:v>2012-04-18</c:v>
                </c:pt>
                <c:pt idx="225">
                  <c:v>2012-04-25</c:v>
                </c:pt>
                <c:pt idx="226">
                  <c:v>2012-05-02</c:v>
                </c:pt>
                <c:pt idx="227">
                  <c:v>2012-05-09</c:v>
                </c:pt>
                <c:pt idx="228">
                  <c:v>2012-05-16</c:v>
                </c:pt>
                <c:pt idx="229">
                  <c:v>2012-05-23</c:v>
                </c:pt>
                <c:pt idx="230">
                  <c:v>2012-05-30</c:v>
                </c:pt>
                <c:pt idx="231">
                  <c:v>2012-06-06</c:v>
                </c:pt>
                <c:pt idx="232">
                  <c:v>2012-06-13</c:v>
                </c:pt>
                <c:pt idx="233">
                  <c:v>2012-06-20</c:v>
                </c:pt>
                <c:pt idx="234">
                  <c:v>2012-06-27</c:v>
                </c:pt>
                <c:pt idx="235">
                  <c:v>2012-07-04</c:v>
                </c:pt>
                <c:pt idx="236">
                  <c:v>2012-07-11</c:v>
                </c:pt>
                <c:pt idx="237">
                  <c:v>2012-07-18</c:v>
                </c:pt>
                <c:pt idx="238">
                  <c:v>2012-07-25</c:v>
                </c:pt>
                <c:pt idx="239">
                  <c:v>2012-08-01</c:v>
                </c:pt>
                <c:pt idx="240">
                  <c:v>2012-08-08</c:v>
                </c:pt>
                <c:pt idx="241">
                  <c:v>2012-08-15</c:v>
                </c:pt>
                <c:pt idx="242">
                  <c:v>2012-08-22</c:v>
                </c:pt>
                <c:pt idx="243">
                  <c:v>2012-08-29</c:v>
                </c:pt>
                <c:pt idx="244">
                  <c:v>2012-09-05</c:v>
                </c:pt>
                <c:pt idx="245">
                  <c:v>2012-09-12</c:v>
                </c:pt>
                <c:pt idx="246">
                  <c:v>2012-09-19</c:v>
                </c:pt>
                <c:pt idx="247">
                  <c:v>2012-09-26</c:v>
                </c:pt>
                <c:pt idx="248">
                  <c:v>2012-10-03</c:v>
                </c:pt>
                <c:pt idx="249">
                  <c:v>2012-10-10</c:v>
                </c:pt>
                <c:pt idx="250">
                  <c:v>2012-10-17</c:v>
                </c:pt>
                <c:pt idx="251">
                  <c:v>2012-10-24</c:v>
                </c:pt>
                <c:pt idx="252">
                  <c:v>2012-10-31</c:v>
                </c:pt>
                <c:pt idx="253">
                  <c:v>2012-11-07</c:v>
                </c:pt>
                <c:pt idx="254">
                  <c:v>2012-11-14</c:v>
                </c:pt>
                <c:pt idx="255">
                  <c:v>2012-11-21</c:v>
                </c:pt>
                <c:pt idx="256">
                  <c:v>2012-11-28</c:v>
                </c:pt>
                <c:pt idx="257">
                  <c:v>2012-12-05</c:v>
                </c:pt>
                <c:pt idx="258">
                  <c:v>2012-12-12</c:v>
                </c:pt>
                <c:pt idx="259">
                  <c:v>2012-12-19</c:v>
                </c:pt>
                <c:pt idx="260">
                  <c:v>2012-12-26</c:v>
                </c:pt>
                <c:pt idx="261">
                  <c:v>2013-01-02</c:v>
                </c:pt>
                <c:pt idx="262">
                  <c:v>2013-01-09</c:v>
                </c:pt>
                <c:pt idx="263">
                  <c:v>2013-01-16</c:v>
                </c:pt>
                <c:pt idx="264">
                  <c:v>2013-01-23</c:v>
                </c:pt>
                <c:pt idx="265">
                  <c:v>2013-01-30</c:v>
                </c:pt>
                <c:pt idx="266">
                  <c:v>2013-02-06</c:v>
                </c:pt>
                <c:pt idx="267">
                  <c:v>2013-02-13</c:v>
                </c:pt>
                <c:pt idx="268">
                  <c:v>2013-02-20</c:v>
                </c:pt>
                <c:pt idx="269">
                  <c:v>2013-02-27</c:v>
                </c:pt>
                <c:pt idx="270">
                  <c:v>2013-03-06</c:v>
                </c:pt>
                <c:pt idx="271">
                  <c:v>2013-03-13</c:v>
                </c:pt>
                <c:pt idx="272">
                  <c:v>2013-03-20</c:v>
                </c:pt>
                <c:pt idx="273">
                  <c:v>2013-03-27</c:v>
                </c:pt>
                <c:pt idx="274">
                  <c:v>2013-04-03</c:v>
                </c:pt>
                <c:pt idx="275">
                  <c:v>2013-04-10</c:v>
                </c:pt>
                <c:pt idx="276">
                  <c:v>2013-04-17</c:v>
                </c:pt>
                <c:pt idx="277">
                  <c:v>2013-04-24</c:v>
                </c:pt>
                <c:pt idx="278">
                  <c:v>2013-05-01</c:v>
                </c:pt>
                <c:pt idx="279">
                  <c:v>2013-05-08</c:v>
                </c:pt>
                <c:pt idx="280">
                  <c:v>2013-05-15</c:v>
                </c:pt>
                <c:pt idx="281">
                  <c:v>2013-05-22</c:v>
                </c:pt>
                <c:pt idx="282">
                  <c:v>2013-05-29</c:v>
                </c:pt>
                <c:pt idx="283">
                  <c:v>2013-06-05</c:v>
                </c:pt>
                <c:pt idx="284">
                  <c:v>2013-06-12</c:v>
                </c:pt>
                <c:pt idx="285">
                  <c:v>2013-06-19</c:v>
                </c:pt>
                <c:pt idx="286">
                  <c:v>2013-06-26</c:v>
                </c:pt>
                <c:pt idx="287">
                  <c:v>2013-07-03</c:v>
                </c:pt>
                <c:pt idx="288">
                  <c:v>2013-07-10</c:v>
                </c:pt>
                <c:pt idx="289">
                  <c:v>2013-07-17</c:v>
                </c:pt>
                <c:pt idx="290">
                  <c:v>2013-07-24</c:v>
                </c:pt>
                <c:pt idx="291">
                  <c:v>2013-07-31</c:v>
                </c:pt>
                <c:pt idx="292">
                  <c:v>2013-08-07</c:v>
                </c:pt>
                <c:pt idx="293">
                  <c:v>2013-08-14</c:v>
                </c:pt>
                <c:pt idx="294">
                  <c:v>2013-08-21</c:v>
                </c:pt>
                <c:pt idx="295">
                  <c:v>2013-08-28</c:v>
                </c:pt>
                <c:pt idx="296">
                  <c:v>2013-09-04</c:v>
                </c:pt>
                <c:pt idx="297">
                  <c:v>2013-09-11</c:v>
                </c:pt>
                <c:pt idx="298">
                  <c:v>2013-09-18</c:v>
                </c:pt>
                <c:pt idx="299">
                  <c:v>2013-09-25</c:v>
                </c:pt>
                <c:pt idx="300">
                  <c:v>2013-10-02</c:v>
                </c:pt>
                <c:pt idx="301">
                  <c:v>2013-10-09</c:v>
                </c:pt>
                <c:pt idx="302">
                  <c:v>2013-10-16</c:v>
                </c:pt>
                <c:pt idx="303">
                  <c:v>2013-10-23</c:v>
                </c:pt>
                <c:pt idx="304">
                  <c:v>2013-10-30</c:v>
                </c:pt>
                <c:pt idx="305">
                  <c:v>2013-11-06</c:v>
                </c:pt>
                <c:pt idx="306">
                  <c:v>2013-11-13</c:v>
                </c:pt>
                <c:pt idx="307">
                  <c:v>2013-11-20</c:v>
                </c:pt>
                <c:pt idx="308">
                  <c:v>2013-11-27</c:v>
                </c:pt>
                <c:pt idx="309">
                  <c:v>2013-12-04</c:v>
                </c:pt>
                <c:pt idx="310">
                  <c:v>2013-12-11</c:v>
                </c:pt>
                <c:pt idx="311">
                  <c:v>2013-12-18</c:v>
                </c:pt>
                <c:pt idx="312">
                  <c:v>2013-12-25</c:v>
                </c:pt>
                <c:pt idx="313">
                  <c:v>2014-01-01</c:v>
                </c:pt>
                <c:pt idx="314">
                  <c:v>2014-01-08</c:v>
                </c:pt>
                <c:pt idx="315">
                  <c:v>2014-01-15</c:v>
                </c:pt>
                <c:pt idx="316">
                  <c:v>2014-01-22</c:v>
                </c:pt>
                <c:pt idx="317">
                  <c:v>2014-01-29</c:v>
                </c:pt>
                <c:pt idx="318">
                  <c:v>2014-02-05</c:v>
                </c:pt>
                <c:pt idx="319">
                  <c:v>2014-02-12</c:v>
                </c:pt>
                <c:pt idx="320">
                  <c:v>2014-02-19</c:v>
                </c:pt>
                <c:pt idx="321">
                  <c:v>2014-02-26</c:v>
                </c:pt>
                <c:pt idx="322">
                  <c:v>2014-03-05</c:v>
                </c:pt>
                <c:pt idx="323">
                  <c:v>2014-03-12</c:v>
                </c:pt>
                <c:pt idx="324">
                  <c:v>2014-03-19</c:v>
                </c:pt>
                <c:pt idx="325">
                  <c:v>2014-03-26</c:v>
                </c:pt>
                <c:pt idx="326">
                  <c:v>2014-04-02</c:v>
                </c:pt>
                <c:pt idx="327">
                  <c:v>2014-04-09</c:v>
                </c:pt>
                <c:pt idx="328">
                  <c:v>2014-04-16</c:v>
                </c:pt>
                <c:pt idx="329">
                  <c:v>2014-04-23</c:v>
                </c:pt>
                <c:pt idx="330">
                  <c:v>2014-04-30</c:v>
                </c:pt>
                <c:pt idx="331">
                  <c:v>2014-05-07</c:v>
                </c:pt>
                <c:pt idx="332">
                  <c:v>2014-05-14</c:v>
                </c:pt>
                <c:pt idx="333">
                  <c:v>2014-05-21</c:v>
                </c:pt>
                <c:pt idx="334">
                  <c:v>2014-05-28</c:v>
                </c:pt>
                <c:pt idx="335">
                  <c:v>2014-06-04</c:v>
                </c:pt>
                <c:pt idx="336">
                  <c:v>2014-06-11</c:v>
                </c:pt>
                <c:pt idx="337">
                  <c:v>2014-06-18</c:v>
                </c:pt>
                <c:pt idx="338">
                  <c:v>2014-06-25</c:v>
                </c:pt>
                <c:pt idx="339">
                  <c:v>2014-07-02</c:v>
                </c:pt>
                <c:pt idx="340">
                  <c:v>2014-07-09</c:v>
                </c:pt>
                <c:pt idx="341">
                  <c:v>2014-07-16</c:v>
                </c:pt>
                <c:pt idx="342">
                  <c:v>2014-07-23</c:v>
                </c:pt>
                <c:pt idx="343">
                  <c:v>2014-07-30</c:v>
                </c:pt>
                <c:pt idx="344">
                  <c:v>2014-08-06</c:v>
                </c:pt>
                <c:pt idx="345">
                  <c:v>2014-08-13</c:v>
                </c:pt>
                <c:pt idx="346">
                  <c:v>2014-08-20</c:v>
                </c:pt>
                <c:pt idx="347">
                  <c:v>2014-08-27</c:v>
                </c:pt>
                <c:pt idx="348">
                  <c:v>2014-09-03</c:v>
                </c:pt>
                <c:pt idx="349">
                  <c:v>2014-09-10</c:v>
                </c:pt>
                <c:pt idx="350">
                  <c:v>2014-09-17</c:v>
                </c:pt>
                <c:pt idx="351">
                  <c:v>2014-09-24</c:v>
                </c:pt>
                <c:pt idx="352">
                  <c:v>2014-10-01</c:v>
                </c:pt>
                <c:pt idx="353">
                  <c:v>2014-10-08</c:v>
                </c:pt>
                <c:pt idx="354">
                  <c:v>2014-10-15</c:v>
                </c:pt>
                <c:pt idx="355">
                  <c:v>2014-10-22</c:v>
                </c:pt>
                <c:pt idx="356">
                  <c:v>2014-10-29</c:v>
                </c:pt>
                <c:pt idx="357">
                  <c:v>2014-11-05</c:v>
                </c:pt>
                <c:pt idx="358">
                  <c:v>2014-11-12</c:v>
                </c:pt>
                <c:pt idx="359">
                  <c:v>2014-11-19</c:v>
                </c:pt>
                <c:pt idx="360">
                  <c:v>2014-11-26</c:v>
                </c:pt>
                <c:pt idx="361">
                  <c:v>2014-12-03</c:v>
                </c:pt>
                <c:pt idx="362">
                  <c:v>2014-12-10</c:v>
                </c:pt>
                <c:pt idx="363">
                  <c:v>2014-12-17</c:v>
                </c:pt>
                <c:pt idx="364">
                  <c:v>2014-12-24</c:v>
                </c:pt>
                <c:pt idx="365">
                  <c:v>2014-12-31</c:v>
                </c:pt>
                <c:pt idx="366">
                  <c:v>2015-01-07</c:v>
                </c:pt>
                <c:pt idx="367">
                  <c:v>2015-01-14</c:v>
                </c:pt>
                <c:pt idx="368">
                  <c:v>2015-01-21</c:v>
                </c:pt>
                <c:pt idx="369">
                  <c:v>2015-01-28</c:v>
                </c:pt>
                <c:pt idx="370">
                  <c:v>2015-02-04</c:v>
                </c:pt>
                <c:pt idx="371">
                  <c:v>2015-02-11</c:v>
                </c:pt>
                <c:pt idx="372">
                  <c:v>2015-02-18</c:v>
                </c:pt>
                <c:pt idx="373">
                  <c:v>2015-02-25</c:v>
                </c:pt>
                <c:pt idx="374">
                  <c:v>2015-03-04</c:v>
                </c:pt>
                <c:pt idx="375">
                  <c:v>2015-03-11</c:v>
                </c:pt>
                <c:pt idx="376">
                  <c:v>2015-03-18</c:v>
                </c:pt>
                <c:pt idx="377">
                  <c:v>2015-03-25</c:v>
                </c:pt>
                <c:pt idx="378">
                  <c:v>2015-04-01</c:v>
                </c:pt>
                <c:pt idx="379">
                  <c:v>2015-04-08</c:v>
                </c:pt>
                <c:pt idx="380">
                  <c:v>2015-04-15</c:v>
                </c:pt>
                <c:pt idx="381">
                  <c:v>2015-04-22</c:v>
                </c:pt>
                <c:pt idx="382">
                  <c:v>2015-04-29</c:v>
                </c:pt>
                <c:pt idx="383">
                  <c:v>2015-05-06</c:v>
                </c:pt>
                <c:pt idx="384">
                  <c:v>2015-05-13</c:v>
                </c:pt>
                <c:pt idx="385">
                  <c:v>2015-05-20</c:v>
                </c:pt>
                <c:pt idx="386">
                  <c:v>2015-05-27</c:v>
                </c:pt>
                <c:pt idx="387">
                  <c:v>2015-06-03</c:v>
                </c:pt>
                <c:pt idx="388">
                  <c:v>2015-06-10</c:v>
                </c:pt>
                <c:pt idx="389">
                  <c:v>2015-06-17</c:v>
                </c:pt>
                <c:pt idx="390">
                  <c:v>2015-06-24</c:v>
                </c:pt>
                <c:pt idx="391">
                  <c:v>2015-07-01</c:v>
                </c:pt>
                <c:pt idx="392">
                  <c:v>2015-07-08</c:v>
                </c:pt>
                <c:pt idx="393">
                  <c:v>2015-07-15</c:v>
                </c:pt>
                <c:pt idx="394">
                  <c:v>2015-07-22</c:v>
                </c:pt>
                <c:pt idx="395">
                  <c:v>2015-07-29</c:v>
                </c:pt>
                <c:pt idx="396">
                  <c:v>2015-08-05</c:v>
                </c:pt>
                <c:pt idx="397">
                  <c:v>2015-08-12</c:v>
                </c:pt>
                <c:pt idx="398">
                  <c:v>2015-08-19</c:v>
                </c:pt>
                <c:pt idx="399">
                  <c:v>2015-08-26</c:v>
                </c:pt>
                <c:pt idx="400">
                  <c:v>2015-09-02</c:v>
                </c:pt>
                <c:pt idx="401">
                  <c:v>2015-09-09</c:v>
                </c:pt>
                <c:pt idx="402">
                  <c:v>2015-09-16</c:v>
                </c:pt>
                <c:pt idx="403">
                  <c:v>2015-09-23</c:v>
                </c:pt>
                <c:pt idx="404">
                  <c:v>2015-09-30</c:v>
                </c:pt>
                <c:pt idx="405">
                  <c:v>2015-10-07</c:v>
                </c:pt>
                <c:pt idx="406">
                  <c:v>2015-10-14</c:v>
                </c:pt>
                <c:pt idx="407">
                  <c:v>2015-10-21</c:v>
                </c:pt>
                <c:pt idx="408">
                  <c:v>2015-10-28</c:v>
                </c:pt>
                <c:pt idx="409">
                  <c:v>2015-11-04</c:v>
                </c:pt>
                <c:pt idx="410">
                  <c:v>2015-11-11</c:v>
                </c:pt>
                <c:pt idx="411">
                  <c:v>2015-11-18</c:v>
                </c:pt>
                <c:pt idx="412">
                  <c:v>2015-11-25</c:v>
                </c:pt>
                <c:pt idx="413">
                  <c:v>2015-12-02</c:v>
                </c:pt>
                <c:pt idx="414">
                  <c:v>2015-12-09</c:v>
                </c:pt>
                <c:pt idx="415">
                  <c:v>2015-12-16</c:v>
                </c:pt>
                <c:pt idx="416">
                  <c:v>2015-12-23</c:v>
                </c:pt>
                <c:pt idx="417">
                  <c:v>2015-12-30</c:v>
                </c:pt>
                <c:pt idx="418">
                  <c:v>2016-01-06</c:v>
                </c:pt>
                <c:pt idx="419">
                  <c:v>2016-01-13</c:v>
                </c:pt>
                <c:pt idx="420">
                  <c:v>2016-01-20</c:v>
                </c:pt>
                <c:pt idx="421">
                  <c:v>2016-01-27</c:v>
                </c:pt>
                <c:pt idx="422">
                  <c:v>2016-02-03</c:v>
                </c:pt>
                <c:pt idx="423">
                  <c:v>2016-02-10</c:v>
                </c:pt>
                <c:pt idx="424">
                  <c:v>2016-02-17</c:v>
                </c:pt>
                <c:pt idx="425">
                  <c:v>2016-02-24</c:v>
                </c:pt>
                <c:pt idx="426">
                  <c:v>2016-03-02</c:v>
                </c:pt>
                <c:pt idx="427">
                  <c:v>2016-03-09</c:v>
                </c:pt>
                <c:pt idx="428">
                  <c:v>2016-03-16</c:v>
                </c:pt>
                <c:pt idx="429">
                  <c:v>2016-03-23</c:v>
                </c:pt>
                <c:pt idx="430">
                  <c:v>2016-03-30</c:v>
                </c:pt>
                <c:pt idx="431">
                  <c:v>2016-04-06</c:v>
                </c:pt>
                <c:pt idx="432">
                  <c:v>2016-04-13</c:v>
                </c:pt>
                <c:pt idx="433">
                  <c:v>2016-04-20</c:v>
                </c:pt>
                <c:pt idx="434">
                  <c:v>2016-04-27</c:v>
                </c:pt>
                <c:pt idx="435">
                  <c:v>2016-05-04</c:v>
                </c:pt>
                <c:pt idx="436">
                  <c:v>2016-05-11</c:v>
                </c:pt>
                <c:pt idx="437">
                  <c:v>2016-05-18</c:v>
                </c:pt>
                <c:pt idx="438">
                  <c:v>2016-05-25</c:v>
                </c:pt>
                <c:pt idx="439">
                  <c:v>2016-06-01</c:v>
                </c:pt>
                <c:pt idx="440">
                  <c:v>2016-06-08</c:v>
                </c:pt>
                <c:pt idx="441">
                  <c:v>2016-06-15</c:v>
                </c:pt>
                <c:pt idx="442">
                  <c:v>2016-06-22</c:v>
                </c:pt>
                <c:pt idx="443">
                  <c:v>2016-06-29</c:v>
                </c:pt>
                <c:pt idx="444">
                  <c:v>2016-07-06</c:v>
                </c:pt>
                <c:pt idx="445">
                  <c:v>2016-07-13</c:v>
                </c:pt>
                <c:pt idx="446">
                  <c:v>2016-07-20</c:v>
                </c:pt>
                <c:pt idx="447">
                  <c:v>2016-07-27</c:v>
                </c:pt>
                <c:pt idx="448">
                  <c:v>2016-08-03</c:v>
                </c:pt>
                <c:pt idx="449">
                  <c:v>2016-08-10</c:v>
                </c:pt>
                <c:pt idx="450">
                  <c:v>2016-08-17</c:v>
                </c:pt>
                <c:pt idx="451">
                  <c:v>2016-08-24</c:v>
                </c:pt>
                <c:pt idx="452">
                  <c:v>2016-08-31</c:v>
                </c:pt>
                <c:pt idx="453">
                  <c:v>2016-09-07</c:v>
                </c:pt>
                <c:pt idx="454">
                  <c:v>2016-09-14</c:v>
                </c:pt>
                <c:pt idx="455">
                  <c:v>2016-09-21</c:v>
                </c:pt>
                <c:pt idx="456">
                  <c:v>2016-09-28</c:v>
                </c:pt>
                <c:pt idx="457">
                  <c:v>2016-10-05</c:v>
                </c:pt>
                <c:pt idx="458">
                  <c:v>2016-10-12</c:v>
                </c:pt>
                <c:pt idx="459">
                  <c:v>2016-10-19</c:v>
                </c:pt>
                <c:pt idx="460">
                  <c:v>2016-10-26</c:v>
                </c:pt>
                <c:pt idx="461">
                  <c:v>2016-11-02</c:v>
                </c:pt>
                <c:pt idx="462">
                  <c:v>2016-11-09</c:v>
                </c:pt>
                <c:pt idx="463">
                  <c:v>2016-11-16</c:v>
                </c:pt>
                <c:pt idx="464">
                  <c:v>2016-11-23</c:v>
                </c:pt>
                <c:pt idx="465">
                  <c:v>2016-11-30</c:v>
                </c:pt>
                <c:pt idx="466">
                  <c:v>2016-12-07</c:v>
                </c:pt>
                <c:pt idx="467">
                  <c:v>2016-12-14</c:v>
                </c:pt>
                <c:pt idx="468">
                  <c:v>2016-12-21</c:v>
                </c:pt>
                <c:pt idx="469">
                  <c:v>2016-12-28</c:v>
                </c:pt>
                <c:pt idx="470">
                  <c:v>2017-01-04</c:v>
                </c:pt>
                <c:pt idx="471">
                  <c:v>2017-01-11</c:v>
                </c:pt>
                <c:pt idx="472">
                  <c:v>2017-01-18</c:v>
                </c:pt>
                <c:pt idx="473">
                  <c:v>2017-01-25</c:v>
                </c:pt>
                <c:pt idx="474">
                  <c:v>2017-02-01</c:v>
                </c:pt>
                <c:pt idx="475">
                  <c:v>2017-02-08</c:v>
                </c:pt>
                <c:pt idx="476">
                  <c:v>2017-02-15</c:v>
                </c:pt>
                <c:pt idx="477">
                  <c:v>2017-02-22</c:v>
                </c:pt>
                <c:pt idx="478">
                  <c:v>2017-03-01</c:v>
                </c:pt>
                <c:pt idx="479">
                  <c:v>2017-03-08</c:v>
                </c:pt>
                <c:pt idx="480">
                  <c:v>2017-03-15</c:v>
                </c:pt>
                <c:pt idx="481">
                  <c:v>2017-03-22</c:v>
                </c:pt>
                <c:pt idx="482">
                  <c:v>2017-03-29</c:v>
                </c:pt>
                <c:pt idx="483">
                  <c:v>2017-04-05</c:v>
                </c:pt>
                <c:pt idx="484">
                  <c:v>2017-04-12</c:v>
                </c:pt>
                <c:pt idx="485">
                  <c:v>2017-04-19</c:v>
                </c:pt>
                <c:pt idx="486">
                  <c:v>2017-04-26</c:v>
                </c:pt>
                <c:pt idx="487">
                  <c:v>2017-05-03</c:v>
                </c:pt>
                <c:pt idx="488">
                  <c:v>2017-05-10</c:v>
                </c:pt>
                <c:pt idx="489">
                  <c:v>2017-05-17</c:v>
                </c:pt>
                <c:pt idx="490">
                  <c:v>2017-05-24</c:v>
                </c:pt>
                <c:pt idx="491">
                  <c:v>2017-05-31</c:v>
                </c:pt>
                <c:pt idx="492">
                  <c:v>2017-06-07</c:v>
                </c:pt>
                <c:pt idx="493">
                  <c:v>2017-06-14</c:v>
                </c:pt>
                <c:pt idx="494">
                  <c:v>2017-06-21</c:v>
                </c:pt>
                <c:pt idx="495">
                  <c:v>2017-06-28</c:v>
                </c:pt>
                <c:pt idx="496">
                  <c:v>2017-07-05</c:v>
                </c:pt>
                <c:pt idx="497">
                  <c:v>2017-07-12</c:v>
                </c:pt>
                <c:pt idx="498">
                  <c:v>2017-07-19</c:v>
                </c:pt>
                <c:pt idx="499">
                  <c:v>2017-07-26</c:v>
                </c:pt>
                <c:pt idx="500">
                  <c:v>2017-08-02</c:v>
                </c:pt>
                <c:pt idx="501">
                  <c:v>2017-08-09</c:v>
                </c:pt>
                <c:pt idx="502">
                  <c:v>2017-08-16</c:v>
                </c:pt>
                <c:pt idx="503">
                  <c:v>2017-08-23</c:v>
                </c:pt>
                <c:pt idx="504">
                  <c:v>2017-08-30</c:v>
                </c:pt>
                <c:pt idx="505">
                  <c:v>2017-09-06</c:v>
                </c:pt>
                <c:pt idx="506">
                  <c:v>2017-09-13</c:v>
                </c:pt>
                <c:pt idx="507">
                  <c:v>2017-09-20</c:v>
                </c:pt>
                <c:pt idx="508">
                  <c:v>2017-09-27</c:v>
                </c:pt>
                <c:pt idx="509">
                  <c:v>2017-10-04</c:v>
                </c:pt>
                <c:pt idx="510">
                  <c:v>2017-10-11</c:v>
                </c:pt>
                <c:pt idx="511">
                  <c:v>2017-10-18</c:v>
                </c:pt>
                <c:pt idx="512">
                  <c:v>2017-10-25</c:v>
                </c:pt>
                <c:pt idx="513">
                  <c:v>2017-11-01</c:v>
                </c:pt>
                <c:pt idx="514">
                  <c:v>2017-11-08</c:v>
                </c:pt>
                <c:pt idx="515">
                  <c:v>2017-11-15</c:v>
                </c:pt>
                <c:pt idx="516">
                  <c:v>2017-11-22</c:v>
                </c:pt>
                <c:pt idx="517">
                  <c:v>2017-11-29</c:v>
                </c:pt>
                <c:pt idx="518">
                  <c:v>2017-12-06</c:v>
                </c:pt>
                <c:pt idx="519">
                  <c:v>2017-12-13</c:v>
                </c:pt>
                <c:pt idx="520">
                  <c:v>2017-12-20</c:v>
                </c:pt>
                <c:pt idx="521">
                  <c:v>2017-12-27</c:v>
                </c:pt>
                <c:pt idx="522">
                  <c:v>2018-01-03</c:v>
                </c:pt>
                <c:pt idx="523">
                  <c:v>2018-01-10</c:v>
                </c:pt>
                <c:pt idx="524">
                  <c:v>2018-01-17</c:v>
                </c:pt>
                <c:pt idx="525">
                  <c:v>2018-01-24</c:v>
                </c:pt>
                <c:pt idx="526">
                  <c:v>2018-01-31</c:v>
                </c:pt>
                <c:pt idx="527">
                  <c:v>2018-02-07</c:v>
                </c:pt>
                <c:pt idx="528">
                  <c:v>2018-02-14</c:v>
                </c:pt>
                <c:pt idx="529">
                  <c:v>2018-02-21</c:v>
                </c:pt>
                <c:pt idx="530">
                  <c:v>2018-02-28</c:v>
                </c:pt>
                <c:pt idx="531">
                  <c:v>2018-03-07</c:v>
                </c:pt>
                <c:pt idx="532">
                  <c:v>2018-03-14</c:v>
                </c:pt>
                <c:pt idx="533">
                  <c:v>2018-03-21</c:v>
                </c:pt>
                <c:pt idx="534">
                  <c:v>2018-03-28</c:v>
                </c:pt>
                <c:pt idx="535">
                  <c:v>2018-04-04</c:v>
                </c:pt>
                <c:pt idx="536">
                  <c:v>2018-04-11</c:v>
                </c:pt>
                <c:pt idx="537">
                  <c:v>2018-04-18</c:v>
                </c:pt>
                <c:pt idx="538">
                  <c:v>2018-04-25</c:v>
                </c:pt>
                <c:pt idx="539">
                  <c:v>2018-05-02</c:v>
                </c:pt>
                <c:pt idx="540">
                  <c:v>2018-05-09</c:v>
                </c:pt>
                <c:pt idx="541">
                  <c:v>2018-05-16</c:v>
                </c:pt>
                <c:pt idx="542">
                  <c:v>2018-05-23</c:v>
                </c:pt>
                <c:pt idx="543">
                  <c:v>2018-05-30</c:v>
                </c:pt>
                <c:pt idx="544">
                  <c:v>2018-06-06</c:v>
                </c:pt>
                <c:pt idx="545">
                  <c:v>2018-06-13</c:v>
                </c:pt>
                <c:pt idx="546">
                  <c:v>2018-06-20</c:v>
                </c:pt>
                <c:pt idx="547">
                  <c:v>2018-06-27</c:v>
                </c:pt>
                <c:pt idx="548">
                  <c:v>2018-07-04</c:v>
                </c:pt>
                <c:pt idx="549">
                  <c:v>2018-07-11</c:v>
                </c:pt>
                <c:pt idx="550">
                  <c:v>2018-07-18</c:v>
                </c:pt>
                <c:pt idx="551">
                  <c:v>2018-07-25</c:v>
                </c:pt>
                <c:pt idx="552">
                  <c:v>2018-08-01</c:v>
                </c:pt>
                <c:pt idx="553">
                  <c:v>2018-08-08</c:v>
                </c:pt>
                <c:pt idx="554">
                  <c:v>2018-08-15</c:v>
                </c:pt>
                <c:pt idx="555">
                  <c:v>2018-08-22</c:v>
                </c:pt>
                <c:pt idx="556">
                  <c:v>2018-08-29</c:v>
                </c:pt>
                <c:pt idx="557">
                  <c:v>2018-09-05</c:v>
                </c:pt>
                <c:pt idx="558">
                  <c:v>2018-09-12</c:v>
                </c:pt>
                <c:pt idx="559">
                  <c:v>2018-09-19</c:v>
                </c:pt>
                <c:pt idx="560">
                  <c:v>2018-09-26</c:v>
                </c:pt>
                <c:pt idx="561">
                  <c:v>2018-10-03</c:v>
                </c:pt>
                <c:pt idx="562">
                  <c:v>2018-10-10</c:v>
                </c:pt>
                <c:pt idx="563">
                  <c:v>2018-10-17</c:v>
                </c:pt>
                <c:pt idx="564">
                  <c:v>2018-10-24</c:v>
                </c:pt>
                <c:pt idx="565">
                  <c:v>2018-10-31</c:v>
                </c:pt>
                <c:pt idx="566">
                  <c:v>2018-11-07</c:v>
                </c:pt>
                <c:pt idx="567">
                  <c:v>2018-11-14</c:v>
                </c:pt>
                <c:pt idx="568">
                  <c:v>2018-11-21</c:v>
                </c:pt>
                <c:pt idx="569">
                  <c:v>2018-11-28</c:v>
                </c:pt>
                <c:pt idx="570">
                  <c:v>2018-12-05</c:v>
                </c:pt>
                <c:pt idx="571">
                  <c:v>2018-12-12</c:v>
                </c:pt>
                <c:pt idx="572">
                  <c:v>2018-12-19</c:v>
                </c:pt>
                <c:pt idx="573">
                  <c:v>2018-12-26</c:v>
                </c:pt>
                <c:pt idx="574">
                  <c:v>2019-01-02</c:v>
                </c:pt>
                <c:pt idx="575">
                  <c:v>2019-01-09</c:v>
                </c:pt>
                <c:pt idx="576">
                  <c:v>2019-01-16</c:v>
                </c:pt>
                <c:pt idx="577">
                  <c:v>2019-01-23</c:v>
                </c:pt>
                <c:pt idx="578">
                  <c:v>2019-01-30</c:v>
                </c:pt>
                <c:pt idx="579">
                  <c:v>2019-02-06</c:v>
                </c:pt>
                <c:pt idx="580">
                  <c:v>2019-02-13</c:v>
                </c:pt>
                <c:pt idx="581">
                  <c:v>2019-02-20</c:v>
                </c:pt>
                <c:pt idx="582">
                  <c:v>2019-02-27</c:v>
                </c:pt>
                <c:pt idx="583">
                  <c:v>2019-03-06</c:v>
                </c:pt>
                <c:pt idx="584">
                  <c:v>2019-03-13</c:v>
                </c:pt>
                <c:pt idx="585">
                  <c:v>2019-03-20</c:v>
                </c:pt>
                <c:pt idx="586">
                  <c:v>2019-03-27</c:v>
                </c:pt>
                <c:pt idx="587">
                  <c:v>2019-04-03</c:v>
                </c:pt>
                <c:pt idx="588">
                  <c:v>2019-04-10</c:v>
                </c:pt>
                <c:pt idx="589">
                  <c:v>2019-04-17</c:v>
                </c:pt>
                <c:pt idx="590">
                  <c:v>2019-04-24</c:v>
                </c:pt>
                <c:pt idx="591">
                  <c:v>2019-05-01</c:v>
                </c:pt>
                <c:pt idx="592">
                  <c:v>2019-05-08</c:v>
                </c:pt>
                <c:pt idx="593">
                  <c:v>2019-05-15</c:v>
                </c:pt>
                <c:pt idx="594">
                  <c:v>2019-05-22</c:v>
                </c:pt>
                <c:pt idx="595">
                  <c:v>2019-05-29</c:v>
                </c:pt>
                <c:pt idx="596">
                  <c:v>2019-06-05</c:v>
                </c:pt>
                <c:pt idx="597">
                  <c:v>2019-06-12</c:v>
                </c:pt>
                <c:pt idx="598">
                  <c:v>2019-06-19</c:v>
                </c:pt>
                <c:pt idx="599">
                  <c:v>2019-06-26</c:v>
                </c:pt>
                <c:pt idx="600">
                  <c:v>2019-07-03</c:v>
                </c:pt>
                <c:pt idx="601">
                  <c:v>2019-07-10</c:v>
                </c:pt>
                <c:pt idx="602">
                  <c:v>2019-07-17</c:v>
                </c:pt>
                <c:pt idx="603">
                  <c:v>2019-07-24</c:v>
                </c:pt>
                <c:pt idx="604">
                  <c:v>2019-07-31</c:v>
                </c:pt>
                <c:pt idx="605">
                  <c:v>2019-08-07</c:v>
                </c:pt>
                <c:pt idx="606">
                  <c:v>2019-08-14</c:v>
                </c:pt>
                <c:pt idx="607">
                  <c:v>2019-08-21</c:v>
                </c:pt>
                <c:pt idx="608">
                  <c:v>2019-08-28</c:v>
                </c:pt>
                <c:pt idx="609">
                  <c:v>2019-09-04</c:v>
                </c:pt>
                <c:pt idx="610">
                  <c:v>2019-09-11</c:v>
                </c:pt>
                <c:pt idx="611">
                  <c:v>2019-09-18</c:v>
                </c:pt>
                <c:pt idx="612">
                  <c:v>2019-09-25</c:v>
                </c:pt>
                <c:pt idx="613">
                  <c:v>2019-10-02</c:v>
                </c:pt>
                <c:pt idx="614">
                  <c:v>2019-10-09</c:v>
                </c:pt>
                <c:pt idx="615">
                  <c:v>2019-10-16</c:v>
                </c:pt>
                <c:pt idx="616">
                  <c:v>2019-10-23</c:v>
                </c:pt>
                <c:pt idx="617">
                  <c:v>2019-10-30</c:v>
                </c:pt>
                <c:pt idx="618">
                  <c:v>2019-11-06</c:v>
                </c:pt>
                <c:pt idx="619">
                  <c:v>2019-11-13</c:v>
                </c:pt>
                <c:pt idx="620">
                  <c:v>2019-11-20</c:v>
                </c:pt>
                <c:pt idx="621">
                  <c:v>2019-11-27</c:v>
                </c:pt>
                <c:pt idx="622">
                  <c:v>2019-12-04</c:v>
                </c:pt>
                <c:pt idx="623">
                  <c:v>2019-12-11</c:v>
                </c:pt>
                <c:pt idx="624">
                  <c:v>2019-12-18</c:v>
                </c:pt>
                <c:pt idx="625">
                  <c:v>2019-12-25</c:v>
                </c:pt>
                <c:pt idx="626">
                  <c:v>2020-01-01</c:v>
                </c:pt>
                <c:pt idx="627">
                  <c:v>2020-01-08</c:v>
                </c:pt>
                <c:pt idx="628">
                  <c:v>2020-01-15</c:v>
                </c:pt>
                <c:pt idx="629">
                  <c:v>2020-01-22</c:v>
                </c:pt>
                <c:pt idx="630">
                  <c:v>2020-01-29</c:v>
                </c:pt>
                <c:pt idx="631">
                  <c:v>2020-02-05</c:v>
                </c:pt>
                <c:pt idx="632">
                  <c:v>2020-02-12</c:v>
                </c:pt>
                <c:pt idx="633">
                  <c:v>2020-02-19</c:v>
                </c:pt>
                <c:pt idx="634">
                  <c:v>2020-02-26</c:v>
                </c:pt>
                <c:pt idx="635">
                  <c:v>2020-03-04</c:v>
                </c:pt>
                <c:pt idx="636">
                  <c:v>2020-03-11</c:v>
                </c:pt>
                <c:pt idx="637">
                  <c:v>2020-03-18</c:v>
                </c:pt>
                <c:pt idx="638">
                  <c:v>2020-03-25</c:v>
                </c:pt>
                <c:pt idx="639">
                  <c:v>2020-04-01</c:v>
                </c:pt>
                <c:pt idx="640">
                  <c:v>2020-04-08</c:v>
                </c:pt>
                <c:pt idx="641">
                  <c:v>2020-04-15</c:v>
                </c:pt>
                <c:pt idx="642">
                  <c:v>2020-04-22</c:v>
                </c:pt>
                <c:pt idx="643">
                  <c:v>2020-04-29</c:v>
                </c:pt>
                <c:pt idx="644">
                  <c:v>2020-05-06</c:v>
                </c:pt>
                <c:pt idx="645">
                  <c:v>2020-05-13</c:v>
                </c:pt>
                <c:pt idx="646">
                  <c:v>2020-05-20</c:v>
                </c:pt>
                <c:pt idx="647">
                  <c:v>2020-05-27</c:v>
                </c:pt>
                <c:pt idx="648">
                  <c:v>2020-06-03</c:v>
                </c:pt>
                <c:pt idx="649">
                  <c:v>2020-06-10</c:v>
                </c:pt>
                <c:pt idx="650">
                  <c:v>2020-06-17</c:v>
                </c:pt>
                <c:pt idx="651">
                  <c:v>2020-06-24</c:v>
                </c:pt>
                <c:pt idx="652">
                  <c:v>2020-07-01</c:v>
                </c:pt>
                <c:pt idx="653">
                  <c:v>2020-07-08</c:v>
                </c:pt>
                <c:pt idx="654">
                  <c:v>2020-07-15</c:v>
                </c:pt>
                <c:pt idx="655">
                  <c:v>2020-07-22</c:v>
                </c:pt>
                <c:pt idx="656">
                  <c:v>2020-07-29</c:v>
                </c:pt>
                <c:pt idx="657">
                  <c:v>2020-08-05</c:v>
                </c:pt>
                <c:pt idx="658">
                  <c:v>2020-08-12</c:v>
                </c:pt>
                <c:pt idx="659">
                  <c:v>2020-08-19</c:v>
                </c:pt>
                <c:pt idx="660">
                  <c:v>2020-08-26</c:v>
                </c:pt>
                <c:pt idx="661">
                  <c:v>2020-09-02</c:v>
                </c:pt>
                <c:pt idx="662">
                  <c:v>2020-09-09</c:v>
                </c:pt>
                <c:pt idx="663">
                  <c:v>2020-09-16</c:v>
                </c:pt>
                <c:pt idx="664">
                  <c:v>2020-09-23</c:v>
                </c:pt>
                <c:pt idx="665">
                  <c:v>2020-09-30</c:v>
                </c:pt>
                <c:pt idx="666">
                  <c:v>2020-10-07</c:v>
                </c:pt>
                <c:pt idx="667">
                  <c:v>2020-10-14</c:v>
                </c:pt>
                <c:pt idx="668">
                  <c:v>2020-10-21</c:v>
                </c:pt>
                <c:pt idx="669">
                  <c:v>2020-10-28</c:v>
                </c:pt>
                <c:pt idx="670">
                  <c:v>2020-11-04</c:v>
                </c:pt>
                <c:pt idx="671">
                  <c:v>2020-11-11</c:v>
                </c:pt>
                <c:pt idx="672">
                  <c:v>2020-11-18</c:v>
                </c:pt>
                <c:pt idx="673">
                  <c:v>2020-11-25</c:v>
                </c:pt>
                <c:pt idx="674">
                  <c:v>2020-12-02</c:v>
                </c:pt>
                <c:pt idx="675">
                  <c:v>2020-12-09</c:v>
                </c:pt>
                <c:pt idx="676">
                  <c:v>2020-12-16</c:v>
                </c:pt>
                <c:pt idx="677">
                  <c:v>2020-12-23</c:v>
                </c:pt>
                <c:pt idx="678">
                  <c:v>2020-12-30</c:v>
                </c:pt>
                <c:pt idx="679">
                  <c:v>2021-01-06</c:v>
                </c:pt>
                <c:pt idx="680">
                  <c:v>2021-01-13</c:v>
                </c:pt>
                <c:pt idx="681">
                  <c:v>2021-01-20</c:v>
                </c:pt>
                <c:pt idx="682">
                  <c:v>2021-01-27</c:v>
                </c:pt>
                <c:pt idx="683">
                  <c:v>2021-02-03</c:v>
                </c:pt>
                <c:pt idx="684">
                  <c:v>2021-02-10</c:v>
                </c:pt>
                <c:pt idx="685">
                  <c:v>2021-02-17</c:v>
                </c:pt>
                <c:pt idx="686">
                  <c:v>2021-02-24</c:v>
                </c:pt>
                <c:pt idx="687">
                  <c:v>2021-03-03</c:v>
                </c:pt>
                <c:pt idx="688">
                  <c:v>2021-03-10</c:v>
                </c:pt>
                <c:pt idx="689">
                  <c:v>2021-03-17</c:v>
                </c:pt>
                <c:pt idx="690">
                  <c:v>2021-03-24</c:v>
                </c:pt>
                <c:pt idx="691">
                  <c:v>2021-03-31</c:v>
                </c:pt>
                <c:pt idx="692">
                  <c:v>2021-04-07</c:v>
                </c:pt>
                <c:pt idx="693">
                  <c:v>2021-04-14</c:v>
                </c:pt>
                <c:pt idx="694">
                  <c:v>2021-04-21</c:v>
                </c:pt>
                <c:pt idx="695">
                  <c:v>2021-04-28</c:v>
                </c:pt>
                <c:pt idx="696">
                  <c:v>2021-05-05</c:v>
                </c:pt>
                <c:pt idx="697">
                  <c:v>2021-05-12</c:v>
                </c:pt>
                <c:pt idx="698">
                  <c:v>2021-05-19</c:v>
                </c:pt>
                <c:pt idx="699">
                  <c:v>2021-05-26</c:v>
                </c:pt>
                <c:pt idx="700">
                  <c:v>2021-06-02</c:v>
                </c:pt>
                <c:pt idx="701">
                  <c:v>2021-06-09</c:v>
                </c:pt>
                <c:pt idx="702">
                  <c:v>2021-06-16</c:v>
                </c:pt>
                <c:pt idx="703">
                  <c:v>2021-06-23</c:v>
                </c:pt>
                <c:pt idx="704">
                  <c:v>2021-06-30</c:v>
                </c:pt>
                <c:pt idx="705">
                  <c:v>2021-07-07</c:v>
                </c:pt>
                <c:pt idx="706">
                  <c:v>2021-07-14</c:v>
                </c:pt>
                <c:pt idx="707">
                  <c:v>2021-07-21</c:v>
                </c:pt>
                <c:pt idx="708">
                  <c:v>2021-07-28</c:v>
                </c:pt>
                <c:pt idx="709">
                  <c:v>2021-08-04</c:v>
                </c:pt>
                <c:pt idx="710">
                  <c:v>2021-08-11</c:v>
                </c:pt>
                <c:pt idx="711">
                  <c:v>2021-08-18</c:v>
                </c:pt>
                <c:pt idx="712">
                  <c:v>2021-08-25</c:v>
                </c:pt>
                <c:pt idx="713">
                  <c:v>2021-09-01</c:v>
                </c:pt>
                <c:pt idx="714">
                  <c:v>2021-09-08</c:v>
                </c:pt>
                <c:pt idx="715">
                  <c:v>2021-09-15</c:v>
                </c:pt>
                <c:pt idx="716">
                  <c:v>2021-09-22</c:v>
                </c:pt>
                <c:pt idx="717">
                  <c:v>2021-09-29</c:v>
                </c:pt>
                <c:pt idx="718">
                  <c:v>2021-10-06</c:v>
                </c:pt>
                <c:pt idx="719">
                  <c:v>2021-10-13</c:v>
                </c:pt>
                <c:pt idx="720">
                  <c:v>2021-10-20</c:v>
                </c:pt>
                <c:pt idx="721">
                  <c:v>2021-10-27</c:v>
                </c:pt>
                <c:pt idx="722">
                  <c:v>2021-11-03</c:v>
                </c:pt>
                <c:pt idx="723">
                  <c:v>2021-11-10</c:v>
                </c:pt>
                <c:pt idx="724">
                  <c:v>2021-11-17</c:v>
                </c:pt>
                <c:pt idx="725">
                  <c:v>2021-11-24</c:v>
                </c:pt>
                <c:pt idx="726">
                  <c:v>2021-12-01</c:v>
                </c:pt>
                <c:pt idx="727">
                  <c:v>2021-12-08</c:v>
                </c:pt>
                <c:pt idx="728">
                  <c:v>2021-12-15</c:v>
                </c:pt>
                <c:pt idx="729">
                  <c:v>2021-12-22</c:v>
                </c:pt>
                <c:pt idx="730">
                  <c:v>2021-12-29</c:v>
                </c:pt>
                <c:pt idx="731">
                  <c:v>2022-01-05</c:v>
                </c:pt>
                <c:pt idx="732">
                  <c:v>2022-01-12</c:v>
                </c:pt>
                <c:pt idx="733">
                  <c:v>2022-01-19</c:v>
                </c:pt>
                <c:pt idx="734">
                  <c:v>2022-01-26</c:v>
                </c:pt>
                <c:pt idx="735">
                  <c:v>2022-02-02</c:v>
                </c:pt>
                <c:pt idx="736">
                  <c:v>2022-02-09</c:v>
                </c:pt>
                <c:pt idx="737">
                  <c:v>2022-02-16</c:v>
                </c:pt>
                <c:pt idx="738">
                  <c:v>2022-02-23</c:v>
                </c:pt>
                <c:pt idx="739">
                  <c:v>2022-03-02</c:v>
                </c:pt>
                <c:pt idx="740">
                  <c:v>2022-03-09</c:v>
                </c:pt>
                <c:pt idx="741">
                  <c:v>2022-03-16</c:v>
                </c:pt>
                <c:pt idx="742">
                  <c:v>2022-03-23</c:v>
                </c:pt>
                <c:pt idx="743">
                  <c:v>2022-03-30</c:v>
                </c:pt>
                <c:pt idx="744">
                  <c:v>2022-04-06</c:v>
                </c:pt>
                <c:pt idx="745">
                  <c:v>2022-04-13</c:v>
                </c:pt>
                <c:pt idx="746">
                  <c:v>2022-04-20</c:v>
                </c:pt>
                <c:pt idx="747">
                  <c:v>2022-04-27</c:v>
                </c:pt>
                <c:pt idx="748">
                  <c:v>2022-05-04</c:v>
                </c:pt>
                <c:pt idx="749">
                  <c:v>2022-05-11</c:v>
                </c:pt>
                <c:pt idx="750">
                  <c:v>2022-05-18</c:v>
                </c:pt>
                <c:pt idx="751">
                  <c:v>2022-05-25</c:v>
                </c:pt>
                <c:pt idx="752">
                  <c:v>2022-06-01</c:v>
                </c:pt>
                <c:pt idx="753">
                  <c:v>2022-06-08</c:v>
                </c:pt>
                <c:pt idx="754">
                  <c:v>2022-06-15</c:v>
                </c:pt>
                <c:pt idx="755">
                  <c:v>2022-06-22</c:v>
                </c:pt>
                <c:pt idx="756">
                  <c:v>2022-06-29</c:v>
                </c:pt>
                <c:pt idx="757">
                  <c:v>2022-07-06</c:v>
                </c:pt>
                <c:pt idx="758">
                  <c:v>2022-07-13</c:v>
                </c:pt>
                <c:pt idx="759">
                  <c:v>2022-07-20</c:v>
                </c:pt>
                <c:pt idx="760">
                  <c:v>2022-07-27</c:v>
                </c:pt>
                <c:pt idx="761">
                  <c:v>2022-08-03</c:v>
                </c:pt>
                <c:pt idx="762">
                  <c:v>2022-08-10</c:v>
                </c:pt>
                <c:pt idx="763">
                  <c:v>2022-08-17</c:v>
                </c:pt>
                <c:pt idx="764">
                  <c:v>2022-08-24</c:v>
                </c:pt>
                <c:pt idx="765">
                  <c:v>2022-08-31</c:v>
                </c:pt>
                <c:pt idx="766">
                  <c:v>2022-09-07</c:v>
                </c:pt>
                <c:pt idx="767">
                  <c:v>2022-09-14</c:v>
                </c:pt>
                <c:pt idx="768">
                  <c:v>2022-09-21</c:v>
                </c:pt>
              </c:strCache>
            </c:strRef>
          </c:cat>
          <c:val>
            <c:numRef>
              <c:f>Sheet2!$C$8:$C$776</c:f>
              <c:numCache>
                <c:formatCode>General</c:formatCode>
                <c:ptCount val="76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1542</c:v>
                </c:pt>
                <c:pt idx="55">
                  <c:v>5784</c:v>
                </c:pt>
                <c:pt idx="56">
                  <c:v>6824</c:v>
                </c:pt>
                <c:pt idx="57">
                  <c:v>7377</c:v>
                </c:pt>
                <c:pt idx="58">
                  <c:v>7377</c:v>
                </c:pt>
                <c:pt idx="59">
                  <c:v>63071</c:v>
                </c:pt>
                <c:pt idx="60">
                  <c:v>68529</c:v>
                </c:pt>
                <c:pt idx="61">
                  <c:v>68862</c:v>
                </c:pt>
                <c:pt idx="62">
                  <c:v>68935</c:v>
                </c:pt>
                <c:pt idx="63">
                  <c:v>226490</c:v>
                </c:pt>
                <c:pt idx="64">
                  <c:v>236964</c:v>
                </c:pt>
                <c:pt idx="65">
                  <c:v>236424</c:v>
                </c:pt>
                <c:pt idx="66">
                  <c:v>236638</c:v>
                </c:pt>
                <c:pt idx="67">
                  <c:v>287215</c:v>
                </c:pt>
                <c:pt idx="68">
                  <c:v>362599</c:v>
                </c:pt>
                <c:pt idx="69">
                  <c:v>367728</c:v>
                </c:pt>
                <c:pt idx="70">
                  <c:v>365835</c:v>
                </c:pt>
                <c:pt idx="71">
                  <c:v>384115</c:v>
                </c:pt>
                <c:pt idx="72">
                  <c:v>430485</c:v>
                </c:pt>
                <c:pt idx="73">
                  <c:v>430902</c:v>
                </c:pt>
                <c:pt idx="74">
                  <c:v>427612</c:v>
                </c:pt>
                <c:pt idx="75">
                  <c:v>427416</c:v>
                </c:pt>
                <c:pt idx="76">
                  <c:v>455337</c:v>
                </c:pt>
                <c:pt idx="77">
                  <c:v>467114</c:v>
                </c:pt>
                <c:pt idx="78">
                  <c:v>462534</c:v>
                </c:pt>
                <c:pt idx="79">
                  <c:v>462449</c:v>
                </c:pt>
                <c:pt idx="80">
                  <c:v>489057</c:v>
                </c:pt>
                <c:pt idx="81">
                  <c:v>537354</c:v>
                </c:pt>
                <c:pt idx="82">
                  <c:v>544507</c:v>
                </c:pt>
                <c:pt idx="83">
                  <c:v>542888</c:v>
                </c:pt>
                <c:pt idx="84">
                  <c:v>542885</c:v>
                </c:pt>
                <c:pt idx="85">
                  <c:v>607014</c:v>
                </c:pt>
                <c:pt idx="86">
                  <c:v>624264</c:v>
                </c:pt>
                <c:pt idx="87">
                  <c:v>624371</c:v>
                </c:pt>
                <c:pt idx="88">
                  <c:v>625257</c:v>
                </c:pt>
                <c:pt idx="89">
                  <c:v>650702</c:v>
                </c:pt>
                <c:pt idx="90">
                  <c:v>689228</c:v>
                </c:pt>
                <c:pt idx="91">
                  <c:v>692196</c:v>
                </c:pt>
                <c:pt idx="92">
                  <c:v>692281</c:v>
                </c:pt>
                <c:pt idx="93">
                  <c:v>702573</c:v>
                </c:pt>
                <c:pt idx="94">
                  <c:v>766543</c:v>
                </c:pt>
                <c:pt idx="95">
                  <c:v>776025</c:v>
                </c:pt>
                <c:pt idx="96">
                  <c:v>774454</c:v>
                </c:pt>
                <c:pt idx="97">
                  <c:v>774827</c:v>
                </c:pt>
                <c:pt idx="98">
                  <c:v>845692</c:v>
                </c:pt>
                <c:pt idx="99">
                  <c:v>854872</c:v>
                </c:pt>
                <c:pt idx="100">
                  <c:v>852156</c:v>
                </c:pt>
                <c:pt idx="101">
                  <c:v>854210</c:v>
                </c:pt>
                <c:pt idx="102">
                  <c:v>873984</c:v>
                </c:pt>
                <c:pt idx="103">
                  <c:v>904621</c:v>
                </c:pt>
                <c:pt idx="104">
                  <c:v>909575</c:v>
                </c:pt>
                <c:pt idx="105">
                  <c:v>908483</c:v>
                </c:pt>
                <c:pt idx="106">
                  <c:v>919021</c:v>
                </c:pt>
                <c:pt idx="107">
                  <c:v>968398</c:v>
                </c:pt>
                <c:pt idx="108">
                  <c:v>973241</c:v>
                </c:pt>
                <c:pt idx="109">
                  <c:v>970168</c:v>
                </c:pt>
                <c:pt idx="110">
                  <c:v>971386</c:v>
                </c:pt>
                <c:pt idx="111">
                  <c:v>1024577</c:v>
                </c:pt>
                <c:pt idx="112">
                  <c:v>1032735</c:v>
                </c:pt>
                <c:pt idx="113">
                  <c:v>1026789</c:v>
                </c:pt>
                <c:pt idx="114">
                  <c:v>1027452</c:v>
                </c:pt>
                <c:pt idx="115">
                  <c:v>1066832</c:v>
                </c:pt>
                <c:pt idx="116">
                  <c:v>1073519</c:v>
                </c:pt>
                <c:pt idx="117">
                  <c:v>1068609</c:v>
                </c:pt>
                <c:pt idx="118">
                  <c:v>1068713</c:v>
                </c:pt>
                <c:pt idx="119">
                  <c:v>1078273</c:v>
                </c:pt>
                <c:pt idx="120">
                  <c:v>1099865</c:v>
                </c:pt>
                <c:pt idx="121">
                  <c:v>1099763</c:v>
                </c:pt>
                <c:pt idx="122">
                  <c:v>1097297</c:v>
                </c:pt>
                <c:pt idx="123">
                  <c:v>1097579</c:v>
                </c:pt>
                <c:pt idx="124">
                  <c:v>1120963</c:v>
                </c:pt>
                <c:pt idx="125">
                  <c:v>1117932</c:v>
                </c:pt>
                <c:pt idx="126">
                  <c:v>1113513</c:v>
                </c:pt>
                <c:pt idx="127">
                  <c:v>1113651</c:v>
                </c:pt>
                <c:pt idx="128">
                  <c:v>1120991</c:v>
                </c:pt>
                <c:pt idx="129">
                  <c:v>1128424</c:v>
                </c:pt>
                <c:pt idx="130">
                  <c:v>1119271</c:v>
                </c:pt>
                <c:pt idx="131">
                  <c:v>1118272</c:v>
                </c:pt>
                <c:pt idx="132">
                  <c:v>1119851</c:v>
                </c:pt>
                <c:pt idx="133">
                  <c:v>1124453</c:v>
                </c:pt>
                <c:pt idx="134">
                  <c:v>1121831</c:v>
                </c:pt>
                <c:pt idx="135">
                  <c:v>1117629</c:v>
                </c:pt>
                <c:pt idx="136">
                  <c:v>1118117</c:v>
                </c:pt>
                <c:pt idx="137">
                  <c:v>1117158</c:v>
                </c:pt>
                <c:pt idx="138">
                  <c:v>1111424</c:v>
                </c:pt>
                <c:pt idx="139">
                  <c:v>1103169</c:v>
                </c:pt>
                <c:pt idx="140">
                  <c:v>1103168</c:v>
                </c:pt>
                <c:pt idx="141">
                  <c:v>1101606</c:v>
                </c:pt>
                <c:pt idx="142">
                  <c:v>1092079</c:v>
                </c:pt>
                <c:pt idx="143">
                  <c:v>1086158</c:v>
                </c:pt>
                <c:pt idx="144">
                  <c:v>1078539</c:v>
                </c:pt>
                <c:pt idx="145">
                  <c:v>1078539</c:v>
                </c:pt>
                <c:pt idx="146">
                  <c:v>1067874</c:v>
                </c:pt>
                <c:pt idx="147">
                  <c:v>1059445</c:v>
                </c:pt>
                <c:pt idx="148">
                  <c:v>1051037</c:v>
                </c:pt>
                <c:pt idx="149">
                  <c:v>1051037</c:v>
                </c:pt>
                <c:pt idx="150">
                  <c:v>1045569</c:v>
                </c:pt>
                <c:pt idx="151">
                  <c:v>1038075</c:v>
                </c:pt>
                <c:pt idx="152">
                  <c:v>1024817</c:v>
                </c:pt>
                <c:pt idx="153">
                  <c:v>1022653</c:v>
                </c:pt>
                <c:pt idx="154">
                  <c:v>1020681</c:v>
                </c:pt>
                <c:pt idx="155">
                  <c:v>1008654</c:v>
                </c:pt>
                <c:pt idx="156">
                  <c:v>1001432</c:v>
                </c:pt>
                <c:pt idx="157">
                  <c:v>992141</c:v>
                </c:pt>
                <c:pt idx="158">
                  <c:v>992141</c:v>
                </c:pt>
                <c:pt idx="159">
                  <c:v>988717</c:v>
                </c:pt>
                <c:pt idx="160">
                  <c:v>975533</c:v>
                </c:pt>
                <c:pt idx="161">
                  <c:v>965077</c:v>
                </c:pt>
                <c:pt idx="162">
                  <c:v>965077</c:v>
                </c:pt>
                <c:pt idx="163">
                  <c:v>963182</c:v>
                </c:pt>
                <c:pt idx="164">
                  <c:v>958375</c:v>
                </c:pt>
                <c:pt idx="165">
                  <c:v>950256</c:v>
                </c:pt>
                <c:pt idx="166">
                  <c:v>948932</c:v>
                </c:pt>
                <c:pt idx="167">
                  <c:v>947552</c:v>
                </c:pt>
                <c:pt idx="168">
                  <c:v>943994</c:v>
                </c:pt>
                <c:pt idx="169">
                  <c:v>938111</c:v>
                </c:pt>
                <c:pt idx="170">
                  <c:v>937155</c:v>
                </c:pt>
                <c:pt idx="171">
                  <c:v>937155</c:v>
                </c:pt>
                <c:pt idx="172">
                  <c:v>933934</c:v>
                </c:pt>
                <c:pt idx="173">
                  <c:v>930565</c:v>
                </c:pt>
                <c:pt idx="174">
                  <c:v>927021</c:v>
                </c:pt>
                <c:pt idx="175">
                  <c:v>927021</c:v>
                </c:pt>
                <c:pt idx="176">
                  <c:v>925546</c:v>
                </c:pt>
                <c:pt idx="177">
                  <c:v>922625</c:v>
                </c:pt>
                <c:pt idx="178">
                  <c:v>917856</c:v>
                </c:pt>
                <c:pt idx="179">
                  <c:v>917856</c:v>
                </c:pt>
                <c:pt idx="180">
                  <c:v>917377</c:v>
                </c:pt>
                <c:pt idx="181">
                  <c:v>914429</c:v>
                </c:pt>
                <c:pt idx="182">
                  <c:v>911980</c:v>
                </c:pt>
                <c:pt idx="183">
                  <c:v>908853</c:v>
                </c:pt>
                <c:pt idx="184">
                  <c:v>908853</c:v>
                </c:pt>
                <c:pt idx="185">
                  <c:v>905008</c:v>
                </c:pt>
                <c:pt idx="186">
                  <c:v>901226</c:v>
                </c:pt>
                <c:pt idx="187">
                  <c:v>897285</c:v>
                </c:pt>
                <c:pt idx="188">
                  <c:v>897285</c:v>
                </c:pt>
                <c:pt idx="189">
                  <c:v>895264</c:v>
                </c:pt>
                <c:pt idx="190">
                  <c:v>892475</c:v>
                </c:pt>
                <c:pt idx="191">
                  <c:v>884945</c:v>
                </c:pt>
                <c:pt idx="192">
                  <c:v>884945</c:v>
                </c:pt>
                <c:pt idx="193">
                  <c:v>884945</c:v>
                </c:pt>
                <c:pt idx="194">
                  <c:v>879434</c:v>
                </c:pt>
                <c:pt idx="195">
                  <c:v>875659</c:v>
                </c:pt>
                <c:pt idx="196">
                  <c:v>870883</c:v>
                </c:pt>
                <c:pt idx="197">
                  <c:v>870883</c:v>
                </c:pt>
                <c:pt idx="198">
                  <c:v>867108</c:v>
                </c:pt>
                <c:pt idx="199">
                  <c:v>858169</c:v>
                </c:pt>
                <c:pt idx="200">
                  <c:v>849261</c:v>
                </c:pt>
                <c:pt idx="201">
                  <c:v>849261</c:v>
                </c:pt>
                <c:pt idx="202">
                  <c:v>847692</c:v>
                </c:pt>
                <c:pt idx="203">
                  <c:v>841828</c:v>
                </c:pt>
                <c:pt idx="204">
                  <c:v>829130</c:v>
                </c:pt>
                <c:pt idx="205">
                  <c:v>827052</c:v>
                </c:pt>
                <c:pt idx="206">
                  <c:v>840154</c:v>
                </c:pt>
                <c:pt idx="207">
                  <c:v>850127</c:v>
                </c:pt>
                <c:pt idx="208">
                  <c:v>847756</c:v>
                </c:pt>
                <c:pt idx="209">
                  <c:v>837699</c:v>
                </c:pt>
                <c:pt idx="210">
                  <c:v>838264</c:v>
                </c:pt>
                <c:pt idx="211">
                  <c:v>852878</c:v>
                </c:pt>
                <c:pt idx="212">
                  <c:v>846377</c:v>
                </c:pt>
                <c:pt idx="213">
                  <c:v>835847</c:v>
                </c:pt>
                <c:pt idx="214">
                  <c:v>836018</c:v>
                </c:pt>
                <c:pt idx="215">
                  <c:v>843684</c:v>
                </c:pt>
                <c:pt idx="216">
                  <c:v>851789</c:v>
                </c:pt>
                <c:pt idx="217">
                  <c:v>847865</c:v>
                </c:pt>
                <c:pt idx="218">
                  <c:v>840796</c:v>
                </c:pt>
                <c:pt idx="219">
                  <c:v>846170</c:v>
                </c:pt>
                <c:pt idx="220">
                  <c:v>848168</c:v>
                </c:pt>
                <c:pt idx="221">
                  <c:v>845079</c:v>
                </c:pt>
                <c:pt idx="222">
                  <c:v>836792</c:v>
                </c:pt>
                <c:pt idx="223">
                  <c:v>836793</c:v>
                </c:pt>
                <c:pt idx="224">
                  <c:v>859952</c:v>
                </c:pt>
                <c:pt idx="225">
                  <c:v>860985</c:v>
                </c:pt>
                <c:pt idx="226">
                  <c:v>847805</c:v>
                </c:pt>
                <c:pt idx="227">
                  <c:v>847824</c:v>
                </c:pt>
                <c:pt idx="228">
                  <c:v>853426</c:v>
                </c:pt>
                <c:pt idx="229">
                  <c:v>862658</c:v>
                </c:pt>
                <c:pt idx="230">
                  <c:v>853657</c:v>
                </c:pt>
                <c:pt idx="231">
                  <c:v>851754</c:v>
                </c:pt>
                <c:pt idx="232">
                  <c:v>854075</c:v>
                </c:pt>
                <c:pt idx="233">
                  <c:v>863295</c:v>
                </c:pt>
                <c:pt idx="234">
                  <c:v>862674</c:v>
                </c:pt>
                <c:pt idx="235">
                  <c:v>855013</c:v>
                </c:pt>
                <c:pt idx="236">
                  <c:v>855044</c:v>
                </c:pt>
                <c:pt idx="237">
                  <c:v>866913</c:v>
                </c:pt>
                <c:pt idx="238">
                  <c:v>865384</c:v>
                </c:pt>
                <c:pt idx="239">
                  <c:v>853423</c:v>
                </c:pt>
                <c:pt idx="240">
                  <c:v>853490</c:v>
                </c:pt>
                <c:pt idx="241">
                  <c:v>856997</c:v>
                </c:pt>
                <c:pt idx="242">
                  <c:v>857412</c:v>
                </c:pt>
                <c:pt idx="243">
                  <c:v>852640</c:v>
                </c:pt>
                <c:pt idx="244">
                  <c:v>843687</c:v>
                </c:pt>
                <c:pt idx="245">
                  <c:v>843722</c:v>
                </c:pt>
                <c:pt idx="246">
                  <c:v>856042</c:v>
                </c:pt>
                <c:pt idx="247">
                  <c:v>847899</c:v>
                </c:pt>
                <c:pt idx="248">
                  <c:v>834989</c:v>
                </c:pt>
                <c:pt idx="249">
                  <c:v>834993</c:v>
                </c:pt>
                <c:pt idx="250">
                  <c:v>862349</c:v>
                </c:pt>
                <c:pt idx="251">
                  <c:v>868219</c:v>
                </c:pt>
                <c:pt idx="252">
                  <c:v>852013</c:v>
                </c:pt>
                <c:pt idx="253">
                  <c:v>852055</c:v>
                </c:pt>
                <c:pt idx="254">
                  <c:v>857344</c:v>
                </c:pt>
                <c:pt idx="255">
                  <c:v>886243</c:v>
                </c:pt>
                <c:pt idx="256">
                  <c:v>893547</c:v>
                </c:pt>
                <c:pt idx="257">
                  <c:v>883627</c:v>
                </c:pt>
                <c:pt idx="258">
                  <c:v>890104</c:v>
                </c:pt>
                <c:pt idx="259">
                  <c:v>929964</c:v>
                </c:pt>
                <c:pt idx="260">
                  <c:v>941054</c:v>
                </c:pt>
                <c:pt idx="261">
                  <c:v>926658</c:v>
                </c:pt>
                <c:pt idx="262">
                  <c:v>926703</c:v>
                </c:pt>
                <c:pt idx="263">
                  <c:v>937121</c:v>
                </c:pt>
                <c:pt idx="264">
                  <c:v>969132</c:v>
                </c:pt>
                <c:pt idx="265">
                  <c:v>968245</c:v>
                </c:pt>
                <c:pt idx="266">
                  <c:v>965865</c:v>
                </c:pt>
                <c:pt idx="267">
                  <c:v>978320</c:v>
                </c:pt>
                <c:pt idx="268">
                  <c:v>1020359</c:v>
                </c:pt>
                <c:pt idx="269">
                  <c:v>1025649</c:v>
                </c:pt>
                <c:pt idx="270">
                  <c:v>1015939</c:v>
                </c:pt>
                <c:pt idx="271">
                  <c:v>1028660</c:v>
                </c:pt>
                <c:pt idx="272">
                  <c:v>1071681</c:v>
                </c:pt>
                <c:pt idx="273">
                  <c:v>1079379</c:v>
                </c:pt>
                <c:pt idx="274">
                  <c:v>1070957</c:v>
                </c:pt>
                <c:pt idx="275">
                  <c:v>1071050</c:v>
                </c:pt>
                <c:pt idx="276">
                  <c:v>1120829</c:v>
                </c:pt>
                <c:pt idx="277">
                  <c:v>1136630</c:v>
                </c:pt>
                <c:pt idx="278">
                  <c:v>1121457</c:v>
                </c:pt>
                <c:pt idx="279">
                  <c:v>1121546</c:v>
                </c:pt>
                <c:pt idx="280">
                  <c:v>1136472</c:v>
                </c:pt>
                <c:pt idx="281">
                  <c:v>1167535</c:v>
                </c:pt>
                <c:pt idx="282">
                  <c:v>1175093</c:v>
                </c:pt>
                <c:pt idx="283">
                  <c:v>1164975</c:v>
                </c:pt>
                <c:pt idx="284">
                  <c:v>1164995</c:v>
                </c:pt>
                <c:pt idx="285">
                  <c:v>1207165</c:v>
                </c:pt>
                <c:pt idx="286">
                  <c:v>1219174</c:v>
                </c:pt>
                <c:pt idx="287">
                  <c:v>1208134</c:v>
                </c:pt>
                <c:pt idx="288">
                  <c:v>1208139</c:v>
                </c:pt>
                <c:pt idx="289">
                  <c:v>1219350</c:v>
                </c:pt>
                <c:pt idx="290">
                  <c:v>1252151</c:v>
                </c:pt>
                <c:pt idx="291">
                  <c:v>1246950</c:v>
                </c:pt>
                <c:pt idx="292">
                  <c:v>1246964</c:v>
                </c:pt>
                <c:pt idx="293">
                  <c:v>1264747</c:v>
                </c:pt>
                <c:pt idx="294">
                  <c:v>1294998</c:v>
                </c:pt>
                <c:pt idx="295">
                  <c:v>1298177</c:v>
                </c:pt>
                <c:pt idx="296">
                  <c:v>1291369</c:v>
                </c:pt>
                <c:pt idx="297">
                  <c:v>1291466</c:v>
                </c:pt>
                <c:pt idx="298">
                  <c:v>1337250</c:v>
                </c:pt>
                <c:pt idx="299">
                  <c:v>1349949</c:v>
                </c:pt>
                <c:pt idx="300">
                  <c:v>1342104</c:v>
                </c:pt>
                <c:pt idx="301">
                  <c:v>1342147</c:v>
                </c:pt>
                <c:pt idx="302">
                  <c:v>1384556</c:v>
                </c:pt>
                <c:pt idx="303">
                  <c:v>1393291</c:v>
                </c:pt>
                <c:pt idx="304">
                  <c:v>1394674</c:v>
                </c:pt>
                <c:pt idx="305">
                  <c:v>1393693</c:v>
                </c:pt>
                <c:pt idx="306">
                  <c:v>1399531</c:v>
                </c:pt>
                <c:pt idx="307">
                  <c:v>1432865</c:v>
                </c:pt>
                <c:pt idx="308">
                  <c:v>1443747</c:v>
                </c:pt>
                <c:pt idx="309">
                  <c:v>1439860</c:v>
                </c:pt>
                <c:pt idx="310">
                  <c:v>1446039</c:v>
                </c:pt>
                <c:pt idx="311">
                  <c:v>1483401</c:v>
                </c:pt>
                <c:pt idx="312">
                  <c:v>1497105</c:v>
                </c:pt>
                <c:pt idx="313">
                  <c:v>1490160</c:v>
                </c:pt>
                <c:pt idx="314">
                  <c:v>1490166</c:v>
                </c:pt>
                <c:pt idx="315">
                  <c:v>1506478</c:v>
                </c:pt>
                <c:pt idx="316">
                  <c:v>1532995</c:v>
                </c:pt>
                <c:pt idx="317">
                  <c:v>1536375</c:v>
                </c:pt>
                <c:pt idx="318">
                  <c:v>1532228</c:v>
                </c:pt>
                <c:pt idx="319">
                  <c:v>1532240</c:v>
                </c:pt>
                <c:pt idx="320">
                  <c:v>1564558</c:v>
                </c:pt>
                <c:pt idx="321">
                  <c:v>1574316</c:v>
                </c:pt>
                <c:pt idx="322">
                  <c:v>1570100</c:v>
                </c:pt>
                <c:pt idx="323">
                  <c:v>1570123</c:v>
                </c:pt>
                <c:pt idx="324">
                  <c:v>1601651</c:v>
                </c:pt>
                <c:pt idx="325">
                  <c:v>1607329</c:v>
                </c:pt>
                <c:pt idx="326">
                  <c:v>1603108</c:v>
                </c:pt>
                <c:pt idx="327">
                  <c:v>1603108</c:v>
                </c:pt>
                <c:pt idx="328">
                  <c:v>1633056</c:v>
                </c:pt>
                <c:pt idx="329">
                  <c:v>1634315</c:v>
                </c:pt>
                <c:pt idx="330">
                  <c:v>1632912</c:v>
                </c:pt>
                <c:pt idx="331">
                  <c:v>1631875</c:v>
                </c:pt>
                <c:pt idx="332">
                  <c:v>1641693</c:v>
                </c:pt>
                <c:pt idx="333">
                  <c:v>1652419</c:v>
                </c:pt>
                <c:pt idx="334">
                  <c:v>1653589</c:v>
                </c:pt>
                <c:pt idx="335">
                  <c:v>1647983</c:v>
                </c:pt>
                <c:pt idx="336">
                  <c:v>1647989</c:v>
                </c:pt>
                <c:pt idx="337">
                  <c:v>1667951</c:v>
                </c:pt>
                <c:pt idx="338">
                  <c:v>1671470</c:v>
                </c:pt>
                <c:pt idx="339">
                  <c:v>1663900</c:v>
                </c:pt>
                <c:pt idx="340">
                  <c:v>1663901</c:v>
                </c:pt>
                <c:pt idx="341">
                  <c:v>1670348</c:v>
                </c:pt>
                <c:pt idx="342">
                  <c:v>1681443</c:v>
                </c:pt>
                <c:pt idx="343">
                  <c:v>1675777</c:v>
                </c:pt>
                <c:pt idx="344">
                  <c:v>1674363</c:v>
                </c:pt>
                <c:pt idx="345">
                  <c:v>1678405</c:v>
                </c:pt>
                <c:pt idx="346">
                  <c:v>1683812</c:v>
                </c:pt>
                <c:pt idx="347">
                  <c:v>1684285</c:v>
                </c:pt>
                <c:pt idx="348">
                  <c:v>1678313</c:v>
                </c:pt>
                <c:pt idx="349">
                  <c:v>1678317</c:v>
                </c:pt>
                <c:pt idx="350">
                  <c:v>1701731</c:v>
                </c:pt>
                <c:pt idx="351">
                  <c:v>1708147</c:v>
                </c:pt>
                <c:pt idx="352">
                  <c:v>1696422</c:v>
                </c:pt>
                <c:pt idx="353">
                  <c:v>1696425</c:v>
                </c:pt>
                <c:pt idx="354">
                  <c:v>1702153</c:v>
                </c:pt>
                <c:pt idx="355">
                  <c:v>1714392</c:v>
                </c:pt>
                <c:pt idx="356">
                  <c:v>1723502</c:v>
                </c:pt>
                <c:pt idx="357">
                  <c:v>1717894</c:v>
                </c:pt>
                <c:pt idx="358">
                  <c:v>1717896</c:v>
                </c:pt>
                <c:pt idx="359">
                  <c:v>1736533</c:v>
                </c:pt>
                <c:pt idx="360">
                  <c:v>1736861</c:v>
                </c:pt>
                <c:pt idx="361">
                  <c:v>1729800</c:v>
                </c:pt>
                <c:pt idx="362">
                  <c:v>1729814</c:v>
                </c:pt>
                <c:pt idx="363">
                  <c:v>1743607</c:v>
                </c:pt>
                <c:pt idx="364">
                  <c:v>1749822</c:v>
                </c:pt>
                <c:pt idx="365">
                  <c:v>1738339</c:v>
                </c:pt>
                <c:pt idx="366">
                  <c:v>1736838</c:v>
                </c:pt>
                <c:pt idx="367">
                  <c:v>1738967</c:v>
                </c:pt>
                <c:pt idx="368">
                  <c:v>1745000</c:v>
                </c:pt>
                <c:pt idx="369">
                  <c:v>1745524</c:v>
                </c:pt>
                <c:pt idx="370">
                  <c:v>1738678</c:v>
                </c:pt>
                <c:pt idx="371">
                  <c:v>1738682</c:v>
                </c:pt>
                <c:pt idx="372">
                  <c:v>1752651</c:v>
                </c:pt>
                <c:pt idx="373">
                  <c:v>1750115</c:v>
                </c:pt>
                <c:pt idx="374">
                  <c:v>1740223</c:v>
                </c:pt>
                <c:pt idx="375">
                  <c:v>1740229</c:v>
                </c:pt>
                <c:pt idx="376">
                  <c:v>1749027</c:v>
                </c:pt>
                <c:pt idx="377">
                  <c:v>1741251</c:v>
                </c:pt>
                <c:pt idx="378">
                  <c:v>1731921</c:v>
                </c:pt>
                <c:pt idx="379">
                  <c:v>1731930</c:v>
                </c:pt>
                <c:pt idx="380">
                  <c:v>1734356</c:v>
                </c:pt>
                <c:pt idx="381">
                  <c:v>1733265</c:v>
                </c:pt>
                <c:pt idx="382">
                  <c:v>1729360</c:v>
                </c:pt>
                <c:pt idx="383">
                  <c:v>1718860</c:v>
                </c:pt>
                <c:pt idx="384">
                  <c:v>1722428</c:v>
                </c:pt>
                <c:pt idx="385">
                  <c:v>1736926</c:v>
                </c:pt>
                <c:pt idx="386">
                  <c:v>1733239</c:v>
                </c:pt>
                <c:pt idx="387">
                  <c:v>1722435</c:v>
                </c:pt>
                <c:pt idx="388">
                  <c:v>1722436</c:v>
                </c:pt>
                <c:pt idx="389">
                  <c:v>1742963</c:v>
                </c:pt>
                <c:pt idx="390">
                  <c:v>1749981</c:v>
                </c:pt>
                <c:pt idx="391">
                  <c:v>1731974</c:v>
                </c:pt>
                <c:pt idx="392">
                  <c:v>1732060</c:v>
                </c:pt>
                <c:pt idx="393">
                  <c:v>1736754</c:v>
                </c:pt>
                <c:pt idx="394">
                  <c:v>1748293</c:v>
                </c:pt>
                <c:pt idx="395">
                  <c:v>1743198</c:v>
                </c:pt>
                <c:pt idx="396">
                  <c:v>1734849</c:v>
                </c:pt>
                <c:pt idx="397">
                  <c:v>1734871</c:v>
                </c:pt>
                <c:pt idx="398">
                  <c:v>1750045</c:v>
                </c:pt>
                <c:pt idx="399">
                  <c:v>1745761</c:v>
                </c:pt>
                <c:pt idx="400">
                  <c:v>1736645</c:v>
                </c:pt>
                <c:pt idx="401">
                  <c:v>1736692</c:v>
                </c:pt>
                <c:pt idx="402">
                  <c:v>1741365</c:v>
                </c:pt>
                <c:pt idx="403">
                  <c:v>1750467</c:v>
                </c:pt>
                <c:pt idx="404">
                  <c:v>1742850</c:v>
                </c:pt>
                <c:pt idx="405">
                  <c:v>1741237</c:v>
                </c:pt>
                <c:pt idx="406">
                  <c:v>1743427</c:v>
                </c:pt>
                <c:pt idx="407">
                  <c:v>1750153</c:v>
                </c:pt>
                <c:pt idx="408">
                  <c:v>1750513</c:v>
                </c:pt>
                <c:pt idx="409">
                  <c:v>1744095</c:v>
                </c:pt>
                <c:pt idx="410">
                  <c:v>1744103</c:v>
                </c:pt>
                <c:pt idx="411">
                  <c:v>1755619</c:v>
                </c:pt>
                <c:pt idx="412">
                  <c:v>1755338</c:v>
                </c:pt>
                <c:pt idx="413">
                  <c:v>1744789</c:v>
                </c:pt>
                <c:pt idx="414">
                  <c:v>1744791</c:v>
                </c:pt>
                <c:pt idx="415">
                  <c:v>1755674</c:v>
                </c:pt>
                <c:pt idx="416">
                  <c:v>1760243</c:v>
                </c:pt>
                <c:pt idx="417">
                  <c:v>1753365</c:v>
                </c:pt>
                <c:pt idx="418">
                  <c:v>1747464</c:v>
                </c:pt>
                <c:pt idx="419">
                  <c:v>1749343</c:v>
                </c:pt>
                <c:pt idx="420">
                  <c:v>1754295</c:v>
                </c:pt>
                <c:pt idx="421">
                  <c:v>1750750</c:v>
                </c:pt>
                <c:pt idx="422">
                  <c:v>1744179</c:v>
                </c:pt>
                <c:pt idx="423">
                  <c:v>1744180</c:v>
                </c:pt>
                <c:pt idx="424">
                  <c:v>1758846</c:v>
                </c:pt>
                <c:pt idx="425">
                  <c:v>1758567</c:v>
                </c:pt>
                <c:pt idx="426">
                  <c:v>1751827</c:v>
                </c:pt>
                <c:pt idx="427">
                  <c:v>1751830</c:v>
                </c:pt>
                <c:pt idx="428">
                  <c:v>1755396</c:v>
                </c:pt>
                <c:pt idx="429">
                  <c:v>1760233</c:v>
                </c:pt>
                <c:pt idx="430">
                  <c:v>1754490</c:v>
                </c:pt>
                <c:pt idx="431">
                  <c:v>1753087</c:v>
                </c:pt>
                <c:pt idx="432">
                  <c:v>1754950</c:v>
                </c:pt>
                <c:pt idx="433">
                  <c:v>1759088</c:v>
                </c:pt>
                <c:pt idx="434">
                  <c:v>1753287</c:v>
                </c:pt>
                <c:pt idx="435">
                  <c:v>1744827</c:v>
                </c:pt>
                <c:pt idx="436">
                  <c:v>1744827</c:v>
                </c:pt>
                <c:pt idx="437">
                  <c:v>1757176</c:v>
                </c:pt>
                <c:pt idx="438">
                  <c:v>1751154</c:v>
                </c:pt>
                <c:pt idx="439">
                  <c:v>1743075</c:v>
                </c:pt>
                <c:pt idx="440">
                  <c:v>1743081</c:v>
                </c:pt>
                <c:pt idx="441">
                  <c:v>1749348</c:v>
                </c:pt>
                <c:pt idx="442">
                  <c:v>1754939</c:v>
                </c:pt>
                <c:pt idx="443">
                  <c:v>1752101</c:v>
                </c:pt>
                <c:pt idx="444">
                  <c:v>1743541</c:v>
                </c:pt>
                <c:pt idx="445">
                  <c:v>1743541</c:v>
                </c:pt>
                <c:pt idx="446">
                  <c:v>1753963</c:v>
                </c:pt>
                <c:pt idx="447">
                  <c:v>1750346</c:v>
                </c:pt>
                <c:pt idx="448">
                  <c:v>1741102</c:v>
                </c:pt>
                <c:pt idx="449">
                  <c:v>1741104</c:v>
                </c:pt>
                <c:pt idx="450">
                  <c:v>1756479</c:v>
                </c:pt>
                <c:pt idx="451">
                  <c:v>1763047</c:v>
                </c:pt>
                <c:pt idx="452">
                  <c:v>1743979</c:v>
                </c:pt>
                <c:pt idx="453">
                  <c:v>1743984</c:v>
                </c:pt>
                <c:pt idx="454">
                  <c:v>1746769</c:v>
                </c:pt>
                <c:pt idx="455">
                  <c:v>1750995</c:v>
                </c:pt>
                <c:pt idx="456">
                  <c:v>1748606</c:v>
                </c:pt>
                <c:pt idx="457">
                  <c:v>1736877</c:v>
                </c:pt>
                <c:pt idx="458">
                  <c:v>1736877</c:v>
                </c:pt>
                <c:pt idx="459">
                  <c:v>1755623</c:v>
                </c:pt>
                <c:pt idx="460">
                  <c:v>1749656</c:v>
                </c:pt>
                <c:pt idx="461">
                  <c:v>1735843</c:v>
                </c:pt>
                <c:pt idx="462">
                  <c:v>1735848</c:v>
                </c:pt>
                <c:pt idx="463">
                  <c:v>1742619</c:v>
                </c:pt>
                <c:pt idx="464">
                  <c:v>1754607</c:v>
                </c:pt>
                <c:pt idx="465">
                  <c:v>1743295</c:v>
                </c:pt>
                <c:pt idx="466">
                  <c:v>1740677</c:v>
                </c:pt>
                <c:pt idx="467">
                  <c:v>1746307</c:v>
                </c:pt>
                <c:pt idx="468">
                  <c:v>1750983</c:v>
                </c:pt>
                <c:pt idx="469">
                  <c:v>1753620</c:v>
                </c:pt>
                <c:pt idx="470">
                  <c:v>1741391</c:v>
                </c:pt>
                <c:pt idx="471">
                  <c:v>1741392</c:v>
                </c:pt>
                <c:pt idx="472">
                  <c:v>1741390</c:v>
                </c:pt>
                <c:pt idx="473">
                  <c:v>1747998</c:v>
                </c:pt>
                <c:pt idx="474">
                  <c:v>1744621</c:v>
                </c:pt>
                <c:pt idx="475">
                  <c:v>1744640</c:v>
                </c:pt>
                <c:pt idx="476">
                  <c:v>1752994</c:v>
                </c:pt>
                <c:pt idx="477">
                  <c:v>1767220</c:v>
                </c:pt>
                <c:pt idx="478">
                  <c:v>1769161</c:v>
                </c:pt>
                <c:pt idx="479">
                  <c:v>1763189</c:v>
                </c:pt>
                <c:pt idx="480">
                  <c:v>1768204</c:v>
                </c:pt>
                <c:pt idx="481">
                  <c:v>1774777</c:v>
                </c:pt>
                <c:pt idx="482">
                  <c:v>1773998</c:v>
                </c:pt>
                <c:pt idx="483">
                  <c:v>1769122</c:v>
                </c:pt>
                <c:pt idx="484">
                  <c:v>1770840</c:v>
                </c:pt>
                <c:pt idx="485">
                  <c:v>1778681</c:v>
                </c:pt>
                <c:pt idx="486">
                  <c:v>1776263</c:v>
                </c:pt>
                <c:pt idx="487">
                  <c:v>1769015</c:v>
                </c:pt>
                <c:pt idx="488">
                  <c:v>1769016</c:v>
                </c:pt>
                <c:pt idx="489">
                  <c:v>1779813</c:v>
                </c:pt>
                <c:pt idx="490">
                  <c:v>1783274</c:v>
                </c:pt>
                <c:pt idx="491">
                  <c:v>1770955</c:v>
                </c:pt>
                <c:pt idx="492">
                  <c:v>1770958</c:v>
                </c:pt>
                <c:pt idx="493">
                  <c:v>1774237</c:v>
                </c:pt>
                <c:pt idx="494">
                  <c:v>1776360</c:v>
                </c:pt>
                <c:pt idx="495">
                  <c:v>1776569</c:v>
                </c:pt>
                <c:pt idx="496">
                  <c:v>1770281</c:v>
                </c:pt>
                <c:pt idx="497">
                  <c:v>1770281</c:v>
                </c:pt>
                <c:pt idx="498">
                  <c:v>1782005</c:v>
                </c:pt>
                <c:pt idx="499">
                  <c:v>1777468</c:v>
                </c:pt>
                <c:pt idx="500">
                  <c:v>1769018</c:v>
                </c:pt>
                <c:pt idx="501">
                  <c:v>1769029</c:v>
                </c:pt>
                <c:pt idx="502">
                  <c:v>1773013</c:v>
                </c:pt>
                <c:pt idx="503">
                  <c:v>1778311</c:v>
                </c:pt>
                <c:pt idx="504">
                  <c:v>1769138</c:v>
                </c:pt>
                <c:pt idx="505">
                  <c:v>1767553</c:v>
                </c:pt>
                <c:pt idx="506">
                  <c:v>1769667</c:v>
                </c:pt>
                <c:pt idx="507">
                  <c:v>1776075</c:v>
                </c:pt>
                <c:pt idx="508">
                  <c:v>1775004</c:v>
                </c:pt>
                <c:pt idx="509">
                  <c:v>1768160</c:v>
                </c:pt>
                <c:pt idx="510">
                  <c:v>1768160</c:v>
                </c:pt>
                <c:pt idx="511">
                  <c:v>1779981</c:v>
                </c:pt>
                <c:pt idx="512">
                  <c:v>1775200</c:v>
                </c:pt>
                <c:pt idx="513">
                  <c:v>1770627</c:v>
                </c:pt>
                <c:pt idx="514">
                  <c:v>1770630</c:v>
                </c:pt>
                <c:pt idx="515">
                  <c:v>1774991</c:v>
                </c:pt>
                <c:pt idx="516">
                  <c:v>1778016</c:v>
                </c:pt>
                <c:pt idx="517">
                  <c:v>1773723</c:v>
                </c:pt>
                <c:pt idx="518">
                  <c:v>1767095</c:v>
                </c:pt>
                <c:pt idx="519">
                  <c:v>1768986</c:v>
                </c:pt>
                <c:pt idx="520">
                  <c:v>1775374</c:v>
                </c:pt>
                <c:pt idx="521">
                  <c:v>1772503</c:v>
                </c:pt>
                <c:pt idx="522">
                  <c:v>1764929</c:v>
                </c:pt>
                <c:pt idx="523">
                  <c:v>1764929</c:v>
                </c:pt>
                <c:pt idx="524">
                  <c:v>1773942</c:v>
                </c:pt>
                <c:pt idx="525">
                  <c:v>1770655</c:v>
                </c:pt>
                <c:pt idx="526">
                  <c:v>1760744</c:v>
                </c:pt>
                <c:pt idx="527">
                  <c:v>1760743</c:v>
                </c:pt>
                <c:pt idx="528">
                  <c:v>1763931</c:v>
                </c:pt>
                <c:pt idx="529">
                  <c:v>1767250</c:v>
                </c:pt>
                <c:pt idx="530">
                  <c:v>1765308</c:v>
                </c:pt>
                <c:pt idx="531">
                  <c:v>1759991</c:v>
                </c:pt>
                <c:pt idx="532">
                  <c:v>1762446</c:v>
                </c:pt>
                <c:pt idx="533">
                  <c:v>1764005</c:v>
                </c:pt>
                <c:pt idx="534">
                  <c:v>1759398</c:v>
                </c:pt>
                <c:pt idx="535">
                  <c:v>1754368</c:v>
                </c:pt>
                <c:pt idx="536">
                  <c:v>1754368</c:v>
                </c:pt>
                <c:pt idx="537">
                  <c:v>1759025</c:v>
                </c:pt>
                <c:pt idx="538">
                  <c:v>1754198</c:v>
                </c:pt>
                <c:pt idx="539">
                  <c:v>1744972</c:v>
                </c:pt>
                <c:pt idx="540">
                  <c:v>1744972</c:v>
                </c:pt>
                <c:pt idx="541">
                  <c:v>1746096</c:v>
                </c:pt>
                <c:pt idx="542">
                  <c:v>1745594</c:v>
                </c:pt>
                <c:pt idx="543">
                  <c:v>1735958</c:v>
                </c:pt>
                <c:pt idx="544">
                  <c:v>1734592</c:v>
                </c:pt>
                <c:pt idx="545">
                  <c:v>1735328</c:v>
                </c:pt>
                <c:pt idx="546">
                  <c:v>1734050</c:v>
                </c:pt>
                <c:pt idx="547">
                  <c:v>1727127</c:v>
                </c:pt>
                <c:pt idx="548">
                  <c:v>1721272</c:v>
                </c:pt>
                <c:pt idx="549">
                  <c:v>1721273</c:v>
                </c:pt>
                <c:pt idx="550">
                  <c:v>1725435</c:v>
                </c:pt>
                <c:pt idx="551">
                  <c:v>1719129</c:v>
                </c:pt>
                <c:pt idx="552">
                  <c:v>1709542</c:v>
                </c:pt>
                <c:pt idx="553">
                  <c:v>1709545</c:v>
                </c:pt>
                <c:pt idx="554">
                  <c:v>1710719</c:v>
                </c:pt>
                <c:pt idx="555">
                  <c:v>1707285</c:v>
                </c:pt>
                <c:pt idx="556">
                  <c:v>1702566</c:v>
                </c:pt>
                <c:pt idx="557">
                  <c:v>1697006</c:v>
                </c:pt>
                <c:pt idx="558">
                  <c:v>1697008</c:v>
                </c:pt>
                <c:pt idx="559">
                  <c:v>1698520</c:v>
                </c:pt>
                <c:pt idx="560">
                  <c:v>1688684</c:v>
                </c:pt>
                <c:pt idx="561">
                  <c:v>1681775</c:v>
                </c:pt>
                <c:pt idx="562">
                  <c:v>1681778</c:v>
                </c:pt>
                <c:pt idx="563">
                  <c:v>1682760</c:v>
                </c:pt>
                <c:pt idx="564">
                  <c:v>1679605</c:v>
                </c:pt>
                <c:pt idx="565">
                  <c:v>1668989</c:v>
                </c:pt>
                <c:pt idx="566">
                  <c:v>1668989</c:v>
                </c:pt>
                <c:pt idx="567">
                  <c:v>1669512</c:v>
                </c:pt>
                <c:pt idx="568">
                  <c:v>1664697</c:v>
                </c:pt>
                <c:pt idx="569">
                  <c:v>1658247</c:v>
                </c:pt>
                <c:pt idx="570">
                  <c:v>1653470</c:v>
                </c:pt>
                <c:pt idx="571">
                  <c:v>1653470</c:v>
                </c:pt>
                <c:pt idx="572">
                  <c:v>1651413</c:v>
                </c:pt>
                <c:pt idx="573">
                  <c:v>1643501</c:v>
                </c:pt>
                <c:pt idx="574">
                  <c:v>1637123</c:v>
                </c:pt>
                <c:pt idx="575">
                  <c:v>1637123</c:v>
                </c:pt>
                <c:pt idx="576">
                  <c:v>1635891</c:v>
                </c:pt>
                <c:pt idx="577">
                  <c:v>1631659</c:v>
                </c:pt>
                <c:pt idx="578">
                  <c:v>1622822</c:v>
                </c:pt>
                <c:pt idx="579">
                  <c:v>1621809</c:v>
                </c:pt>
                <c:pt idx="580">
                  <c:v>1621830</c:v>
                </c:pt>
                <c:pt idx="581">
                  <c:v>1617809</c:v>
                </c:pt>
                <c:pt idx="582">
                  <c:v>1611390</c:v>
                </c:pt>
                <c:pt idx="583">
                  <c:v>1607609</c:v>
                </c:pt>
                <c:pt idx="584">
                  <c:v>1607631</c:v>
                </c:pt>
                <c:pt idx="585">
                  <c:v>1603445</c:v>
                </c:pt>
                <c:pt idx="586">
                  <c:v>1596623</c:v>
                </c:pt>
                <c:pt idx="587">
                  <c:v>1592723</c:v>
                </c:pt>
                <c:pt idx="588">
                  <c:v>1592750</c:v>
                </c:pt>
                <c:pt idx="589">
                  <c:v>1590771</c:v>
                </c:pt>
                <c:pt idx="590">
                  <c:v>1585990</c:v>
                </c:pt>
                <c:pt idx="591">
                  <c:v>1575433</c:v>
                </c:pt>
                <c:pt idx="592">
                  <c:v>1575433</c:v>
                </c:pt>
                <c:pt idx="593">
                  <c:v>1574619</c:v>
                </c:pt>
                <c:pt idx="594">
                  <c:v>1567383</c:v>
                </c:pt>
                <c:pt idx="595">
                  <c:v>1561854</c:v>
                </c:pt>
                <c:pt idx="596">
                  <c:v>1555405</c:v>
                </c:pt>
                <c:pt idx="597">
                  <c:v>1555405</c:v>
                </c:pt>
                <c:pt idx="598">
                  <c:v>1552659</c:v>
                </c:pt>
                <c:pt idx="599">
                  <c:v>1539956</c:v>
                </c:pt>
                <c:pt idx="600">
                  <c:v>1532726</c:v>
                </c:pt>
                <c:pt idx="601">
                  <c:v>1532726</c:v>
                </c:pt>
                <c:pt idx="602">
                  <c:v>1530305</c:v>
                </c:pt>
                <c:pt idx="603">
                  <c:v>1524796</c:v>
                </c:pt>
                <c:pt idx="604">
                  <c:v>1511775</c:v>
                </c:pt>
                <c:pt idx="605">
                  <c:v>1511775</c:v>
                </c:pt>
                <c:pt idx="606">
                  <c:v>1512462</c:v>
                </c:pt>
                <c:pt idx="607">
                  <c:v>1504938</c:v>
                </c:pt>
                <c:pt idx="608">
                  <c:v>1495931</c:v>
                </c:pt>
                <c:pt idx="609">
                  <c:v>1489605</c:v>
                </c:pt>
                <c:pt idx="610">
                  <c:v>1489605</c:v>
                </c:pt>
                <c:pt idx="611">
                  <c:v>1488692</c:v>
                </c:pt>
                <c:pt idx="612">
                  <c:v>1478238</c:v>
                </c:pt>
                <c:pt idx="613">
                  <c:v>1467258</c:v>
                </c:pt>
                <c:pt idx="614">
                  <c:v>1467264</c:v>
                </c:pt>
                <c:pt idx="615">
                  <c:v>1468940</c:v>
                </c:pt>
                <c:pt idx="616">
                  <c:v>1461114</c:v>
                </c:pt>
                <c:pt idx="617">
                  <c:v>1447476</c:v>
                </c:pt>
                <c:pt idx="618">
                  <c:v>1445771</c:v>
                </c:pt>
                <c:pt idx="619">
                  <c:v>1446392</c:v>
                </c:pt>
                <c:pt idx="620">
                  <c:v>1442091</c:v>
                </c:pt>
                <c:pt idx="621">
                  <c:v>1431440</c:v>
                </c:pt>
                <c:pt idx="622">
                  <c:v>1423724</c:v>
                </c:pt>
                <c:pt idx="623">
                  <c:v>1423725</c:v>
                </c:pt>
                <c:pt idx="624">
                  <c:v>1426314</c:v>
                </c:pt>
                <c:pt idx="625">
                  <c:v>1420886</c:v>
                </c:pt>
                <c:pt idx="626">
                  <c:v>1408677</c:v>
                </c:pt>
                <c:pt idx="627">
                  <c:v>1408677</c:v>
                </c:pt>
                <c:pt idx="628">
                  <c:v>1408479</c:v>
                </c:pt>
                <c:pt idx="629">
                  <c:v>1402961</c:v>
                </c:pt>
                <c:pt idx="630">
                  <c:v>1393781</c:v>
                </c:pt>
                <c:pt idx="631">
                  <c:v>1387289</c:v>
                </c:pt>
                <c:pt idx="632">
                  <c:v>1387894</c:v>
                </c:pt>
                <c:pt idx="633">
                  <c:v>1389889</c:v>
                </c:pt>
                <c:pt idx="634">
                  <c:v>1379007</c:v>
                </c:pt>
                <c:pt idx="635">
                  <c:v>1371844</c:v>
                </c:pt>
                <c:pt idx="636">
                  <c:v>1371846</c:v>
                </c:pt>
                <c:pt idx="637">
                  <c:v>1370430</c:v>
                </c:pt>
                <c:pt idx="638">
                  <c:v>1371585</c:v>
                </c:pt>
                <c:pt idx="639">
                  <c:v>1427520</c:v>
                </c:pt>
                <c:pt idx="640">
                  <c:v>1459202</c:v>
                </c:pt>
                <c:pt idx="641">
                  <c:v>1475778</c:v>
                </c:pt>
                <c:pt idx="642">
                  <c:v>1585868</c:v>
                </c:pt>
                <c:pt idx="643">
                  <c:v>1615134</c:v>
                </c:pt>
                <c:pt idx="644">
                  <c:v>1605141</c:v>
                </c:pt>
                <c:pt idx="645">
                  <c:v>1631040</c:v>
                </c:pt>
                <c:pt idx="646">
                  <c:v>1796148</c:v>
                </c:pt>
                <c:pt idx="647">
                  <c:v>1855270</c:v>
                </c:pt>
                <c:pt idx="648">
                  <c:v>1835322</c:v>
                </c:pt>
                <c:pt idx="649">
                  <c:v>1835595</c:v>
                </c:pt>
                <c:pt idx="650">
                  <c:v>1913008</c:v>
                </c:pt>
                <c:pt idx="651">
                  <c:v>1929415</c:v>
                </c:pt>
                <c:pt idx="652">
                  <c:v>1911363</c:v>
                </c:pt>
                <c:pt idx="653">
                  <c:v>1911401</c:v>
                </c:pt>
                <c:pt idx="654">
                  <c:v>1924016</c:v>
                </c:pt>
                <c:pt idx="655">
                  <c:v>1961251</c:v>
                </c:pt>
                <c:pt idx="656">
                  <c:v>1954967</c:v>
                </c:pt>
                <c:pt idx="657">
                  <c:v>1933456</c:v>
                </c:pt>
                <c:pt idx="658">
                  <c:v>1933536</c:v>
                </c:pt>
                <c:pt idx="659">
                  <c:v>1979015</c:v>
                </c:pt>
                <c:pt idx="660">
                  <c:v>1977745</c:v>
                </c:pt>
                <c:pt idx="661">
                  <c:v>1949234</c:v>
                </c:pt>
                <c:pt idx="662">
                  <c:v>1949547</c:v>
                </c:pt>
                <c:pt idx="663">
                  <c:v>1975298</c:v>
                </c:pt>
                <c:pt idx="664">
                  <c:v>2020027</c:v>
                </c:pt>
                <c:pt idx="665">
                  <c:v>1988789</c:v>
                </c:pt>
                <c:pt idx="666">
                  <c:v>1982787</c:v>
                </c:pt>
                <c:pt idx="667">
                  <c:v>1991969</c:v>
                </c:pt>
                <c:pt idx="668">
                  <c:v>2035499</c:v>
                </c:pt>
                <c:pt idx="669">
                  <c:v>2027280</c:v>
                </c:pt>
                <c:pt idx="670">
                  <c:v>2000323</c:v>
                </c:pt>
                <c:pt idx="671">
                  <c:v>2000361</c:v>
                </c:pt>
                <c:pt idx="672">
                  <c:v>2047230</c:v>
                </c:pt>
                <c:pt idx="673">
                  <c:v>2050033</c:v>
                </c:pt>
                <c:pt idx="674">
                  <c:v>2003617</c:v>
                </c:pt>
                <c:pt idx="675">
                  <c:v>2003651</c:v>
                </c:pt>
                <c:pt idx="676">
                  <c:v>2035832</c:v>
                </c:pt>
                <c:pt idx="677">
                  <c:v>2082343</c:v>
                </c:pt>
                <c:pt idx="678">
                  <c:v>2066409</c:v>
                </c:pt>
                <c:pt idx="679">
                  <c:v>2039468</c:v>
                </c:pt>
                <c:pt idx="680">
                  <c:v>2039532</c:v>
                </c:pt>
                <c:pt idx="681">
                  <c:v>2107435</c:v>
                </c:pt>
                <c:pt idx="682">
                  <c:v>2099392</c:v>
                </c:pt>
                <c:pt idx="683">
                  <c:v>2069783</c:v>
                </c:pt>
                <c:pt idx="684">
                  <c:v>2069790</c:v>
                </c:pt>
                <c:pt idx="685">
                  <c:v>2166348</c:v>
                </c:pt>
                <c:pt idx="686">
                  <c:v>2191183</c:v>
                </c:pt>
                <c:pt idx="687">
                  <c:v>2133250</c:v>
                </c:pt>
                <c:pt idx="688">
                  <c:v>2133402</c:v>
                </c:pt>
                <c:pt idx="689">
                  <c:v>2217249</c:v>
                </c:pt>
                <c:pt idx="690">
                  <c:v>2245823</c:v>
                </c:pt>
                <c:pt idx="691">
                  <c:v>2184590</c:v>
                </c:pt>
                <c:pt idx="692">
                  <c:v>2184684</c:v>
                </c:pt>
                <c:pt idx="693">
                  <c:v>2193875</c:v>
                </c:pt>
                <c:pt idx="694">
                  <c:v>2238592</c:v>
                </c:pt>
                <c:pt idx="695">
                  <c:v>2223186</c:v>
                </c:pt>
                <c:pt idx="696">
                  <c:v>2191325</c:v>
                </c:pt>
                <c:pt idx="697">
                  <c:v>2191325</c:v>
                </c:pt>
                <c:pt idx="698">
                  <c:v>2271147</c:v>
                </c:pt>
                <c:pt idx="699">
                  <c:v>2273224</c:v>
                </c:pt>
                <c:pt idx="700">
                  <c:v>2244270</c:v>
                </c:pt>
                <c:pt idx="701">
                  <c:v>2244270</c:v>
                </c:pt>
                <c:pt idx="702">
                  <c:v>2281168</c:v>
                </c:pt>
                <c:pt idx="703">
                  <c:v>2349210</c:v>
                </c:pt>
                <c:pt idx="704">
                  <c:v>2324549</c:v>
                </c:pt>
                <c:pt idx="705">
                  <c:v>2319637</c:v>
                </c:pt>
                <c:pt idx="706">
                  <c:v>2331456</c:v>
                </c:pt>
                <c:pt idx="707">
                  <c:v>2400622</c:v>
                </c:pt>
                <c:pt idx="708">
                  <c:v>2406329</c:v>
                </c:pt>
                <c:pt idx="709">
                  <c:v>2384785</c:v>
                </c:pt>
                <c:pt idx="710">
                  <c:v>2384785</c:v>
                </c:pt>
                <c:pt idx="711">
                  <c:v>2459313</c:v>
                </c:pt>
                <c:pt idx="712">
                  <c:v>2470391</c:v>
                </c:pt>
                <c:pt idx="713">
                  <c:v>2438067</c:v>
                </c:pt>
                <c:pt idx="714">
                  <c:v>2438068</c:v>
                </c:pt>
                <c:pt idx="715">
                  <c:v>2460801</c:v>
                </c:pt>
                <c:pt idx="716">
                  <c:v>2528275</c:v>
                </c:pt>
                <c:pt idx="717">
                  <c:v>2518985</c:v>
                </c:pt>
                <c:pt idx="718">
                  <c:v>2494739</c:v>
                </c:pt>
                <c:pt idx="719">
                  <c:v>2494753</c:v>
                </c:pt>
                <c:pt idx="720">
                  <c:v>2554642</c:v>
                </c:pt>
                <c:pt idx="721">
                  <c:v>2552034</c:v>
                </c:pt>
                <c:pt idx="722">
                  <c:v>2527821</c:v>
                </c:pt>
                <c:pt idx="723">
                  <c:v>2537187</c:v>
                </c:pt>
                <c:pt idx="724">
                  <c:v>2595925</c:v>
                </c:pt>
                <c:pt idx="725">
                  <c:v>2618874</c:v>
                </c:pt>
                <c:pt idx="726">
                  <c:v>2576407</c:v>
                </c:pt>
                <c:pt idx="727">
                  <c:v>2570914</c:v>
                </c:pt>
                <c:pt idx="728">
                  <c:v>2597031</c:v>
                </c:pt>
                <c:pt idx="729">
                  <c:v>2644732</c:v>
                </c:pt>
                <c:pt idx="730">
                  <c:v>2635024</c:v>
                </c:pt>
                <c:pt idx="731">
                  <c:v>2615548</c:v>
                </c:pt>
                <c:pt idx="732">
                  <c:v>2615562</c:v>
                </c:pt>
                <c:pt idx="733">
                  <c:v>2681701</c:v>
                </c:pt>
                <c:pt idx="734">
                  <c:v>2683837</c:v>
                </c:pt>
                <c:pt idx="735">
                  <c:v>2660843</c:v>
                </c:pt>
                <c:pt idx="736">
                  <c:v>2660850</c:v>
                </c:pt>
                <c:pt idx="737">
                  <c:v>2680201</c:v>
                </c:pt>
                <c:pt idx="738">
                  <c:v>2714342</c:v>
                </c:pt>
                <c:pt idx="739">
                  <c:v>2695130</c:v>
                </c:pt>
                <c:pt idx="740">
                  <c:v>2691358</c:v>
                </c:pt>
                <c:pt idx="741">
                  <c:v>2708402</c:v>
                </c:pt>
                <c:pt idx="742">
                  <c:v>2737626</c:v>
                </c:pt>
                <c:pt idx="743">
                  <c:v>2718624</c:v>
                </c:pt>
                <c:pt idx="744">
                  <c:v>2715355</c:v>
                </c:pt>
                <c:pt idx="745">
                  <c:v>2718902</c:v>
                </c:pt>
                <c:pt idx="746">
                  <c:v>2737547</c:v>
                </c:pt>
                <c:pt idx="747">
                  <c:v>2729416</c:v>
                </c:pt>
                <c:pt idx="748">
                  <c:v>2715016</c:v>
                </c:pt>
                <c:pt idx="749">
                  <c:v>2715021</c:v>
                </c:pt>
                <c:pt idx="750">
                  <c:v>2734426</c:v>
                </c:pt>
                <c:pt idx="751">
                  <c:v>2727560</c:v>
                </c:pt>
                <c:pt idx="752">
                  <c:v>2707446</c:v>
                </c:pt>
                <c:pt idx="753">
                  <c:v>2707446</c:v>
                </c:pt>
                <c:pt idx="754">
                  <c:v>2716605</c:v>
                </c:pt>
                <c:pt idx="755">
                  <c:v>2730647</c:v>
                </c:pt>
                <c:pt idx="756">
                  <c:v>2720563</c:v>
                </c:pt>
                <c:pt idx="757">
                  <c:v>2709329</c:v>
                </c:pt>
                <c:pt idx="758">
                  <c:v>2709336</c:v>
                </c:pt>
                <c:pt idx="759">
                  <c:v>2730856</c:v>
                </c:pt>
                <c:pt idx="760">
                  <c:v>2728229</c:v>
                </c:pt>
                <c:pt idx="761">
                  <c:v>2717483</c:v>
                </c:pt>
                <c:pt idx="762">
                  <c:v>2717558</c:v>
                </c:pt>
                <c:pt idx="763">
                  <c:v>2727548</c:v>
                </c:pt>
                <c:pt idx="764">
                  <c:v>2729484</c:v>
                </c:pt>
                <c:pt idx="765">
                  <c:v>2709268</c:v>
                </c:pt>
                <c:pt idx="766">
                  <c:v>2709289</c:v>
                </c:pt>
                <c:pt idx="767">
                  <c:v>2710611</c:v>
                </c:pt>
                <c:pt idx="768">
                  <c:v>2715898</c:v>
                </c:pt>
              </c:numCache>
            </c:numRef>
          </c:val>
          <c:smooth val="0"/>
          <c:extLst>
            <c:ext xmlns:c16="http://schemas.microsoft.com/office/drawing/2014/chart" uri="{C3380CC4-5D6E-409C-BE32-E72D297353CC}">
              <c16:uniqueId val="{00000001-B0B8-4B9B-AF48-23A9BC9C1141}"/>
            </c:ext>
          </c:extLst>
        </c:ser>
        <c:dLbls>
          <c:showLegendKey val="0"/>
          <c:showVal val="0"/>
          <c:showCatName val="0"/>
          <c:showSerName val="0"/>
          <c:showPercent val="0"/>
          <c:showBubbleSize val="0"/>
        </c:dLbls>
        <c:marker val="1"/>
        <c:smooth val="0"/>
        <c:axId val="33401744"/>
        <c:axId val="33402160"/>
      </c:lineChart>
      <c:catAx>
        <c:axId val="3340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402160"/>
        <c:crosses val="autoZero"/>
        <c:auto val="1"/>
        <c:lblAlgn val="ctr"/>
        <c:lblOffset val="100"/>
        <c:noMultiLvlLbl val="0"/>
      </c:catAx>
      <c:valAx>
        <c:axId val="33402160"/>
        <c:scaling>
          <c:orientation val="minMax"/>
          <c:min val="3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4017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9/29/22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to 6</a:t>
            </a:r>
          </a:p>
        </p:txBody>
      </p:sp>
      <p:sp>
        <p:nvSpPr>
          <p:cNvPr id="4" name="Slide Number Placeholder 3"/>
          <p:cNvSpPr>
            <a:spLocks noGrp="1"/>
          </p:cNvSpPr>
          <p:nvPr>
            <p:ph type="sldNum" sz="quarter" idx="5"/>
          </p:nvPr>
        </p:nvSpPr>
        <p:spPr/>
        <p:txBody>
          <a:bodyPr/>
          <a:lstStyle/>
          <a:p>
            <a:fld id="{39F294D8-753E-E842-8CF8-893A8D4FD7E5}" type="slidenum">
              <a:rPr lang="en-US" smtClean="0"/>
              <a:t>1</a:t>
            </a:fld>
            <a:endParaRPr lang="en-US"/>
          </a:p>
        </p:txBody>
      </p:sp>
    </p:spTree>
    <p:extLst>
      <p:ext uri="{BB962C8B-B14F-4D97-AF65-F5344CB8AC3E}">
        <p14:creationId xmlns:p14="http://schemas.microsoft.com/office/powerpoint/2010/main" val="53372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12 and then to 24</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293801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171954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1838738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 guidance occurs not just with the FOMC policy </a:t>
            </a:r>
            <a:r>
              <a:rPr lang="en-US" dirty="0" err="1"/>
              <a:t>statments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3024842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May, 4</a:t>
            </a:r>
            <a:r>
              <a:rPr lang="en-US" baseline="30000" dirty="0"/>
              <a:t>th</a:t>
            </a:r>
            <a:r>
              <a:rPr lang="en-US" dirty="0"/>
              <a:t>  1%; ; </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462824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Nov 21 Fed is accommodative.</a:t>
            </a:r>
          </a:p>
          <a:p>
            <a:r>
              <a:rPr lang="en-US" dirty="0"/>
              <a:t>Remember, Fed funds rate 0.5%, March 16, 1% May 4</a:t>
            </a:r>
            <a:r>
              <a:rPr lang="en-US" baseline="30000" dirty="0"/>
              <a:t>th</a:t>
            </a:r>
            <a:r>
              <a:rPr lang="en-US" dirty="0"/>
              <a:t>; 1.75% June15;  2.5%, July  27</a:t>
            </a:r>
            <a:r>
              <a:rPr lang="en-US" baseline="30000" dirty="0"/>
              <a:t>th</a:t>
            </a:r>
            <a:r>
              <a:rPr lang="en-US" dirty="0"/>
              <a:t>, 3.25 September.  Drift up after 8/26 and the September release of August CPI  July release of June report</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598475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3591510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marketable Federal Debt; 20 percent of household mortgages.  Total Fed assets increase by over 1.2 tr in 9 weeks;</a:t>
            </a:r>
          </a:p>
          <a:p>
            <a:r>
              <a:rPr lang="en-US" dirty="0"/>
              <a:t>Then by over 2.6 tr second time.</a:t>
            </a:r>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1207886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2161527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releases; accountability, Congressional Testimony and 5 year full release.  Political independence 14 year terms, but fragile.</a:t>
            </a:r>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422406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to 14.</a:t>
            </a:r>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375795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16</a:t>
            </a:r>
          </a:p>
        </p:txBody>
      </p:sp>
      <p:sp>
        <p:nvSpPr>
          <p:cNvPr id="4" name="Slide Number Placeholder 3"/>
          <p:cNvSpPr>
            <a:spLocks noGrp="1"/>
          </p:cNvSpPr>
          <p:nvPr>
            <p:ph type="sldNum" sz="quarter" idx="5"/>
          </p:nvPr>
        </p:nvSpPr>
        <p:spPr/>
        <p:txBody>
          <a:bodyPr/>
          <a:lstStyle/>
          <a:p>
            <a:fld id="{88BA6467-982F-43FA-9555-C83E47AD5726}" type="slidenum">
              <a:rPr lang="en-US" smtClean="0"/>
              <a:t>37</a:t>
            </a:fld>
            <a:endParaRPr lang="en-US"/>
          </a:p>
        </p:txBody>
      </p:sp>
    </p:spTree>
    <p:extLst>
      <p:ext uri="{BB962C8B-B14F-4D97-AF65-F5344CB8AC3E}">
        <p14:creationId xmlns:p14="http://schemas.microsoft.com/office/powerpoint/2010/main" val="1019301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inflation is less than 2% And Fred raises rates before inflation exceeds 2.%. But, very credible.  Latest tightening was begun before Powell became Chair.  Tightening is very gradual 1.5 pct pts in 2 years.</a:t>
            </a:r>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1000217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Policy goals reversed the order of the inflation and employment objectives</a:t>
            </a:r>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2260148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Inflation more persistent and rising, but to get inflationary expectations down, Volcker had to push the funds rate well over the rate of inflation</a:t>
            </a:r>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1696875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Identical to July’s statements.  After the first sentence no mention of unemployment Minutes to be released in 2 weeks</a:t>
            </a:r>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2743207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of Professional Forecasters from early August:  GDP and unemployment much like the June Fed forecast.  Inflation much like the Fed’s September forecast.</a:t>
            </a:r>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1740339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Average inflation 55-88</a:t>
            </a:r>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175387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 as the rate of increase in the average level of prices not gasoline price inflation.  Exceptions Deep </a:t>
            </a:r>
            <a:r>
              <a:rPr lang="en-US" dirty="0" err="1"/>
              <a:t>Recesssions</a:t>
            </a:r>
            <a:r>
              <a:rPr lang="en-US" dirty="0"/>
              <a:t>. ARP we will talk about later.</a:t>
            </a:r>
          </a:p>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15</a:t>
            </a:fld>
            <a:endParaRPr lang="en-US"/>
          </a:p>
        </p:txBody>
      </p:sp>
    </p:spTree>
    <p:extLst>
      <p:ext uri="{BB962C8B-B14F-4D97-AF65-F5344CB8AC3E}">
        <p14:creationId xmlns:p14="http://schemas.microsoft.com/office/powerpoint/2010/main" val="2315944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636029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lines are recessions .  1970S THE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2607281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sign of too much spending is a very low unemployment rate. Go back to 16 and then to 19</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235950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4271234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range for the fed funds rate</a:t>
            </a:r>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4189305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 over the redline peeking above the others</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1008631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9586" y="2214275"/>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Monetary Policy &amp; The Fed</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6" name="Picture 2" descr="3 Factors That Drive the U.S. Dollar">
            <a:extLst>
              <a:ext uri="{FF2B5EF4-FFF2-40B4-BE49-F238E27FC236}">
                <a16:creationId xmlns:a16="http://schemas.microsoft.com/office/drawing/2014/main" id="{27EC2AB0-46C9-BABB-A34A-D05F1C7AE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863" y="456493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Federal Reserve: How It Works, What It Does, Why It Matters">
            <a:extLst>
              <a:ext uri="{FF2B5EF4-FFF2-40B4-BE49-F238E27FC236}">
                <a16:creationId xmlns:a16="http://schemas.microsoft.com/office/drawing/2014/main" id="{13B2E0F3-9AB0-3F94-773B-BCAE37258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831" y="-30109"/>
            <a:ext cx="4389120" cy="2194560"/>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AE10D639-22D7-E345-802B-15DC424172CA}"/>
              </a:ext>
            </a:extLst>
          </p:cNvPr>
          <p:cNvSpPr txBox="1">
            <a:spLocks/>
          </p:cNvSpPr>
          <p:nvPr/>
        </p:nvSpPr>
        <p:spPr>
          <a:xfrm>
            <a:off x="1554480" y="3970784"/>
            <a:ext cx="7580158"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September 29, 2022</a:t>
            </a:r>
          </a:p>
        </p:txBody>
      </p:sp>
    </p:spTree>
    <p:extLst>
      <p:ext uri="{BB962C8B-B14F-4D97-AF65-F5344CB8AC3E}">
        <p14:creationId xmlns:p14="http://schemas.microsoft.com/office/powerpoint/2010/main" val="407296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9988-EF59-4917-B17E-AFE229FCF08B}"/>
              </a:ext>
            </a:extLst>
          </p:cNvPr>
          <p:cNvSpPr>
            <a:spLocks noGrp="1"/>
          </p:cNvSpPr>
          <p:nvPr>
            <p:ph type="title"/>
          </p:nvPr>
        </p:nvSpPr>
        <p:spPr>
          <a:xfrm>
            <a:off x="922867" y="13230"/>
            <a:ext cx="10515600" cy="1325563"/>
          </a:xfrm>
        </p:spPr>
        <p:txBody>
          <a:bodyPr/>
          <a:lstStyle/>
          <a:p>
            <a:r>
              <a:rPr lang="en-US" dirty="0">
                <a:solidFill>
                  <a:schemeClr val="bg1"/>
                </a:solidFill>
              </a:rPr>
              <a:t>Illi</a:t>
            </a:r>
            <a:r>
              <a:rPr lang="en-US" dirty="0">
                <a:solidFill>
                  <a:schemeClr val="accent5">
                    <a:lumMod val="50000"/>
                  </a:schemeClr>
                </a:solidFill>
              </a:rPr>
              <a:t>quidity Can Lead to Insolvency</a:t>
            </a:r>
          </a:p>
        </p:txBody>
      </p:sp>
      <p:sp>
        <p:nvSpPr>
          <p:cNvPr id="3" name="Content Placeholder 2">
            <a:extLst>
              <a:ext uri="{FF2B5EF4-FFF2-40B4-BE49-F238E27FC236}">
                <a16:creationId xmlns:a16="http://schemas.microsoft.com/office/drawing/2014/main" id="{91934C90-EACC-4485-9C8A-02A27FD6229B}"/>
              </a:ext>
            </a:extLst>
          </p:cNvPr>
          <p:cNvSpPr>
            <a:spLocks noGrp="1"/>
          </p:cNvSpPr>
          <p:nvPr>
            <p:ph idx="1"/>
          </p:nvPr>
        </p:nvSpPr>
        <p:spPr/>
        <p:txBody>
          <a:bodyPr/>
          <a:lstStyle/>
          <a:p>
            <a:r>
              <a:rPr lang="en-US" dirty="0"/>
              <a:t>Most banks are technically illiquid, which is not a problem in normal times because money is being deposited to offset the money that is being withdrawn.</a:t>
            </a:r>
          </a:p>
          <a:p>
            <a:r>
              <a:rPr lang="en-US" dirty="0"/>
              <a:t>But during a panic solvency is no guarantee of survival (As  George Bailey learned in </a:t>
            </a:r>
            <a:r>
              <a:rPr lang="en-US" i="1" dirty="0"/>
              <a:t>It’s a Wonderful Life)</a:t>
            </a:r>
            <a:endParaRPr lang="en-US" dirty="0"/>
          </a:p>
          <a:p>
            <a:r>
              <a:rPr lang="en-US" dirty="0"/>
              <a:t>To meet pressing demands for cash, the bank may have to sell assets in a “fire sale,” leading to insolvency and a bank failure.</a:t>
            </a:r>
          </a:p>
        </p:txBody>
      </p:sp>
      <p:sp>
        <p:nvSpPr>
          <p:cNvPr id="4" name="Slide Number Placeholder 3">
            <a:extLst>
              <a:ext uri="{FF2B5EF4-FFF2-40B4-BE49-F238E27FC236}">
                <a16:creationId xmlns:a16="http://schemas.microsoft.com/office/drawing/2014/main" id="{C628C221-9DAA-40DC-BBA9-86E031649F2D}"/>
              </a:ext>
            </a:extLst>
          </p:cNvPr>
          <p:cNvSpPr>
            <a:spLocks noGrp="1"/>
          </p:cNvSpPr>
          <p:nvPr>
            <p:ph type="sldNum" sz="quarter" idx="12"/>
          </p:nvPr>
        </p:nvSpPr>
        <p:spPr/>
        <p:txBody>
          <a:bodyPr/>
          <a:lstStyle/>
          <a:p>
            <a:fld id="{D9F085D5-EC86-4F6A-B501-C1359CB39116}" type="slidenum">
              <a:rPr lang="en-GB" smtClean="0"/>
              <a:t>10</a:t>
            </a:fld>
            <a:endParaRPr lang="en-GB" dirty="0"/>
          </a:p>
        </p:txBody>
      </p:sp>
    </p:spTree>
    <p:extLst>
      <p:ext uri="{BB962C8B-B14F-4D97-AF65-F5344CB8AC3E}">
        <p14:creationId xmlns:p14="http://schemas.microsoft.com/office/powerpoint/2010/main" val="322324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EFF02-D80F-49CC-9D12-7B843E6524DD}"/>
              </a:ext>
            </a:extLst>
          </p:cNvPr>
          <p:cNvSpPr>
            <a:spLocks noGrp="1"/>
          </p:cNvSpPr>
          <p:nvPr>
            <p:ph type="title"/>
          </p:nvPr>
        </p:nvSpPr>
        <p:spPr/>
        <p:txBody>
          <a:bodyPr/>
          <a:lstStyle/>
          <a:p>
            <a:r>
              <a:rPr lang="en-US" dirty="0">
                <a:solidFill>
                  <a:schemeClr val="bg1"/>
                </a:solidFill>
              </a:rPr>
              <a:t>Wa</a:t>
            </a:r>
            <a:r>
              <a:rPr lang="en-US" dirty="0">
                <a:solidFill>
                  <a:schemeClr val="accent5">
                    <a:lumMod val="50000"/>
                  </a:schemeClr>
                </a:solidFill>
              </a:rPr>
              <a:t>lter Bagehot’s and his Famous Dictum</a:t>
            </a:r>
            <a:endParaRPr lang="en-US" dirty="0">
              <a:solidFill>
                <a:schemeClr val="bg1"/>
              </a:solidFill>
            </a:endParaRPr>
          </a:p>
        </p:txBody>
      </p:sp>
      <p:sp>
        <p:nvSpPr>
          <p:cNvPr id="3" name="Content Placeholder 2">
            <a:extLst>
              <a:ext uri="{FF2B5EF4-FFF2-40B4-BE49-F238E27FC236}">
                <a16:creationId xmlns:a16="http://schemas.microsoft.com/office/drawing/2014/main" id="{72226165-7EC1-43B9-816A-87011F451475}"/>
              </a:ext>
            </a:extLst>
          </p:cNvPr>
          <p:cNvSpPr>
            <a:spLocks noGrp="1"/>
          </p:cNvSpPr>
          <p:nvPr>
            <p:ph idx="1"/>
          </p:nvPr>
        </p:nvSpPr>
        <p:spPr/>
        <p:txBody>
          <a:bodyPr>
            <a:normAutofit/>
          </a:bodyPr>
          <a:lstStyle/>
          <a:p>
            <a:r>
              <a:rPr lang="en-US" dirty="0"/>
              <a:t>Walter Bagehot (1826-77): </a:t>
            </a:r>
            <a:r>
              <a:rPr lang="en-US" i="1" dirty="0"/>
              <a:t>Lombard Street</a:t>
            </a:r>
            <a:r>
              <a:rPr lang="en-US" dirty="0"/>
              <a:t>, 1873</a:t>
            </a:r>
          </a:p>
          <a:p>
            <a:r>
              <a:rPr lang="en-US" dirty="0"/>
              <a:t>Save the solvent institutions while allowing the</a:t>
            </a:r>
            <a:br>
              <a:rPr lang="en-US" dirty="0"/>
            </a:br>
            <a:r>
              <a:rPr lang="en-US" dirty="0"/>
              <a:t>insolvent to fail.</a:t>
            </a:r>
          </a:p>
          <a:p>
            <a:r>
              <a:rPr lang="en-US" dirty="0"/>
              <a:t>His “Dictum” during a panic the Central Bank should:</a:t>
            </a:r>
          </a:p>
          <a:p>
            <a:pPr marL="914400" lvl="1" indent="-457200">
              <a:buFont typeface="+mj-lt"/>
              <a:buAutoNum type="arabicPeriod"/>
            </a:pPr>
            <a:r>
              <a:rPr lang="en-US" dirty="0"/>
              <a:t>Lend freely,</a:t>
            </a:r>
          </a:p>
          <a:p>
            <a:pPr marL="914400" lvl="1" indent="-457200">
              <a:buFont typeface="+mj-lt"/>
              <a:buAutoNum type="arabicPeriod"/>
            </a:pPr>
            <a:r>
              <a:rPr lang="en-US" dirty="0"/>
              <a:t>At a high interest rate,</a:t>
            </a:r>
          </a:p>
          <a:p>
            <a:pPr marL="914400" lvl="1" indent="-457200">
              <a:buFont typeface="+mj-lt"/>
              <a:buAutoNum type="arabicPeriod"/>
            </a:pPr>
            <a:r>
              <a:rPr lang="en-US" dirty="0"/>
              <a:t>To solvent institutions,</a:t>
            </a:r>
          </a:p>
          <a:p>
            <a:pPr marL="914400" lvl="1" indent="-457200">
              <a:buFont typeface="+mj-lt"/>
              <a:buAutoNum type="arabicPeriod"/>
            </a:pPr>
            <a:r>
              <a:rPr lang="en-US" dirty="0"/>
              <a:t>On good collateral.</a:t>
            </a:r>
          </a:p>
        </p:txBody>
      </p:sp>
      <p:sp>
        <p:nvSpPr>
          <p:cNvPr id="4" name="Slide Number Placeholder 3">
            <a:extLst>
              <a:ext uri="{FF2B5EF4-FFF2-40B4-BE49-F238E27FC236}">
                <a16:creationId xmlns:a16="http://schemas.microsoft.com/office/drawing/2014/main" id="{206DD590-8655-4E10-A9BD-B0E73EED4E92}"/>
              </a:ext>
            </a:extLst>
          </p:cNvPr>
          <p:cNvSpPr>
            <a:spLocks noGrp="1"/>
          </p:cNvSpPr>
          <p:nvPr>
            <p:ph type="sldNum" sz="quarter" idx="12"/>
          </p:nvPr>
        </p:nvSpPr>
        <p:spPr/>
        <p:txBody>
          <a:bodyPr/>
          <a:lstStyle/>
          <a:p>
            <a:fld id="{D9F085D5-EC86-4F6A-B501-C1359CB39116}" type="slidenum">
              <a:rPr lang="en-GB" smtClean="0"/>
              <a:t>11</a:t>
            </a:fld>
            <a:endParaRPr lang="en-GB" dirty="0"/>
          </a:p>
        </p:txBody>
      </p:sp>
      <p:pic>
        <p:nvPicPr>
          <p:cNvPr id="5" name="Picture 4" descr="Image result for walter bagehot">
            <a:extLst>
              <a:ext uri="{FF2B5EF4-FFF2-40B4-BE49-F238E27FC236}">
                <a16:creationId xmlns:a16="http://schemas.microsoft.com/office/drawing/2014/main" id="{29302C29-71E8-4A9B-9454-0CAC88DD1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2751" y="2286002"/>
            <a:ext cx="1866900"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39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7B0B2-F770-41CD-A448-577DCF8864F0}"/>
              </a:ext>
            </a:extLst>
          </p:cNvPr>
          <p:cNvSpPr>
            <a:spLocks noGrp="1"/>
          </p:cNvSpPr>
          <p:nvPr>
            <p:ph type="title"/>
          </p:nvPr>
        </p:nvSpPr>
        <p:spPr/>
        <p:txBody>
          <a:bodyPr/>
          <a:lstStyle/>
          <a:p>
            <a:r>
              <a:rPr lang="en-US" dirty="0">
                <a:solidFill>
                  <a:schemeClr val="bg1"/>
                </a:solidFill>
              </a:rPr>
              <a:t>JP </a:t>
            </a:r>
            <a:r>
              <a:rPr lang="en-US" dirty="0"/>
              <a:t>Morgan, “Lender of Last Resort?” (LOL)</a:t>
            </a:r>
          </a:p>
        </p:txBody>
      </p:sp>
      <p:sp>
        <p:nvSpPr>
          <p:cNvPr id="3" name="Content Placeholder 2">
            <a:extLst>
              <a:ext uri="{FF2B5EF4-FFF2-40B4-BE49-F238E27FC236}">
                <a16:creationId xmlns:a16="http://schemas.microsoft.com/office/drawing/2014/main" id="{2A083674-E5FD-464F-8A4C-C52C07C6C508}"/>
              </a:ext>
            </a:extLst>
          </p:cNvPr>
          <p:cNvSpPr txBox="1">
            <a:spLocks/>
          </p:cNvSpPr>
          <p:nvPr/>
        </p:nvSpPr>
        <p:spPr>
          <a:xfrm>
            <a:off x="313267" y="1524001"/>
            <a:ext cx="9745133" cy="47243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500" dirty="0"/>
              <a:t>October 1907, JP Morgan cuts short his vacation to deal with a financial panic</a:t>
            </a:r>
          </a:p>
          <a:p>
            <a:pPr lvl="1"/>
            <a:r>
              <a:rPr lang="en-US" sz="2100" dirty="0"/>
              <a:t>Market falls by 50%</a:t>
            </a:r>
          </a:p>
          <a:p>
            <a:pPr lvl="1"/>
            <a:r>
              <a:rPr lang="en-US" sz="2100" dirty="0"/>
              <a:t>Runs on banks threaten a complete collapse of financial markets.</a:t>
            </a:r>
          </a:p>
          <a:p>
            <a:r>
              <a:rPr lang="en-US" sz="2500" dirty="0"/>
              <a:t>Morgan calls a number of bankers to his offices to pledge money to provide liquidity to markets.</a:t>
            </a:r>
          </a:p>
          <a:p>
            <a:endParaRPr lang="en-US" sz="2500" dirty="0"/>
          </a:p>
          <a:p>
            <a:pPr lvl="1"/>
            <a:endParaRPr lang="en-US" sz="2100" dirty="0"/>
          </a:p>
          <a:p>
            <a:pPr lvl="1"/>
            <a:endParaRPr lang="en-US" dirty="0"/>
          </a:p>
        </p:txBody>
      </p:sp>
      <p:pic>
        <p:nvPicPr>
          <p:cNvPr id="5" name="Picture 4">
            <a:extLst>
              <a:ext uri="{FF2B5EF4-FFF2-40B4-BE49-F238E27FC236}">
                <a16:creationId xmlns:a16="http://schemas.microsoft.com/office/drawing/2014/main" id="{A99BE707-0735-4815-823B-E9DDC7337CAE}"/>
              </a:ext>
            </a:extLst>
          </p:cNvPr>
          <p:cNvPicPr>
            <a:picLocks noChangeAspect="1"/>
          </p:cNvPicPr>
          <p:nvPr/>
        </p:nvPicPr>
        <p:blipFill>
          <a:blip r:embed="rId2"/>
          <a:stretch>
            <a:fillRect/>
          </a:stretch>
        </p:blipFill>
        <p:spPr>
          <a:xfrm>
            <a:off x="4673600" y="3767666"/>
            <a:ext cx="2176272" cy="2560320"/>
          </a:xfrm>
          <a:prstGeom prst="rect">
            <a:avLst/>
          </a:prstGeom>
        </p:spPr>
      </p:pic>
    </p:spTree>
    <p:extLst>
      <p:ext uri="{BB962C8B-B14F-4D97-AF65-F5344CB8AC3E}">
        <p14:creationId xmlns:p14="http://schemas.microsoft.com/office/powerpoint/2010/main" val="69086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4022-91FE-A410-D29E-AF8C944696B7}"/>
              </a:ext>
            </a:extLst>
          </p:cNvPr>
          <p:cNvSpPr>
            <a:spLocks noGrp="1"/>
          </p:cNvSpPr>
          <p:nvPr>
            <p:ph type="title"/>
          </p:nvPr>
        </p:nvSpPr>
        <p:spPr/>
        <p:txBody>
          <a:bodyPr/>
          <a:lstStyle/>
          <a:p>
            <a:r>
              <a:rPr lang="en-US" dirty="0">
                <a:solidFill>
                  <a:schemeClr val="bg1"/>
                </a:solidFill>
              </a:rPr>
              <a:t>The</a:t>
            </a:r>
            <a:r>
              <a:rPr lang="en-US" dirty="0"/>
              <a:t> Aftermath:  Federal Reserve Act of 1913</a:t>
            </a:r>
          </a:p>
        </p:txBody>
      </p:sp>
      <p:sp>
        <p:nvSpPr>
          <p:cNvPr id="3" name="Content Placeholder 2">
            <a:extLst>
              <a:ext uri="{FF2B5EF4-FFF2-40B4-BE49-F238E27FC236}">
                <a16:creationId xmlns:a16="http://schemas.microsoft.com/office/drawing/2014/main" id="{1EEC693B-9D79-4F23-41B4-2BB76CF5E344}"/>
              </a:ext>
            </a:extLst>
          </p:cNvPr>
          <p:cNvSpPr>
            <a:spLocks noGrp="1"/>
          </p:cNvSpPr>
          <p:nvPr>
            <p:ph idx="1"/>
          </p:nvPr>
        </p:nvSpPr>
        <p:spPr/>
        <p:txBody>
          <a:bodyPr/>
          <a:lstStyle/>
          <a:p>
            <a:r>
              <a:rPr lang="en-US" sz="2800" dirty="0"/>
              <a:t>Original Roles of the Fed</a:t>
            </a:r>
          </a:p>
          <a:p>
            <a:pPr marL="914400" lvl="1" indent="-457200">
              <a:buAutoNum type="arabicPeriod"/>
            </a:pPr>
            <a:r>
              <a:rPr lang="en-US" dirty="0"/>
              <a:t>Oversee Currency &amp; Regulate Banks; 2.  </a:t>
            </a:r>
            <a:r>
              <a:rPr lang="en-US" b="1" i="1" dirty="0"/>
              <a:t>Lender of Last Resort</a:t>
            </a:r>
            <a:r>
              <a:rPr lang="en-US" dirty="0"/>
              <a:t>.</a:t>
            </a:r>
          </a:p>
          <a:p>
            <a:pPr marL="514350" indent="-457200"/>
            <a:r>
              <a:rPr lang="en-US" sz="2800" dirty="0"/>
              <a:t>Great Depression and the Banking Panics of the 30s</a:t>
            </a:r>
          </a:p>
          <a:p>
            <a:pPr marL="914400" lvl="1" indent="-457200"/>
            <a:r>
              <a:rPr lang="en-US" dirty="0"/>
              <a:t>Fed fails miserably.</a:t>
            </a:r>
          </a:p>
          <a:p>
            <a:pPr marL="914400" lvl="1" indent="-457200"/>
            <a:r>
              <a:rPr lang="en-US" dirty="0"/>
              <a:t>RFC lent more money to the banks than did the Fed </a:t>
            </a:r>
          </a:p>
          <a:p>
            <a:pPr marL="457200" indent="-457200"/>
            <a:r>
              <a:rPr lang="en-US" dirty="0"/>
              <a:t>Footnote on later LOL Roles:</a:t>
            </a:r>
          </a:p>
          <a:p>
            <a:pPr marL="914400" lvl="1" indent="-457200">
              <a:buFont typeface="+mj-lt"/>
              <a:buAutoNum type="arabicPeriod"/>
            </a:pPr>
            <a:r>
              <a:rPr lang="en-US" dirty="0"/>
              <a:t>2008:  Bernanke saves the world, but Congress is not happy.</a:t>
            </a:r>
          </a:p>
          <a:p>
            <a:pPr marL="914400" lvl="1" indent="-457200">
              <a:buFont typeface="+mj-lt"/>
              <a:buAutoNum type="arabicPeriod"/>
            </a:pPr>
            <a:r>
              <a:rPr lang="en-US" dirty="0"/>
              <a:t>2020:  Powell goes even bigger, but the verdict is still out.</a:t>
            </a:r>
          </a:p>
          <a:p>
            <a:endParaRPr lang="en-US" dirty="0"/>
          </a:p>
        </p:txBody>
      </p:sp>
      <p:sp>
        <p:nvSpPr>
          <p:cNvPr id="4" name="Slide Number Placeholder 3">
            <a:extLst>
              <a:ext uri="{FF2B5EF4-FFF2-40B4-BE49-F238E27FC236}">
                <a16:creationId xmlns:a16="http://schemas.microsoft.com/office/drawing/2014/main" id="{DC047D7E-595D-1A5A-0359-D7E06406DB61}"/>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77912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F497-F0C0-7202-7E2C-0BBD8596E585}"/>
              </a:ext>
            </a:extLst>
          </p:cNvPr>
          <p:cNvSpPr>
            <a:spLocks noGrp="1"/>
          </p:cNvSpPr>
          <p:nvPr>
            <p:ph type="title"/>
          </p:nvPr>
        </p:nvSpPr>
        <p:spPr>
          <a:xfrm>
            <a:off x="938561" y="262649"/>
            <a:ext cx="10515600" cy="1325563"/>
          </a:xfrm>
        </p:spPr>
        <p:txBody>
          <a:bodyPr/>
          <a:lstStyle/>
          <a:p>
            <a:r>
              <a:rPr lang="en-US" dirty="0">
                <a:solidFill>
                  <a:schemeClr val="bg1"/>
                </a:solidFill>
              </a:rPr>
              <a:t>Th</a:t>
            </a:r>
            <a:r>
              <a:rPr lang="en-US" dirty="0">
                <a:solidFill>
                  <a:schemeClr val="accent5">
                    <a:lumMod val="50000"/>
                  </a:schemeClr>
                </a:solidFill>
              </a:rPr>
              <a:t>e Evolution of the Fed’s Role</a:t>
            </a:r>
            <a:br>
              <a:rPr lang="en-US" dirty="0">
                <a:solidFill>
                  <a:schemeClr val="accent5">
                    <a:lumMod val="50000"/>
                  </a:schemeClr>
                </a:solidFill>
              </a:rPr>
            </a:br>
            <a:r>
              <a:rPr lang="en-US" dirty="0">
                <a:solidFill>
                  <a:schemeClr val="accent5">
                    <a:lumMod val="50000"/>
                  </a:schemeClr>
                </a:solidFill>
              </a:rPr>
              <a:t> in the Macro Economy</a:t>
            </a:r>
          </a:p>
        </p:txBody>
      </p:sp>
      <p:sp>
        <p:nvSpPr>
          <p:cNvPr id="3" name="Content Placeholder 2">
            <a:extLst>
              <a:ext uri="{FF2B5EF4-FFF2-40B4-BE49-F238E27FC236}">
                <a16:creationId xmlns:a16="http://schemas.microsoft.com/office/drawing/2014/main" id="{981C9893-883F-C144-F672-D7FC7FE38240}"/>
              </a:ext>
            </a:extLst>
          </p:cNvPr>
          <p:cNvSpPr>
            <a:spLocks noGrp="1"/>
          </p:cNvSpPr>
          <p:nvPr>
            <p:ph idx="1"/>
          </p:nvPr>
        </p:nvSpPr>
        <p:spPr/>
        <p:txBody>
          <a:bodyPr/>
          <a:lstStyle/>
          <a:p>
            <a:r>
              <a:rPr lang="en-US" sz="2800" dirty="0"/>
              <a:t>Employment Act of 1946</a:t>
            </a:r>
          </a:p>
          <a:p>
            <a:pPr marL="971550" lvl="1" indent="-514350">
              <a:buFont typeface="+mj-lt"/>
              <a:buAutoNum type="arabicPeriod"/>
            </a:pPr>
            <a:r>
              <a:rPr lang="en-US" dirty="0"/>
              <a:t>“Full employment” is a  Executive Government Responsibility.</a:t>
            </a:r>
          </a:p>
          <a:p>
            <a:pPr marL="971550" lvl="1" indent="-514350">
              <a:buFont typeface="+mj-lt"/>
              <a:buAutoNum type="arabicPeriod"/>
            </a:pPr>
            <a:r>
              <a:rPr lang="en-US" dirty="0"/>
              <a:t>Council of Economic Advisors.</a:t>
            </a:r>
          </a:p>
          <a:p>
            <a:pPr marL="971550" lvl="1" indent="-514350">
              <a:buFont typeface="+mj-lt"/>
              <a:buAutoNum type="arabicPeriod"/>
            </a:pPr>
            <a:r>
              <a:rPr lang="en-US" dirty="0"/>
              <a:t>Economic Report of the President.</a:t>
            </a:r>
          </a:p>
          <a:p>
            <a:pPr marL="571500" indent="-514350"/>
            <a:r>
              <a:rPr lang="en-US" dirty="0"/>
              <a:t>Humphrey Hawkins Act 1978 &amp; the Fed’s “Dual” mandate</a:t>
            </a:r>
          </a:p>
          <a:p>
            <a:pPr marL="971550" lvl="1" indent="-514350"/>
            <a:r>
              <a:rPr lang="en-US" dirty="0"/>
              <a:t>Full employment</a:t>
            </a:r>
          </a:p>
          <a:p>
            <a:pPr marL="971550" lvl="1" indent="-514350"/>
            <a:r>
              <a:rPr lang="en-US" dirty="0"/>
              <a:t>Price stability</a:t>
            </a:r>
          </a:p>
          <a:p>
            <a:endParaRPr lang="en-US" dirty="0"/>
          </a:p>
        </p:txBody>
      </p:sp>
      <p:sp>
        <p:nvSpPr>
          <p:cNvPr id="4" name="Slide Number Placeholder 3">
            <a:extLst>
              <a:ext uri="{FF2B5EF4-FFF2-40B4-BE49-F238E27FC236}">
                <a16:creationId xmlns:a16="http://schemas.microsoft.com/office/drawing/2014/main" id="{C8E4C3EB-CF22-9CAE-D2EE-27D7A8ED136A}"/>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80306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4BBA-DAB0-4288-86CA-E1FF10863FF6}"/>
              </a:ext>
            </a:extLst>
          </p:cNvPr>
          <p:cNvSpPr>
            <a:spLocks noGrp="1"/>
          </p:cNvSpPr>
          <p:nvPr>
            <p:ph type="title"/>
          </p:nvPr>
        </p:nvSpPr>
        <p:spPr/>
        <p:txBody>
          <a:bodyPr/>
          <a:lstStyle/>
          <a:p>
            <a:r>
              <a:rPr lang="en-US" dirty="0">
                <a:solidFill>
                  <a:schemeClr val="bg1"/>
                </a:solidFill>
              </a:rPr>
              <a:t>Sta</a:t>
            </a:r>
            <a:r>
              <a:rPr lang="en-US" dirty="0"/>
              <a:t>bilizer in Chief:  the Fed</a:t>
            </a:r>
          </a:p>
        </p:txBody>
      </p:sp>
      <p:sp>
        <p:nvSpPr>
          <p:cNvPr id="3" name="Content Placeholder 2">
            <a:extLst>
              <a:ext uri="{FF2B5EF4-FFF2-40B4-BE49-F238E27FC236}">
                <a16:creationId xmlns:a16="http://schemas.microsoft.com/office/drawing/2014/main" id="{DE97389C-DB4A-436D-8603-DEE548E1F861}"/>
              </a:ext>
            </a:extLst>
          </p:cNvPr>
          <p:cNvSpPr>
            <a:spLocks noGrp="1"/>
          </p:cNvSpPr>
          <p:nvPr>
            <p:ph idx="1"/>
          </p:nvPr>
        </p:nvSpPr>
        <p:spPr/>
        <p:txBody>
          <a:bodyPr/>
          <a:lstStyle/>
          <a:p>
            <a:r>
              <a:rPr lang="en-US" dirty="0"/>
              <a:t>The Fed’s Dual Mandate:</a:t>
            </a:r>
          </a:p>
          <a:p>
            <a:pPr marL="971550" lvl="1" indent="-514350">
              <a:buFont typeface="+mj-lt"/>
              <a:buAutoNum type="arabicPeriod"/>
            </a:pPr>
            <a:r>
              <a:rPr lang="en-US" sz="2000" dirty="0"/>
              <a:t>“Stable prices” which means 2% rate of inflation in  the Personal Consumption Price Index (which corresponds to about 2.5% inflation in the more well-known CPI).</a:t>
            </a:r>
          </a:p>
          <a:p>
            <a:pPr marL="971550" lvl="1" indent="-514350">
              <a:buFont typeface="+mj-lt"/>
              <a:buAutoNum type="arabicPeriod"/>
            </a:pPr>
            <a:r>
              <a:rPr lang="en-US" sz="2000" dirty="0"/>
              <a:t>“Maximum employment” which means the highest level of employment (lowest unemployment rate) consistent with mandate 1.</a:t>
            </a:r>
          </a:p>
          <a:p>
            <a:r>
              <a:rPr lang="en-US" sz="2400" dirty="0"/>
              <a:t>Monetary policy is made by the Federal Open Market Committee (FOMC), comprised of the 7 Fed Governors and 5 of the 12 Presidents of the Regional Federal Reserve Banks on a rotating basis.  </a:t>
            </a:r>
          </a:p>
          <a:p>
            <a:r>
              <a:rPr lang="en-US" sz="2400" dirty="0"/>
              <a:t>The FOMC has scheduled meetings 8 times a year, but can hold unscheduled meetings at a moments notice (</a:t>
            </a:r>
            <a:r>
              <a:rPr lang="en-US" sz="2400" dirty="0" err="1"/>
              <a:t>e..g</a:t>
            </a:r>
            <a:r>
              <a:rPr lang="en-US" sz="2400" dirty="0"/>
              <a:t>., March of 2020)</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E84A9B4-7752-4E6C-A57E-29A74214D508}"/>
              </a:ext>
            </a:extLst>
          </p:cNvPr>
          <p:cNvSpPr>
            <a:spLocks noGrp="1"/>
          </p:cNvSpPr>
          <p:nvPr>
            <p:ph type="sldNum" sz="quarter" idx="12"/>
          </p:nvPr>
        </p:nvSpPr>
        <p:spPr/>
        <p:txBody>
          <a:bodyPr/>
          <a:lstStyle/>
          <a:p>
            <a:fld id="{D9F085D5-EC86-4F6A-B501-C1359CB39116}" type="slidenum">
              <a:rPr lang="en-GB" smtClean="0"/>
              <a:t>15</a:t>
            </a:fld>
            <a:endParaRPr lang="en-GB"/>
          </a:p>
        </p:txBody>
      </p:sp>
      <p:grpSp>
        <p:nvGrpSpPr>
          <p:cNvPr id="10" name="Group 9">
            <a:extLst>
              <a:ext uri="{FF2B5EF4-FFF2-40B4-BE49-F238E27FC236}">
                <a16:creationId xmlns:a16="http://schemas.microsoft.com/office/drawing/2014/main" id="{D3ABA6E7-BED4-4657-BBB7-80C3B685E2F0}"/>
              </a:ext>
            </a:extLst>
          </p:cNvPr>
          <p:cNvGrpSpPr>
            <a:grpSpLocks noChangeAspect="1"/>
          </p:cNvGrpSpPr>
          <p:nvPr/>
        </p:nvGrpSpPr>
        <p:grpSpPr>
          <a:xfrm>
            <a:off x="7357465" y="0"/>
            <a:ext cx="2349031" cy="2798064"/>
            <a:chOff x="6561931" y="762000"/>
            <a:chExt cx="3090752" cy="3970318"/>
          </a:xfrm>
        </p:grpSpPr>
        <p:grpSp>
          <p:nvGrpSpPr>
            <p:cNvPr id="5" name="Group 4">
              <a:extLst>
                <a:ext uri="{FF2B5EF4-FFF2-40B4-BE49-F238E27FC236}">
                  <a16:creationId xmlns:a16="http://schemas.microsoft.com/office/drawing/2014/main" id="{82F609A6-F8DF-45BB-AF7F-6A70D100A0BF}"/>
                </a:ext>
              </a:extLst>
            </p:cNvPr>
            <p:cNvGrpSpPr>
              <a:grpSpLocks noChangeAspect="1"/>
            </p:cNvGrpSpPr>
            <p:nvPr/>
          </p:nvGrpSpPr>
          <p:grpSpPr>
            <a:xfrm>
              <a:off x="6561931" y="762000"/>
              <a:ext cx="3090752" cy="3970318"/>
              <a:chOff x="5037931" y="768885"/>
              <a:chExt cx="4221162" cy="4788636"/>
            </a:xfrm>
          </p:grpSpPr>
          <p:sp>
            <p:nvSpPr>
              <p:cNvPr id="6" name="TextBox 5">
                <a:extLst>
                  <a:ext uri="{FF2B5EF4-FFF2-40B4-BE49-F238E27FC236}">
                    <a16:creationId xmlns:a16="http://schemas.microsoft.com/office/drawing/2014/main" id="{29E4CB7A-0418-4881-B75B-0DDD2FB13670}"/>
                  </a:ext>
                </a:extLst>
              </p:cNvPr>
              <p:cNvSpPr txBox="1"/>
              <p:nvPr/>
            </p:nvSpPr>
            <p:spPr>
              <a:xfrm>
                <a:off x="5037931" y="768885"/>
                <a:ext cx="4221162" cy="4788636"/>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endParaRPr lang="en-US" sz="2800" dirty="0"/>
              </a:p>
            </p:txBody>
          </p:sp>
          <p:pic>
            <p:nvPicPr>
              <p:cNvPr id="7" name="Picture 4" descr="Image: Governor Jerome H. Powell">
                <a:extLst>
                  <a:ext uri="{FF2B5EF4-FFF2-40B4-BE49-F238E27FC236}">
                    <a16:creationId xmlns:a16="http://schemas.microsoft.com/office/drawing/2014/main" id="{326C2786-FA03-4EF1-B401-7DDC528A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F5D535-62A0-4A3F-85EF-C48FA5435FAF}"/>
                </a:ext>
              </a:extLst>
            </p:cNvPr>
            <p:cNvSpPr txBox="1"/>
            <p:nvPr/>
          </p:nvSpPr>
          <p:spPr>
            <a:xfrm>
              <a:off x="7031736" y="3264408"/>
              <a:ext cx="2109978" cy="646331"/>
            </a:xfrm>
            <a:prstGeom prst="rect">
              <a:avLst/>
            </a:prstGeom>
            <a:noFill/>
          </p:spPr>
          <p:txBody>
            <a:bodyPr wrap="square">
              <a:spAutoFit/>
            </a:bodyPr>
            <a:lstStyle/>
            <a:p>
              <a:pPr algn="ctr"/>
              <a:r>
                <a:rPr lang="en-US" sz="1800" dirty="0"/>
                <a:t>Jerome Powell</a:t>
              </a:r>
            </a:p>
            <a:p>
              <a:pPr algn="ctr"/>
              <a:r>
                <a:rPr lang="en-US" sz="1800" dirty="0"/>
                <a:t>February 2018</a:t>
              </a:r>
              <a:endParaRPr lang="en-US" dirty="0"/>
            </a:p>
          </p:txBody>
        </p:sp>
      </p:grpSp>
    </p:spTree>
    <p:extLst>
      <p:ext uri="{BB962C8B-B14F-4D97-AF65-F5344CB8AC3E}">
        <p14:creationId xmlns:p14="http://schemas.microsoft.com/office/powerpoint/2010/main" val="17198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BE95906B-C846-28E6-A602-93FD80A5E24F}"/>
              </a:ext>
            </a:extLst>
          </p:cNvPr>
          <p:cNvPicPr>
            <a:picLocks noGrp="1" noChangeAspect="1"/>
          </p:cNvPicPr>
          <p:nvPr>
            <p:ph idx="1"/>
          </p:nvPr>
        </p:nvPicPr>
        <p:blipFill>
          <a:blip r:embed="rId3"/>
          <a:stretch>
            <a:fillRect/>
          </a:stretch>
        </p:blipFill>
        <p:spPr>
          <a:xfrm>
            <a:off x="445104" y="1325563"/>
            <a:ext cx="11301791" cy="4800917"/>
          </a:xfrm>
        </p:spPr>
      </p:pic>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Tra</a:t>
            </a:r>
            <a:r>
              <a:rPr lang="en-US" dirty="0"/>
              <a:t>ck Record on Unemployment</a:t>
            </a:r>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3" name="TextBox 2">
            <a:extLst>
              <a:ext uri="{FF2B5EF4-FFF2-40B4-BE49-F238E27FC236}">
                <a16:creationId xmlns:a16="http://schemas.microsoft.com/office/drawing/2014/main" id="{160DF445-1B9B-BBDA-A19B-172B371E1C80}"/>
              </a:ext>
            </a:extLst>
          </p:cNvPr>
          <p:cNvSpPr txBox="1"/>
          <p:nvPr/>
        </p:nvSpPr>
        <p:spPr>
          <a:xfrm>
            <a:off x="4956716" y="2313878"/>
            <a:ext cx="4184235" cy="461665"/>
          </a:xfrm>
          <a:prstGeom prst="rect">
            <a:avLst/>
          </a:prstGeom>
          <a:noFill/>
        </p:spPr>
        <p:txBody>
          <a:bodyPr wrap="square" rtlCol="0">
            <a:spAutoFit/>
          </a:bodyPr>
          <a:lstStyle/>
          <a:p>
            <a:r>
              <a:rPr lang="en-US" sz="2400" dirty="0"/>
              <a:t>Shaded Bars are Recessions</a:t>
            </a:r>
          </a:p>
        </p:txBody>
      </p:sp>
    </p:spTree>
    <p:extLst>
      <p:ext uri="{BB962C8B-B14F-4D97-AF65-F5344CB8AC3E}">
        <p14:creationId xmlns:p14="http://schemas.microsoft.com/office/powerpoint/2010/main" val="597718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D32-CC0D-4465-A709-239684B093C8}"/>
              </a:ext>
            </a:extLst>
          </p:cNvPr>
          <p:cNvSpPr>
            <a:spLocks noGrp="1"/>
          </p:cNvSpPr>
          <p:nvPr>
            <p:ph type="title"/>
          </p:nvPr>
        </p:nvSpPr>
        <p:spPr/>
        <p:txBody>
          <a:bodyPr/>
          <a:lstStyle/>
          <a:p>
            <a:r>
              <a:rPr lang="en-US" dirty="0">
                <a:solidFill>
                  <a:schemeClr val="bg1"/>
                </a:solidFill>
              </a:rPr>
              <a:t>Tra</a:t>
            </a:r>
            <a:r>
              <a:rPr lang="en-US" dirty="0"/>
              <a:t>ck Record on “Price Stability”</a:t>
            </a:r>
          </a:p>
        </p:txBody>
      </p:sp>
      <p:sp>
        <p:nvSpPr>
          <p:cNvPr id="4" name="Slide Number Placeholder 3">
            <a:extLst>
              <a:ext uri="{FF2B5EF4-FFF2-40B4-BE49-F238E27FC236}">
                <a16:creationId xmlns:a16="http://schemas.microsoft.com/office/drawing/2014/main" id="{B4EA603B-44AF-4B61-AEC7-D11455278BD0}"/>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8" name="Content Placeholder 7">
            <a:extLst>
              <a:ext uri="{FF2B5EF4-FFF2-40B4-BE49-F238E27FC236}">
                <a16:creationId xmlns:a16="http://schemas.microsoft.com/office/drawing/2014/main" id="{3ED65B71-5E99-089C-7187-C64DE19C2E10}"/>
              </a:ext>
            </a:extLst>
          </p:cNvPr>
          <p:cNvPicPr>
            <a:picLocks noGrp="1" noChangeAspect="1"/>
          </p:cNvPicPr>
          <p:nvPr>
            <p:ph idx="1"/>
          </p:nvPr>
        </p:nvPicPr>
        <p:blipFill>
          <a:blip r:embed="rId3"/>
          <a:stretch>
            <a:fillRect/>
          </a:stretch>
        </p:blipFill>
        <p:spPr>
          <a:xfrm>
            <a:off x="838200" y="1577340"/>
            <a:ext cx="10515600" cy="4194059"/>
          </a:xfrm>
        </p:spPr>
      </p:pic>
    </p:spTree>
    <p:extLst>
      <p:ext uri="{BB962C8B-B14F-4D97-AF65-F5344CB8AC3E}">
        <p14:creationId xmlns:p14="http://schemas.microsoft.com/office/powerpoint/2010/main" val="2706744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Short run:</a:t>
            </a:r>
          </a:p>
          <a:p>
            <a:r>
              <a:rPr lang="en-US" dirty="0"/>
              <a:t>Unemployment:  The higher the level of total spending the lower the unemployment rate.</a:t>
            </a:r>
          </a:p>
          <a:p>
            <a:r>
              <a:rPr lang="en-US" dirty="0"/>
              <a:t>Inflation:  </a:t>
            </a:r>
          </a:p>
          <a:p>
            <a:pPr marL="914400" lvl="1" indent="-457200">
              <a:buFont typeface="+mj-lt"/>
              <a:buAutoNum type="arabicPeriod"/>
            </a:pPr>
            <a:r>
              <a:rPr lang="en-US" dirty="0"/>
              <a:t>“Too much Spending:” Total spending above the economy’s normal capacity (“potential output”) tends to </a:t>
            </a:r>
            <a:r>
              <a:rPr lang="en-US" i="1" dirty="0"/>
              <a:t>increase</a:t>
            </a:r>
            <a:r>
              <a:rPr lang="en-US" dirty="0"/>
              <a:t> inflation.</a:t>
            </a:r>
          </a:p>
          <a:p>
            <a:pPr marL="914400" lvl="1" indent="-457200">
              <a:buFont typeface="+mj-lt"/>
              <a:buAutoNum type="arabicPeriod"/>
            </a:pPr>
            <a:r>
              <a:rPr lang="en-US" dirty="0"/>
              <a:t>Increase in production costs (e.g., “supply chain bottlenecks.”)</a:t>
            </a:r>
          </a:p>
          <a:p>
            <a:pPr marL="914400" lvl="1" indent="-457200">
              <a:buFont typeface="+mj-lt"/>
              <a:buAutoNum type="arabicPeriod"/>
            </a:pPr>
            <a:r>
              <a:rPr lang="en-US" dirty="0"/>
              <a:t>Expectations of high inflation can cause inflation to be high.</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26996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Long run:  what the economy would look like if real GDP were at potential (average behavior of the economy over a number of years):</a:t>
            </a:r>
          </a:p>
          <a:p>
            <a:r>
              <a:rPr lang="en-US" dirty="0"/>
              <a:t>Unemployment:  Is determined by labor supply and demand and is independent of monetary policy; unemployment will be at the natural rate.</a:t>
            </a:r>
          </a:p>
          <a:p>
            <a:r>
              <a:rPr lang="en-US" dirty="0"/>
              <a:t>Inflation is totally determined by the Fed!</a:t>
            </a:r>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60660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870-E24C-4D03-8899-49AF36BC610D}"/>
              </a:ext>
            </a:extLst>
          </p:cNvPr>
          <p:cNvSpPr>
            <a:spLocks noGrp="1"/>
          </p:cNvSpPr>
          <p:nvPr>
            <p:ph type="title"/>
          </p:nvPr>
        </p:nvSpPr>
        <p:spPr>
          <a:xfrm>
            <a:off x="710184" y="0"/>
            <a:ext cx="10515600" cy="1325563"/>
          </a:xfrm>
        </p:spPr>
        <p:txBody>
          <a:bodyPr/>
          <a:lstStyle/>
          <a:p>
            <a:r>
              <a:rPr lang="en-US" dirty="0">
                <a:solidFill>
                  <a:schemeClr val="bg1"/>
                </a:solidFill>
              </a:rPr>
              <a:t>The</a:t>
            </a:r>
            <a:r>
              <a:rPr lang="en-US" dirty="0"/>
              <a:t> Fed’s Affects the Economy via Interest Rates</a:t>
            </a:r>
          </a:p>
        </p:txBody>
      </p:sp>
      <p:sp>
        <p:nvSpPr>
          <p:cNvPr id="3" name="Content Placeholder 2">
            <a:extLst>
              <a:ext uri="{FF2B5EF4-FFF2-40B4-BE49-F238E27FC236}">
                <a16:creationId xmlns:a16="http://schemas.microsoft.com/office/drawing/2014/main" id="{41B55811-900F-437B-A12B-379057679858}"/>
              </a:ext>
            </a:extLst>
          </p:cNvPr>
          <p:cNvSpPr>
            <a:spLocks noGrp="1"/>
          </p:cNvSpPr>
          <p:nvPr>
            <p:ph idx="1"/>
          </p:nvPr>
        </p:nvSpPr>
        <p:spPr/>
        <p:txBody>
          <a:bodyPr/>
          <a:lstStyle/>
          <a:p>
            <a:r>
              <a:rPr lang="en-US" dirty="0"/>
              <a:t>Higher Interest rates discourage firms from buying new plant and equipment, households from buying new homes, and tend to lower stock and prices (!).</a:t>
            </a:r>
          </a:p>
          <a:p>
            <a:r>
              <a:rPr lang="en-US" dirty="0"/>
              <a:t>Lower spending tends to raise unemployment and eventually lowers inflation.</a:t>
            </a:r>
          </a:p>
        </p:txBody>
      </p:sp>
      <p:sp>
        <p:nvSpPr>
          <p:cNvPr id="4" name="Slide Number Placeholder 3">
            <a:extLst>
              <a:ext uri="{FF2B5EF4-FFF2-40B4-BE49-F238E27FC236}">
                <a16:creationId xmlns:a16="http://schemas.microsoft.com/office/drawing/2014/main" id="{F980C9F6-E283-48A6-AEF4-5DA9989EE368}"/>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0476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E6BE-65EF-4CFD-A9B2-3BD56DBBDFDC}"/>
              </a:ext>
            </a:extLst>
          </p:cNvPr>
          <p:cNvSpPr>
            <a:spLocks noGrp="1"/>
          </p:cNvSpPr>
          <p:nvPr>
            <p:ph type="title"/>
          </p:nvPr>
        </p:nvSpPr>
        <p:spPr/>
        <p:txBody>
          <a:bodyPr/>
          <a:lstStyle/>
          <a:p>
            <a:r>
              <a:rPr lang="en-US" dirty="0">
                <a:solidFill>
                  <a:schemeClr val="bg1"/>
                </a:solidFill>
              </a:rPr>
              <a:t>Bec</a:t>
            </a:r>
            <a:r>
              <a:rPr lang="en-US" dirty="0"/>
              <a:t>ome a Central Banker in One Slide!</a:t>
            </a:r>
          </a:p>
        </p:txBody>
      </p:sp>
      <p:sp>
        <p:nvSpPr>
          <p:cNvPr id="3" name="Content Placeholder 2">
            <a:extLst>
              <a:ext uri="{FF2B5EF4-FFF2-40B4-BE49-F238E27FC236}">
                <a16:creationId xmlns:a16="http://schemas.microsoft.com/office/drawing/2014/main" id="{87E38E9C-7C9B-466E-BFCB-3E5085FD3142}"/>
              </a:ext>
            </a:extLst>
          </p:cNvPr>
          <p:cNvSpPr>
            <a:spLocks noGrp="1"/>
          </p:cNvSpPr>
          <p:nvPr>
            <p:ph idx="1"/>
          </p:nvPr>
        </p:nvSpPr>
        <p:spPr/>
        <p:txBody>
          <a:bodyPr/>
          <a:lstStyle/>
          <a:p>
            <a:r>
              <a:rPr lang="en-US" dirty="0"/>
              <a:t>If you are more concerned that inflation is too high, raise interest rates.</a:t>
            </a:r>
          </a:p>
          <a:p>
            <a:r>
              <a:rPr lang="en-US" dirty="0"/>
              <a:t>If you are more concerned that unemployment is too high, lower interest rates.</a:t>
            </a:r>
          </a:p>
          <a:p>
            <a:r>
              <a:rPr lang="en-US" dirty="0"/>
              <a:t>Inflation and unemployment just right:  keep rates the same.</a:t>
            </a:r>
          </a:p>
          <a:p>
            <a:endParaRPr lang="en-US" dirty="0"/>
          </a:p>
        </p:txBody>
      </p:sp>
      <p:sp>
        <p:nvSpPr>
          <p:cNvPr id="4" name="Slide Number Placeholder 3">
            <a:extLst>
              <a:ext uri="{FF2B5EF4-FFF2-40B4-BE49-F238E27FC236}">
                <a16:creationId xmlns:a16="http://schemas.microsoft.com/office/drawing/2014/main" id="{AC760BF7-7B4E-4B1D-8FD6-D49D02780021}"/>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17371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0112-4E8C-4D15-ABC2-ACE99F7C593A}"/>
              </a:ext>
            </a:extLst>
          </p:cNvPr>
          <p:cNvSpPr>
            <a:spLocks noGrp="1"/>
          </p:cNvSpPr>
          <p:nvPr>
            <p:ph type="title"/>
          </p:nvPr>
        </p:nvSpPr>
        <p:spPr/>
        <p:txBody>
          <a:bodyPr/>
          <a:lstStyle/>
          <a:p>
            <a:r>
              <a:rPr lang="en-US" dirty="0">
                <a:solidFill>
                  <a:schemeClr val="bg1"/>
                </a:solidFill>
              </a:rPr>
              <a:t>On</a:t>
            </a:r>
            <a:r>
              <a:rPr lang="en-US" dirty="0"/>
              <a:t>e Big Complication:  Lags</a:t>
            </a:r>
          </a:p>
        </p:txBody>
      </p:sp>
      <p:sp>
        <p:nvSpPr>
          <p:cNvPr id="3" name="Content Placeholder 2">
            <a:extLst>
              <a:ext uri="{FF2B5EF4-FFF2-40B4-BE49-F238E27FC236}">
                <a16:creationId xmlns:a16="http://schemas.microsoft.com/office/drawing/2014/main" id="{E1F8E39C-2521-46D3-88C9-21EC3CBB8333}"/>
              </a:ext>
            </a:extLst>
          </p:cNvPr>
          <p:cNvSpPr>
            <a:spLocks noGrp="1"/>
          </p:cNvSpPr>
          <p:nvPr>
            <p:ph idx="1"/>
          </p:nvPr>
        </p:nvSpPr>
        <p:spPr/>
        <p:txBody>
          <a:bodyPr/>
          <a:lstStyle/>
          <a:p>
            <a:r>
              <a:rPr lang="en-US" dirty="0"/>
              <a:t>Milton Friedman:  Monetary Policy affects GDP and Inflation with Long and Variable (Unpredictable) Lags.</a:t>
            </a:r>
          </a:p>
          <a:p>
            <a:r>
              <a:rPr lang="en-US" dirty="0"/>
              <a:t>Raising interest rates today does nothing to spending today nor to inflation.</a:t>
            </a:r>
          </a:p>
          <a:p>
            <a:r>
              <a:rPr lang="en-US" dirty="0"/>
              <a:t>But over time spending slows and eventually inflation falls.</a:t>
            </a:r>
          </a:p>
          <a:p>
            <a:r>
              <a:rPr lang="en-US" dirty="0"/>
              <a:t>Friedman believed that lags led to the Fed to “oversteering” the economy consistently.</a:t>
            </a:r>
          </a:p>
        </p:txBody>
      </p:sp>
      <p:sp>
        <p:nvSpPr>
          <p:cNvPr id="4" name="Slide Number Placeholder 3">
            <a:extLst>
              <a:ext uri="{FF2B5EF4-FFF2-40B4-BE49-F238E27FC236}">
                <a16:creationId xmlns:a16="http://schemas.microsoft.com/office/drawing/2014/main" id="{2CB6790A-B63D-48AB-B3FA-B7A79989C789}"/>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3206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F5A1-8E2F-4C27-9327-AF0653E663B8}"/>
              </a:ext>
            </a:extLst>
          </p:cNvPr>
          <p:cNvSpPr>
            <a:spLocks noGrp="1"/>
          </p:cNvSpPr>
          <p:nvPr>
            <p:ph type="title"/>
          </p:nvPr>
        </p:nvSpPr>
        <p:spPr/>
        <p:txBody>
          <a:bodyPr/>
          <a:lstStyle/>
          <a:p>
            <a:r>
              <a:rPr lang="en-US" dirty="0">
                <a:solidFill>
                  <a:schemeClr val="bg1"/>
                </a:solidFill>
              </a:rPr>
              <a:t>A C</a:t>
            </a:r>
            <a:r>
              <a:rPr lang="en-US" dirty="0"/>
              <a:t>loser Look at Interest Rate Control</a:t>
            </a:r>
          </a:p>
        </p:txBody>
      </p:sp>
      <p:sp>
        <p:nvSpPr>
          <p:cNvPr id="3" name="Content Placeholder 2">
            <a:extLst>
              <a:ext uri="{FF2B5EF4-FFF2-40B4-BE49-F238E27FC236}">
                <a16:creationId xmlns:a16="http://schemas.microsoft.com/office/drawing/2014/main" id="{730A6E35-8D9E-40CB-A2B4-C5D1CCC112DC}"/>
              </a:ext>
            </a:extLst>
          </p:cNvPr>
          <p:cNvSpPr>
            <a:spLocks noGrp="1"/>
          </p:cNvSpPr>
          <p:nvPr>
            <p:ph idx="1"/>
          </p:nvPr>
        </p:nvSpPr>
        <p:spPr/>
        <p:txBody>
          <a:bodyPr>
            <a:normAutofit lnSpcReduction="10000"/>
          </a:bodyPr>
          <a:lstStyle/>
          <a:p>
            <a:r>
              <a:rPr lang="en-US" sz="3000" i="1" dirty="0"/>
              <a:t>Primary Tool</a:t>
            </a:r>
            <a:r>
              <a:rPr lang="en-US" dirty="0"/>
              <a:t>:</a:t>
            </a:r>
            <a:r>
              <a:rPr lang="en-US" sz="3000" dirty="0"/>
              <a:t> the Fed targets the </a:t>
            </a:r>
            <a:r>
              <a:rPr lang="en-US" sz="3000" i="1" dirty="0"/>
              <a:t>federal funds rate (</a:t>
            </a:r>
            <a:r>
              <a:rPr lang="en-US" sz="3000" dirty="0"/>
              <a:t>or fed funds rate for short), the interest rate on overnight loans between banks.</a:t>
            </a:r>
          </a:p>
          <a:p>
            <a:r>
              <a:rPr lang="en-US" sz="3000" dirty="0"/>
              <a:t>The target is to adjust bank reserves so that the federal funds rate is within a target range 25 basis points wide.</a:t>
            </a:r>
          </a:p>
          <a:p>
            <a:r>
              <a:rPr lang="en-US" sz="3000" dirty="0"/>
              <a:t>From the bank’s perspective these loans are very close substitutes to other short-term, safe assets such as Treasury Bills.</a:t>
            </a:r>
          </a:p>
          <a:p>
            <a:r>
              <a:rPr lang="en-US" sz="3000" dirty="0"/>
              <a:t>Therefore, controlling the fed funds rate gives the Fed close control over all safe, </a:t>
            </a:r>
            <a:r>
              <a:rPr lang="en-US" sz="3000" i="1" dirty="0"/>
              <a:t>short-term</a:t>
            </a:r>
            <a:r>
              <a:rPr lang="en-US" sz="3000" dirty="0"/>
              <a:t> interest rates.</a:t>
            </a:r>
          </a:p>
          <a:p>
            <a:pPr marL="0" indent="0">
              <a:buNone/>
            </a:pPr>
            <a:endParaRPr lang="en-US" dirty="0"/>
          </a:p>
        </p:txBody>
      </p:sp>
      <p:sp>
        <p:nvSpPr>
          <p:cNvPr id="4" name="Slide Number Placeholder 3">
            <a:extLst>
              <a:ext uri="{FF2B5EF4-FFF2-40B4-BE49-F238E27FC236}">
                <a16:creationId xmlns:a16="http://schemas.microsoft.com/office/drawing/2014/main" id="{8888EF69-189A-4D97-AAD5-4DCB306BAEE3}"/>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240671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Fed and Short-term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24</a:t>
            </a:fld>
            <a:endParaRPr lang="en-GB" dirty="0"/>
          </a:p>
        </p:txBody>
      </p:sp>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3108543"/>
          </a:xfrm>
          <a:prstGeom prst="rect">
            <a:avLst/>
          </a:prstGeom>
          <a:noFill/>
        </p:spPr>
        <p:txBody>
          <a:bodyPr wrap="square" rtlCol="0">
            <a:spAutoFit/>
          </a:bodyPr>
          <a:lstStyle/>
          <a:p>
            <a:r>
              <a:rPr lang="en-US" sz="2800" dirty="0">
                <a:solidFill>
                  <a:schemeClr val="accent1"/>
                </a:solidFill>
              </a:rPr>
              <a:t>Blue </a:t>
            </a:r>
            <a:r>
              <a:rPr lang="en-US" sz="2800" dirty="0"/>
              <a:t>is the fed funds rate.</a:t>
            </a:r>
          </a:p>
          <a:p>
            <a:r>
              <a:rPr lang="en-US" sz="2800" dirty="0">
                <a:solidFill>
                  <a:schemeClr val="accent6">
                    <a:lumMod val="75000"/>
                  </a:schemeClr>
                </a:solidFill>
              </a:rPr>
              <a:t>Green </a:t>
            </a:r>
            <a:r>
              <a:rPr lang="en-US" sz="2800" dirty="0"/>
              <a:t>is the rate on 3-month commercial paper</a:t>
            </a:r>
          </a:p>
          <a:p>
            <a:r>
              <a:rPr lang="en-US" sz="2800" dirty="0">
                <a:solidFill>
                  <a:srgbClr val="C00000"/>
                </a:solidFill>
              </a:rPr>
              <a:t>Red </a:t>
            </a:r>
            <a:r>
              <a:rPr lang="en-US" sz="2800" dirty="0">
                <a:solidFill>
                  <a:schemeClr val="accent6">
                    <a:lumMod val="75000"/>
                  </a:schemeClr>
                </a:solidFill>
              </a:rPr>
              <a:t>i</a:t>
            </a:r>
            <a:r>
              <a:rPr lang="en-US" sz="2800" dirty="0"/>
              <a:t>s  the rate on 1 month Treasuries</a:t>
            </a:r>
            <a:endParaRPr lang="en-US" sz="2800" dirty="0">
              <a:solidFill>
                <a:schemeClr val="accent6">
                  <a:lumMod val="75000"/>
                </a:schemeClr>
              </a:solidFill>
            </a:endParaRPr>
          </a:p>
        </p:txBody>
      </p:sp>
      <p:pic>
        <p:nvPicPr>
          <p:cNvPr id="9" name="Content Placeholder 8">
            <a:extLst>
              <a:ext uri="{FF2B5EF4-FFF2-40B4-BE49-F238E27FC236}">
                <a16:creationId xmlns:a16="http://schemas.microsoft.com/office/drawing/2014/main" id="{4C7BB730-C0BE-C360-2BFA-C41A61D19EE7}"/>
              </a:ext>
            </a:extLst>
          </p:cNvPr>
          <p:cNvPicPr>
            <a:picLocks noGrp="1" noChangeAspect="1"/>
          </p:cNvPicPr>
          <p:nvPr>
            <p:ph idx="1"/>
          </p:nvPr>
        </p:nvPicPr>
        <p:blipFill>
          <a:blip r:embed="rId3"/>
          <a:stretch>
            <a:fillRect/>
          </a:stretch>
        </p:blipFill>
        <p:spPr>
          <a:xfrm>
            <a:off x="838200" y="1720013"/>
            <a:ext cx="8009467" cy="4051386"/>
          </a:xfrm>
        </p:spPr>
      </p:pic>
    </p:spTree>
    <p:extLst>
      <p:ext uri="{BB962C8B-B14F-4D97-AF65-F5344CB8AC3E}">
        <p14:creationId xmlns:p14="http://schemas.microsoft.com/office/powerpoint/2010/main" val="49678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E8CF-4888-42FB-80CE-E98E5DC76178}"/>
              </a:ext>
            </a:extLst>
          </p:cNvPr>
          <p:cNvSpPr>
            <a:spLocks noGrp="1"/>
          </p:cNvSpPr>
          <p:nvPr>
            <p:ph type="title"/>
          </p:nvPr>
        </p:nvSpPr>
        <p:spPr/>
        <p:txBody>
          <a:bodyPr/>
          <a:lstStyle/>
          <a:p>
            <a:r>
              <a:rPr lang="en-US" dirty="0">
                <a:solidFill>
                  <a:schemeClr val="bg1"/>
                </a:solidFill>
              </a:rPr>
              <a:t>Wh</a:t>
            </a:r>
            <a:r>
              <a:rPr lang="en-US" dirty="0"/>
              <a:t>at about the Money Supply?</a:t>
            </a:r>
          </a:p>
        </p:txBody>
      </p:sp>
      <p:sp>
        <p:nvSpPr>
          <p:cNvPr id="3" name="Content Placeholder 2">
            <a:extLst>
              <a:ext uri="{FF2B5EF4-FFF2-40B4-BE49-F238E27FC236}">
                <a16:creationId xmlns:a16="http://schemas.microsoft.com/office/drawing/2014/main" id="{5226CE7B-8C18-49CE-8096-F1977836A1DF}"/>
              </a:ext>
            </a:extLst>
          </p:cNvPr>
          <p:cNvSpPr>
            <a:spLocks noGrp="1"/>
          </p:cNvSpPr>
          <p:nvPr>
            <p:ph idx="1"/>
          </p:nvPr>
        </p:nvSpPr>
        <p:spPr/>
        <p:txBody>
          <a:bodyPr/>
          <a:lstStyle/>
          <a:p>
            <a:pPr marL="0" indent="0">
              <a:buNone/>
            </a:pPr>
            <a:r>
              <a:rPr lang="en-US" dirty="0"/>
              <a:t>Notice the absence of the money supply.  The Fed does not believe there is a reliable, short-run link between the money supply and total spending or inflation.  </a:t>
            </a:r>
          </a:p>
          <a:p>
            <a:pPr marL="0" indent="0">
              <a:buNone/>
            </a:pPr>
            <a:r>
              <a:rPr lang="en-US" dirty="0"/>
              <a:t>The Minutes of the 7/27/2022 FOMC Meeting mentions:</a:t>
            </a:r>
          </a:p>
          <a:p>
            <a:pPr lvl="1"/>
            <a:r>
              <a:rPr lang="en-US" dirty="0"/>
              <a:t>Money Supply, M1, M2 – 0 times</a:t>
            </a:r>
          </a:p>
          <a:p>
            <a:pPr lvl="1"/>
            <a:r>
              <a:rPr lang="en-US" dirty="0"/>
              <a:t>Federal funds  rate – 13 times</a:t>
            </a:r>
          </a:p>
          <a:p>
            <a:endParaRPr lang="en-US" dirty="0"/>
          </a:p>
        </p:txBody>
      </p:sp>
      <p:sp>
        <p:nvSpPr>
          <p:cNvPr id="4" name="Slide Number Placeholder 3">
            <a:extLst>
              <a:ext uri="{FF2B5EF4-FFF2-40B4-BE49-F238E27FC236}">
                <a16:creationId xmlns:a16="http://schemas.microsoft.com/office/drawing/2014/main" id="{B6CD9962-6A76-45E1-8680-92491F4D1490}"/>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57849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3A03-6D7F-912C-0845-6F3B9A6C432F}"/>
              </a:ext>
            </a:extLst>
          </p:cNvPr>
          <p:cNvSpPr>
            <a:spLocks noGrp="1"/>
          </p:cNvSpPr>
          <p:nvPr>
            <p:ph type="title"/>
          </p:nvPr>
        </p:nvSpPr>
        <p:spPr/>
        <p:txBody>
          <a:bodyPr/>
          <a:lstStyle/>
          <a:p>
            <a:r>
              <a:rPr lang="en-US" dirty="0">
                <a:solidFill>
                  <a:schemeClr val="bg1"/>
                </a:solidFill>
              </a:rPr>
              <a:t>Do</a:t>
            </a:r>
            <a:r>
              <a:rPr lang="en-US" dirty="0"/>
              <a:t> You See a Relationship?</a:t>
            </a:r>
          </a:p>
        </p:txBody>
      </p:sp>
      <p:sp>
        <p:nvSpPr>
          <p:cNvPr id="4" name="Slide Number Placeholder 3">
            <a:extLst>
              <a:ext uri="{FF2B5EF4-FFF2-40B4-BE49-F238E27FC236}">
                <a16:creationId xmlns:a16="http://schemas.microsoft.com/office/drawing/2014/main" id="{E9CD4A04-812C-8E91-5CC8-7228C5200D47}"/>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5" name="FRED Graph Chart" descr="FRED Graph">
            <a:extLst>
              <a:ext uri="{FF2B5EF4-FFF2-40B4-BE49-F238E27FC236}">
                <a16:creationId xmlns:a16="http://schemas.microsoft.com/office/drawing/2014/main" id="{C91DEC77-724E-C410-D740-4E96DB0A8636}"/>
              </a:ext>
            </a:extLst>
          </p:cNvPr>
          <p:cNvPicPr>
            <a:picLocks noGrp="1" noChangeAspect="1"/>
          </p:cNvPicPr>
          <p:nvPr>
            <p:ph idx="1"/>
          </p:nvPr>
        </p:nvPicPr>
        <p:blipFill>
          <a:blip r:embed="rId2"/>
          <a:stretch>
            <a:fillRect/>
          </a:stretch>
        </p:blipFill>
        <p:spPr>
          <a:xfrm>
            <a:off x="741556" y="1570038"/>
            <a:ext cx="9946888" cy="4351337"/>
          </a:xfrm>
          <a:prstGeom prst="rect">
            <a:avLst/>
          </a:prstGeom>
        </p:spPr>
      </p:pic>
    </p:spTree>
    <p:extLst>
      <p:ext uri="{BB962C8B-B14F-4D97-AF65-F5344CB8AC3E}">
        <p14:creationId xmlns:p14="http://schemas.microsoft.com/office/powerpoint/2010/main" val="2381303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9ED0-83C2-452D-BD3C-8763FE17078E}"/>
              </a:ext>
            </a:extLst>
          </p:cNvPr>
          <p:cNvSpPr>
            <a:spLocks noGrp="1"/>
          </p:cNvSpPr>
          <p:nvPr>
            <p:ph type="title"/>
          </p:nvPr>
        </p:nvSpPr>
        <p:spPr>
          <a:xfrm>
            <a:off x="704385" y="0"/>
            <a:ext cx="10515600" cy="1325563"/>
          </a:xfrm>
        </p:spPr>
        <p:txBody>
          <a:bodyPr/>
          <a:lstStyle/>
          <a:p>
            <a:r>
              <a:rPr lang="en-US" dirty="0">
                <a:solidFill>
                  <a:schemeClr val="bg1"/>
                </a:solidFill>
              </a:rPr>
              <a:t>“Do</a:t>
            </a:r>
            <a:r>
              <a:rPr lang="en-US" dirty="0"/>
              <a:t>n’t Listen to This Nonsense”</a:t>
            </a:r>
          </a:p>
        </p:txBody>
      </p:sp>
      <p:sp>
        <p:nvSpPr>
          <p:cNvPr id="3" name="Content Placeholder 2">
            <a:extLst>
              <a:ext uri="{FF2B5EF4-FFF2-40B4-BE49-F238E27FC236}">
                <a16:creationId xmlns:a16="http://schemas.microsoft.com/office/drawing/2014/main" id="{332BEC1B-F027-47EA-9F04-45AEB743E6E6}"/>
              </a:ext>
            </a:extLst>
          </p:cNvPr>
          <p:cNvSpPr>
            <a:spLocks noGrp="1"/>
          </p:cNvSpPr>
          <p:nvPr>
            <p:ph idx="1"/>
          </p:nvPr>
        </p:nvSpPr>
        <p:spPr/>
        <p:txBody>
          <a:bodyPr/>
          <a:lstStyle/>
          <a:p>
            <a:pPr marL="0" indent="0">
              <a:buNone/>
            </a:pPr>
            <a:r>
              <a:rPr lang="en-US" dirty="0"/>
              <a:t>Robert Bartley, Editor of the Editorial page of the </a:t>
            </a:r>
            <a:r>
              <a:rPr lang="en-US" i="1" dirty="0"/>
              <a:t>Wall Street Journal</a:t>
            </a:r>
            <a:r>
              <a:rPr lang="en-US" dirty="0"/>
              <a:t> in the 1980s (paraphrased):</a:t>
            </a:r>
          </a:p>
          <a:p>
            <a:pPr marL="0" indent="0">
              <a:buNone/>
            </a:pPr>
            <a:r>
              <a:rPr lang="en-US" dirty="0"/>
              <a:t>“Ronald Reagan proved that economists know nothing about inflation and unemployment. During his first term he was able to do what economists said was impossible:  simultaneously reducing inflation and unemployment.”</a:t>
            </a:r>
          </a:p>
        </p:txBody>
      </p:sp>
      <p:sp>
        <p:nvSpPr>
          <p:cNvPr id="4" name="Slide Number Placeholder 3">
            <a:extLst>
              <a:ext uri="{FF2B5EF4-FFF2-40B4-BE49-F238E27FC236}">
                <a16:creationId xmlns:a16="http://schemas.microsoft.com/office/drawing/2014/main" id="{A7F515F9-44CF-4DDC-9F42-CB608AE71BD1}"/>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extBox 4">
            <a:extLst>
              <a:ext uri="{FF2B5EF4-FFF2-40B4-BE49-F238E27FC236}">
                <a16:creationId xmlns:a16="http://schemas.microsoft.com/office/drawing/2014/main" id="{4CD69DEC-9401-1669-1B75-42DA6E1F4C55}"/>
              </a:ext>
            </a:extLst>
          </p:cNvPr>
          <p:cNvSpPr txBox="1"/>
          <p:nvPr/>
        </p:nvSpPr>
        <p:spPr>
          <a:xfrm>
            <a:off x="4739640" y="5645451"/>
            <a:ext cx="1173480" cy="646331"/>
          </a:xfrm>
          <a:prstGeom prst="rect">
            <a:avLst/>
          </a:prstGeom>
          <a:noFill/>
        </p:spPr>
        <p:txBody>
          <a:bodyPr wrap="square" rtlCol="0">
            <a:spAutoFit/>
          </a:bodyPr>
          <a:lstStyle/>
          <a:p>
            <a:r>
              <a:rPr lang="en-US" sz="3600" dirty="0"/>
              <a:t>Poll</a:t>
            </a:r>
          </a:p>
        </p:txBody>
      </p:sp>
    </p:spTree>
    <p:extLst>
      <p:ext uri="{BB962C8B-B14F-4D97-AF65-F5344CB8AC3E}">
        <p14:creationId xmlns:p14="http://schemas.microsoft.com/office/powerpoint/2010/main" val="417233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Lon</a:t>
            </a:r>
            <a:r>
              <a:rPr lang="en-US" dirty="0">
                <a:solidFill>
                  <a:schemeClr val="accent5">
                    <a:lumMod val="50000"/>
                  </a:schemeClr>
                </a:solidFill>
              </a:rPr>
              <a:t>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r>
              <a:rPr lang="en-US" dirty="0"/>
              <a:t>Unfortunately, the current fed funds rate has much less influence on long term interest rates.</a:t>
            </a:r>
          </a:p>
          <a:p>
            <a:r>
              <a:rPr lang="en-US" dirty="0"/>
              <a:t>Instead, long-term interest rates depend on two factors</a:t>
            </a:r>
          </a:p>
          <a:p>
            <a:pPr marL="914400" lvl="1" indent="-457200">
              <a:buFont typeface="+mj-lt"/>
              <a:buAutoNum type="arabicPeriod"/>
            </a:pPr>
            <a:r>
              <a:rPr lang="en-US" dirty="0"/>
              <a:t>The average of expected, future short-term rates over the life of the long-term bond.</a:t>
            </a:r>
          </a:p>
          <a:p>
            <a:pPr marL="914400" lvl="1" indent="-457200">
              <a:buFont typeface="+mj-lt"/>
              <a:buAutoNum type="arabicPeriod"/>
            </a:pPr>
            <a:r>
              <a:rPr lang="en-US" dirty="0"/>
              <a:t>“Risk” premia that reflect the possibility of unexpected changes in interest rates and the possibility of default.</a:t>
            </a:r>
          </a:p>
          <a:p>
            <a:r>
              <a:rPr lang="en-US" dirty="0"/>
              <a:t>The Secondary Tools are aimed at affecting these factors.</a:t>
            </a:r>
          </a:p>
          <a:p>
            <a:pPr lvl="1"/>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227374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Importance of Long-Term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r>
              <a:rPr lang="en-US" dirty="0"/>
              <a:t>Nobody buys a house because of the level of 1-yr interest rates, and unfortunately, the current federal funds rate has much less influence on the rates that matter.</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5" name="Content Placeholder 5">
            <a:extLst>
              <a:ext uri="{FF2B5EF4-FFF2-40B4-BE49-F238E27FC236}">
                <a16:creationId xmlns:a16="http://schemas.microsoft.com/office/drawing/2014/main" id="{18D3D59F-336B-E4EE-BAF1-25C2CC6E2A85}"/>
              </a:ext>
            </a:extLst>
          </p:cNvPr>
          <p:cNvPicPr>
            <a:picLocks noChangeAspect="1"/>
          </p:cNvPicPr>
          <p:nvPr/>
        </p:nvPicPr>
        <p:blipFill>
          <a:blip r:embed="rId3"/>
          <a:stretch>
            <a:fillRect/>
          </a:stretch>
        </p:blipFill>
        <p:spPr>
          <a:xfrm>
            <a:off x="1775461" y="3029826"/>
            <a:ext cx="8306815" cy="3200400"/>
          </a:xfrm>
          <a:prstGeom prst="rect">
            <a:avLst/>
          </a:prstGeom>
        </p:spPr>
      </p:pic>
    </p:spTree>
    <p:extLst>
      <p:ext uri="{BB962C8B-B14F-4D97-AF65-F5344CB8AC3E}">
        <p14:creationId xmlns:p14="http://schemas.microsoft.com/office/powerpoint/2010/main" val="411572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788772"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95274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118C-1D25-48C0-8FD6-DF1567452F3C}"/>
              </a:ext>
            </a:extLst>
          </p:cNvPr>
          <p:cNvSpPr>
            <a:spLocks noGrp="1"/>
          </p:cNvSpPr>
          <p:nvPr>
            <p:ph type="title"/>
          </p:nvPr>
        </p:nvSpPr>
        <p:spPr/>
        <p:txBody>
          <a:bodyPr/>
          <a:lstStyle/>
          <a:p>
            <a:r>
              <a:rPr lang="en-US" dirty="0">
                <a:solidFill>
                  <a:schemeClr val="bg1"/>
                </a:solidFill>
              </a:rPr>
              <a:t>Tw</a:t>
            </a:r>
            <a:r>
              <a:rPr lang="en-US" dirty="0">
                <a:solidFill>
                  <a:schemeClr val="accent5">
                    <a:lumMod val="50000"/>
                  </a:schemeClr>
                </a:solidFill>
              </a:rPr>
              <a:t>o Secondary Tools to Affect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1AE86988-4367-40A4-9D4C-E3B68601D29C}"/>
              </a:ext>
            </a:extLst>
          </p:cNvPr>
          <p:cNvSpPr>
            <a:spLocks noGrp="1"/>
          </p:cNvSpPr>
          <p:nvPr>
            <p:ph idx="1"/>
          </p:nvPr>
        </p:nvSpPr>
        <p:spPr/>
        <p:txBody>
          <a:bodyPr>
            <a:normAutofit/>
          </a:bodyPr>
          <a:lstStyle/>
          <a:p>
            <a:pPr marL="514350" indent="-514350">
              <a:buFont typeface="+mj-lt"/>
              <a:buAutoNum type="arabicPeriod"/>
            </a:pPr>
            <a:r>
              <a:rPr lang="en-US" dirty="0"/>
              <a:t>Forward Guidance:  Communicating the Fed’s intentions for the future path of short-term interest rates. </a:t>
            </a:r>
          </a:p>
          <a:p>
            <a:pPr marL="514350" indent="-514350">
              <a:buFont typeface="+mj-lt"/>
              <a:buAutoNum type="arabicPeriod"/>
            </a:pPr>
            <a:r>
              <a:rPr lang="en-US" dirty="0"/>
              <a:t>Long-term Asset Purchases better known as quantitative easing or QE.</a:t>
            </a:r>
          </a:p>
          <a:p>
            <a:pPr marL="514350" indent="-514350">
              <a:buFont typeface="+mj-lt"/>
              <a:buAutoNum type="arabicPeriod"/>
            </a:pPr>
            <a:endParaRPr lang="en-US" dirty="0"/>
          </a:p>
          <a:p>
            <a:pPr marL="0" indent="0">
              <a:buNone/>
            </a:pPr>
            <a:r>
              <a:rPr lang="en-US" dirty="0"/>
              <a:t>Both of these tools also affect interest rates, and thereby aggregate demand.  But their effect is on the interest rates of longer-term and riskier assets.  </a:t>
            </a:r>
          </a:p>
          <a:p>
            <a:pPr marL="0" indent="0">
              <a:buNone/>
            </a:pPr>
            <a:endParaRPr lang="en-US" dirty="0"/>
          </a:p>
        </p:txBody>
      </p:sp>
      <p:sp>
        <p:nvSpPr>
          <p:cNvPr id="4" name="Slide Number Placeholder 3">
            <a:extLst>
              <a:ext uri="{FF2B5EF4-FFF2-40B4-BE49-F238E27FC236}">
                <a16:creationId xmlns:a16="http://schemas.microsoft.com/office/drawing/2014/main" id="{32A33D88-578B-4669-B180-09DCBA25BEED}"/>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61389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BA08-80F7-442E-AD1E-BC3C6DC0D939}"/>
              </a:ext>
            </a:extLst>
          </p:cNvPr>
          <p:cNvSpPr>
            <a:spLocks noGrp="1"/>
          </p:cNvSpPr>
          <p:nvPr>
            <p:ph type="title"/>
          </p:nvPr>
        </p:nvSpPr>
        <p:spPr/>
        <p:txBody>
          <a:bodyPr/>
          <a:lstStyle/>
          <a:p>
            <a:r>
              <a:rPr lang="en-US" dirty="0">
                <a:solidFill>
                  <a:schemeClr val="bg1"/>
                </a:solidFill>
              </a:rPr>
              <a:t>For</a:t>
            </a:r>
            <a:r>
              <a:rPr lang="en-US" dirty="0">
                <a:solidFill>
                  <a:schemeClr val="accent5">
                    <a:lumMod val="50000"/>
                  </a:schemeClr>
                </a:solidFill>
              </a:rPr>
              <a:t>ward Guidance</a:t>
            </a:r>
          </a:p>
        </p:txBody>
      </p:sp>
      <p:sp>
        <p:nvSpPr>
          <p:cNvPr id="3" name="Content Placeholder 2">
            <a:extLst>
              <a:ext uri="{FF2B5EF4-FFF2-40B4-BE49-F238E27FC236}">
                <a16:creationId xmlns:a16="http://schemas.microsoft.com/office/drawing/2014/main" id="{47CA85BB-6FF0-4C68-81F7-5D40A8B70409}"/>
              </a:ext>
            </a:extLst>
          </p:cNvPr>
          <p:cNvSpPr>
            <a:spLocks noGrp="1"/>
          </p:cNvSpPr>
          <p:nvPr>
            <p:ph idx="1"/>
          </p:nvPr>
        </p:nvSpPr>
        <p:spPr/>
        <p:txBody>
          <a:bodyPr>
            <a:normAutofit/>
          </a:bodyPr>
          <a:lstStyle/>
          <a:p>
            <a:pPr marL="0" indent="0">
              <a:buNone/>
            </a:pPr>
            <a:r>
              <a:rPr lang="en-US" dirty="0"/>
              <a:t>The Fed “guides” financial market participants about what they intend to do in the future.  From the 7/27/22 Policy Statement announced at 2PM:</a:t>
            </a:r>
          </a:p>
          <a:p>
            <a:pPr marL="457200" lvl="1" indent="0">
              <a:buNone/>
            </a:pPr>
            <a:r>
              <a:rPr lang="en-US" sz="2800" dirty="0"/>
              <a:t>The Committee seeks to achieve maximum employment and inflation at the rate of 2 percent over the longer run.  In support of these goals, the Committee decided to raise the target range for the federal funds rate to 2-1/4 to 2-1/2 percent and </a:t>
            </a:r>
            <a:r>
              <a:rPr lang="en-US" sz="2800" dirty="0">
                <a:solidFill>
                  <a:srgbClr val="C00000"/>
                </a:solidFill>
              </a:rPr>
              <a:t>anticipates that ongoing increases in the target range will be appropriate.  </a:t>
            </a:r>
            <a:endParaRPr lang="en-US" sz="2800" b="1" dirty="0">
              <a:solidFill>
                <a:srgbClr val="C00000"/>
              </a:solidFill>
            </a:endParaRPr>
          </a:p>
        </p:txBody>
      </p:sp>
      <p:sp>
        <p:nvSpPr>
          <p:cNvPr id="4" name="Slide Number Placeholder 3">
            <a:extLst>
              <a:ext uri="{FF2B5EF4-FFF2-40B4-BE49-F238E27FC236}">
                <a16:creationId xmlns:a16="http://schemas.microsoft.com/office/drawing/2014/main" id="{1493303E-A3CB-4881-B489-960A8D8816B5}"/>
              </a:ext>
            </a:extLst>
          </p:cNvPr>
          <p:cNvSpPr>
            <a:spLocks noGrp="1"/>
          </p:cNvSpPr>
          <p:nvPr>
            <p:ph type="sldNum" sz="quarter" idx="12"/>
          </p:nvPr>
        </p:nvSpPr>
        <p:spPr/>
        <p:txBody>
          <a:bodyPr/>
          <a:lstStyle/>
          <a:p>
            <a:fld id="{D9F085D5-EC86-4F6A-B501-C1359CB39116}" type="slidenum">
              <a:rPr lang="en-GB" smtClean="0"/>
              <a:t>31</a:t>
            </a:fld>
            <a:endParaRPr lang="en-GB" dirty="0"/>
          </a:p>
        </p:txBody>
      </p:sp>
    </p:spTree>
    <p:extLst>
      <p:ext uri="{BB962C8B-B14F-4D97-AF65-F5344CB8AC3E}">
        <p14:creationId xmlns:p14="http://schemas.microsoft.com/office/powerpoint/2010/main" val="213610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407C-CEDC-B70F-E26E-FADD8CFCDDC4}"/>
              </a:ext>
            </a:extLst>
          </p:cNvPr>
          <p:cNvSpPr>
            <a:spLocks noGrp="1"/>
          </p:cNvSpPr>
          <p:nvPr>
            <p:ph type="title"/>
          </p:nvPr>
        </p:nvSpPr>
        <p:spPr/>
        <p:txBody>
          <a:bodyPr/>
          <a:lstStyle/>
          <a:p>
            <a:r>
              <a:rPr lang="en-US" dirty="0">
                <a:solidFill>
                  <a:schemeClr val="bg1"/>
                </a:solidFill>
              </a:rPr>
              <a:t>On</a:t>
            </a:r>
            <a:r>
              <a:rPr lang="en-US" dirty="0"/>
              <a:t>e-Year Rate and Fed Policy Moves</a:t>
            </a:r>
          </a:p>
        </p:txBody>
      </p:sp>
      <p:sp>
        <p:nvSpPr>
          <p:cNvPr id="4" name="Slide Number Placeholder 3">
            <a:extLst>
              <a:ext uri="{FF2B5EF4-FFF2-40B4-BE49-F238E27FC236}">
                <a16:creationId xmlns:a16="http://schemas.microsoft.com/office/drawing/2014/main" id="{F5BA9CB2-7F18-040C-4EE4-B284FF420D86}"/>
              </a:ext>
            </a:extLst>
          </p:cNvPr>
          <p:cNvSpPr>
            <a:spLocks noGrp="1"/>
          </p:cNvSpPr>
          <p:nvPr>
            <p:ph type="sldNum" sz="quarter" idx="12"/>
          </p:nvPr>
        </p:nvSpPr>
        <p:spPr/>
        <p:txBody>
          <a:bodyPr/>
          <a:lstStyle/>
          <a:p>
            <a:fld id="{D9F085D5-EC86-4F6A-B501-C1359CB39116}" type="slidenum">
              <a:rPr lang="en-GB" smtClean="0"/>
              <a:t>32</a:t>
            </a:fld>
            <a:endParaRPr lang="en-GB"/>
          </a:p>
        </p:txBody>
      </p:sp>
      <p:cxnSp>
        <p:nvCxnSpPr>
          <p:cNvPr id="9" name="Straight Connector 8">
            <a:extLst>
              <a:ext uri="{FF2B5EF4-FFF2-40B4-BE49-F238E27FC236}">
                <a16:creationId xmlns:a16="http://schemas.microsoft.com/office/drawing/2014/main" id="{9BB7BC9F-C620-29D8-FD75-C6D0615D4E94}"/>
              </a:ext>
            </a:extLst>
          </p:cNvPr>
          <p:cNvCxnSpPr>
            <a:cxnSpLocks/>
          </p:cNvCxnSpPr>
          <p:nvPr/>
        </p:nvCxnSpPr>
        <p:spPr>
          <a:xfrm>
            <a:off x="5905500" y="2164080"/>
            <a:ext cx="0" cy="327660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FFA3E699-2731-F2B6-2369-2E7F9D68B347}"/>
              </a:ext>
            </a:extLst>
          </p:cNvPr>
          <p:cNvCxnSpPr>
            <a:cxnSpLocks/>
          </p:cNvCxnSpPr>
          <p:nvPr/>
        </p:nvCxnSpPr>
        <p:spPr>
          <a:xfrm>
            <a:off x="8229600" y="2164080"/>
            <a:ext cx="0" cy="327660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E753B177-940F-1365-28A3-74BA19E16D01}"/>
              </a:ext>
            </a:extLst>
          </p:cNvPr>
          <p:cNvCxnSpPr>
            <a:cxnSpLocks/>
          </p:cNvCxnSpPr>
          <p:nvPr/>
        </p:nvCxnSpPr>
        <p:spPr>
          <a:xfrm>
            <a:off x="7147560" y="2164080"/>
            <a:ext cx="0" cy="327660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99B90968-CE0E-A71B-84BD-7C18177A350F}"/>
              </a:ext>
            </a:extLst>
          </p:cNvPr>
          <p:cNvCxnSpPr>
            <a:cxnSpLocks/>
          </p:cNvCxnSpPr>
          <p:nvPr/>
        </p:nvCxnSpPr>
        <p:spPr>
          <a:xfrm>
            <a:off x="9272751" y="2286000"/>
            <a:ext cx="0" cy="327660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D646A066-3721-465E-29B0-40321392316F}"/>
              </a:ext>
            </a:extLst>
          </p:cNvPr>
          <p:cNvCxnSpPr>
            <a:cxnSpLocks/>
          </p:cNvCxnSpPr>
          <p:nvPr/>
        </p:nvCxnSpPr>
        <p:spPr>
          <a:xfrm>
            <a:off x="10667211" y="2164080"/>
            <a:ext cx="0" cy="3276600"/>
          </a:xfrm>
          <a:prstGeom prst="line">
            <a:avLst/>
          </a:prstGeom>
          <a:ln w="25400"/>
        </p:spPr>
        <p:style>
          <a:lnRef idx="1">
            <a:schemeClr val="accent2"/>
          </a:lnRef>
          <a:fillRef idx="0">
            <a:schemeClr val="accent2"/>
          </a:fillRef>
          <a:effectRef idx="0">
            <a:schemeClr val="accent2"/>
          </a:effectRef>
          <a:fontRef idx="minor">
            <a:schemeClr val="tx1"/>
          </a:fontRef>
        </p:style>
      </p:cxnSp>
      <p:graphicFrame>
        <p:nvGraphicFramePr>
          <p:cNvPr id="17" name="Chart 16">
            <a:extLst>
              <a:ext uri="{FF2B5EF4-FFF2-40B4-BE49-F238E27FC236}">
                <a16:creationId xmlns:a16="http://schemas.microsoft.com/office/drawing/2014/main" id="{4B3CC369-52E5-0926-ACCD-17FFC59A1F27}"/>
              </a:ext>
            </a:extLst>
          </p:cNvPr>
          <p:cNvGraphicFramePr>
            <a:graphicFrameLocks noGrp="1"/>
          </p:cNvGraphicFramePr>
          <p:nvPr>
            <p:extLst>
              <p:ext uri="{D42A27DB-BD31-4B8C-83A1-F6EECF244321}">
                <p14:modId xmlns:p14="http://schemas.microsoft.com/office/powerpoint/2010/main" val="3856874011"/>
              </p:ext>
            </p:extLst>
          </p:nvPr>
        </p:nvGraphicFramePr>
        <p:xfrm>
          <a:off x="1455517" y="1352277"/>
          <a:ext cx="9608723" cy="50605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894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8AB-BE16-1EDB-86AA-DA7204DB6600}"/>
              </a:ext>
            </a:extLst>
          </p:cNvPr>
          <p:cNvSpPr>
            <a:spLocks noGrp="1"/>
          </p:cNvSpPr>
          <p:nvPr>
            <p:ph type="title"/>
          </p:nvPr>
        </p:nvSpPr>
        <p:spPr/>
        <p:txBody>
          <a:bodyPr/>
          <a:lstStyle/>
          <a:p>
            <a:r>
              <a:rPr lang="en-US" dirty="0">
                <a:solidFill>
                  <a:schemeClr val="bg1"/>
                </a:solidFill>
              </a:rPr>
              <a:t>QE</a:t>
            </a:r>
            <a:r>
              <a:rPr lang="en-US" dirty="0"/>
              <a:t> And Long-term, Risky Rates</a:t>
            </a:r>
          </a:p>
        </p:txBody>
      </p:sp>
      <p:sp>
        <p:nvSpPr>
          <p:cNvPr id="3" name="Content Placeholder 2">
            <a:extLst>
              <a:ext uri="{FF2B5EF4-FFF2-40B4-BE49-F238E27FC236}">
                <a16:creationId xmlns:a16="http://schemas.microsoft.com/office/drawing/2014/main" id="{29DAE064-0E25-0D29-B9FE-9F6D9ACE2EEE}"/>
              </a:ext>
            </a:extLst>
          </p:cNvPr>
          <p:cNvSpPr>
            <a:spLocks noGrp="1"/>
          </p:cNvSpPr>
          <p:nvPr>
            <p:ph idx="1"/>
          </p:nvPr>
        </p:nvSpPr>
        <p:spPr/>
        <p:txBody>
          <a:bodyPr/>
          <a:lstStyle/>
          <a:p>
            <a:r>
              <a:rPr lang="en-US" dirty="0"/>
              <a:t>Financial investors require a higher interest rate on risky bonds, than on safe short-term Treasuries.</a:t>
            </a:r>
          </a:p>
          <a:p>
            <a:r>
              <a:rPr lang="en-US" dirty="0"/>
              <a:t>The greater the supply of risky bonds, the higher the required risk premia needed to get enough private investors to buy them.</a:t>
            </a:r>
          </a:p>
          <a:p>
            <a:r>
              <a:rPr lang="en-US" dirty="0"/>
              <a:t>QE lowers the supply of long-term bonds held by private investors and thereby lowers to required risk premia and the interest rate on these bonds.</a:t>
            </a:r>
          </a:p>
          <a:p>
            <a:r>
              <a:rPr lang="en-US" dirty="0"/>
              <a:t>QE is particularly important when the federal funds rate has hit the zero (ZLB)</a:t>
            </a:r>
          </a:p>
        </p:txBody>
      </p:sp>
      <p:sp>
        <p:nvSpPr>
          <p:cNvPr id="4" name="Slide Number Placeholder 3">
            <a:extLst>
              <a:ext uri="{FF2B5EF4-FFF2-40B4-BE49-F238E27FC236}">
                <a16:creationId xmlns:a16="http://schemas.microsoft.com/office/drawing/2014/main" id="{D8BB4758-95A0-C9FD-FFEC-4BB3AAF52A97}"/>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39925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154-F82F-4834-9B72-A8C8DC7C1F1E}"/>
              </a:ext>
            </a:extLst>
          </p:cNvPr>
          <p:cNvSpPr>
            <a:spLocks noGrp="1"/>
          </p:cNvSpPr>
          <p:nvPr>
            <p:ph type="title"/>
          </p:nvPr>
        </p:nvSpPr>
        <p:spPr/>
        <p:txBody>
          <a:bodyPr/>
          <a:lstStyle/>
          <a:p>
            <a:r>
              <a:rPr lang="en-US" dirty="0">
                <a:solidFill>
                  <a:schemeClr val="bg1"/>
                </a:solidFill>
              </a:rPr>
              <a:t>QE </a:t>
            </a:r>
            <a:r>
              <a:rPr lang="en-US" dirty="0">
                <a:solidFill>
                  <a:schemeClr val="accent5">
                    <a:lumMod val="50000"/>
                  </a:schemeClr>
                </a:solidFill>
              </a:rPr>
              <a:t>Has Been a Big Deal</a:t>
            </a:r>
            <a:endParaRPr lang="en-US" dirty="0"/>
          </a:p>
        </p:txBody>
      </p:sp>
      <p:sp>
        <p:nvSpPr>
          <p:cNvPr id="4" name="Slide Number Placeholder 3">
            <a:extLst>
              <a:ext uri="{FF2B5EF4-FFF2-40B4-BE49-F238E27FC236}">
                <a16:creationId xmlns:a16="http://schemas.microsoft.com/office/drawing/2014/main" id="{66F1ED89-DEC9-4213-9D39-7733CAD1A37B}"/>
              </a:ext>
            </a:extLst>
          </p:cNvPr>
          <p:cNvSpPr>
            <a:spLocks noGrp="1"/>
          </p:cNvSpPr>
          <p:nvPr>
            <p:ph type="sldNum" sz="quarter" idx="12"/>
          </p:nvPr>
        </p:nvSpPr>
        <p:spPr/>
        <p:txBody>
          <a:bodyPr/>
          <a:lstStyle/>
          <a:p>
            <a:fld id="{D9F085D5-EC86-4F6A-B501-C1359CB39116}" type="slidenum">
              <a:rPr lang="en-GB" smtClean="0"/>
              <a:t>34</a:t>
            </a:fld>
            <a:endParaRPr lang="en-GB"/>
          </a:p>
        </p:txBody>
      </p:sp>
      <p:graphicFrame>
        <p:nvGraphicFramePr>
          <p:cNvPr id="10" name="Chart 9">
            <a:extLst>
              <a:ext uri="{FF2B5EF4-FFF2-40B4-BE49-F238E27FC236}">
                <a16:creationId xmlns:a16="http://schemas.microsoft.com/office/drawing/2014/main" id="{7B9A50E1-72EE-BEE6-5DE5-A6A9696F71DC}"/>
              </a:ext>
            </a:extLst>
          </p:cNvPr>
          <p:cNvGraphicFramePr>
            <a:graphicFrameLocks noGrp="1"/>
          </p:cNvGraphicFramePr>
          <p:nvPr>
            <p:extLst>
              <p:ext uri="{D42A27DB-BD31-4B8C-83A1-F6EECF244321}">
                <p14:modId xmlns:p14="http://schemas.microsoft.com/office/powerpoint/2010/main" val="3264504303"/>
              </p:ext>
            </p:extLst>
          </p:nvPr>
        </p:nvGraphicFramePr>
        <p:xfrm>
          <a:off x="1775557" y="1135380"/>
          <a:ext cx="8640885" cy="5094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7067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B4E-CDAA-4A10-AC16-7EE163F83EBC}"/>
              </a:ext>
            </a:extLst>
          </p:cNvPr>
          <p:cNvSpPr>
            <a:spLocks noGrp="1"/>
          </p:cNvSpPr>
          <p:nvPr>
            <p:ph type="title"/>
          </p:nvPr>
        </p:nvSpPr>
        <p:spPr>
          <a:xfrm>
            <a:off x="838200" y="312304"/>
            <a:ext cx="10515600" cy="1325563"/>
          </a:xfrm>
        </p:spPr>
        <p:txBody>
          <a:bodyPr/>
          <a:lstStyle/>
          <a:p>
            <a:r>
              <a:rPr lang="en-US" dirty="0">
                <a:solidFill>
                  <a:schemeClr val="bg1"/>
                </a:solidFill>
              </a:rPr>
              <a:t>A P</a:t>
            </a:r>
            <a:r>
              <a:rPr lang="en-US" dirty="0">
                <a:solidFill>
                  <a:schemeClr val="accent5">
                    <a:lumMod val="50000"/>
                  </a:schemeClr>
                </a:solidFill>
              </a:rPr>
              <a:t>olicy Strategy: Stabilize Expectations of Inflation</a:t>
            </a:r>
          </a:p>
        </p:txBody>
      </p:sp>
      <p:sp>
        <p:nvSpPr>
          <p:cNvPr id="3" name="Content Placeholder 2">
            <a:extLst>
              <a:ext uri="{FF2B5EF4-FFF2-40B4-BE49-F238E27FC236}">
                <a16:creationId xmlns:a16="http://schemas.microsoft.com/office/drawing/2014/main" id="{B96CDF0B-C973-413B-A178-673E1F962B2F}"/>
              </a:ext>
            </a:extLst>
          </p:cNvPr>
          <p:cNvSpPr>
            <a:spLocks noGrp="1"/>
          </p:cNvSpPr>
          <p:nvPr>
            <p:ph idx="1"/>
          </p:nvPr>
        </p:nvSpPr>
        <p:spPr/>
        <p:txBody>
          <a:bodyPr>
            <a:normAutofit/>
          </a:bodyPr>
          <a:lstStyle/>
          <a:p>
            <a:r>
              <a:rPr lang="en-US" dirty="0"/>
              <a:t>Monetary Policy is much easier if the people believe that the Fed will achieve its inflation target. </a:t>
            </a:r>
          </a:p>
          <a:p>
            <a:pPr marL="0" indent="0">
              <a:buNone/>
            </a:pPr>
            <a:r>
              <a:rPr lang="en-US" dirty="0"/>
              <a:t>Ben Bernanke (2007):</a:t>
            </a:r>
          </a:p>
          <a:p>
            <a:pPr marL="0" indent="0">
              <a:buNone/>
            </a:pPr>
            <a:r>
              <a:rPr lang="en-US" sz="2600" b="0" i="0" dirty="0">
                <a:solidFill>
                  <a:srgbClr val="333333"/>
                </a:solidFill>
                <a:effectLst/>
                <a:latin typeface="Arial" panose="020B0604020202020204" pitchFamily="34" charset="0"/>
              </a:rPr>
              <a:t> </a:t>
            </a:r>
            <a:r>
              <a:rPr lang="en-US" sz="2600" i="0" dirty="0">
                <a:solidFill>
                  <a:schemeClr val="accent5">
                    <a:lumMod val="50000"/>
                  </a:schemeClr>
                </a:solidFill>
                <a:effectLst/>
                <a:latin typeface="Arial" panose="020B0604020202020204" pitchFamily="34" charset="0"/>
              </a:rPr>
              <a:t>”…if inflation expectations respond less than previously to variations in economic activity, then inflation itself will become relatively more insensitive to the level of activity…” </a:t>
            </a:r>
          </a:p>
          <a:p>
            <a:r>
              <a:rPr lang="en-US" dirty="0">
                <a:solidFill>
                  <a:schemeClr val="accent5">
                    <a:lumMod val="50000"/>
                  </a:schemeClr>
                </a:solidFill>
                <a:latin typeface="Arial" panose="020B0604020202020204" pitchFamily="34" charset="0"/>
              </a:rPr>
              <a:t>In central bank jargon, stable expectations are “well anchored.”</a:t>
            </a:r>
          </a:p>
          <a:p>
            <a:pPr marL="0" indent="0">
              <a:buNone/>
            </a:pPr>
            <a:endParaRPr lang="en-US" dirty="0">
              <a:solidFill>
                <a:schemeClr val="accent5">
                  <a:lumMod val="50000"/>
                </a:schemeClr>
              </a:solidFill>
              <a:latin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AE76E956-A595-43FF-A071-B8A11BB27C81}"/>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10536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862C-B9C8-42D6-9110-8E4FB1523928}"/>
              </a:ext>
            </a:extLst>
          </p:cNvPr>
          <p:cNvSpPr>
            <a:spLocks noGrp="1"/>
          </p:cNvSpPr>
          <p:nvPr>
            <p:ph type="title"/>
          </p:nvPr>
        </p:nvSpPr>
        <p:spPr/>
        <p:txBody>
          <a:bodyPr/>
          <a:lstStyle/>
          <a:p>
            <a:r>
              <a:rPr lang="en-US" dirty="0">
                <a:solidFill>
                  <a:schemeClr val="bg1"/>
                </a:solidFill>
              </a:rPr>
              <a:t>An</a:t>
            </a:r>
            <a:r>
              <a:rPr lang="en-US" dirty="0"/>
              <a:t>choring Requires Credibility</a:t>
            </a:r>
          </a:p>
        </p:txBody>
      </p:sp>
      <p:sp>
        <p:nvSpPr>
          <p:cNvPr id="3" name="Content Placeholder 2">
            <a:extLst>
              <a:ext uri="{FF2B5EF4-FFF2-40B4-BE49-F238E27FC236}">
                <a16:creationId xmlns:a16="http://schemas.microsoft.com/office/drawing/2014/main" id="{5C676D83-EF67-405F-BAA3-0179AE615C74}"/>
              </a:ext>
            </a:extLst>
          </p:cNvPr>
          <p:cNvSpPr>
            <a:spLocks noGrp="1"/>
          </p:cNvSpPr>
          <p:nvPr>
            <p:ph idx="1"/>
          </p:nvPr>
        </p:nvSpPr>
        <p:spPr/>
        <p:txBody>
          <a:bodyPr/>
          <a:lstStyle/>
          <a:p>
            <a:pPr marL="0" indent="0">
              <a:buNone/>
            </a:pPr>
            <a:r>
              <a:rPr lang="en-US" dirty="0"/>
              <a:t>Credibility, the public believes that the Fed will achieve its goals.</a:t>
            </a:r>
          </a:p>
          <a:p>
            <a:r>
              <a:rPr lang="en-US" dirty="0"/>
              <a:t>Requirements for Credibility</a:t>
            </a:r>
          </a:p>
          <a:p>
            <a:pPr marL="914400" lvl="1" indent="-457200">
              <a:buFont typeface="+mj-lt"/>
              <a:buAutoNum type="arabicPeriod"/>
            </a:pPr>
            <a:r>
              <a:rPr lang="en-US" dirty="0"/>
              <a:t>Transparency (Communication)</a:t>
            </a:r>
          </a:p>
          <a:p>
            <a:pPr marL="914400" lvl="1" indent="-457200">
              <a:buFont typeface="+mj-lt"/>
              <a:buAutoNum type="arabicPeriod"/>
            </a:pPr>
            <a:r>
              <a:rPr lang="en-US" dirty="0"/>
              <a:t>Accountability (Performance)</a:t>
            </a:r>
          </a:p>
          <a:p>
            <a:pPr marL="914400" lvl="1" indent="-457200">
              <a:buFont typeface="+mj-lt"/>
              <a:buAutoNum type="arabicPeriod"/>
            </a:pPr>
            <a:r>
              <a:rPr lang="en-US" dirty="0"/>
              <a:t>Political Independence</a:t>
            </a:r>
          </a:p>
          <a:p>
            <a:pPr marL="0" indent="0">
              <a:buNone/>
            </a:pPr>
            <a:endParaRPr lang="en-US" dirty="0"/>
          </a:p>
          <a:p>
            <a:pPr marL="0" indent="0">
              <a:buNone/>
            </a:pPr>
            <a:r>
              <a:rPr lang="en-US" dirty="0"/>
              <a:t>Things to think about:  The Fed through monetary policy has the most influence on the short-run behavior of the economy.  These governmental decisions are made “technocratically” and not democratically.  Is that a problem?</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CDDFFB4-39E9-43AF-AB62-8B9A37B3D8BB}"/>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427083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7E48-8B5B-41A5-958B-67CFF404A27F}"/>
              </a:ext>
            </a:extLst>
          </p:cNvPr>
          <p:cNvSpPr>
            <a:spLocks noGrp="1"/>
          </p:cNvSpPr>
          <p:nvPr>
            <p:ph type="title"/>
          </p:nvPr>
        </p:nvSpPr>
        <p:spPr/>
        <p:txBody>
          <a:bodyPr/>
          <a:lstStyle/>
          <a:p>
            <a:r>
              <a:rPr lang="en-US" dirty="0">
                <a:solidFill>
                  <a:schemeClr val="bg1"/>
                </a:solidFill>
              </a:rPr>
              <a:t>The</a:t>
            </a:r>
            <a:r>
              <a:rPr lang="en-US" dirty="0"/>
              <a:t> Great Moderation</a:t>
            </a:r>
          </a:p>
        </p:txBody>
      </p:sp>
      <p:sp>
        <p:nvSpPr>
          <p:cNvPr id="3" name="Content Placeholder 2">
            <a:extLst>
              <a:ext uri="{FF2B5EF4-FFF2-40B4-BE49-F238E27FC236}">
                <a16:creationId xmlns:a16="http://schemas.microsoft.com/office/drawing/2014/main" id="{2279CC3F-3296-4DE3-8621-A153E2864D82}"/>
              </a:ext>
            </a:extLst>
          </p:cNvPr>
          <p:cNvSpPr>
            <a:spLocks noGrp="1"/>
          </p:cNvSpPr>
          <p:nvPr>
            <p:ph idx="1"/>
          </p:nvPr>
        </p:nvSpPr>
        <p:spPr/>
        <p:txBody>
          <a:bodyPr/>
          <a:lstStyle/>
          <a:p>
            <a:r>
              <a:rPr lang="en-US" dirty="0">
                <a:solidFill>
                  <a:schemeClr val="accent5">
                    <a:lumMod val="50000"/>
                  </a:schemeClr>
                </a:solidFill>
              </a:rPr>
              <a:t>Volcker paid a price in the early 1980s, but the price paid dividends from 1990 through 2008.</a:t>
            </a:r>
          </a:p>
          <a:p>
            <a:r>
              <a:rPr lang="en-US" dirty="0"/>
              <a:t>During that period the performance of the US economy was extraordinary and even Milton Friedman gave kudos to the Alan Greenspan.</a:t>
            </a:r>
          </a:p>
          <a:p>
            <a:r>
              <a:rPr lang="en-US" dirty="0">
                <a:solidFill>
                  <a:schemeClr val="accent5">
                    <a:lumMod val="50000"/>
                  </a:schemeClr>
                </a:solidFill>
              </a:rPr>
              <a:t>Has Powell jeopardized Volcker’s legacy?</a:t>
            </a:r>
            <a:endParaRPr lang="en-US" dirty="0"/>
          </a:p>
        </p:txBody>
      </p:sp>
      <p:sp>
        <p:nvSpPr>
          <p:cNvPr id="4" name="Slide Number Placeholder 3">
            <a:extLst>
              <a:ext uri="{FF2B5EF4-FFF2-40B4-BE49-F238E27FC236}">
                <a16:creationId xmlns:a16="http://schemas.microsoft.com/office/drawing/2014/main" id="{9BC948DC-D7D5-4CC1-9349-710B67BF2C84}"/>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17574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9A2-493F-4BA3-8549-01EBE4E50DA8}"/>
              </a:ext>
            </a:extLst>
          </p:cNvPr>
          <p:cNvSpPr>
            <a:spLocks noGrp="1"/>
          </p:cNvSpPr>
          <p:nvPr>
            <p:ph type="title"/>
          </p:nvPr>
        </p:nvSpPr>
        <p:spPr/>
        <p:txBody>
          <a:bodyPr/>
          <a:lstStyle/>
          <a:p>
            <a:r>
              <a:rPr lang="en-US" dirty="0">
                <a:solidFill>
                  <a:schemeClr val="bg2"/>
                </a:solidFill>
              </a:rPr>
              <a:t>Wh</a:t>
            </a:r>
            <a:r>
              <a:rPr lang="en-US" dirty="0"/>
              <a:t>y Did Powell Do It?</a:t>
            </a:r>
          </a:p>
        </p:txBody>
      </p:sp>
      <p:sp>
        <p:nvSpPr>
          <p:cNvPr id="4" name="Slide Number Placeholder 3">
            <a:extLst>
              <a:ext uri="{FF2B5EF4-FFF2-40B4-BE49-F238E27FC236}">
                <a16:creationId xmlns:a16="http://schemas.microsoft.com/office/drawing/2014/main" id="{70BE3F07-9210-4FF7-A6B4-A7B7D585AE03}"/>
              </a:ext>
            </a:extLst>
          </p:cNvPr>
          <p:cNvSpPr>
            <a:spLocks noGrp="1"/>
          </p:cNvSpPr>
          <p:nvPr>
            <p:ph type="sldNum" sz="quarter" idx="12"/>
          </p:nvPr>
        </p:nvSpPr>
        <p:spPr/>
        <p:txBody>
          <a:bodyPr/>
          <a:lstStyle/>
          <a:p>
            <a:fld id="{D9F085D5-EC86-4F6A-B501-C1359CB39116}" type="slidenum">
              <a:rPr lang="en-GB" smtClean="0"/>
              <a:t>38</a:t>
            </a:fld>
            <a:endParaRPr lang="en-GB"/>
          </a:p>
        </p:txBody>
      </p:sp>
      <p:pic>
        <p:nvPicPr>
          <p:cNvPr id="8" name="Content Placeholder 7" descr="Chart, line chart&#10;&#10;Description automatically generated">
            <a:extLst>
              <a:ext uri="{FF2B5EF4-FFF2-40B4-BE49-F238E27FC236}">
                <a16:creationId xmlns:a16="http://schemas.microsoft.com/office/drawing/2014/main" id="{B8CB2992-39E2-4B19-8ED7-ED778F8E0B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814" y="1078706"/>
            <a:ext cx="10818371" cy="5029200"/>
          </a:xfrm>
        </p:spPr>
      </p:pic>
      <p:grpSp>
        <p:nvGrpSpPr>
          <p:cNvPr id="10" name="Group 9">
            <a:extLst>
              <a:ext uri="{FF2B5EF4-FFF2-40B4-BE49-F238E27FC236}">
                <a16:creationId xmlns:a16="http://schemas.microsoft.com/office/drawing/2014/main" id="{F311A8EF-364F-4DEE-B584-3E39F5535F04}"/>
              </a:ext>
            </a:extLst>
          </p:cNvPr>
          <p:cNvGrpSpPr/>
          <p:nvPr/>
        </p:nvGrpSpPr>
        <p:grpSpPr>
          <a:xfrm>
            <a:off x="8672053" y="1834699"/>
            <a:ext cx="2583917" cy="3439048"/>
            <a:chOff x="8672053" y="1834699"/>
            <a:chExt cx="2583917" cy="3439048"/>
          </a:xfrm>
        </p:grpSpPr>
        <p:cxnSp>
          <p:nvCxnSpPr>
            <p:cNvPr id="5" name="Straight Connector 4">
              <a:extLst>
                <a:ext uri="{FF2B5EF4-FFF2-40B4-BE49-F238E27FC236}">
                  <a16:creationId xmlns:a16="http://schemas.microsoft.com/office/drawing/2014/main" id="{789F080F-8EBE-4EE8-B827-AE9A9A8ECB09}"/>
                </a:ext>
              </a:extLst>
            </p:cNvPr>
            <p:cNvCxnSpPr>
              <a:cxnSpLocks/>
            </p:cNvCxnSpPr>
            <p:nvPr/>
          </p:nvCxnSpPr>
          <p:spPr>
            <a:xfrm>
              <a:off x="9710368" y="2607515"/>
              <a:ext cx="0" cy="26662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88C295-39AF-4577-84A8-9835B908D1D3}"/>
                </a:ext>
              </a:extLst>
            </p:cNvPr>
            <p:cNvSpPr txBox="1"/>
            <p:nvPr/>
          </p:nvSpPr>
          <p:spPr>
            <a:xfrm>
              <a:off x="8672053" y="1834699"/>
              <a:ext cx="2583917" cy="830997"/>
            </a:xfrm>
            <a:prstGeom prst="rect">
              <a:avLst/>
            </a:prstGeom>
            <a:noFill/>
          </p:spPr>
          <p:txBody>
            <a:bodyPr wrap="square" rtlCol="0">
              <a:spAutoFit/>
            </a:bodyPr>
            <a:lstStyle/>
            <a:p>
              <a:r>
                <a:rPr lang="en-US" sz="2400" dirty="0"/>
                <a:t>Powell Replaces </a:t>
              </a:r>
            </a:p>
            <a:p>
              <a:r>
                <a:rPr lang="en-US" sz="2400" dirty="0"/>
                <a:t>Yellen as Chair</a:t>
              </a:r>
            </a:p>
          </p:txBody>
        </p:sp>
      </p:grpSp>
    </p:spTree>
    <p:extLst>
      <p:ext uri="{BB962C8B-B14F-4D97-AF65-F5344CB8AC3E}">
        <p14:creationId xmlns:p14="http://schemas.microsoft.com/office/powerpoint/2010/main" val="240131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DD4-E49D-44E4-AA7B-A66A2DB44D1F}"/>
              </a:ext>
            </a:extLst>
          </p:cNvPr>
          <p:cNvSpPr>
            <a:spLocks noGrp="1"/>
          </p:cNvSpPr>
          <p:nvPr>
            <p:ph type="title"/>
          </p:nvPr>
        </p:nvSpPr>
        <p:spPr/>
        <p:txBody>
          <a:bodyPr/>
          <a:lstStyle/>
          <a:p>
            <a:r>
              <a:rPr lang="en-US" dirty="0">
                <a:solidFill>
                  <a:schemeClr val="bg2"/>
                </a:solidFill>
              </a:rPr>
              <a:t>Pol</a:t>
            </a:r>
            <a:r>
              <a:rPr lang="en-US" dirty="0"/>
              <a:t>icy Changes under Powell</a:t>
            </a:r>
          </a:p>
        </p:txBody>
      </p:sp>
      <p:sp>
        <p:nvSpPr>
          <p:cNvPr id="3" name="Content Placeholder 2">
            <a:extLst>
              <a:ext uri="{FF2B5EF4-FFF2-40B4-BE49-F238E27FC236}">
                <a16:creationId xmlns:a16="http://schemas.microsoft.com/office/drawing/2014/main" id="{F27DF15E-5D2F-47C9-867B-C4BAC8F96B74}"/>
              </a:ext>
            </a:extLst>
          </p:cNvPr>
          <p:cNvSpPr>
            <a:spLocks noGrp="1"/>
          </p:cNvSpPr>
          <p:nvPr>
            <p:ph idx="1"/>
          </p:nvPr>
        </p:nvSpPr>
        <p:spPr/>
        <p:txBody>
          <a:bodyPr/>
          <a:lstStyle/>
          <a:p>
            <a:r>
              <a:rPr lang="en-US" dirty="0"/>
              <a:t>In the Fed’s dual mandate put more emphasis on the employment goal relative to the inflation goal.</a:t>
            </a:r>
          </a:p>
          <a:p>
            <a:r>
              <a:rPr lang="en-US" dirty="0"/>
              <a:t>Inflation goal switched from targeting forecasted</a:t>
            </a:r>
            <a:r>
              <a:rPr lang="en-US" i="1" dirty="0"/>
              <a:t> future </a:t>
            </a:r>
            <a:r>
              <a:rPr lang="en-US" dirty="0"/>
              <a:t>inflation to trying to achieve average </a:t>
            </a:r>
            <a:r>
              <a:rPr lang="en-US" i="1" dirty="0"/>
              <a:t>realized</a:t>
            </a:r>
            <a:r>
              <a:rPr lang="en-US" dirty="0"/>
              <a:t> inflation of 2%</a:t>
            </a:r>
          </a:p>
          <a:p>
            <a:pPr marL="0" indent="0">
              <a:buNone/>
            </a:pPr>
            <a:r>
              <a:rPr lang="en-US" dirty="0"/>
              <a:t>Have they forgotten about Lags!</a:t>
            </a:r>
          </a:p>
        </p:txBody>
      </p:sp>
      <p:sp>
        <p:nvSpPr>
          <p:cNvPr id="4" name="Slide Number Placeholder 3">
            <a:extLst>
              <a:ext uri="{FF2B5EF4-FFF2-40B4-BE49-F238E27FC236}">
                <a16:creationId xmlns:a16="http://schemas.microsoft.com/office/drawing/2014/main" id="{63BBF451-2397-4B4C-A2B0-B4155CDBFEFE}"/>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152596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880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EDEB-B3C1-E5B2-C306-7D971E6AF44E}"/>
              </a:ext>
            </a:extLst>
          </p:cNvPr>
          <p:cNvSpPr>
            <a:spLocks noGrp="1"/>
          </p:cNvSpPr>
          <p:nvPr>
            <p:ph type="title"/>
          </p:nvPr>
        </p:nvSpPr>
        <p:spPr/>
        <p:txBody>
          <a:bodyPr/>
          <a:lstStyle/>
          <a:p>
            <a:r>
              <a:rPr lang="en-US" dirty="0">
                <a:solidFill>
                  <a:schemeClr val="bg1"/>
                </a:solidFill>
              </a:rPr>
              <a:t>OK, </a:t>
            </a:r>
            <a:r>
              <a:rPr lang="en-US" dirty="0"/>
              <a:t>But What Explains Powell’s Reversal?</a:t>
            </a:r>
          </a:p>
        </p:txBody>
      </p:sp>
      <p:sp>
        <p:nvSpPr>
          <p:cNvPr id="3" name="Content Placeholder 2">
            <a:extLst>
              <a:ext uri="{FF2B5EF4-FFF2-40B4-BE49-F238E27FC236}">
                <a16:creationId xmlns:a16="http://schemas.microsoft.com/office/drawing/2014/main" id="{F6EA55A9-103E-CB20-5625-17565DF486F0}"/>
              </a:ext>
            </a:extLst>
          </p:cNvPr>
          <p:cNvSpPr>
            <a:spLocks noGrp="1"/>
          </p:cNvSpPr>
          <p:nvPr>
            <p:ph idx="1"/>
          </p:nvPr>
        </p:nvSpPr>
        <p:spPr/>
        <p:txBody>
          <a:bodyPr/>
          <a:lstStyle/>
          <a:p>
            <a:pPr marL="0" indent="0">
              <a:buNone/>
            </a:pPr>
            <a:r>
              <a:rPr lang="en-US" i="0" dirty="0">
                <a:solidFill>
                  <a:schemeClr val="accent5">
                    <a:lumMod val="50000"/>
                  </a:schemeClr>
                </a:solidFill>
                <a:effectLst/>
                <a:latin typeface="Calibri" panose="020F0502020204030204" pitchFamily="34" charset="0"/>
                <a:cs typeface="Calibri" panose="020F0502020204030204" pitchFamily="34" charset="0"/>
              </a:rPr>
              <a:t>“I knew Paul Volcker,” Powell responded. “I think he was one of the great public servants of the era — the greatest economic public servant of the era.” Making clear that his own legacy was on his mind, Powell continued, “I hope that history will record that the answer to your question is yes.” Peter Coy, </a:t>
            </a:r>
            <a:r>
              <a:rPr lang="en-US" i="1" dirty="0">
                <a:solidFill>
                  <a:schemeClr val="accent5">
                    <a:lumMod val="50000"/>
                  </a:schemeClr>
                </a:solidFill>
                <a:effectLst/>
                <a:latin typeface="Calibri" panose="020F0502020204030204" pitchFamily="34" charset="0"/>
                <a:cs typeface="Calibri" panose="020F0502020204030204" pitchFamily="34" charset="0"/>
              </a:rPr>
              <a:t>NYTimes, “Economic Theory Alone May Not Explain Jerome Powell’s Actions,”  9/23/2022</a:t>
            </a:r>
            <a:endParaRPr lang="en-US" i="0" dirty="0">
              <a:solidFill>
                <a:schemeClr val="accent5">
                  <a:lumMod val="50000"/>
                </a:schemeClr>
              </a:solidFill>
              <a:effectLst/>
              <a:latin typeface="Calibri" panose="020F0502020204030204" pitchFamily="34" charset="0"/>
              <a:cs typeface="Calibri" panose="020F0502020204030204" pitchFamily="34" charset="0"/>
            </a:endParaRPr>
          </a:p>
          <a:p>
            <a:pPr marL="0" indent="0">
              <a:buNone/>
            </a:pPr>
            <a:endParaRPr lang="en-US" dirty="0">
              <a:solidFill>
                <a:schemeClr val="accent5">
                  <a:lumMod val="50000"/>
                </a:schemeClr>
              </a:solidFill>
              <a:latin typeface="Calibri" panose="020F0502020204030204" pitchFamily="34" charset="0"/>
              <a:cs typeface="Calibri" panose="020F0502020204030204" pitchFamily="34" charset="0"/>
            </a:endParaRPr>
          </a:p>
          <a:p>
            <a:pPr marL="0" indent="0">
              <a:buNone/>
            </a:pPr>
            <a:r>
              <a:rPr lang="en-US" dirty="0">
                <a:solidFill>
                  <a:schemeClr val="accent5">
                    <a:lumMod val="50000"/>
                  </a:schemeClr>
                </a:solidFill>
                <a:latin typeface="Calibri" panose="020F0502020204030204" pitchFamily="34" charset="0"/>
                <a:cs typeface="Calibri" panose="020F0502020204030204" pitchFamily="34" charset="0"/>
              </a:rPr>
              <a:t>Could Powell be “Oversteering?”</a:t>
            </a:r>
          </a:p>
          <a:p>
            <a:pPr marL="0" indent="0">
              <a:buNone/>
            </a:pPr>
            <a:r>
              <a:rPr lang="en-US" dirty="0">
                <a:solidFill>
                  <a:schemeClr val="accent5">
                    <a:lumMod val="50000"/>
                  </a:schemeClr>
                </a:solidFill>
                <a:latin typeface="Calibri" panose="020F0502020204030204" pitchFamily="34" charset="0"/>
                <a:cs typeface="Calibri" panose="020F0502020204030204" pitchFamily="34" charset="0"/>
              </a:rPr>
              <a:t>(Larry Summers doesn’t think so)</a:t>
            </a:r>
          </a:p>
        </p:txBody>
      </p:sp>
      <p:sp>
        <p:nvSpPr>
          <p:cNvPr id="4" name="Slide Number Placeholder 3">
            <a:extLst>
              <a:ext uri="{FF2B5EF4-FFF2-40B4-BE49-F238E27FC236}">
                <a16:creationId xmlns:a16="http://schemas.microsoft.com/office/drawing/2014/main" id="{48007011-8069-9523-5B5B-A7F168854715}"/>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239703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F546-0960-D57E-0B3A-587450647536}"/>
              </a:ext>
            </a:extLst>
          </p:cNvPr>
          <p:cNvSpPr>
            <a:spLocks noGrp="1"/>
          </p:cNvSpPr>
          <p:nvPr>
            <p:ph type="title"/>
          </p:nvPr>
        </p:nvSpPr>
        <p:spPr/>
        <p:txBody>
          <a:bodyPr/>
          <a:lstStyle/>
          <a:p>
            <a:r>
              <a:rPr lang="en-US" dirty="0">
                <a:solidFill>
                  <a:schemeClr val="bg1"/>
                </a:solidFill>
              </a:rPr>
              <a:t>Is P</a:t>
            </a:r>
            <a:r>
              <a:rPr lang="en-US" dirty="0">
                <a:solidFill>
                  <a:schemeClr val="accent5">
                    <a:lumMod val="50000"/>
                  </a:schemeClr>
                </a:solidFill>
              </a:rPr>
              <a:t>owell Channeling Volcker?</a:t>
            </a:r>
            <a:endParaRPr lang="en-US" dirty="0"/>
          </a:p>
        </p:txBody>
      </p:sp>
      <p:pic>
        <p:nvPicPr>
          <p:cNvPr id="6" name="Content Placeholder 5">
            <a:extLst>
              <a:ext uri="{FF2B5EF4-FFF2-40B4-BE49-F238E27FC236}">
                <a16:creationId xmlns:a16="http://schemas.microsoft.com/office/drawing/2014/main" id="{478601E6-D690-68FD-4A40-4FD32C780B66}"/>
              </a:ext>
            </a:extLst>
          </p:cNvPr>
          <p:cNvPicPr>
            <a:picLocks noGrp="1" noChangeAspect="1"/>
          </p:cNvPicPr>
          <p:nvPr>
            <p:ph idx="1"/>
          </p:nvPr>
        </p:nvPicPr>
        <p:blipFill>
          <a:blip r:embed="rId3"/>
          <a:stretch>
            <a:fillRect/>
          </a:stretch>
        </p:blipFill>
        <p:spPr>
          <a:xfrm>
            <a:off x="99060" y="1720013"/>
            <a:ext cx="5783580" cy="4051386"/>
          </a:xfrm>
        </p:spPr>
      </p:pic>
      <p:sp>
        <p:nvSpPr>
          <p:cNvPr id="4" name="Slide Number Placeholder 3">
            <a:extLst>
              <a:ext uri="{FF2B5EF4-FFF2-40B4-BE49-F238E27FC236}">
                <a16:creationId xmlns:a16="http://schemas.microsoft.com/office/drawing/2014/main" id="{60799B62-7C3F-66FB-D791-956E8394FE11}"/>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8" name="Picture 7">
            <a:extLst>
              <a:ext uri="{FF2B5EF4-FFF2-40B4-BE49-F238E27FC236}">
                <a16:creationId xmlns:a16="http://schemas.microsoft.com/office/drawing/2014/main" id="{E4CBC97E-304F-4ACA-7618-96407490E0CC}"/>
              </a:ext>
            </a:extLst>
          </p:cNvPr>
          <p:cNvPicPr>
            <a:picLocks noChangeAspect="1"/>
          </p:cNvPicPr>
          <p:nvPr/>
        </p:nvPicPr>
        <p:blipFill>
          <a:blip r:embed="rId4"/>
          <a:stretch>
            <a:fillRect/>
          </a:stretch>
        </p:blipFill>
        <p:spPr>
          <a:xfrm>
            <a:off x="5798820" y="1720013"/>
            <a:ext cx="5989320" cy="4023360"/>
          </a:xfrm>
          <a:prstGeom prst="rect">
            <a:avLst/>
          </a:prstGeom>
        </p:spPr>
      </p:pic>
    </p:spTree>
    <p:extLst>
      <p:ext uri="{BB962C8B-B14F-4D97-AF65-F5344CB8AC3E}">
        <p14:creationId xmlns:p14="http://schemas.microsoft.com/office/powerpoint/2010/main" val="138710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0A34-A34D-D8DC-D547-AA2C9D7F4D5B}"/>
              </a:ext>
            </a:extLst>
          </p:cNvPr>
          <p:cNvSpPr>
            <a:spLocks noGrp="1"/>
          </p:cNvSpPr>
          <p:nvPr>
            <p:ph type="title"/>
          </p:nvPr>
        </p:nvSpPr>
        <p:spPr/>
        <p:txBody>
          <a:bodyPr/>
          <a:lstStyle/>
          <a:p>
            <a:r>
              <a:rPr lang="en-US" dirty="0">
                <a:solidFill>
                  <a:schemeClr val="bg1"/>
                </a:solidFill>
              </a:rPr>
              <a:t>Par</a:t>
            </a:r>
            <a:r>
              <a:rPr lang="en-US" dirty="0"/>
              <a:t>allels and Differences</a:t>
            </a:r>
          </a:p>
        </p:txBody>
      </p:sp>
      <p:sp>
        <p:nvSpPr>
          <p:cNvPr id="3" name="Content Placeholder 2">
            <a:extLst>
              <a:ext uri="{FF2B5EF4-FFF2-40B4-BE49-F238E27FC236}">
                <a16:creationId xmlns:a16="http://schemas.microsoft.com/office/drawing/2014/main" id="{4804F51C-907B-9103-DAF3-29FCA57BA11C}"/>
              </a:ext>
            </a:extLst>
          </p:cNvPr>
          <p:cNvSpPr>
            <a:spLocks noGrp="1"/>
          </p:cNvSpPr>
          <p:nvPr>
            <p:ph idx="1"/>
          </p:nvPr>
        </p:nvSpPr>
        <p:spPr/>
        <p:txBody>
          <a:bodyPr>
            <a:normAutofit lnSpcReduction="10000"/>
          </a:bodyPr>
          <a:lstStyle/>
          <a:p>
            <a:r>
              <a:rPr lang="en-US" dirty="0"/>
              <a:t>Secular rise in inflation over the preceding months.</a:t>
            </a:r>
          </a:p>
          <a:p>
            <a:r>
              <a:rPr lang="en-US" dirty="0"/>
              <a:t>Bad luck with “supply disruptions.”.</a:t>
            </a:r>
          </a:p>
          <a:p>
            <a:r>
              <a:rPr lang="en-US" dirty="0"/>
              <a:t>Public statements that the Fed will do whatever necessary to bring inflation down.</a:t>
            </a:r>
          </a:p>
          <a:p>
            <a:r>
              <a:rPr lang="en-US" dirty="0"/>
              <a:t>ROW effects of higher US interest rates</a:t>
            </a:r>
          </a:p>
          <a:p>
            <a:pPr>
              <a:buFont typeface="Courier New" panose="02070309020205020404" pitchFamily="49" charset="0"/>
              <a:buChar char="o"/>
            </a:pPr>
            <a:r>
              <a:rPr lang="en-US" dirty="0"/>
              <a:t>Volcker inflation started from a much higher rate.</a:t>
            </a:r>
          </a:p>
          <a:p>
            <a:pPr>
              <a:buFont typeface="Courier New" panose="02070309020205020404" pitchFamily="49" charset="0"/>
              <a:buChar char="o"/>
            </a:pPr>
            <a:r>
              <a:rPr lang="en-US" dirty="0"/>
              <a:t>Inflationary expectation were much higher for Volcker</a:t>
            </a:r>
          </a:p>
          <a:p>
            <a:pPr>
              <a:buFont typeface="Courier New" panose="02070309020205020404" pitchFamily="49" charset="0"/>
              <a:buChar char="o"/>
            </a:pPr>
            <a:r>
              <a:rPr lang="en-US" dirty="0"/>
              <a:t>Rates rose more rapidly and exceeded inflation under Volcker.</a:t>
            </a:r>
          </a:p>
          <a:p>
            <a:pPr marL="0" indent="0">
              <a:buNone/>
            </a:pPr>
            <a:r>
              <a:rPr lang="en-US" dirty="0"/>
              <a:t>What’s Ahead, at least what the Fed thinks</a:t>
            </a:r>
          </a:p>
          <a:p>
            <a:pPr>
              <a:buFont typeface="Courier New" panose="02070309020205020404" pitchFamily="49" charset="0"/>
              <a:buChar char="o"/>
            </a:pPr>
            <a:endParaRPr lang="en-US" dirty="0"/>
          </a:p>
        </p:txBody>
      </p:sp>
      <p:sp>
        <p:nvSpPr>
          <p:cNvPr id="4" name="Slide Number Placeholder 3">
            <a:extLst>
              <a:ext uri="{FF2B5EF4-FFF2-40B4-BE49-F238E27FC236}">
                <a16:creationId xmlns:a16="http://schemas.microsoft.com/office/drawing/2014/main" id="{FE771F52-9316-7CDC-9C95-78F66C81679C}"/>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37010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F546-0960-D57E-0B3A-587450647536}"/>
              </a:ext>
            </a:extLst>
          </p:cNvPr>
          <p:cNvSpPr>
            <a:spLocks noGrp="1"/>
          </p:cNvSpPr>
          <p:nvPr>
            <p:ph type="title"/>
          </p:nvPr>
        </p:nvSpPr>
        <p:spPr/>
        <p:txBody>
          <a:bodyPr/>
          <a:lstStyle/>
          <a:p>
            <a:r>
              <a:rPr lang="en-US" dirty="0">
                <a:solidFill>
                  <a:schemeClr val="bg1"/>
                </a:solidFill>
              </a:rPr>
              <a:t>Th</a:t>
            </a:r>
            <a:r>
              <a:rPr lang="en-US" dirty="0"/>
              <a:t>e Latest FOMC Meeting</a:t>
            </a:r>
          </a:p>
        </p:txBody>
      </p:sp>
      <p:sp>
        <p:nvSpPr>
          <p:cNvPr id="4" name="Slide Number Placeholder 3">
            <a:extLst>
              <a:ext uri="{FF2B5EF4-FFF2-40B4-BE49-F238E27FC236}">
                <a16:creationId xmlns:a16="http://schemas.microsoft.com/office/drawing/2014/main" id="{60799B62-7C3F-66FB-D791-956E8394FE11}"/>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5" name="Content Placeholder 4">
            <a:extLst>
              <a:ext uri="{FF2B5EF4-FFF2-40B4-BE49-F238E27FC236}">
                <a16:creationId xmlns:a16="http://schemas.microsoft.com/office/drawing/2014/main" id="{64BB0E12-2C25-FF3D-5FCF-1B5F2B759F39}"/>
              </a:ext>
            </a:extLst>
          </p:cNvPr>
          <p:cNvSpPr>
            <a:spLocks noGrp="1"/>
          </p:cNvSpPr>
          <p:nvPr>
            <p:ph idx="1"/>
          </p:nvPr>
        </p:nvSpPr>
        <p:spPr>
          <a:xfrm>
            <a:off x="838200" y="1570730"/>
            <a:ext cx="10515600" cy="4967230"/>
          </a:xfrm>
        </p:spPr>
        <p:txBody>
          <a:bodyPr>
            <a:normAutofit lnSpcReduction="10000"/>
          </a:bodyPr>
          <a:lstStyle/>
          <a:p>
            <a:r>
              <a:rPr lang="en-US" dirty="0"/>
              <a:t> The war and related events are creating additional upward pressure on inflation and are weighing on global economic activity.  The </a:t>
            </a:r>
            <a:r>
              <a:rPr lang="en-US" dirty="0">
                <a:solidFill>
                  <a:srgbClr val="C00000"/>
                </a:solidFill>
              </a:rPr>
              <a:t>Committee is highly attentive to inflation risks</a:t>
            </a:r>
            <a:r>
              <a:rPr lang="en-US" dirty="0"/>
              <a:t>. </a:t>
            </a:r>
          </a:p>
          <a:p>
            <a:r>
              <a:rPr lang="en-US" dirty="0"/>
              <a:t>The Committee seeks to achieve maximum employment and inflation at the rate of 2 percent over the longer run.  In support of these goals, the Committee decided to raise the target range for the federal funds rate to 3 to 3-1/4 percent </a:t>
            </a:r>
            <a:r>
              <a:rPr lang="en-US" dirty="0">
                <a:solidFill>
                  <a:srgbClr val="C00000"/>
                </a:solidFill>
              </a:rPr>
              <a:t>and anticipates that ongoing increases in the target range will be appropriate</a:t>
            </a:r>
            <a:r>
              <a:rPr lang="en-US" dirty="0"/>
              <a:t>.  In addition, the Committee will continue reducing its holdings of Treasury securities and agency debt and agency mortgage-backed securities, as described in the Plans for Reducing the Size of the Federal Reserve’s Balance Sheet that were issued in May.  </a:t>
            </a:r>
            <a:r>
              <a:rPr lang="en-US" dirty="0">
                <a:solidFill>
                  <a:srgbClr val="C00000"/>
                </a:solidFill>
              </a:rPr>
              <a:t>The Committee is strongly committed to returning inflation to its 2 percent objective</a:t>
            </a:r>
            <a:r>
              <a:rPr lang="en-US" dirty="0"/>
              <a:t>. </a:t>
            </a:r>
          </a:p>
        </p:txBody>
      </p:sp>
    </p:spTree>
    <p:extLst>
      <p:ext uri="{BB962C8B-B14F-4D97-AF65-F5344CB8AC3E}">
        <p14:creationId xmlns:p14="http://schemas.microsoft.com/office/powerpoint/2010/main" val="2508435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19A6-615B-1C16-9175-289C110F9B89}"/>
              </a:ext>
            </a:extLst>
          </p:cNvPr>
          <p:cNvSpPr>
            <a:spLocks noGrp="1"/>
          </p:cNvSpPr>
          <p:nvPr>
            <p:ph type="title"/>
          </p:nvPr>
        </p:nvSpPr>
        <p:spPr/>
        <p:txBody>
          <a:bodyPr/>
          <a:lstStyle/>
          <a:p>
            <a:r>
              <a:rPr lang="en-US" dirty="0">
                <a:solidFill>
                  <a:schemeClr val="bg1"/>
                </a:solidFill>
              </a:rPr>
              <a:t>Fed</a:t>
            </a:r>
            <a:r>
              <a:rPr lang="en-US" dirty="0"/>
              <a:t> Economic Projections</a:t>
            </a:r>
          </a:p>
        </p:txBody>
      </p:sp>
      <p:pic>
        <p:nvPicPr>
          <p:cNvPr id="6" name="Content Placeholder 5">
            <a:extLst>
              <a:ext uri="{FF2B5EF4-FFF2-40B4-BE49-F238E27FC236}">
                <a16:creationId xmlns:a16="http://schemas.microsoft.com/office/drawing/2014/main" id="{BF1A90AA-C39B-98A9-ED34-2E628E1A9E10}"/>
              </a:ext>
            </a:extLst>
          </p:cNvPr>
          <p:cNvPicPr>
            <a:picLocks noGrp="1" noChangeAspect="1"/>
          </p:cNvPicPr>
          <p:nvPr>
            <p:ph idx="1"/>
          </p:nvPr>
        </p:nvPicPr>
        <p:blipFill>
          <a:blip r:embed="rId3"/>
          <a:stretch>
            <a:fillRect/>
          </a:stretch>
        </p:blipFill>
        <p:spPr>
          <a:xfrm>
            <a:off x="2249774" y="1145949"/>
            <a:ext cx="7424466" cy="4937760"/>
          </a:xfrm>
        </p:spPr>
      </p:pic>
      <p:sp>
        <p:nvSpPr>
          <p:cNvPr id="4" name="Slide Number Placeholder 3">
            <a:extLst>
              <a:ext uri="{FF2B5EF4-FFF2-40B4-BE49-F238E27FC236}">
                <a16:creationId xmlns:a16="http://schemas.microsoft.com/office/drawing/2014/main" id="{A04F4D1E-E799-D546-31F6-FCC512356128}"/>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584793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B0F9-E6BA-0635-F5AE-70E13A00B7B4}"/>
              </a:ext>
            </a:extLst>
          </p:cNvPr>
          <p:cNvSpPr>
            <a:spLocks noGrp="1"/>
          </p:cNvSpPr>
          <p:nvPr>
            <p:ph type="title"/>
          </p:nvPr>
        </p:nvSpPr>
        <p:spPr/>
        <p:txBody>
          <a:bodyPr/>
          <a:lstStyle/>
          <a:p>
            <a:r>
              <a:rPr lang="en-US" dirty="0">
                <a:solidFill>
                  <a:schemeClr val="bg1"/>
                </a:solidFill>
              </a:rPr>
              <a:t>The</a:t>
            </a:r>
            <a:r>
              <a:rPr lang="en-US" dirty="0"/>
              <a:t> Infamous Dot Plot</a:t>
            </a:r>
          </a:p>
        </p:txBody>
      </p:sp>
      <p:pic>
        <p:nvPicPr>
          <p:cNvPr id="6" name="Content Placeholder 5">
            <a:extLst>
              <a:ext uri="{FF2B5EF4-FFF2-40B4-BE49-F238E27FC236}">
                <a16:creationId xmlns:a16="http://schemas.microsoft.com/office/drawing/2014/main" id="{5D4B05A2-C903-3357-375F-80DB7DC2F4ED}"/>
              </a:ext>
            </a:extLst>
          </p:cNvPr>
          <p:cNvPicPr>
            <a:picLocks noGrp="1" noChangeAspect="1"/>
          </p:cNvPicPr>
          <p:nvPr>
            <p:ph idx="1"/>
          </p:nvPr>
        </p:nvPicPr>
        <p:blipFill>
          <a:blip r:embed="rId2"/>
          <a:stretch>
            <a:fillRect/>
          </a:stretch>
        </p:blipFill>
        <p:spPr>
          <a:xfrm>
            <a:off x="1778270" y="1032418"/>
            <a:ext cx="7265509" cy="4572000"/>
          </a:xfrm>
        </p:spPr>
      </p:pic>
      <p:sp>
        <p:nvSpPr>
          <p:cNvPr id="4" name="Slide Number Placeholder 3">
            <a:extLst>
              <a:ext uri="{FF2B5EF4-FFF2-40B4-BE49-F238E27FC236}">
                <a16:creationId xmlns:a16="http://schemas.microsoft.com/office/drawing/2014/main" id="{1BE4DC19-08D5-015B-6934-2CDDEA7AD651}"/>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8" name="Picture 7">
            <a:extLst>
              <a:ext uri="{FF2B5EF4-FFF2-40B4-BE49-F238E27FC236}">
                <a16:creationId xmlns:a16="http://schemas.microsoft.com/office/drawing/2014/main" id="{F91803EB-4E06-1ED2-C417-9038B500E8F2}"/>
              </a:ext>
            </a:extLst>
          </p:cNvPr>
          <p:cNvPicPr>
            <a:picLocks noChangeAspect="1"/>
          </p:cNvPicPr>
          <p:nvPr/>
        </p:nvPicPr>
        <p:blipFill>
          <a:blip r:embed="rId3"/>
          <a:stretch>
            <a:fillRect/>
          </a:stretch>
        </p:blipFill>
        <p:spPr>
          <a:xfrm>
            <a:off x="1630680" y="5326976"/>
            <a:ext cx="7703819" cy="554884"/>
          </a:xfrm>
          <a:prstGeom prst="rect">
            <a:avLst/>
          </a:prstGeom>
        </p:spPr>
      </p:pic>
    </p:spTree>
    <p:extLst>
      <p:ext uri="{BB962C8B-B14F-4D97-AF65-F5344CB8AC3E}">
        <p14:creationId xmlns:p14="http://schemas.microsoft.com/office/powerpoint/2010/main" val="776496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571500" y="7777"/>
            <a:ext cx="10515600" cy="1325563"/>
          </a:xfrm>
        </p:spPr>
        <p:txBody>
          <a:bodyPr/>
          <a:lstStyle/>
          <a:p>
            <a:r>
              <a:rPr lang="en-US" dirty="0"/>
              <a:t> </a:t>
            </a:r>
            <a:r>
              <a:rPr lang="en-US" dirty="0">
                <a:solidFill>
                  <a:schemeClr val="bg1"/>
                </a:solidFill>
              </a:rPr>
              <a:t>Now</a:t>
            </a:r>
            <a:r>
              <a:rPr lang="en-US" dirty="0">
                <a:solidFill>
                  <a:schemeClr val="accent5">
                    <a:lumMod val="50000"/>
                  </a:schemeClr>
                </a:solidFill>
              </a:rPr>
              <a:t>, it is Your Turn</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20667046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0D26-4456-4C3D-B433-5F9E25CE6217}"/>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Most Influential Graph in My Lifetime</a:t>
            </a:r>
            <a:endParaRPr lang="en-US" dirty="0">
              <a:solidFill>
                <a:schemeClr val="bg1"/>
              </a:solidFill>
            </a:endParaRPr>
          </a:p>
        </p:txBody>
      </p:sp>
      <p:sp>
        <p:nvSpPr>
          <p:cNvPr id="4" name="Slide Number Placeholder 3">
            <a:extLst>
              <a:ext uri="{FF2B5EF4-FFF2-40B4-BE49-F238E27FC236}">
                <a16:creationId xmlns:a16="http://schemas.microsoft.com/office/drawing/2014/main" id="{98D5FC89-C574-418F-E696-EAA35CEE6920}"/>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1026" name="Picture 2">
            <a:extLst>
              <a:ext uri="{FF2B5EF4-FFF2-40B4-BE49-F238E27FC236}">
                <a16:creationId xmlns:a16="http://schemas.microsoft.com/office/drawing/2014/main" id="{85C6C167-949C-5E72-8E88-453C660F59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70942" y="1789002"/>
            <a:ext cx="690402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870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E9A96-1B54-C736-5D30-6C23FADF426B}"/>
              </a:ext>
            </a:extLst>
          </p:cNvPr>
          <p:cNvSpPr>
            <a:spLocks noGrp="1"/>
          </p:cNvSpPr>
          <p:nvPr>
            <p:ph type="title"/>
          </p:nvPr>
        </p:nvSpPr>
        <p:spPr/>
        <p:txBody>
          <a:bodyPr/>
          <a:lstStyle/>
          <a:p>
            <a:r>
              <a:rPr lang="en-US" dirty="0">
                <a:solidFill>
                  <a:schemeClr val="bg1"/>
                </a:solidFill>
              </a:rPr>
              <a:t>But</a:t>
            </a:r>
            <a:r>
              <a:rPr lang="en-US" dirty="0"/>
              <a:t> This Graph Is Important Too</a:t>
            </a:r>
          </a:p>
        </p:txBody>
      </p:sp>
      <p:sp>
        <p:nvSpPr>
          <p:cNvPr id="4" name="Slide Number Placeholder 3">
            <a:extLst>
              <a:ext uri="{FF2B5EF4-FFF2-40B4-BE49-F238E27FC236}">
                <a16:creationId xmlns:a16="http://schemas.microsoft.com/office/drawing/2014/main" id="{51F4B2E0-C45B-89DD-ECCF-AB063E437594}"/>
              </a:ext>
            </a:extLst>
          </p:cNvPr>
          <p:cNvSpPr>
            <a:spLocks noGrp="1"/>
          </p:cNvSpPr>
          <p:nvPr>
            <p:ph type="sldNum" sz="quarter" idx="12"/>
          </p:nvPr>
        </p:nvSpPr>
        <p:spPr/>
        <p:txBody>
          <a:bodyPr/>
          <a:lstStyle/>
          <a:p>
            <a:fld id="{D9F085D5-EC86-4F6A-B501-C1359CB39116}" type="slidenum">
              <a:rPr lang="en-GB" smtClean="0"/>
              <a:t>48</a:t>
            </a:fld>
            <a:endParaRPr lang="en-GB"/>
          </a:p>
        </p:txBody>
      </p:sp>
      <p:pic>
        <p:nvPicPr>
          <p:cNvPr id="2050" name="Picture 2">
            <a:extLst>
              <a:ext uri="{FF2B5EF4-FFF2-40B4-BE49-F238E27FC236}">
                <a16:creationId xmlns:a16="http://schemas.microsoft.com/office/drawing/2014/main" id="{5E7505B2-7AB2-ACB8-D46F-F846BCB819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7235" y="1211895"/>
            <a:ext cx="6400800" cy="471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240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76129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normAutofit lnSpcReduction="10000"/>
          </a:bodyPr>
          <a:lstStyle/>
          <a:p>
            <a:pPr marL="514350" indent="-514350">
              <a:buFont typeface="+mj-lt"/>
              <a:buAutoNum type="arabicPeriod"/>
            </a:pPr>
            <a:r>
              <a:rPr lang="en-US" dirty="0"/>
              <a:t>The economic determinants of inflation and unemployment.</a:t>
            </a:r>
          </a:p>
          <a:p>
            <a:pPr marL="514350" indent="-514350">
              <a:buFont typeface="+mj-lt"/>
              <a:buAutoNum type="arabicPeriod"/>
            </a:pPr>
            <a:r>
              <a:rPr lang="en-US" dirty="0"/>
              <a:t>The Fed’s policy tools for influencing interest rates and thereby affecting aggregate demand and the economy.</a:t>
            </a:r>
          </a:p>
          <a:p>
            <a:pPr marL="514350" indent="-514350">
              <a:buFont typeface="+mj-lt"/>
              <a:buAutoNum type="arabicPeriod"/>
            </a:pPr>
            <a:r>
              <a:rPr lang="en-US" dirty="0"/>
              <a:t>A closer look at changes that Chair Powell made in Fed policy that contributed to the run up in inflation.</a:t>
            </a:r>
          </a:p>
          <a:p>
            <a:pPr marL="514350" indent="-514350">
              <a:buFont typeface="+mj-lt"/>
              <a:buAutoNum type="arabicPeriod"/>
            </a:pPr>
            <a:r>
              <a:rPr lang="en-US" dirty="0"/>
              <a:t>The September 20-21 Fed monetary policy meeting and what comes next.</a:t>
            </a:r>
          </a:p>
          <a:p>
            <a:pPr marL="514350" indent="-514350">
              <a:buFont typeface="+mj-lt"/>
              <a:buAutoNum type="arabicPeriod"/>
            </a:pPr>
            <a:r>
              <a:rPr lang="en-US" dirty="0"/>
              <a:t>Along the way mention issues about the Fed’s powerful in our democracy and in the world economy is appropriate (for discussion in the Q&amp;A)</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79693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B0DA-9C41-8072-2808-C26E71C0A986}"/>
              </a:ext>
            </a:extLst>
          </p:cNvPr>
          <p:cNvSpPr>
            <a:spLocks noGrp="1"/>
          </p:cNvSpPr>
          <p:nvPr>
            <p:ph type="title"/>
          </p:nvPr>
        </p:nvSpPr>
        <p:spPr/>
        <p:txBody>
          <a:bodyPr/>
          <a:lstStyle/>
          <a:p>
            <a:r>
              <a:rPr lang="en-US" dirty="0">
                <a:solidFill>
                  <a:schemeClr val="bg1"/>
                </a:solidFill>
              </a:rPr>
              <a:t>Wh</a:t>
            </a:r>
            <a:r>
              <a:rPr lang="en-US" dirty="0"/>
              <a:t>at Is a Central Bank?</a:t>
            </a:r>
          </a:p>
        </p:txBody>
      </p:sp>
      <p:sp>
        <p:nvSpPr>
          <p:cNvPr id="3" name="Content Placeholder 2">
            <a:extLst>
              <a:ext uri="{FF2B5EF4-FFF2-40B4-BE49-F238E27FC236}">
                <a16:creationId xmlns:a16="http://schemas.microsoft.com/office/drawing/2014/main" id="{F2DB3089-0AA8-AAA5-3B48-5E34C6AF7232}"/>
              </a:ext>
            </a:extLst>
          </p:cNvPr>
          <p:cNvSpPr>
            <a:spLocks noGrp="1"/>
          </p:cNvSpPr>
          <p:nvPr>
            <p:ph idx="1"/>
          </p:nvPr>
        </p:nvSpPr>
        <p:spPr/>
        <p:txBody>
          <a:bodyPr/>
          <a:lstStyle/>
          <a:p>
            <a:pPr marL="514350" indent="-514350">
              <a:buFont typeface="+mj-lt"/>
              <a:buAutoNum type="arabicPeriod"/>
            </a:pPr>
            <a:r>
              <a:rPr lang="en-US" sz="3000" dirty="0"/>
              <a:t>Government’s Bank.</a:t>
            </a:r>
          </a:p>
          <a:p>
            <a:pPr marL="971550" lvl="1" indent="-514350">
              <a:buFont typeface="+mj-lt"/>
              <a:buAutoNum type="alphaLcPeriod"/>
            </a:pPr>
            <a:r>
              <a:rPr lang="en-US" sz="2600" dirty="0"/>
              <a:t>Regulate currency and manage the payment system.</a:t>
            </a:r>
          </a:p>
          <a:p>
            <a:pPr marL="971550" lvl="1" indent="-514350">
              <a:buFont typeface="+mj-lt"/>
              <a:buAutoNum type="alphaLcPeriod"/>
            </a:pPr>
            <a:r>
              <a:rPr lang="en-US" sz="2600" dirty="0"/>
              <a:t>Help with government finance.</a:t>
            </a:r>
          </a:p>
          <a:p>
            <a:pPr marL="571500" indent="-514350">
              <a:buFont typeface="+mj-lt"/>
              <a:buAutoNum type="arabicPeriod"/>
            </a:pPr>
            <a:r>
              <a:rPr lang="en-US" sz="3000" dirty="0"/>
              <a:t>“Lender of Last Resort” (LOL) in financial crises.</a:t>
            </a:r>
          </a:p>
          <a:p>
            <a:pPr marL="571500" indent="-514350">
              <a:buFont typeface="+mj-lt"/>
              <a:buAutoNum type="arabicPeriod"/>
            </a:pPr>
            <a:r>
              <a:rPr lang="en-US" sz="3000" dirty="0"/>
              <a:t>Responsible for stabilizing the macro economy:  i.e., low, stable inflation and full employment</a:t>
            </a:r>
          </a:p>
          <a:p>
            <a:endParaRPr lang="en-US" dirty="0"/>
          </a:p>
        </p:txBody>
      </p:sp>
      <p:sp>
        <p:nvSpPr>
          <p:cNvPr id="4" name="Slide Number Placeholder 3">
            <a:extLst>
              <a:ext uri="{FF2B5EF4-FFF2-40B4-BE49-F238E27FC236}">
                <a16:creationId xmlns:a16="http://schemas.microsoft.com/office/drawing/2014/main" id="{A0902EBD-4B86-C030-46D8-DE522943ED50}"/>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408523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5C850-15DA-580B-D51E-7C90B5F6F2F0}"/>
              </a:ext>
            </a:extLst>
          </p:cNvPr>
          <p:cNvSpPr>
            <a:spLocks noGrp="1"/>
          </p:cNvSpPr>
          <p:nvPr>
            <p:ph type="title"/>
          </p:nvPr>
        </p:nvSpPr>
        <p:spPr/>
        <p:txBody>
          <a:bodyPr/>
          <a:lstStyle/>
          <a:p>
            <a:r>
              <a:rPr lang="en-US" dirty="0">
                <a:solidFill>
                  <a:schemeClr val="bg1"/>
                </a:solidFill>
              </a:rPr>
              <a:t>Or</a:t>
            </a:r>
            <a:r>
              <a:rPr lang="en-US" dirty="0"/>
              <a:t>igins</a:t>
            </a:r>
          </a:p>
        </p:txBody>
      </p:sp>
      <p:sp>
        <p:nvSpPr>
          <p:cNvPr id="3" name="Content Placeholder 2">
            <a:extLst>
              <a:ext uri="{FF2B5EF4-FFF2-40B4-BE49-F238E27FC236}">
                <a16:creationId xmlns:a16="http://schemas.microsoft.com/office/drawing/2014/main" id="{6375CD7D-32F1-4758-0754-42439ECE7EB9}"/>
              </a:ext>
            </a:extLst>
          </p:cNvPr>
          <p:cNvSpPr>
            <a:spLocks noGrp="1"/>
          </p:cNvSpPr>
          <p:nvPr>
            <p:ph idx="1"/>
          </p:nvPr>
        </p:nvSpPr>
        <p:spPr/>
        <p:txBody>
          <a:bodyPr/>
          <a:lstStyle/>
          <a:p>
            <a:r>
              <a:rPr lang="en-US" sz="2800" dirty="0" err="1"/>
              <a:t>Sveriges</a:t>
            </a:r>
            <a:r>
              <a:rPr lang="en-US" sz="2800" dirty="0"/>
              <a:t> </a:t>
            </a:r>
            <a:r>
              <a:rPr lang="en-US" sz="2800" dirty="0" err="1"/>
              <a:t>Riksbank</a:t>
            </a:r>
            <a:r>
              <a:rPr lang="en-US" sz="2800" dirty="0"/>
              <a:t> (Sweden), 1668, currency regulation.</a:t>
            </a:r>
          </a:p>
          <a:p>
            <a:r>
              <a:rPr lang="en-US" sz="2800" dirty="0"/>
              <a:t>Bank of England, 1694, debt finance for the War of Grand Alliance.</a:t>
            </a:r>
          </a:p>
          <a:p>
            <a:r>
              <a:rPr lang="en-US" sz="2800" dirty="0"/>
              <a:t>Banks of the US, First (1791-1811) and Second (1816-1836) did a little of both.</a:t>
            </a:r>
          </a:p>
          <a:p>
            <a:endParaRPr lang="en-US" dirty="0"/>
          </a:p>
        </p:txBody>
      </p:sp>
      <p:sp>
        <p:nvSpPr>
          <p:cNvPr id="4" name="Slide Number Placeholder 3">
            <a:extLst>
              <a:ext uri="{FF2B5EF4-FFF2-40B4-BE49-F238E27FC236}">
                <a16:creationId xmlns:a16="http://schemas.microsoft.com/office/drawing/2014/main" id="{5386AE61-6838-E04F-7563-B0E52FAC4100}"/>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56449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F44EF-411D-433F-9337-4A5E478009BF}"/>
              </a:ext>
            </a:extLst>
          </p:cNvPr>
          <p:cNvSpPr>
            <a:spLocks noGrp="1"/>
          </p:cNvSpPr>
          <p:nvPr>
            <p:ph type="title"/>
          </p:nvPr>
        </p:nvSpPr>
        <p:spPr/>
        <p:txBody>
          <a:bodyPr>
            <a:normAutofit/>
          </a:bodyPr>
          <a:lstStyle/>
          <a:p>
            <a:r>
              <a:rPr lang="en-US" dirty="0">
                <a:solidFill>
                  <a:schemeClr val="bg1"/>
                </a:solidFill>
              </a:rPr>
              <a:t>Fin</a:t>
            </a:r>
            <a:r>
              <a:rPr lang="en-US" dirty="0"/>
              <a:t>ancial Crises in the 19</a:t>
            </a:r>
            <a:r>
              <a:rPr lang="en-US" baseline="30000" dirty="0"/>
              <a:t>th</a:t>
            </a:r>
            <a:r>
              <a:rPr lang="en-US" dirty="0"/>
              <a:t> Century</a:t>
            </a:r>
          </a:p>
        </p:txBody>
      </p:sp>
      <p:sp>
        <p:nvSpPr>
          <p:cNvPr id="3" name="Rectangle 3">
            <a:extLst>
              <a:ext uri="{FF2B5EF4-FFF2-40B4-BE49-F238E27FC236}">
                <a16:creationId xmlns:a16="http://schemas.microsoft.com/office/drawing/2014/main" id="{6B79B6CA-5146-46B5-925D-A9227031D272}"/>
              </a:ext>
            </a:extLst>
          </p:cNvPr>
          <p:cNvSpPr txBox="1">
            <a:spLocks noChangeArrowheads="1"/>
          </p:cNvSpPr>
          <p:nvPr/>
        </p:nvSpPr>
        <p:spPr>
          <a:xfrm>
            <a:off x="660606" y="1533293"/>
            <a:ext cx="9592940" cy="4572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Financial Panics (and recessions) in the 19</a:t>
            </a:r>
            <a:r>
              <a:rPr lang="en-US" sz="2800" baseline="30000" dirty="0"/>
              <a:t>th</a:t>
            </a:r>
            <a:r>
              <a:rPr lang="en-US" sz="2800" dirty="0"/>
              <a:t> century: 1819, 1837, 1857, 1873, 1893.</a:t>
            </a:r>
          </a:p>
          <a:p>
            <a:r>
              <a:rPr lang="en-US" sz="2800" dirty="0"/>
              <a:t>Financial Panics are caused by a shortage of </a:t>
            </a:r>
            <a:r>
              <a:rPr lang="en-US" sz="2800" i="1" dirty="0"/>
              <a:t>liquidity</a:t>
            </a:r>
            <a:r>
              <a:rPr lang="en-US" sz="2800" dirty="0"/>
              <a:t>.</a:t>
            </a:r>
          </a:p>
          <a:p>
            <a:r>
              <a:rPr lang="en-US" sz="2800" dirty="0">
                <a:solidFill>
                  <a:srgbClr val="FF0000"/>
                </a:solidFill>
              </a:rPr>
              <a:t>illiquidity</a:t>
            </a:r>
            <a:r>
              <a:rPr lang="en-US" sz="2800" dirty="0"/>
              <a:t>: the value of liquid assets (cash, short-term Treasuries) are less than the value of liquid liabilities (short-term debt, bank deposits)</a:t>
            </a:r>
          </a:p>
          <a:p>
            <a:r>
              <a:rPr lang="en-US" sz="2800" dirty="0">
                <a:solidFill>
                  <a:srgbClr val="FF0000"/>
                </a:solidFill>
              </a:rPr>
              <a:t>Solvency</a:t>
            </a:r>
            <a:r>
              <a:rPr lang="en-US" sz="2800" dirty="0"/>
              <a:t>:  the value of assets is greater than liabilities, so given enough time all liabilities can be paid off.</a:t>
            </a:r>
          </a:p>
        </p:txBody>
      </p:sp>
    </p:spTree>
    <p:extLst>
      <p:ext uri="{BB962C8B-B14F-4D97-AF65-F5344CB8AC3E}">
        <p14:creationId xmlns:p14="http://schemas.microsoft.com/office/powerpoint/2010/main" val="389918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18252</TotalTime>
  <Words>2985</Words>
  <Application>Microsoft Macintosh PowerPoint</Application>
  <PresentationFormat>Widescreen</PresentationFormat>
  <Paragraphs>341</Paragraphs>
  <Slides>48</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Courier New</vt:lpstr>
      <vt:lpstr>Custom Design</vt:lpstr>
      <vt:lpstr>PowerPoint Presentation</vt:lpstr>
      <vt:lpstr> National Economic Education Delegation</vt:lpstr>
      <vt:lpstr>Who Are We?</vt:lpstr>
      <vt:lpstr>Where Are We?</vt:lpstr>
      <vt:lpstr> Available NEED Topics Include:</vt:lpstr>
      <vt:lpstr>Outline for the Talk</vt:lpstr>
      <vt:lpstr>What Is a Central Bank?</vt:lpstr>
      <vt:lpstr>Origins</vt:lpstr>
      <vt:lpstr>Financial Crises in the 19th Century</vt:lpstr>
      <vt:lpstr>Illiquidity Can Lead to Insolvency</vt:lpstr>
      <vt:lpstr>Walter Bagehot’s and his Famous Dictum</vt:lpstr>
      <vt:lpstr>JP Morgan, “Lender of Last Resort?” (LOL)</vt:lpstr>
      <vt:lpstr>The Aftermath:  Federal Reserve Act of 1913</vt:lpstr>
      <vt:lpstr>The Evolution of the Fed’s Role  in the Macro Economy</vt:lpstr>
      <vt:lpstr>Stabilizer in Chief:  the Fed</vt:lpstr>
      <vt:lpstr>Track Record on Unemployment</vt:lpstr>
      <vt:lpstr>Track Record on “Price Stability”</vt:lpstr>
      <vt:lpstr>Determinants of Unemployment &amp; Inflation</vt:lpstr>
      <vt:lpstr>Determinants of Unemployment &amp; Inflation</vt:lpstr>
      <vt:lpstr>The Fed’s Affects the Economy via Interest Rates</vt:lpstr>
      <vt:lpstr>Become a Central Banker in One Slide!</vt:lpstr>
      <vt:lpstr>One Big Complication:  Lags</vt:lpstr>
      <vt:lpstr>A Closer Look at Interest Rate Control</vt:lpstr>
      <vt:lpstr>The Fed and Short-term Interest Rates</vt:lpstr>
      <vt:lpstr>What about the Money Supply?</vt:lpstr>
      <vt:lpstr>Do You See a Relationship?</vt:lpstr>
      <vt:lpstr>“Don’t Listen to This Nonsense”</vt:lpstr>
      <vt:lpstr>Long-Term Interest Rates</vt:lpstr>
      <vt:lpstr>The Importance of Long-Term Interest Rates</vt:lpstr>
      <vt:lpstr>Two Secondary Tools to Affect Interest Rates</vt:lpstr>
      <vt:lpstr>Forward Guidance</vt:lpstr>
      <vt:lpstr>One-Year Rate and Fed Policy Moves</vt:lpstr>
      <vt:lpstr>QE And Long-term, Risky Rates</vt:lpstr>
      <vt:lpstr>QE Has Been a Big Deal</vt:lpstr>
      <vt:lpstr>A Policy Strategy: Stabilize Expectations of Inflation</vt:lpstr>
      <vt:lpstr>Anchoring Requires Credibility</vt:lpstr>
      <vt:lpstr>The Great Moderation</vt:lpstr>
      <vt:lpstr>Why Did Powell Do It?</vt:lpstr>
      <vt:lpstr>Policy Changes under Powell</vt:lpstr>
      <vt:lpstr>OK, But What Explains Powell’s Reversal?</vt:lpstr>
      <vt:lpstr>Is Powell Channeling Volcker?</vt:lpstr>
      <vt:lpstr>Parallels and Differences</vt:lpstr>
      <vt:lpstr>The Latest FOMC Meeting</vt:lpstr>
      <vt:lpstr>Fed Economic Projections</vt:lpstr>
      <vt:lpstr>The Infamous Dot Plot</vt:lpstr>
      <vt:lpstr> Now, it is Your Turn</vt:lpstr>
      <vt:lpstr>The Most Influential Graph in My Lifetime</vt:lpstr>
      <vt:lpstr>But This Graph Is Important Too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358</cp:revision>
  <cp:lastPrinted>2022-03-31T21:23:13Z</cp:lastPrinted>
  <dcterms:created xsi:type="dcterms:W3CDTF">2017-05-03T22:30:38Z</dcterms:created>
  <dcterms:modified xsi:type="dcterms:W3CDTF">2022-09-29T20:00:29Z</dcterms:modified>
</cp:coreProperties>
</file>