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57"/>
  </p:notesMasterIdLst>
  <p:sldIdLst>
    <p:sldId id="4488" r:id="rId2"/>
    <p:sldId id="328" r:id="rId3"/>
    <p:sldId id="3935" r:id="rId4"/>
    <p:sldId id="1029" r:id="rId5"/>
    <p:sldId id="4479" r:id="rId6"/>
    <p:sldId id="4142" r:id="rId7"/>
    <p:sldId id="4421" r:id="rId8"/>
    <p:sldId id="4422" r:id="rId9"/>
    <p:sldId id="4196" r:id="rId10"/>
    <p:sldId id="4253" r:id="rId11"/>
    <p:sldId id="4254" r:id="rId12"/>
    <p:sldId id="518" r:id="rId13"/>
    <p:sldId id="1112" r:id="rId14"/>
    <p:sldId id="1111" r:id="rId15"/>
    <p:sldId id="519" r:id="rId16"/>
    <p:sldId id="4255" r:id="rId17"/>
    <p:sldId id="4256" r:id="rId18"/>
    <p:sldId id="4425" r:id="rId19"/>
    <p:sldId id="4426" r:id="rId20"/>
    <p:sldId id="4427" r:id="rId21"/>
    <p:sldId id="4428" r:id="rId22"/>
    <p:sldId id="4429" r:id="rId23"/>
    <p:sldId id="4430" r:id="rId24"/>
    <p:sldId id="4431" r:id="rId25"/>
    <p:sldId id="3949" r:id="rId26"/>
    <p:sldId id="4432" r:id="rId27"/>
    <p:sldId id="4433" r:id="rId28"/>
    <p:sldId id="4434" r:id="rId29"/>
    <p:sldId id="4435" r:id="rId30"/>
    <p:sldId id="4436" r:id="rId31"/>
    <p:sldId id="4437" r:id="rId32"/>
    <p:sldId id="4438" r:id="rId33"/>
    <p:sldId id="4439" r:id="rId34"/>
    <p:sldId id="4482" r:id="rId35"/>
    <p:sldId id="4440" r:id="rId36"/>
    <p:sldId id="4462" r:id="rId37"/>
    <p:sldId id="4441" r:id="rId38"/>
    <p:sldId id="4442" r:id="rId39"/>
    <p:sldId id="4443" r:id="rId40"/>
    <p:sldId id="4444" r:id="rId41"/>
    <p:sldId id="4445" r:id="rId42"/>
    <p:sldId id="4446" r:id="rId43"/>
    <p:sldId id="4447" r:id="rId44"/>
    <p:sldId id="4448" r:id="rId45"/>
    <p:sldId id="4450" r:id="rId46"/>
    <p:sldId id="4455" r:id="rId47"/>
    <p:sldId id="4484" r:id="rId48"/>
    <p:sldId id="4490" r:id="rId49"/>
    <p:sldId id="4489" r:id="rId50"/>
    <p:sldId id="4486" r:id="rId51"/>
    <p:sldId id="4480" r:id="rId52"/>
    <p:sldId id="4481" r:id="rId53"/>
    <p:sldId id="4410" r:id="rId54"/>
    <p:sldId id="4483" r:id="rId55"/>
    <p:sldId id="4100"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958" autoAdjust="0"/>
    <p:restoredTop sz="83944"/>
  </p:normalViewPr>
  <p:slideViewPr>
    <p:cSldViewPr snapToGrid="0" snapToObjects="1">
      <p:cViewPr varScale="1">
        <p:scale>
          <a:sx n="102" d="100"/>
          <a:sy n="102" d="100"/>
        </p:scale>
        <p:origin x="360" y="192"/>
      </p:cViewPr>
      <p:guideLst>
        <p:guide orient="horz" pos="2160"/>
        <p:guide pos="3840"/>
      </p:guideLst>
    </p:cSldViewPr>
  </p:slideViewPr>
  <p:notesTextViewPr>
    <p:cViewPr>
      <p:scale>
        <a:sx n="3" d="2"/>
        <a:sy n="3" d="2"/>
      </p:scale>
      <p:origin x="0" y="0"/>
    </p:cViewPr>
  </p:notesTextViewPr>
  <p:sorterViewPr>
    <p:cViewPr>
      <p:scale>
        <a:sx n="1" d="1"/>
        <a:sy n="1" d="1"/>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Expectations and Subsequent Inflation</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8.3168192961066201E-2"/>
          <c:y val="0.10282641246862069"/>
          <c:w val="0.91683180998375879"/>
          <c:h val="0.6621531423155439"/>
        </c:manualLayout>
      </c:layout>
      <c:lineChart>
        <c:grouping val="standard"/>
        <c:varyColors val="0"/>
        <c:ser>
          <c:idx val="1"/>
          <c:order val="0"/>
          <c:tx>
            <c:v>Inflation</c:v>
          </c:tx>
          <c:spPr>
            <a:ln w="28575" cap="rnd">
              <a:solidFill>
                <a:srgbClr val="FF0000"/>
              </a:solidFill>
              <a:round/>
            </a:ln>
            <a:effectLst/>
          </c:spPr>
          <c:marker>
            <c:symbol val="none"/>
          </c:marker>
          <c:cat>
            <c:numRef>
              <c:f>INFLATION!$H$3:$H$214</c:f>
              <c:numCache>
                <c:formatCode>yyyy\-mm\-dd</c:formatCode>
                <c:ptCount val="212"/>
                <c:pt idx="0">
                  <c:v>26024</c:v>
                </c:pt>
                <c:pt idx="1">
                  <c:v>26115</c:v>
                </c:pt>
                <c:pt idx="2">
                  <c:v>26207</c:v>
                </c:pt>
                <c:pt idx="3">
                  <c:v>26299</c:v>
                </c:pt>
                <c:pt idx="4">
                  <c:v>26390</c:v>
                </c:pt>
                <c:pt idx="5">
                  <c:v>26481</c:v>
                </c:pt>
                <c:pt idx="6">
                  <c:v>26573</c:v>
                </c:pt>
                <c:pt idx="7">
                  <c:v>26665</c:v>
                </c:pt>
                <c:pt idx="8">
                  <c:v>26755</c:v>
                </c:pt>
                <c:pt idx="9">
                  <c:v>26846</c:v>
                </c:pt>
                <c:pt idx="10">
                  <c:v>26938</c:v>
                </c:pt>
                <c:pt idx="11">
                  <c:v>27030</c:v>
                </c:pt>
                <c:pt idx="12">
                  <c:v>27120</c:v>
                </c:pt>
                <c:pt idx="13">
                  <c:v>27211</c:v>
                </c:pt>
                <c:pt idx="14">
                  <c:v>27303</c:v>
                </c:pt>
                <c:pt idx="15">
                  <c:v>27395</c:v>
                </c:pt>
                <c:pt idx="16">
                  <c:v>27485</c:v>
                </c:pt>
                <c:pt idx="17">
                  <c:v>27576</c:v>
                </c:pt>
                <c:pt idx="18">
                  <c:v>27668</c:v>
                </c:pt>
                <c:pt idx="19">
                  <c:v>27760</c:v>
                </c:pt>
                <c:pt idx="20">
                  <c:v>27851</c:v>
                </c:pt>
                <c:pt idx="21">
                  <c:v>27942</c:v>
                </c:pt>
                <c:pt idx="22">
                  <c:v>28034</c:v>
                </c:pt>
                <c:pt idx="23">
                  <c:v>28126</c:v>
                </c:pt>
                <c:pt idx="24">
                  <c:v>28216</c:v>
                </c:pt>
                <c:pt idx="25">
                  <c:v>28307</c:v>
                </c:pt>
                <c:pt idx="26">
                  <c:v>28399</c:v>
                </c:pt>
                <c:pt idx="27">
                  <c:v>28491</c:v>
                </c:pt>
                <c:pt idx="28">
                  <c:v>28581</c:v>
                </c:pt>
                <c:pt idx="29">
                  <c:v>28672</c:v>
                </c:pt>
                <c:pt idx="30">
                  <c:v>28764</c:v>
                </c:pt>
                <c:pt idx="31">
                  <c:v>28856</c:v>
                </c:pt>
                <c:pt idx="32">
                  <c:v>28946</c:v>
                </c:pt>
                <c:pt idx="33">
                  <c:v>29037</c:v>
                </c:pt>
                <c:pt idx="34">
                  <c:v>29129</c:v>
                </c:pt>
                <c:pt idx="35">
                  <c:v>29221</c:v>
                </c:pt>
                <c:pt idx="36">
                  <c:v>29312</c:v>
                </c:pt>
                <c:pt idx="37">
                  <c:v>29403</c:v>
                </c:pt>
                <c:pt idx="38">
                  <c:v>29495</c:v>
                </c:pt>
                <c:pt idx="39">
                  <c:v>29587</c:v>
                </c:pt>
                <c:pt idx="40">
                  <c:v>29677</c:v>
                </c:pt>
                <c:pt idx="41">
                  <c:v>29768</c:v>
                </c:pt>
                <c:pt idx="42">
                  <c:v>29860</c:v>
                </c:pt>
                <c:pt idx="43">
                  <c:v>29952</c:v>
                </c:pt>
                <c:pt idx="44">
                  <c:v>30042</c:v>
                </c:pt>
                <c:pt idx="45">
                  <c:v>30133</c:v>
                </c:pt>
                <c:pt idx="46">
                  <c:v>30225</c:v>
                </c:pt>
                <c:pt idx="47">
                  <c:v>30317</c:v>
                </c:pt>
                <c:pt idx="48">
                  <c:v>30407</c:v>
                </c:pt>
                <c:pt idx="49">
                  <c:v>30498</c:v>
                </c:pt>
                <c:pt idx="50">
                  <c:v>30590</c:v>
                </c:pt>
                <c:pt idx="51">
                  <c:v>30682</c:v>
                </c:pt>
                <c:pt idx="52">
                  <c:v>30773</c:v>
                </c:pt>
                <c:pt idx="53">
                  <c:v>30864</c:v>
                </c:pt>
                <c:pt idx="54">
                  <c:v>30956</c:v>
                </c:pt>
                <c:pt idx="55">
                  <c:v>31048</c:v>
                </c:pt>
                <c:pt idx="56">
                  <c:v>31138</c:v>
                </c:pt>
                <c:pt idx="57">
                  <c:v>31229</c:v>
                </c:pt>
                <c:pt idx="58">
                  <c:v>31321</c:v>
                </c:pt>
                <c:pt idx="59">
                  <c:v>31413</c:v>
                </c:pt>
                <c:pt idx="60">
                  <c:v>31503</c:v>
                </c:pt>
                <c:pt idx="61">
                  <c:v>31594</c:v>
                </c:pt>
                <c:pt idx="62">
                  <c:v>31686</c:v>
                </c:pt>
                <c:pt idx="63">
                  <c:v>31778</c:v>
                </c:pt>
                <c:pt idx="64">
                  <c:v>31868</c:v>
                </c:pt>
                <c:pt idx="65">
                  <c:v>31959</c:v>
                </c:pt>
                <c:pt idx="66">
                  <c:v>32051</c:v>
                </c:pt>
                <c:pt idx="67">
                  <c:v>32143</c:v>
                </c:pt>
                <c:pt idx="68">
                  <c:v>32234</c:v>
                </c:pt>
                <c:pt idx="69">
                  <c:v>32325</c:v>
                </c:pt>
                <c:pt idx="70">
                  <c:v>32417</c:v>
                </c:pt>
                <c:pt idx="71">
                  <c:v>32509</c:v>
                </c:pt>
                <c:pt idx="72">
                  <c:v>32599</c:v>
                </c:pt>
                <c:pt idx="73">
                  <c:v>32690</c:v>
                </c:pt>
                <c:pt idx="74">
                  <c:v>32782</c:v>
                </c:pt>
                <c:pt idx="75">
                  <c:v>32874</c:v>
                </c:pt>
                <c:pt idx="76">
                  <c:v>32964</c:v>
                </c:pt>
                <c:pt idx="77">
                  <c:v>33055</c:v>
                </c:pt>
                <c:pt idx="78">
                  <c:v>33147</c:v>
                </c:pt>
                <c:pt idx="79">
                  <c:v>33239</c:v>
                </c:pt>
                <c:pt idx="80">
                  <c:v>33329</c:v>
                </c:pt>
                <c:pt idx="81">
                  <c:v>33420</c:v>
                </c:pt>
                <c:pt idx="82">
                  <c:v>33512</c:v>
                </c:pt>
                <c:pt idx="83">
                  <c:v>33604</c:v>
                </c:pt>
                <c:pt idx="84">
                  <c:v>33695</c:v>
                </c:pt>
                <c:pt idx="85">
                  <c:v>33786</c:v>
                </c:pt>
                <c:pt idx="86">
                  <c:v>33878</c:v>
                </c:pt>
                <c:pt idx="87">
                  <c:v>33970</c:v>
                </c:pt>
                <c:pt idx="88">
                  <c:v>34060</c:v>
                </c:pt>
                <c:pt idx="89">
                  <c:v>34151</c:v>
                </c:pt>
                <c:pt idx="90">
                  <c:v>34243</c:v>
                </c:pt>
                <c:pt idx="91">
                  <c:v>34335</c:v>
                </c:pt>
                <c:pt idx="92">
                  <c:v>34425</c:v>
                </c:pt>
                <c:pt idx="93">
                  <c:v>34516</c:v>
                </c:pt>
                <c:pt idx="94">
                  <c:v>34608</c:v>
                </c:pt>
                <c:pt idx="95">
                  <c:v>34700</c:v>
                </c:pt>
                <c:pt idx="96">
                  <c:v>34790</c:v>
                </c:pt>
                <c:pt idx="97">
                  <c:v>34881</c:v>
                </c:pt>
                <c:pt idx="98">
                  <c:v>34973</c:v>
                </c:pt>
                <c:pt idx="99">
                  <c:v>35065</c:v>
                </c:pt>
                <c:pt idx="100">
                  <c:v>35156</c:v>
                </c:pt>
                <c:pt idx="101">
                  <c:v>35247</c:v>
                </c:pt>
                <c:pt idx="102">
                  <c:v>35339</c:v>
                </c:pt>
                <c:pt idx="103">
                  <c:v>35431</c:v>
                </c:pt>
                <c:pt idx="104">
                  <c:v>35521</c:v>
                </c:pt>
                <c:pt idx="105">
                  <c:v>35612</c:v>
                </c:pt>
                <c:pt idx="106">
                  <c:v>35704</c:v>
                </c:pt>
                <c:pt idx="107">
                  <c:v>35796</c:v>
                </c:pt>
                <c:pt idx="108">
                  <c:v>35886</c:v>
                </c:pt>
                <c:pt idx="109">
                  <c:v>35977</c:v>
                </c:pt>
                <c:pt idx="110">
                  <c:v>36069</c:v>
                </c:pt>
                <c:pt idx="111">
                  <c:v>36161</c:v>
                </c:pt>
                <c:pt idx="112">
                  <c:v>36251</c:v>
                </c:pt>
                <c:pt idx="113">
                  <c:v>36342</c:v>
                </c:pt>
                <c:pt idx="114">
                  <c:v>36434</c:v>
                </c:pt>
                <c:pt idx="115">
                  <c:v>36526</c:v>
                </c:pt>
                <c:pt idx="116">
                  <c:v>36617</c:v>
                </c:pt>
                <c:pt idx="117">
                  <c:v>36708</c:v>
                </c:pt>
                <c:pt idx="118">
                  <c:v>36800</c:v>
                </c:pt>
                <c:pt idx="119">
                  <c:v>36892</c:v>
                </c:pt>
                <c:pt idx="120">
                  <c:v>36982</c:v>
                </c:pt>
                <c:pt idx="121">
                  <c:v>37073</c:v>
                </c:pt>
                <c:pt idx="122">
                  <c:v>37165</c:v>
                </c:pt>
                <c:pt idx="123">
                  <c:v>37257</c:v>
                </c:pt>
                <c:pt idx="124">
                  <c:v>37347</c:v>
                </c:pt>
                <c:pt idx="125">
                  <c:v>37438</c:v>
                </c:pt>
                <c:pt idx="126">
                  <c:v>37530</c:v>
                </c:pt>
                <c:pt idx="127">
                  <c:v>37622</c:v>
                </c:pt>
                <c:pt idx="128">
                  <c:v>37712</c:v>
                </c:pt>
                <c:pt idx="129">
                  <c:v>37803</c:v>
                </c:pt>
                <c:pt idx="130">
                  <c:v>37895</c:v>
                </c:pt>
                <c:pt idx="131">
                  <c:v>37987</c:v>
                </c:pt>
                <c:pt idx="132">
                  <c:v>38078</c:v>
                </c:pt>
                <c:pt idx="133">
                  <c:v>38169</c:v>
                </c:pt>
                <c:pt idx="134">
                  <c:v>38261</c:v>
                </c:pt>
                <c:pt idx="135">
                  <c:v>38353</c:v>
                </c:pt>
                <c:pt idx="136">
                  <c:v>38443</c:v>
                </c:pt>
                <c:pt idx="137">
                  <c:v>38534</c:v>
                </c:pt>
                <c:pt idx="138">
                  <c:v>38626</c:v>
                </c:pt>
                <c:pt idx="139">
                  <c:v>38718</c:v>
                </c:pt>
                <c:pt idx="140">
                  <c:v>38808</c:v>
                </c:pt>
                <c:pt idx="141">
                  <c:v>38899</c:v>
                </c:pt>
                <c:pt idx="142">
                  <c:v>38991</c:v>
                </c:pt>
                <c:pt idx="143">
                  <c:v>39083</c:v>
                </c:pt>
                <c:pt idx="144">
                  <c:v>39173</c:v>
                </c:pt>
                <c:pt idx="145">
                  <c:v>39264</c:v>
                </c:pt>
                <c:pt idx="146">
                  <c:v>39356</c:v>
                </c:pt>
                <c:pt idx="147">
                  <c:v>39448</c:v>
                </c:pt>
                <c:pt idx="148">
                  <c:v>39539</c:v>
                </c:pt>
                <c:pt idx="149">
                  <c:v>39630</c:v>
                </c:pt>
                <c:pt idx="150">
                  <c:v>39722</c:v>
                </c:pt>
                <c:pt idx="151">
                  <c:v>39814</c:v>
                </c:pt>
                <c:pt idx="152">
                  <c:v>39904</c:v>
                </c:pt>
                <c:pt idx="153">
                  <c:v>39995</c:v>
                </c:pt>
                <c:pt idx="154">
                  <c:v>40087</c:v>
                </c:pt>
                <c:pt idx="155">
                  <c:v>40179</c:v>
                </c:pt>
                <c:pt idx="156">
                  <c:v>40269</c:v>
                </c:pt>
                <c:pt idx="157">
                  <c:v>40360</c:v>
                </c:pt>
                <c:pt idx="158">
                  <c:v>40452</c:v>
                </c:pt>
                <c:pt idx="159">
                  <c:v>40544</c:v>
                </c:pt>
                <c:pt idx="160">
                  <c:v>40634</c:v>
                </c:pt>
                <c:pt idx="161">
                  <c:v>40725</c:v>
                </c:pt>
                <c:pt idx="162">
                  <c:v>40817</c:v>
                </c:pt>
                <c:pt idx="163">
                  <c:v>40909</c:v>
                </c:pt>
                <c:pt idx="164">
                  <c:v>41000</c:v>
                </c:pt>
                <c:pt idx="165">
                  <c:v>41091</c:v>
                </c:pt>
                <c:pt idx="166">
                  <c:v>41183</c:v>
                </c:pt>
                <c:pt idx="167">
                  <c:v>41275</c:v>
                </c:pt>
                <c:pt idx="168">
                  <c:v>41365</c:v>
                </c:pt>
                <c:pt idx="169">
                  <c:v>41456</c:v>
                </c:pt>
                <c:pt idx="170">
                  <c:v>41548</c:v>
                </c:pt>
                <c:pt idx="171">
                  <c:v>41640</c:v>
                </c:pt>
                <c:pt idx="172">
                  <c:v>41730</c:v>
                </c:pt>
                <c:pt idx="173">
                  <c:v>41821</c:v>
                </c:pt>
                <c:pt idx="174">
                  <c:v>41913</c:v>
                </c:pt>
                <c:pt idx="175">
                  <c:v>42005</c:v>
                </c:pt>
                <c:pt idx="176">
                  <c:v>42095</c:v>
                </c:pt>
                <c:pt idx="177">
                  <c:v>42186</c:v>
                </c:pt>
                <c:pt idx="178">
                  <c:v>42278</c:v>
                </c:pt>
                <c:pt idx="179">
                  <c:v>42370</c:v>
                </c:pt>
                <c:pt idx="180">
                  <c:v>42461</c:v>
                </c:pt>
                <c:pt idx="181">
                  <c:v>42552</c:v>
                </c:pt>
                <c:pt idx="182">
                  <c:v>42644</c:v>
                </c:pt>
                <c:pt idx="183">
                  <c:v>42736</c:v>
                </c:pt>
                <c:pt idx="184">
                  <c:v>42826</c:v>
                </c:pt>
                <c:pt idx="185">
                  <c:v>42917</c:v>
                </c:pt>
                <c:pt idx="186">
                  <c:v>43009</c:v>
                </c:pt>
                <c:pt idx="187">
                  <c:v>43101</c:v>
                </c:pt>
                <c:pt idx="188">
                  <c:v>43191</c:v>
                </c:pt>
                <c:pt idx="189">
                  <c:v>43282</c:v>
                </c:pt>
                <c:pt idx="190">
                  <c:v>43374</c:v>
                </c:pt>
                <c:pt idx="191">
                  <c:v>43466</c:v>
                </c:pt>
                <c:pt idx="192">
                  <c:v>43556</c:v>
                </c:pt>
                <c:pt idx="193">
                  <c:v>43647</c:v>
                </c:pt>
                <c:pt idx="194">
                  <c:v>43739</c:v>
                </c:pt>
                <c:pt idx="195">
                  <c:v>43831</c:v>
                </c:pt>
                <c:pt idx="196">
                  <c:v>43922</c:v>
                </c:pt>
                <c:pt idx="197">
                  <c:v>44013</c:v>
                </c:pt>
                <c:pt idx="198">
                  <c:v>44105</c:v>
                </c:pt>
                <c:pt idx="199">
                  <c:v>44197</c:v>
                </c:pt>
                <c:pt idx="200">
                  <c:v>44287</c:v>
                </c:pt>
                <c:pt idx="201">
                  <c:v>44378</c:v>
                </c:pt>
                <c:pt idx="202">
                  <c:v>44470</c:v>
                </c:pt>
                <c:pt idx="203">
                  <c:v>44562</c:v>
                </c:pt>
                <c:pt idx="204">
                  <c:v>44652</c:v>
                </c:pt>
                <c:pt idx="205">
                  <c:v>44743</c:v>
                </c:pt>
                <c:pt idx="206">
                  <c:v>44835</c:v>
                </c:pt>
                <c:pt idx="207">
                  <c:v>44927</c:v>
                </c:pt>
                <c:pt idx="208">
                  <c:v>45017</c:v>
                </c:pt>
                <c:pt idx="209">
                  <c:v>45108</c:v>
                </c:pt>
                <c:pt idx="210">
                  <c:v>45200</c:v>
                </c:pt>
              </c:numCache>
            </c:numRef>
          </c:cat>
          <c:val>
            <c:numRef>
              <c:f>INFLATION!$I$3:$I$214</c:f>
              <c:numCache>
                <c:formatCode>0.0</c:formatCode>
                <c:ptCount val="212"/>
                <c:pt idx="0">
                  <c:v>5.0655799999999997</c:v>
                </c:pt>
                <c:pt idx="1">
                  <c:v>5.2725900000000001</c:v>
                </c:pt>
                <c:pt idx="2">
                  <c:v>4.76363</c:v>
                </c:pt>
                <c:pt idx="3">
                  <c:v>4.7685000000000004</c:v>
                </c:pt>
                <c:pt idx="4">
                  <c:v>4.05382</c:v>
                </c:pt>
                <c:pt idx="5">
                  <c:v>3.9910899999999998</c:v>
                </c:pt>
                <c:pt idx="6">
                  <c:v>4.4431000000000003</c:v>
                </c:pt>
                <c:pt idx="7">
                  <c:v>4.0651799999999998</c:v>
                </c:pt>
                <c:pt idx="8">
                  <c:v>5.0108100000000002</c:v>
                </c:pt>
                <c:pt idx="9">
                  <c:v>6.0424100000000003</c:v>
                </c:pt>
                <c:pt idx="10">
                  <c:v>6.79575</c:v>
                </c:pt>
                <c:pt idx="11">
                  <c:v>7.5709099999999996</c:v>
                </c:pt>
                <c:pt idx="12">
                  <c:v>8.4453600000000009</c:v>
                </c:pt>
                <c:pt idx="13">
                  <c:v>9.4876100000000001</c:v>
                </c:pt>
                <c:pt idx="14">
                  <c:v>10.505879999999999</c:v>
                </c:pt>
                <c:pt idx="15">
                  <c:v>10.92482</c:v>
                </c:pt>
                <c:pt idx="16">
                  <c:v>9.9765499999999996</c:v>
                </c:pt>
                <c:pt idx="17">
                  <c:v>8.7341800000000003</c:v>
                </c:pt>
                <c:pt idx="18">
                  <c:v>7.3955700000000002</c:v>
                </c:pt>
                <c:pt idx="19">
                  <c:v>6.1181700000000001</c:v>
                </c:pt>
                <c:pt idx="20">
                  <c:v>5.6155400000000002</c:v>
                </c:pt>
                <c:pt idx="21">
                  <c:v>5.1222399999999997</c:v>
                </c:pt>
                <c:pt idx="22">
                  <c:v>5.2473200000000002</c:v>
                </c:pt>
                <c:pt idx="23">
                  <c:v>5.8236999999999997</c:v>
                </c:pt>
                <c:pt idx="24">
                  <c:v>6.2463899999999999</c:v>
                </c:pt>
                <c:pt idx="25">
                  <c:v>6.1667500000000004</c:v>
                </c:pt>
                <c:pt idx="26">
                  <c:v>6.5491700000000002</c:v>
                </c:pt>
                <c:pt idx="27">
                  <c:v>6.38727</c:v>
                </c:pt>
                <c:pt idx="28">
                  <c:v>6.9138200000000003</c:v>
                </c:pt>
                <c:pt idx="29">
                  <c:v>7.4208699999999999</c:v>
                </c:pt>
                <c:pt idx="30">
                  <c:v>7.30185</c:v>
                </c:pt>
                <c:pt idx="31">
                  <c:v>7.6887699999999999</c:v>
                </c:pt>
                <c:pt idx="32">
                  <c:v>8.2583300000000008</c:v>
                </c:pt>
                <c:pt idx="33">
                  <c:v>8.7781599999999997</c:v>
                </c:pt>
                <c:pt idx="34">
                  <c:v>8.5748499999999996</c:v>
                </c:pt>
                <c:pt idx="35">
                  <c:v>8.8726900000000004</c:v>
                </c:pt>
                <c:pt idx="36">
                  <c:v>8.7959300000000002</c:v>
                </c:pt>
                <c:pt idx="37">
                  <c:v>8.8502299999999998</c:v>
                </c:pt>
                <c:pt idx="38">
                  <c:v>9.6504399999999997</c:v>
                </c:pt>
                <c:pt idx="39">
                  <c:v>10.22195</c:v>
                </c:pt>
                <c:pt idx="40">
                  <c:v>9.7951899999999998</c:v>
                </c:pt>
                <c:pt idx="41">
                  <c:v>9.4146900000000002</c:v>
                </c:pt>
                <c:pt idx="42">
                  <c:v>8.4791000000000007</c:v>
                </c:pt>
                <c:pt idx="43">
                  <c:v>7.1512799999999999</c:v>
                </c:pt>
                <c:pt idx="44">
                  <c:v>6.4340900000000003</c:v>
                </c:pt>
                <c:pt idx="45">
                  <c:v>5.9512600000000004</c:v>
                </c:pt>
                <c:pt idx="46">
                  <c:v>5.2291400000000001</c:v>
                </c:pt>
                <c:pt idx="47">
                  <c:v>4.5829300000000002</c:v>
                </c:pt>
                <c:pt idx="48">
                  <c:v>4.0095900000000002</c:v>
                </c:pt>
                <c:pt idx="49">
                  <c:v>3.6442600000000001</c:v>
                </c:pt>
                <c:pt idx="50">
                  <c:v>3.3608699999999998</c:v>
                </c:pt>
                <c:pt idx="51">
                  <c:v>3.62561</c:v>
                </c:pt>
                <c:pt idx="52">
                  <c:v>3.73874</c:v>
                </c:pt>
                <c:pt idx="53">
                  <c:v>3.5609799999999998</c:v>
                </c:pt>
                <c:pt idx="54">
                  <c:v>3.5496500000000002</c:v>
                </c:pt>
                <c:pt idx="55">
                  <c:v>3.5255800000000002</c:v>
                </c:pt>
                <c:pt idx="56">
                  <c:v>3.30952</c:v>
                </c:pt>
                <c:pt idx="57">
                  <c:v>3.0167199999999998</c:v>
                </c:pt>
                <c:pt idx="58">
                  <c:v>2.8242500000000001</c:v>
                </c:pt>
                <c:pt idx="59">
                  <c:v>2.32463</c:v>
                </c:pt>
                <c:pt idx="60">
                  <c:v>2.0541399999999999</c:v>
                </c:pt>
                <c:pt idx="61">
                  <c:v>1.85903</c:v>
                </c:pt>
                <c:pt idx="62">
                  <c:v>1.8432299999999999</c:v>
                </c:pt>
                <c:pt idx="63">
                  <c:v>1.9824200000000001</c:v>
                </c:pt>
                <c:pt idx="64">
                  <c:v>2.3029099999999998</c:v>
                </c:pt>
                <c:pt idx="65">
                  <c:v>2.6541999999999999</c:v>
                </c:pt>
                <c:pt idx="66">
                  <c:v>2.9129299999999998</c:v>
                </c:pt>
                <c:pt idx="67">
                  <c:v>3.06481</c:v>
                </c:pt>
                <c:pt idx="68">
                  <c:v>3.35195</c:v>
                </c:pt>
                <c:pt idx="69">
                  <c:v>3.8023099999999999</c:v>
                </c:pt>
                <c:pt idx="70">
                  <c:v>3.8711000000000002</c:v>
                </c:pt>
                <c:pt idx="71">
                  <c:v>4.1387</c:v>
                </c:pt>
                <c:pt idx="72">
                  <c:v>4.2317099999999996</c:v>
                </c:pt>
                <c:pt idx="73">
                  <c:v>3.7539799999999999</c:v>
                </c:pt>
                <c:pt idx="74">
                  <c:v>3.5982599999999998</c:v>
                </c:pt>
                <c:pt idx="75">
                  <c:v>3.63381</c:v>
                </c:pt>
                <c:pt idx="76">
                  <c:v>3.6903800000000002</c:v>
                </c:pt>
                <c:pt idx="77">
                  <c:v>3.8210600000000001</c:v>
                </c:pt>
                <c:pt idx="78">
                  <c:v>3.85365</c:v>
                </c:pt>
                <c:pt idx="79">
                  <c:v>3.7519499999999999</c:v>
                </c:pt>
                <c:pt idx="80">
                  <c:v>3.3572000000000002</c:v>
                </c:pt>
                <c:pt idx="81">
                  <c:v>3.27861</c:v>
                </c:pt>
                <c:pt idx="82">
                  <c:v>3.1240299999999999</c:v>
                </c:pt>
                <c:pt idx="83">
                  <c:v>2.5035699999999999</c:v>
                </c:pt>
                <c:pt idx="84">
                  <c:v>2.3678400000000002</c:v>
                </c:pt>
                <c:pt idx="85">
                  <c:v>2.0709399999999998</c:v>
                </c:pt>
                <c:pt idx="86">
                  <c:v>2.1670799999999999</c:v>
                </c:pt>
                <c:pt idx="87">
                  <c:v>2.3599600000000001</c:v>
                </c:pt>
                <c:pt idx="88">
                  <c:v>2.35331</c:v>
                </c:pt>
                <c:pt idx="89">
                  <c:v>2.4605100000000002</c:v>
                </c:pt>
                <c:pt idx="90">
                  <c:v>2.3155399999999999</c:v>
                </c:pt>
                <c:pt idx="91">
                  <c:v>2.2308500000000002</c:v>
                </c:pt>
                <c:pt idx="92">
                  <c:v>2.1171899999999999</c:v>
                </c:pt>
                <c:pt idx="93">
                  <c:v>2.0960000000000001</c:v>
                </c:pt>
                <c:pt idx="94">
                  <c:v>2.0932599999999999</c:v>
                </c:pt>
                <c:pt idx="95">
                  <c:v>2.15924</c:v>
                </c:pt>
                <c:pt idx="96">
                  <c:v>2.1560000000000001</c:v>
                </c:pt>
                <c:pt idx="97">
                  <c:v>2.0742400000000001</c:v>
                </c:pt>
                <c:pt idx="98">
                  <c:v>2.01227</c:v>
                </c:pt>
                <c:pt idx="99">
                  <c:v>1.9495100000000001</c:v>
                </c:pt>
                <c:pt idx="100">
                  <c:v>1.88297</c:v>
                </c:pt>
                <c:pt idx="101">
                  <c:v>1.7154</c:v>
                </c:pt>
                <c:pt idx="102">
                  <c:v>1.76799</c:v>
                </c:pt>
                <c:pt idx="103">
                  <c:v>1.88472</c:v>
                </c:pt>
                <c:pt idx="104">
                  <c:v>1.6700699999999999</c:v>
                </c:pt>
                <c:pt idx="105">
                  <c:v>1.77796</c:v>
                </c:pt>
                <c:pt idx="106">
                  <c:v>1.5702</c:v>
                </c:pt>
                <c:pt idx="107">
                  <c:v>1.11666</c:v>
                </c:pt>
                <c:pt idx="108">
                  <c:v>1.14944</c:v>
                </c:pt>
                <c:pt idx="109">
                  <c:v>1.1458200000000001</c:v>
                </c:pt>
                <c:pt idx="110">
                  <c:v>1.09124</c:v>
                </c:pt>
                <c:pt idx="111">
                  <c:v>1.2659100000000001</c:v>
                </c:pt>
                <c:pt idx="112">
                  <c:v>1.4108099999999999</c:v>
                </c:pt>
                <c:pt idx="113">
                  <c:v>1.33579</c:v>
                </c:pt>
                <c:pt idx="114">
                  <c:v>1.6165499999999999</c:v>
                </c:pt>
                <c:pt idx="115">
                  <c:v>1.96479</c:v>
                </c:pt>
                <c:pt idx="116">
                  <c:v>2.2135500000000001</c:v>
                </c:pt>
                <c:pt idx="117">
                  <c:v>2.44787</c:v>
                </c:pt>
                <c:pt idx="118">
                  <c:v>2.4383300000000001</c:v>
                </c:pt>
                <c:pt idx="119">
                  <c:v>2.4300000000000002</c:v>
                </c:pt>
                <c:pt idx="120">
                  <c:v>2.4110900000000002</c:v>
                </c:pt>
                <c:pt idx="121">
                  <c:v>2.2143299999999999</c:v>
                </c:pt>
                <c:pt idx="122">
                  <c:v>1.9786999999999999</c:v>
                </c:pt>
                <c:pt idx="123">
                  <c:v>1.64133</c:v>
                </c:pt>
                <c:pt idx="124">
                  <c:v>1.3804700000000001</c:v>
                </c:pt>
                <c:pt idx="125">
                  <c:v>1.47007</c:v>
                </c:pt>
                <c:pt idx="126">
                  <c:v>1.73593</c:v>
                </c:pt>
                <c:pt idx="127">
                  <c:v>1.9141900000000001</c:v>
                </c:pt>
                <c:pt idx="128">
                  <c:v>1.9125300000000001</c:v>
                </c:pt>
                <c:pt idx="129">
                  <c:v>2.0006900000000001</c:v>
                </c:pt>
                <c:pt idx="130">
                  <c:v>2.0431699999999999</c:v>
                </c:pt>
                <c:pt idx="131">
                  <c:v>2.2548599999999999</c:v>
                </c:pt>
                <c:pt idx="132">
                  <c:v>2.7220399999999998</c:v>
                </c:pt>
                <c:pt idx="133">
                  <c:v>2.7972399999999999</c:v>
                </c:pt>
                <c:pt idx="134">
                  <c:v>2.95777</c:v>
                </c:pt>
                <c:pt idx="135">
                  <c:v>3.0490499999999998</c:v>
                </c:pt>
                <c:pt idx="136">
                  <c:v>2.9715400000000001</c:v>
                </c:pt>
                <c:pt idx="137">
                  <c:v>3.2451400000000001</c:v>
                </c:pt>
                <c:pt idx="138">
                  <c:v>3.2820299999999998</c:v>
                </c:pt>
                <c:pt idx="139">
                  <c:v>3.1878600000000001</c:v>
                </c:pt>
                <c:pt idx="140">
                  <c:v>3.3508599999999999</c:v>
                </c:pt>
                <c:pt idx="141">
                  <c:v>3.1340300000000001</c:v>
                </c:pt>
                <c:pt idx="142">
                  <c:v>2.6889400000000001</c:v>
                </c:pt>
                <c:pt idx="143">
                  <c:v>2.9481299999999999</c:v>
                </c:pt>
                <c:pt idx="144">
                  <c:v>2.7255600000000002</c:v>
                </c:pt>
                <c:pt idx="145">
                  <c:v>2.5433599999999998</c:v>
                </c:pt>
                <c:pt idx="146">
                  <c:v>2.5943499999999999</c:v>
                </c:pt>
                <c:pt idx="147">
                  <c:v>1.9773700000000001</c:v>
                </c:pt>
                <c:pt idx="148">
                  <c:v>1.81389</c:v>
                </c:pt>
                <c:pt idx="149">
                  <c:v>2.0520200000000002</c:v>
                </c:pt>
                <c:pt idx="150">
                  <c:v>1.8622700000000001</c:v>
                </c:pt>
                <c:pt idx="151">
                  <c:v>1.4553400000000001</c:v>
                </c:pt>
                <c:pt idx="152">
                  <c:v>0.76702000000000004</c:v>
                </c:pt>
                <c:pt idx="153">
                  <c:v>0.1202</c:v>
                </c:pt>
                <c:pt idx="154">
                  <c:v>0.21249000000000001</c:v>
                </c:pt>
                <c:pt idx="155">
                  <c:v>0.53464</c:v>
                </c:pt>
                <c:pt idx="156">
                  <c:v>1.20187</c:v>
                </c:pt>
                <c:pt idx="157">
                  <c:v>1.3985700000000001</c:v>
                </c:pt>
                <c:pt idx="158">
                  <c:v>1.6574500000000001</c:v>
                </c:pt>
                <c:pt idx="159">
                  <c:v>1.90524</c:v>
                </c:pt>
                <c:pt idx="160">
                  <c:v>2.0803799999999999</c:v>
                </c:pt>
                <c:pt idx="161">
                  <c:v>2.40232</c:v>
                </c:pt>
                <c:pt idx="162">
                  <c:v>1.9288400000000001</c:v>
                </c:pt>
                <c:pt idx="163">
                  <c:v>2.0206300000000001</c:v>
                </c:pt>
                <c:pt idx="164">
                  <c:v>1.7593799999999999</c:v>
                </c:pt>
                <c:pt idx="165">
                  <c:v>1.6583000000000001</c:v>
                </c:pt>
                <c:pt idx="166">
                  <c:v>2.05037</c:v>
                </c:pt>
                <c:pt idx="167">
                  <c:v>1.8406499999999999</c:v>
                </c:pt>
                <c:pt idx="168">
                  <c:v>1.71994</c:v>
                </c:pt>
                <c:pt idx="169">
                  <c:v>1.67215</c:v>
                </c:pt>
                <c:pt idx="170">
                  <c:v>1.7639800000000001</c:v>
                </c:pt>
                <c:pt idx="171">
                  <c:v>1.78068</c:v>
                </c:pt>
                <c:pt idx="172">
                  <c:v>2.0674800000000002</c:v>
                </c:pt>
                <c:pt idx="173">
                  <c:v>2.03227</c:v>
                </c:pt>
                <c:pt idx="174">
                  <c:v>1.5948899999999999</c:v>
                </c:pt>
                <c:pt idx="175">
                  <c:v>1.1375299999999999</c:v>
                </c:pt>
                <c:pt idx="176">
                  <c:v>1.11277</c:v>
                </c:pt>
                <c:pt idx="177">
                  <c:v>0.97328999999999999</c:v>
                </c:pt>
                <c:pt idx="178">
                  <c:v>0.79596999999999996</c:v>
                </c:pt>
                <c:pt idx="179">
                  <c:v>0.75111000000000006</c:v>
                </c:pt>
                <c:pt idx="180">
                  <c:v>0.91615000000000002</c:v>
                </c:pt>
                <c:pt idx="181">
                  <c:v>0.89532999999999996</c:v>
                </c:pt>
                <c:pt idx="182">
                  <c:v>1.43648</c:v>
                </c:pt>
                <c:pt idx="183">
                  <c:v>2.0430000000000001</c:v>
                </c:pt>
                <c:pt idx="184">
                  <c:v>1.6424300000000001</c:v>
                </c:pt>
                <c:pt idx="185">
                  <c:v>1.87012</c:v>
                </c:pt>
                <c:pt idx="186">
                  <c:v>2.0340500000000001</c:v>
                </c:pt>
                <c:pt idx="187">
                  <c:v>2.1319499999999998</c:v>
                </c:pt>
                <c:pt idx="188">
                  <c:v>2.6888100000000001</c:v>
                </c:pt>
                <c:pt idx="189">
                  <c:v>2.5196900000000002</c:v>
                </c:pt>
                <c:pt idx="190">
                  <c:v>2.2815799999999999</c:v>
                </c:pt>
                <c:pt idx="191">
                  <c:v>2.0508600000000001</c:v>
                </c:pt>
                <c:pt idx="192">
                  <c:v>1.74681</c:v>
                </c:pt>
                <c:pt idx="193">
                  <c:v>1.7364299999999999</c:v>
                </c:pt>
                <c:pt idx="194">
                  <c:v>1.6475900000000001</c:v>
                </c:pt>
                <c:pt idx="195">
                  <c:v>1.6636500000000001</c:v>
                </c:pt>
                <c:pt idx="196">
                  <c:v>0.72114</c:v>
                </c:pt>
                <c:pt idx="197">
                  <c:v>1.2625500000000001</c:v>
                </c:pt>
                <c:pt idx="198">
                  <c:v>1.5305899999999999</c:v>
                </c:pt>
                <c:pt idx="199">
                  <c:v>2.3823400000000001</c:v>
                </c:pt>
                <c:pt idx="200">
                  <c:v>4.3622199999999998</c:v>
                </c:pt>
                <c:pt idx="201">
                  <c:v>5.0372500000000002</c:v>
                </c:pt>
                <c:pt idx="202">
                  <c:v>6.1172500000000003</c:v>
                </c:pt>
                <c:pt idx="203">
                  <c:v>6.9359299999999999</c:v>
                </c:pt>
                <c:pt idx="204">
                  <c:v>7.61944</c:v>
                </c:pt>
                <c:pt idx="205">
                  <c:v>7.1479900000000001</c:v>
                </c:pt>
                <c:pt idx="206">
                  <c:v>6.4112499999999999</c:v>
                </c:pt>
              </c:numCache>
            </c:numRef>
          </c:val>
          <c:smooth val="0"/>
          <c:extLst>
            <c:ext xmlns:c16="http://schemas.microsoft.com/office/drawing/2014/chart" uri="{C3380CC4-5D6E-409C-BE32-E72D297353CC}">
              <c16:uniqueId val="{00000000-CD52-4408-9BFA-964A4FF655E6}"/>
            </c:ext>
          </c:extLst>
        </c:ser>
        <c:ser>
          <c:idx val="2"/>
          <c:order val="1"/>
          <c:tx>
            <c:v>One-Yr Ago Forecast</c:v>
          </c:tx>
          <c:spPr>
            <a:ln w="28575" cap="rnd">
              <a:solidFill>
                <a:srgbClr val="00B0F0"/>
              </a:solidFill>
              <a:round/>
            </a:ln>
            <a:effectLst/>
          </c:spPr>
          <c:marker>
            <c:symbol val="none"/>
          </c:marker>
          <c:cat>
            <c:numRef>
              <c:f>INFLATION!$H$3:$H$214</c:f>
              <c:numCache>
                <c:formatCode>yyyy\-mm\-dd</c:formatCode>
                <c:ptCount val="212"/>
                <c:pt idx="0">
                  <c:v>26024</c:v>
                </c:pt>
                <c:pt idx="1">
                  <c:v>26115</c:v>
                </c:pt>
                <c:pt idx="2">
                  <c:v>26207</c:v>
                </c:pt>
                <c:pt idx="3">
                  <c:v>26299</c:v>
                </c:pt>
                <c:pt idx="4">
                  <c:v>26390</c:v>
                </c:pt>
                <c:pt idx="5">
                  <c:v>26481</c:v>
                </c:pt>
                <c:pt idx="6">
                  <c:v>26573</c:v>
                </c:pt>
                <c:pt idx="7">
                  <c:v>26665</c:v>
                </c:pt>
                <c:pt idx="8">
                  <c:v>26755</c:v>
                </c:pt>
                <c:pt idx="9">
                  <c:v>26846</c:v>
                </c:pt>
                <c:pt idx="10">
                  <c:v>26938</c:v>
                </c:pt>
                <c:pt idx="11">
                  <c:v>27030</c:v>
                </c:pt>
                <c:pt idx="12">
                  <c:v>27120</c:v>
                </c:pt>
                <c:pt idx="13">
                  <c:v>27211</c:v>
                </c:pt>
                <c:pt idx="14">
                  <c:v>27303</c:v>
                </c:pt>
                <c:pt idx="15">
                  <c:v>27395</c:v>
                </c:pt>
                <c:pt idx="16">
                  <c:v>27485</c:v>
                </c:pt>
                <c:pt idx="17">
                  <c:v>27576</c:v>
                </c:pt>
                <c:pt idx="18">
                  <c:v>27668</c:v>
                </c:pt>
                <c:pt idx="19">
                  <c:v>27760</c:v>
                </c:pt>
                <c:pt idx="20">
                  <c:v>27851</c:v>
                </c:pt>
                <c:pt idx="21">
                  <c:v>27942</c:v>
                </c:pt>
                <c:pt idx="22">
                  <c:v>28034</c:v>
                </c:pt>
                <c:pt idx="23">
                  <c:v>28126</c:v>
                </c:pt>
                <c:pt idx="24">
                  <c:v>28216</c:v>
                </c:pt>
                <c:pt idx="25">
                  <c:v>28307</c:v>
                </c:pt>
                <c:pt idx="26">
                  <c:v>28399</c:v>
                </c:pt>
                <c:pt idx="27">
                  <c:v>28491</c:v>
                </c:pt>
                <c:pt idx="28">
                  <c:v>28581</c:v>
                </c:pt>
                <c:pt idx="29">
                  <c:v>28672</c:v>
                </c:pt>
                <c:pt idx="30">
                  <c:v>28764</c:v>
                </c:pt>
                <c:pt idx="31">
                  <c:v>28856</c:v>
                </c:pt>
                <c:pt idx="32">
                  <c:v>28946</c:v>
                </c:pt>
                <c:pt idx="33">
                  <c:v>29037</c:v>
                </c:pt>
                <c:pt idx="34">
                  <c:v>29129</c:v>
                </c:pt>
                <c:pt idx="35">
                  <c:v>29221</c:v>
                </c:pt>
                <c:pt idx="36">
                  <c:v>29312</c:v>
                </c:pt>
                <c:pt idx="37">
                  <c:v>29403</c:v>
                </c:pt>
                <c:pt idx="38">
                  <c:v>29495</c:v>
                </c:pt>
                <c:pt idx="39">
                  <c:v>29587</c:v>
                </c:pt>
                <c:pt idx="40">
                  <c:v>29677</c:v>
                </c:pt>
                <c:pt idx="41">
                  <c:v>29768</c:v>
                </c:pt>
                <c:pt idx="42">
                  <c:v>29860</c:v>
                </c:pt>
                <c:pt idx="43">
                  <c:v>29952</c:v>
                </c:pt>
                <c:pt idx="44">
                  <c:v>30042</c:v>
                </c:pt>
                <c:pt idx="45">
                  <c:v>30133</c:v>
                </c:pt>
                <c:pt idx="46">
                  <c:v>30225</c:v>
                </c:pt>
                <c:pt idx="47">
                  <c:v>30317</c:v>
                </c:pt>
                <c:pt idx="48">
                  <c:v>30407</c:v>
                </c:pt>
                <c:pt idx="49">
                  <c:v>30498</c:v>
                </c:pt>
                <c:pt idx="50">
                  <c:v>30590</c:v>
                </c:pt>
                <c:pt idx="51">
                  <c:v>30682</c:v>
                </c:pt>
                <c:pt idx="52">
                  <c:v>30773</c:v>
                </c:pt>
                <c:pt idx="53">
                  <c:v>30864</c:v>
                </c:pt>
                <c:pt idx="54">
                  <c:v>30956</c:v>
                </c:pt>
                <c:pt idx="55">
                  <c:v>31048</c:v>
                </c:pt>
                <c:pt idx="56">
                  <c:v>31138</c:v>
                </c:pt>
                <c:pt idx="57">
                  <c:v>31229</c:v>
                </c:pt>
                <c:pt idx="58">
                  <c:v>31321</c:v>
                </c:pt>
                <c:pt idx="59">
                  <c:v>31413</c:v>
                </c:pt>
                <c:pt idx="60">
                  <c:v>31503</c:v>
                </c:pt>
                <c:pt idx="61">
                  <c:v>31594</c:v>
                </c:pt>
                <c:pt idx="62">
                  <c:v>31686</c:v>
                </c:pt>
                <c:pt idx="63">
                  <c:v>31778</c:v>
                </c:pt>
                <c:pt idx="64">
                  <c:v>31868</c:v>
                </c:pt>
                <c:pt idx="65">
                  <c:v>31959</c:v>
                </c:pt>
                <c:pt idx="66">
                  <c:v>32051</c:v>
                </c:pt>
                <c:pt idx="67">
                  <c:v>32143</c:v>
                </c:pt>
                <c:pt idx="68">
                  <c:v>32234</c:v>
                </c:pt>
                <c:pt idx="69">
                  <c:v>32325</c:v>
                </c:pt>
                <c:pt idx="70">
                  <c:v>32417</c:v>
                </c:pt>
                <c:pt idx="71">
                  <c:v>32509</c:v>
                </c:pt>
                <c:pt idx="72">
                  <c:v>32599</c:v>
                </c:pt>
                <c:pt idx="73">
                  <c:v>32690</c:v>
                </c:pt>
                <c:pt idx="74">
                  <c:v>32782</c:v>
                </c:pt>
                <c:pt idx="75">
                  <c:v>32874</c:v>
                </c:pt>
                <c:pt idx="76">
                  <c:v>32964</c:v>
                </c:pt>
                <c:pt idx="77">
                  <c:v>33055</c:v>
                </c:pt>
                <c:pt idx="78">
                  <c:v>33147</c:v>
                </c:pt>
                <c:pt idx="79">
                  <c:v>33239</c:v>
                </c:pt>
                <c:pt idx="80">
                  <c:v>33329</c:v>
                </c:pt>
                <c:pt idx="81">
                  <c:v>33420</c:v>
                </c:pt>
                <c:pt idx="82">
                  <c:v>33512</c:v>
                </c:pt>
                <c:pt idx="83">
                  <c:v>33604</c:v>
                </c:pt>
                <c:pt idx="84">
                  <c:v>33695</c:v>
                </c:pt>
                <c:pt idx="85">
                  <c:v>33786</c:v>
                </c:pt>
                <c:pt idx="86">
                  <c:v>33878</c:v>
                </c:pt>
                <c:pt idx="87">
                  <c:v>33970</c:v>
                </c:pt>
                <c:pt idx="88">
                  <c:v>34060</c:v>
                </c:pt>
                <c:pt idx="89">
                  <c:v>34151</c:v>
                </c:pt>
                <c:pt idx="90">
                  <c:v>34243</c:v>
                </c:pt>
                <c:pt idx="91">
                  <c:v>34335</c:v>
                </c:pt>
                <c:pt idx="92">
                  <c:v>34425</c:v>
                </c:pt>
                <c:pt idx="93">
                  <c:v>34516</c:v>
                </c:pt>
                <c:pt idx="94">
                  <c:v>34608</c:v>
                </c:pt>
                <c:pt idx="95">
                  <c:v>34700</c:v>
                </c:pt>
                <c:pt idx="96">
                  <c:v>34790</c:v>
                </c:pt>
                <c:pt idx="97">
                  <c:v>34881</c:v>
                </c:pt>
                <c:pt idx="98">
                  <c:v>34973</c:v>
                </c:pt>
                <c:pt idx="99">
                  <c:v>35065</c:v>
                </c:pt>
                <c:pt idx="100">
                  <c:v>35156</c:v>
                </c:pt>
                <c:pt idx="101">
                  <c:v>35247</c:v>
                </c:pt>
                <c:pt idx="102">
                  <c:v>35339</c:v>
                </c:pt>
                <c:pt idx="103">
                  <c:v>35431</c:v>
                </c:pt>
                <c:pt idx="104">
                  <c:v>35521</c:v>
                </c:pt>
                <c:pt idx="105">
                  <c:v>35612</c:v>
                </c:pt>
                <c:pt idx="106">
                  <c:v>35704</c:v>
                </c:pt>
                <c:pt idx="107">
                  <c:v>35796</c:v>
                </c:pt>
                <c:pt idx="108">
                  <c:v>35886</c:v>
                </c:pt>
                <c:pt idx="109">
                  <c:v>35977</c:v>
                </c:pt>
                <c:pt idx="110">
                  <c:v>36069</c:v>
                </c:pt>
                <c:pt idx="111">
                  <c:v>36161</c:v>
                </c:pt>
                <c:pt idx="112">
                  <c:v>36251</c:v>
                </c:pt>
                <c:pt idx="113">
                  <c:v>36342</c:v>
                </c:pt>
                <c:pt idx="114">
                  <c:v>36434</c:v>
                </c:pt>
                <c:pt idx="115">
                  <c:v>36526</c:v>
                </c:pt>
                <c:pt idx="116">
                  <c:v>36617</c:v>
                </c:pt>
                <c:pt idx="117">
                  <c:v>36708</c:v>
                </c:pt>
                <c:pt idx="118">
                  <c:v>36800</c:v>
                </c:pt>
                <c:pt idx="119">
                  <c:v>36892</c:v>
                </c:pt>
                <c:pt idx="120">
                  <c:v>36982</c:v>
                </c:pt>
                <c:pt idx="121">
                  <c:v>37073</c:v>
                </c:pt>
                <c:pt idx="122">
                  <c:v>37165</c:v>
                </c:pt>
                <c:pt idx="123">
                  <c:v>37257</c:v>
                </c:pt>
                <c:pt idx="124">
                  <c:v>37347</c:v>
                </c:pt>
                <c:pt idx="125">
                  <c:v>37438</c:v>
                </c:pt>
                <c:pt idx="126">
                  <c:v>37530</c:v>
                </c:pt>
                <c:pt idx="127">
                  <c:v>37622</c:v>
                </c:pt>
                <c:pt idx="128">
                  <c:v>37712</c:v>
                </c:pt>
                <c:pt idx="129">
                  <c:v>37803</c:v>
                </c:pt>
                <c:pt idx="130">
                  <c:v>37895</c:v>
                </c:pt>
                <c:pt idx="131">
                  <c:v>37987</c:v>
                </c:pt>
                <c:pt idx="132">
                  <c:v>38078</c:v>
                </c:pt>
                <c:pt idx="133">
                  <c:v>38169</c:v>
                </c:pt>
                <c:pt idx="134">
                  <c:v>38261</c:v>
                </c:pt>
                <c:pt idx="135">
                  <c:v>38353</c:v>
                </c:pt>
                <c:pt idx="136">
                  <c:v>38443</c:v>
                </c:pt>
                <c:pt idx="137">
                  <c:v>38534</c:v>
                </c:pt>
                <c:pt idx="138">
                  <c:v>38626</c:v>
                </c:pt>
                <c:pt idx="139">
                  <c:v>38718</c:v>
                </c:pt>
                <c:pt idx="140">
                  <c:v>38808</c:v>
                </c:pt>
                <c:pt idx="141">
                  <c:v>38899</c:v>
                </c:pt>
                <c:pt idx="142">
                  <c:v>38991</c:v>
                </c:pt>
                <c:pt idx="143">
                  <c:v>39083</c:v>
                </c:pt>
                <c:pt idx="144">
                  <c:v>39173</c:v>
                </c:pt>
                <c:pt idx="145">
                  <c:v>39264</c:v>
                </c:pt>
                <c:pt idx="146">
                  <c:v>39356</c:v>
                </c:pt>
                <c:pt idx="147">
                  <c:v>39448</c:v>
                </c:pt>
                <c:pt idx="148">
                  <c:v>39539</c:v>
                </c:pt>
                <c:pt idx="149">
                  <c:v>39630</c:v>
                </c:pt>
                <c:pt idx="150">
                  <c:v>39722</c:v>
                </c:pt>
                <c:pt idx="151">
                  <c:v>39814</c:v>
                </c:pt>
                <c:pt idx="152">
                  <c:v>39904</c:v>
                </c:pt>
                <c:pt idx="153">
                  <c:v>39995</c:v>
                </c:pt>
                <c:pt idx="154">
                  <c:v>40087</c:v>
                </c:pt>
                <c:pt idx="155">
                  <c:v>40179</c:v>
                </c:pt>
                <c:pt idx="156">
                  <c:v>40269</c:v>
                </c:pt>
                <c:pt idx="157">
                  <c:v>40360</c:v>
                </c:pt>
                <c:pt idx="158">
                  <c:v>40452</c:v>
                </c:pt>
                <c:pt idx="159">
                  <c:v>40544</c:v>
                </c:pt>
                <c:pt idx="160">
                  <c:v>40634</c:v>
                </c:pt>
                <c:pt idx="161">
                  <c:v>40725</c:v>
                </c:pt>
                <c:pt idx="162">
                  <c:v>40817</c:v>
                </c:pt>
                <c:pt idx="163">
                  <c:v>40909</c:v>
                </c:pt>
                <c:pt idx="164">
                  <c:v>41000</c:v>
                </c:pt>
                <c:pt idx="165">
                  <c:v>41091</c:v>
                </c:pt>
                <c:pt idx="166">
                  <c:v>41183</c:v>
                </c:pt>
                <c:pt idx="167">
                  <c:v>41275</c:v>
                </c:pt>
                <c:pt idx="168">
                  <c:v>41365</c:v>
                </c:pt>
                <c:pt idx="169">
                  <c:v>41456</c:v>
                </c:pt>
                <c:pt idx="170">
                  <c:v>41548</c:v>
                </c:pt>
                <c:pt idx="171">
                  <c:v>41640</c:v>
                </c:pt>
                <c:pt idx="172">
                  <c:v>41730</c:v>
                </c:pt>
                <c:pt idx="173">
                  <c:v>41821</c:v>
                </c:pt>
                <c:pt idx="174">
                  <c:v>41913</c:v>
                </c:pt>
                <c:pt idx="175">
                  <c:v>42005</c:v>
                </c:pt>
                <c:pt idx="176">
                  <c:v>42095</c:v>
                </c:pt>
                <c:pt idx="177">
                  <c:v>42186</c:v>
                </c:pt>
                <c:pt idx="178">
                  <c:v>42278</c:v>
                </c:pt>
                <c:pt idx="179">
                  <c:v>42370</c:v>
                </c:pt>
                <c:pt idx="180">
                  <c:v>42461</c:v>
                </c:pt>
                <c:pt idx="181">
                  <c:v>42552</c:v>
                </c:pt>
                <c:pt idx="182">
                  <c:v>42644</c:v>
                </c:pt>
                <c:pt idx="183">
                  <c:v>42736</c:v>
                </c:pt>
                <c:pt idx="184">
                  <c:v>42826</c:v>
                </c:pt>
                <c:pt idx="185">
                  <c:v>42917</c:v>
                </c:pt>
                <c:pt idx="186">
                  <c:v>43009</c:v>
                </c:pt>
                <c:pt idx="187">
                  <c:v>43101</c:v>
                </c:pt>
                <c:pt idx="188">
                  <c:v>43191</c:v>
                </c:pt>
                <c:pt idx="189">
                  <c:v>43282</c:v>
                </c:pt>
                <c:pt idx="190">
                  <c:v>43374</c:v>
                </c:pt>
                <c:pt idx="191">
                  <c:v>43466</c:v>
                </c:pt>
                <c:pt idx="192">
                  <c:v>43556</c:v>
                </c:pt>
                <c:pt idx="193">
                  <c:v>43647</c:v>
                </c:pt>
                <c:pt idx="194">
                  <c:v>43739</c:v>
                </c:pt>
                <c:pt idx="195">
                  <c:v>43831</c:v>
                </c:pt>
                <c:pt idx="196">
                  <c:v>43922</c:v>
                </c:pt>
                <c:pt idx="197">
                  <c:v>44013</c:v>
                </c:pt>
                <c:pt idx="198">
                  <c:v>44105</c:v>
                </c:pt>
                <c:pt idx="199">
                  <c:v>44197</c:v>
                </c:pt>
                <c:pt idx="200">
                  <c:v>44287</c:v>
                </c:pt>
                <c:pt idx="201">
                  <c:v>44378</c:v>
                </c:pt>
                <c:pt idx="202">
                  <c:v>44470</c:v>
                </c:pt>
                <c:pt idx="203">
                  <c:v>44562</c:v>
                </c:pt>
                <c:pt idx="204">
                  <c:v>44652</c:v>
                </c:pt>
                <c:pt idx="205">
                  <c:v>44743</c:v>
                </c:pt>
                <c:pt idx="206">
                  <c:v>44835</c:v>
                </c:pt>
                <c:pt idx="207">
                  <c:v>44927</c:v>
                </c:pt>
                <c:pt idx="208">
                  <c:v>45017</c:v>
                </c:pt>
                <c:pt idx="209">
                  <c:v>45108</c:v>
                </c:pt>
                <c:pt idx="210">
                  <c:v>45200</c:v>
                </c:pt>
              </c:numCache>
            </c:numRef>
          </c:cat>
          <c:val>
            <c:numRef>
              <c:f>INFLATION!$J$3:$J$214</c:f>
              <c:numCache>
                <c:formatCode>#,##0.00</c:formatCode>
                <c:ptCount val="212"/>
                <c:pt idx="0">
                  <c:v>2.9851000000000001</c:v>
                </c:pt>
                <c:pt idx="1">
                  <c:v>3.7037</c:v>
                </c:pt>
                <c:pt idx="2">
                  <c:v>3.5413999999999999</c:v>
                </c:pt>
                <c:pt idx="3">
                  <c:v>3.5303</c:v>
                </c:pt>
                <c:pt idx="4">
                  <c:v>3.4163999999999999</c:v>
                </c:pt>
                <c:pt idx="5">
                  <c:v>3.1358999999999999</c:v>
                </c:pt>
                <c:pt idx="6">
                  <c:v>3.4194</c:v>
                </c:pt>
                <c:pt idx="7">
                  <c:v>3.5392000000000001</c:v>
                </c:pt>
                <c:pt idx="8">
                  <c:v>3.3858000000000001</c:v>
                </c:pt>
                <c:pt idx="9">
                  <c:v>3.6128</c:v>
                </c:pt>
                <c:pt idx="10">
                  <c:v>3.6999</c:v>
                </c:pt>
                <c:pt idx="11">
                  <c:v>3.7608999999999999</c:v>
                </c:pt>
                <c:pt idx="12">
                  <c:v>3.7723</c:v>
                </c:pt>
                <c:pt idx="13">
                  <c:v>4.0998999999999999</c:v>
                </c:pt>
                <c:pt idx="14">
                  <c:v>5.3651</c:v>
                </c:pt>
                <c:pt idx="15">
                  <c:v>5.6521999999999997</c:v>
                </c:pt>
                <c:pt idx="16">
                  <c:v>5.6125999999999996</c:v>
                </c:pt>
                <c:pt idx="17">
                  <c:v>6.6470000000000002</c:v>
                </c:pt>
                <c:pt idx="18">
                  <c:v>7.6814</c:v>
                </c:pt>
                <c:pt idx="19">
                  <c:v>7.2412000000000001</c:v>
                </c:pt>
                <c:pt idx="20">
                  <c:v>5.5917000000000003</c:v>
                </c:pt>
                <c:pt idx="21">
                  <c:v>5.9454000000000002</c:v>
                </c:pt>
                <c:pt idx="22">
                  <c:v>6.2087000000000003</c:v>
                </c:pt>
                <c:pt idx="23">
                  <c:v>6.1832000000000003</c:v>
                </c:pt>
                <c:pt idx="24">
                  <c:v>5.9001999999999999</c:v>
                </c:pt>
                <c:pt idx="25">
                  <c:v>6.0549999999999997</c:v>
                </c:pt>
                <c:pt idx="26">
                  <c:v>5.7290000000000001</c:v>
                </c:pt>
                <c:pt idx="27">
                  <c:v>5.6440000000000001</c:v>
                </c:pt>
                <c:pt idx="28">
                  <c:v>6.2678000000000003</c:v>
                </c:pt>
                <c:pt idx="29">
                  <c:v>5.8989000000000003</c:v>
                </c:pt>
                <c:pt idx="30">
                  <c:v>5.9557000000000002</c:v>
                </c:pt>
                <c:pt idx="31">
                  <c:v>5.9043999999999999</c:v>
                </c:pt>
                <c:pt idx="32">
                  <c:v>6.5327000000000002</c:v>
                </c:pt>
                <c:pt idx="33">
                  <c:v>6.9055</c:v>
                </c:pt>
                <c:pt idx="34">
                  <c:v>7.0926999999999998</c:v>
                </c:pt>
                <c:pt idx="35">
                  <c:v>7.3262</c:v>
                </c:pt>
                <c:pt idx="36">
                  <c:v>7.9278000000000004</c:v>
                </c:pt>
                <c:pt idx="37">
                  <c:v>8.0251000000000001</c:v>
                </c:pt>
                <c:pt idx="38">
                  <c:v>8.1870999999999992</c:v>
                </c:pt>
                <c:pt idx="39">
                  <c:v>8.6957000000000004</c:v>
                </c:pt>
                <c:pt idx="40">
                  <c:v>8.8415999999999997</c:v>
                </c:pt>
                <c:pt idx="41">
                  <c:v>8.9339999999999993</c:v>
                </c:pt>
                <c:pt idx="42">
                  <c:v>9.3725000000000005</c:v>
                </c:pt>
                <c:pt idx="43">
                  <c:v>9.0618999999999996</c:v>
                </c:pt>
                <c:pt idx="44">
                  <c:v>8.6786999999999992</c:v>
                </c:pt>
                <c:pt idx="45">
                  <c:v>7.8029000000000002</c:v>
                </c:pt>
                <c:pt idx="46">
                  <c:v>7.5187999999999997</c:v>
                </c:pt>
                <c:pt idx="47">
                  <c:v>7.0197000000000003</c:v>
                </c:pt>
                <c:pt idx="48">
                  <c:v>6.2378</c:v>
                </c:pt>
                <c:pt idx="49">
                  <c:v>5.8738999999999999</c:v>
                </c:pt>
                <c:pt idx="50">
                  <c:v>5.5898000000000003</c:v>
                </c:pt>
                <c:pt idx="51">
                  <c:v>5.0011999999999999</c:v>
                </c:pt>
                <c:pt idx="52">
                  <c:v>4.8236999999999997</c:v>
                </c:pt>
                <c:pt idx="53">
                  <c:v>4.9493999999999998</c:v>
                </c:pt>
                <c:pt idx="54">
                  <c:v>5.5327000000000002</c:v>
                </c:pt>
                <c:pt idx="55">
                  <c:v>4.9774000000000003</c:v>
                </c:pt>
                <c:pt idx="56">
                  <c:v>5.3811999999999998</c:v>
                </c:pt>
                <c:pt idx="57">
                  <c:v>4.7460000000000004</c:v>
                </c:pt>
                <c:pt idx="58">
                  <c:v>4.4131</c:v>
                </c:pt>
                <c:pt idx="59">
                  <c:v>3.9929999999999999</c:v>
                </c:pt>
                <c:pt idx="60">
                  <c:v>4.3289999999999997</c:v>
                </c:pt>
                <c:pt idx="61">
                  <c:v>4.2131999999999996</c:v>
                </c:pt>
                <c:pt idx="62">
                  <c:v>3.9744000000000002</c:v>
                </c:pt>
                <c:pt idx="63">
                  <c:v>3.3332999999999999</c:v>
                </c:pt>
                <c:pt idx="64">
                  <c:v>3.1524000000000001</c:v>
                </c:pt>
                <c:pt idx="65">
                  <c:v>2.6154999999999999</c:v>
                </c:pt>
                <c:pt idx="66">
                  <c:v>3.1114999999999999</c:v>
                </c:pt>
                <c:pt idx="67">
                  <c:v>3.7037</c:v>
                </c:pt>
                <c:pt idx="68">
                  <c:v>3.9182000000000001</c:v>
                </c:pt>
                <c:pt idx="69">
                  <c:v>4.1420000000000003</c:v>
                </c:pt>
                <c:pt idx="70">
                  <c:v>3.6194999999999999</c:v>
                </c:pt>
                <c:pt idx="71">
                  <c:v>3.7610000000000001</c:v>
                </c:pt>
                <c:pt idx="72">
                  <c:v>3.9434999999999998</c:v>
                </c:pt>
                <c:pt idx="73">
                  <c:v>4.1837999999999997</c:v>
                </c:pt>
                <c:pt idx="74">
                  <c:v>4.3689</c:v>
                </c:pt>
                <c:pt idx="75">
                  <c:v>4.5564</c:v>
                </c:pt>
                <c:pt idx="76">
                  <c:v>4.5777000000000001</c:v>
                </c:pt>
                <c:pt idx="77">
                  <c:v>4.3205</c:v>
                </c:pt>
                <c:pt idx="78">
                  <c:v>3.9843999999999999</c:v>
                </c:pt>
                <c:pt idx="79">
                  <c:v>4.0217000000000001</c:v>
                </c:pt>
                <c:pt idx="80">
                  <c:v>3.8168000000000002</c:v>
                </c:pt>
                <c:pt idx="81">
                  <c:v>4.3840000000000003</c:v>
                </c:pt>
                <c:pt idx="82">
                  <c:v>4.2648999999999999</c:v>
                </c:pt>
                <c:pt idx="83">
                  <c:v>3.4944000000000002</c:v>
                </c:pt>
                <c:pt idx="84">
                  <c:v>3.3824000000000001</c:v>
                </c:pt>
                <c:pt idx="85">
                  <c:v>3.3527999999999998</c:v>
                </c:pt>
                <c:pt idx="86">
                  <c:v>3.1930000000000001</c:v>
                </c:pt>
                <c:pt idx="87">
                  <c:v>3.2498</c:v>
                </c:pt>
                <c:pt idx="88">
                  <c:v>3.1074000000000002</c:v>
                </c:pt>
                <c:pt idx="89">
                  <c:v>2.7909000000000002</c:v>
                </c:pt>
                <c:pt idx="90">
                  <c:v>2.7065999999999999</c:v>
                </c:pt>
                <c:pt idx="91">
                  <c:v>2.7801999999999998</c:v>
                </c:pt>
                <c:pt idx="92">
                  <c:v>2.7557999999999998</c:v>
                </c:pt>
                <c:pt idx="93">
                  <c:v>3.0522</c:v>
                </c:pt>
                <c:pt idx="94">
                  <c:v>2.8332000000000002</c:v>
                </c:pt>
                <c:pt idx="95">
                  <c:v>2.7631000000000001</c:v>
                </c:pt>
                <c:pt idx="96">
                  <c:v>2.8923999999999999</c:v>
                </c:pt>
                <c:pt idx="97">
                  <c:v>3.0516999999999999</c:v>
                </c:pt>
                <c:pt idx="98">
                  <c:v>3.1029</c:v>
                </c:pt>
                <c:pt idx="99">
                  <c:v>2.8929</c:v>
                </c:pt>
                <c:pt idx="100">
                  <c:v>2.9361999999999999</c:v>
                </c:pt>
                <c:pt idx="101">
                  <c:v>2.5676999999999999</c:v>
                </c:pt>
                <c:pt idx="102">
                  <c:v>2.3504999999999998</c:v>
                </c:pt>
                <c:pt idx="103">
                  <c:v>2.3622999999999998</c:v>
                </c:pt>
                <c:pt idx="104">
                  <c:v>2.5023</c:v>
                </c:pt>
                <c:pt idx="105">
                  <c:v>2.5049999999999999</c:v>
                </c:pt>
                <c:pt idx="106">
                  <c:v>2.5649999999999999</c:v>
                </c:pt>
                <c:pt idx="107">
                  <c:v>2.5781999999999998</c:v>
                </c:pt>
                <c:pt idx="108">
                  <c:v>2.423</c:v>
                </c:pt>
                <c:pt idx="109">
                  <c:v>2.4550000000000001</c:v>
                </c:pt>
                <c:pt idx="110">
                  <c:v>2.2968000000000002</c:v>
                </c:pt>
                <c:pt idx="111">
                  <c:v>2.2338</c:v>
                </c:pt>
                <c:pt idx="112">
                  <c:v>2.0482999999999998</c:v>
                </c:pt>
                <c:pt idx="113">
                  <c:v>2.0345</c:v>
                </c:pt>
                <c:pt idx="114">
                  <c:v>1.8525</c:v>
                </c:pt>
                <c:pt idx="115">
                  <c:v>1.5446</c:v>
                </c:pt>
                <c:pt idx="116">
                  <c:v>1.7404999999999999</c:v>
                </c:pt>
                <c:pt idx="117">
                  <c:v>1.8674999999999999</c:v>
                </c:pt>
                <c:pt idx="118">
                  <c:v>1.8129999999999999</c:v>
                </c:pt>
                <c:pt idx="119">
                  <c:v>1.9881</c:v>
                </c:pt>
                <c:pt idx="120">
                  <c:v>2.2149999999999999</c:v>
                </c:pt>
                <c:pt idx="121">
                  <c:v>2.3742999999999999</c:v>
                </c:pt>
                <c:pt idx="122">
                  <c:v>2.2595000000000001</c:v>
                </c:pt>
                <c:pt idx="123">
                  <c:v>2.1217999999999999</c:v>
                </c:pt>
                <c:pt idx="124">
                  <c:v>2.0695999999999999</c:v>
                </c:pt>
                <c:pt idx="125">
                  <c:v>2.0891000000000002</c:v>
                </c:pt>
                <c:pt idx="126">
                  <c:v>1.7377</c:v>
                </c:pt>
                <c:pt idx="127">
                  <c:v>1.7831999999999999</c:v>
                </c:pt>
                <c:pt idx="128">
                  <c:v>1.9280999999999999</c:v>
                </c:pt>
                <c:pt idx="129">
                  <c:v>1.8935999999999999</c:v>
                </c:pt>
                <c:pt idx="130">
                  <c:v>1.9253</c:v>
                </c:pt>
                <c:pt idx="131">
                  <c:v>1.8409</c:v>
                </c:pt>
                <c:pt idx="132">
                  <c:v>1.7747999999999999</c:v>
                </c:pt>
                <c:pt idx="133">
                  <c:v>1.7225999999999999</c:v>
                </c:pt>
                <c:pt idx="134">
                  <c:v>1.7551000000000001</c:v>
                </c:pt>
                <c:pt idx="135">
                  <c:v>1.5686</c:v>
                </c:pt>
                <c:pt idx="136">
                  <c:v>1.8331</c:v>
                </c:pt>
                <c:pt idx="137">
                  <c:v>2.1528</c:v>
                </c:pt>
                <c:pt idx="138">
                  <c:v>1.9992000000000001</c:v>
                </c:pt>
                <c:pt idx="139">
                  <c:v>1.9775</c:v>
                </c:pt>
                <c:pt idx="140">
                  <c:v>2.2313000000000001</c:v>
                </c:pt>
                <c:pt idx="141">
                  <c:v>2.2452000000000001</c:v>
                </c:pt>
                <c:pt idx="142">
                  <c:v>2.1876000000000002</c:v>
                </c:pt>
                <c:pt idx="143">
                  <c:v>2.1911</c:v>
                </c:pt>
                <c:pt idx="144">
                  <c:v>2.2606000000000002</c:v>
                </c:pt>
                <c:pt idx="145">
                  <c:v>2.3919000000000001</c:v>
                </c:pt>
                <c:pt idx="146">
                  <c:v>2.2698</c:v>
                </c:pt>
                <c:pt idx="147">
                  <c:v>2.1312000000000002</c:v>
                </c:pt>
                <c:pt idx="148">
                  <c:v>2.2921999999999998</c:v>
                </c:pt>
                <c:pt idx="149">
                  <c:v>2.2673000000000001</c:v>
                </c:pt>
                <c:pt idx="150">
                  <c:v>2.2425000000000002</c:v>
                </c:pt>
                <c:pt idx="151">
                  <c:v>2.2444999999999999</c:v>
                </c:pt>
                <c:pt idx="152">
                  <c:v>2.3917000000000002</c:v>
                </c:pt>
                <c:pt idx="153">
                  <c:v>2.2277</c:v>
                </c:pt>
                <c:pt idx="154">
                  <c:v>1.9411</c:v>
                </c:pt>
                <c:pt idx="155">
                  <c:v>1.2529999999999999</c:v>
                </c:pt>
                <c:pt idx="156">
                  <c:v>1.4694</c:v>
                </c:pt>
                <c:pt idx="157">
                  <c:v>1.4576</c:v>
                </c:pt>
                <c:pt idx="158">
                  <c:v>1.4816</c:v>
                </c:pt>
                <c:pt idx="159">
                  <c:v>1.5317000000000001</c:v>
                </c:pt>
                <c:pt idx="160">
                  <c:v>1.6557999999999999</c:v>
                </c:pt>
                <c:pt idx="161">
                  <c:v>1.5025999999999999</c:v>
                </c:pt>
                <c:pt idx="162">
                  <c:v>1.522</c:v>
                </c:pt>
                <c:pt idx="163">
                  <c:v>1.5032000000000001</c:v>
                </c:pt>
                <c:pt idx="164">
                  <c:v>1.7729999999999999</c:v>
                </c:pt>
                <c:pt idx="165">
                  <c:v>1.8874</c:v>
                </c:pt>
                <c:pt idx="166">
                  <c:v>1.9301999999999999</c:v>
                </c:pt>
                <c:pt idx="167">
                  <c:v>1.7483</c:v>
                </c:pt>
                <c:pt idx="168">
                  <c:v>1.9376</c:v>
                </c:pt>
                <c:pt idx="169">
                  <c:v>1.8588</c:v>
                </c:pt>
                <c:pt idx="170">
                  <c:v>1.9932000000000001</c:v>
                </c:pt>
                <c:pt idx="171">
                  <c:v>1.9262999999999999</c:v>
                </c:pt>
                <c:pt idx="172">
                  <c:v>1.8684000000000001</c:v>
                </c:pt>
                <c:pt idx="173">
                  <c:v>1.8130999999999999</c:v>
                </c:pt>
                <c:pt idx="174">
                  <c:v>1.8067</c:v>
                </c:pt>
                <c:pt idx="175">
                  <c:v>1.8391999999999999</c:v>
                </c:pt>
                <c:pt idx="176">
                  <c:v>1.8751</c:v>
                </c:pt>
                <c:pt idx="177">
                  <c:v>1.966</c:v>
                </c:pt>
                <c:pt idx="178">
                  <c:v>1.8653999999999999</c:v>
                </c:pt>
                <c:pt idx="179">
                  <c:v>1.7706999999999999</c:v>
                </c:pt>
                <c:pt idx="180">
                  <c:v>1.8144</c:v>
                </c:pt>
                <c:pt idx="181">
                  <c:v>1.7656000000000001</c:v>
                </c:pt>
                <c:pt idx="182">
                  <c:v>1.8526</c:v>
                </c:pt>
                <c:pt idx="183">
                  <c:v>1.8085</c:v>
                </c:pt>
                <c:pt idx="184">
                  <c:v>1.8686</c:v>
                </c:pt>
                <c:pt idx="185">
                  <c:v>1.8892</c:v>
                </c:pt>
                <c:pt idx="186">
                  <c:v>1.9401999999999999</c:v>
                </c:pt>
                <c:pt idx="187">
                  <c:v>2.1025</c:v>
                </c:pt>
                <c:pt idx="188">
                  <c:v>2.0102000000000002</c:v>
                </c:pt>
                <c:pt idx="189">
                  <c:v>1.9432</c:v>
                </c:pt>
                <c:pt idx="190">
                  <c:v>1.998</c:v>
                </c:pt>
                <c:pt idx="191">
                  <c:v>2.0365000000000002</c:v>
                </c:pt>
                <c:pt idx="192">
                  <c:v>2.1011000000000002</c:v>
                </c:pt>
                <c:pt idx="193">
                  <c:v>2.2248999999999999</c:v>
                </c:pt>
                <c:pt idx="194">
                  <c:v>2.2151000000000001</c:v>
                </c:pt>
                <c:pt idx="195">
                  <c:v>2.1038000000000001</c:v>
                </c:pt>
                <c:pt idx="196">
                  <c:v>2.0131000000000001</c:v>
                </c:pt>
                <c:pt idx="197">
                  <c:v>1.9786999999999999</c:v>
                </c:pt>
                <c:pt idx="198">
                  <c:v>1.9404999999999999</c:v>
                </c:pt>
                <c:pt idx="199">
                  <c:v>1.9268000000000001</c:v>
                </c:pt>
                <c:pt idx="200">
                  <c:v>1.3731</c:v>
                </c:pt>
                <c:pt idx="201">
                  <c:v>1.5176000000000001</c:v>
                </c:pt>
                <c:pt idx="202">
                  <c:v>1.8720000000000001</c:v>
                </c:pt>
                <c:pt idx="203">
                  <c:v>1.9533</c:v>
                </c:pt>
                <c:pt idx="204">
                  <c:v>2.3090999999999999</c:v>
                </c:pt>
                <c:pt idx="205">
                  <c:v>2.2511999999999999</c:v>
                </c:pt>
                <c:pt idx="206">
                  <c:v>2.5708000000000002</c:v>
                </c:pt>
                <c:pt idx="207">
                  <c:v>2.8054000000000001</c:v>
                </c:pt>
                <c:pt idx="208">
                  <c:v>3.0388000000000002</c:v>
                </c:pt>
                <c:pt idx="209">
                  <c:v>3.0528</c:v>
                </c:pt>
                <c:pt idx="210">
                  <c:v>2.9611999999999998</c:v>
                </c:pt>
                <c:pt idx="211">
                  <c:v>2.6903000000000001</c:v>
                </c:pt>
              </c:numCache>
            </c:numRef>
          </c:val>
          <c:smooth val="0"/>
          <c:extLst>
            <c:ext xmlns:c16="http://schemas.microsoft.com/office/drawing/2014/chart" uri="{C3380CC4-5D6E-409C-BE32-E72D297353CC}">
              <c16:uniqueId val="{00000001-CD52-4408-9BFA-964A4FF655E6}"/>
            </c:ext>
          </c:extLst>
        </c:ser>
        <c:dLbls>
          <c:showLegendKey val="0"/>
          <c:showVal val="0"/>
          <c:showCatName val="0"/>
          <c:showSerName val="0"/>
          <c:showPercent val="0"/>
          <c:showBubbleSize val="0"/>
        </c:dLbls>
        <c:smooth val="0"/>
        <c:axId val="940233759"/>
        <c:axId val="777375343"/>
      </c:lineChart>
      <c:dateAx>
        <c:axId val="940233759"/>
        <c:scaling>
          <c:orientation val="minMax"/>
        </c:scaling>
        <c:delete val="0"/>
        <c:axPos val="b"/>
        <c:numFmt formatCode="yyyy\-mm\-dd"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7375343"/>
        <c:crosses val="autoZero"/>
        <c:auto val="1"/>
        <c:lblOffset val="100"/>
        <c:baseTimeUnit val="months"/>
      </c:dateAx>
      <c:valAx>
        <c:axId val="777375343"/>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9402337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5/4/23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a:t>
            </a:fld>
            <a:endParaRPr lang="en-US"/>
          </a:p>
        </p:txBody>
      </p:sp>
    </p:spTree>
    <p:extLst>
      <p:ext uri="{BB962C8B-B14F-4D97-AF65-F5344CB8AC3E}">
        <p14:creationId xmlns:p14="http://schemas.microsoft.com/office/powerpoint/2010/main" val="2467587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 line was 90-day cp, the </a:t>
            </a:r>
            <a:r>
              <a:rPr lang="en-US" dirty="0" err="1"/>
              <a:t>TBIll</a:t>
            </a:r>
            <a:r>
              <a:rPr lang="en-US" dirty="0"/>
              <a:t> line was 1 month rate</a:t>
            </a:r>
          </a:p>
        </p:txBody>
      </p:sp>
      <p:sp>
        <p:nvSpPr>
          <p:cNvPr id="4" name="Slide Number Placeholder 3"/>
          <p:cNvSpPr>
            <a:spLocks noGrp="1"/>
          </p:cNvSpPr>
          <p:nvPr>
            <p:ph type="sldNum" sz="quarter" idx="5"/>
          </p:nvPr>
        </p:nvSpPr>
        <p:spPr/>
        <p:txBody>
          <a:bodyPr/>
          <a:lstStyle/>
          <a:p>
            <a:fld id="{39F294D8-753E-E842-8CF8-893A8D4FD7E5}" type="slidenum">
              <a:rPr lang="en-US" smtClean="0"/>
              <a:t>30</a:t>
            </a:fld>
            <a:endParaRPr lang="en-US"/>
          </a:p>
        </p:txBody>
      </p:sp>
    </p:spTree>
    <p:extLst>
      <p:ext uri="{BB962C8B-B14F-4D97-AF65-F5344CB8AC3E}">
        <p14:creationId xmlns:p14="http://schemas.microsoft.com/office/powerpoint/2010/main" val="88458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 line was 90-day cp, the </a:t>
            </a:r>
            <a:r>
              <a:rPr lang="en-US" dirty="0" err="1"/>
              <a:t>TBIll</a:t>
            </a:r>
            <a:r>
              <a:rPr lang="en-US" dirty="0"/>
              <a:t> line was 1 month rate</a:t>
            </a:r>
          </a:p>
        </p:txBody>
      </p:sp>
      <p:sp>
        <p:nvSpPr>
          <p:cNvPr id="4" name="Slide Number Placeholder 3"/>
          <p:cNvSpPr>
            <a:spLocks noGrp="1"/>
          </p:cNvSpPr>
          <p:nvPr>
            <p:ph type="sldNum" sz="quarter" idx="5"/>
          </p:nvPr>
        </p:nvSpPr>
        <p:spPr/>
        <p:txBody>
          <a:bodyPr/>
          <a:lstStyle/>
          <a:p>
            <a:fld id="{39F294D8-753E-E842-8CF8-893A8D4FD7E5}" type="slidenum">
              <a:rPr lang="en-US" smtClean="0"/>
              <a:t>31</a:t>
            </a:fld>
            <a:endParaRPr lang="en-US"/>
          </a:p>
        </p:txBody>
      </p:sp>
    </p:spTree>
    <p:extLst>
      <p:ext uri="{BB962C8B-B14F-4D97-AF65-F5344CB8AC3E}">
        <p14:creationId xmlns:p14="http://schemas.microsoft.com/office/powerpoint/2010/main" val="2880201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Forward guidance occurs not just with the FOMC policy </a:t>
            </a:r>
            <a:r>
              <a:rPr lang="en-US" dirty="0" err="1"/>
              <a:t>statments</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32</a:t>
            </a:fld>
            <a:endParaRPr lang="en-US"/>
          </a:p>
        </p:txBody>
      </p:sp>
    </p:spTree>
    <p:extLst>
      <p:ext uri="{BB962C8B-B14F-4D97-AF65-F5344CB8AC3E}">
        <p14:creationId xmlns:p14="http://schemas.microsoft.com/office/powerpoint/2010/main" val="387295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33</a:t>
            </a:fld>
            <a:endParaRPr lang="en-US"/>
          </a:p>
        </p:txBody>
      </p:sp>
    </p:spTree>
    <p:extLst>
      <p:ext uri="{BB962C8B-B14F-4D97-AF65-F5344CB8AC3E}">
        <p14:creationId xmlns:p14="http://schemas.microsoft.com/office/powerpoint/2010/main" val="25208581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37</a:t>
            </a:fld>
            <a:endParaRPr lang="en-US"/>
          </a:p>
        </p:txBody>
      </p:sp>
    </p:spTree>
    <p:extLst>
      <p:ext uri="{BB962C8B-B14F-4D97-AF65-F5344CB8AC3E}">
        <p14:creationId xmlns:p14="http://schemas.microsoft.com/office/powerpoint/2010/main" val="6547999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 of marketable Federal Debt; 20 percent of household mortgages.  Total Fed assets increase by over 1.2 tr in 9 weeks;</a:t>
            </a:r>
          </a:p>
          <a:p>
            <a:r>
              <a:rPr lang="en-US" dirty="0"/>
              <a:t>Then by over 2.6 tr second time.</a:t>
            </a:r>
          </a:p>
        </p:txBody>
      </p:sp>
      <p:sp>
        <p:nvSpPr>
          <p:cNvPr id="4" name="Slide Number Placeholder 3"/>
          <p:cNvSpPr>
            <a:spLocks noGrp="1"/>
          </p:cNvSpPr>
          <p:nvPr>
            <p:ph type="sldNum" sz="quarter" idx="5"/>
          </p:nvPr>
        </p:nvSpPr>
        <p:spPr/>
        <p:txBody>
          <a:bodyPr/>
          <a:lstStyle/>
          <a:p>
            <a:fld id="{39F294D8-753E-E842-8CF8-893A8D4FD7E5}" type="slidenum">
              <a:rPr lang="en-US" smtClean="0"/>
              <a:t>38</a:t>
            </a:fld>
            <a:endParaRPr lang="en-US"/>
          </a:p>
        </p:txBody>
      </p:sp>
    </p:spTree>
    <p:extLst>
      <p:ext uri="{BB962C8B-B14F-4D97-AF65-F5344CB8AC3E}">
        <p14:creationId xmlns:p14="http://schemas.microsoft.com/office/powerpoint/2010/main" val="3993861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39</a:t>
            </a:fld>
            <a:endParaRPr lang="en-US"/>
          </a:p>
        </p:txBody>
      </p:sp>
    </p:spTree>
    <p:extLst>
      <p:ext uri="{BB962C8B-B14F-4D97-AF65-F5344CB8AC3E}">
        <p14:creationId xmlns:p14="http://schemas.microsoft.com/office/powerpoint/2010/main" val="9021878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Livingston Survey. 75-78.  Unemployment 7% and 6% inflation.  Look at the stability in the post 2001 period and the 2003-2005 period</a:t>
            </a:r>
            <a:endParaRPr dirty="0"/>
          </a:p>
        </p:txBody>
      </p:sp>
      <p:sp>
        <p:nvSpPr>
          <p:cNvPr id="317" name="Google Shape;317;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extLst>
      <p:ext uri="{BB962C8B-B14F-4D97-AF65-F5344CB8AC3E}">
        <p14:creationId xmlns:p14="http://schemas.microsoft.com/office/powerpoint/2010/main" val="36921697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Communication releases; accountability, Congressional Testimony and 5 year full release.  Political independence 14 year terms, but fragile.</a:t>
            </a:r>
          </a:p>
        </p:txBody>
      </p:sp>
      <p:sp>
        <p:nvSpPr>
          <p:cNvPr id="4" name="Slide Number Placeholder 3"/>
          <p:cNvSpPr>
            <a:spLocks noGrp="1"/>
          </p:cNvSpPr>
          <p:nvPr>
            <p:ph type="sldNum" sz="quarter" idx="5"/>
          </p:nvPr>
        </p:nvSpPr>
        <p:spPr/>
        <p:txBody>
          <a:bodyPr/>
          <a:lstStyle/>
          <a:p>
            <a:fld id="{39F294D8-753E-E842-8CF8-893A8D4FD7E5}" type="slidenum">
              <a:rPr lang="en-US" smtClean="0"/>
              <a:t>41</a:t>
            </a:fld>
            <a:endParaRPr lang="en-US"/>
          </a:p>
        </p:txBody>
      </p:sp>
    </p:spTree>
    <p:extLst>
      <p:ext uri="{BB962C8B-B14F-4D97-AF65-F5344CB8AC3E}">
        <p14:creationId xmlns:p14="http://schemas.microsoft.com/office/powerpoint/2010/main" val="37210922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back to 16</a:t>
            </a:r>
          </a:p>
        </p:txBody>
      </p:sp>
      <p:sp>
        <p:nvSpPr>
          <p:cNvPr id="4" name="Slide Number Placeholder 3"/>
          <p:cNvSpPr>
            <a:spLocks noGrp="1"/>
          </p:cNvSpPr>
          <p:nvPr>
            <p:ph type="sldNum" sz="quarter" idx="5"/>
          </p:nvPr>
        </p:nvSpPr>
        <p:spPr/>
        <p:txBody>
          <a:bodyPr/>
          <a:lstStyle/>
          <a:p>
            <a:fld id="{88BA6467-982F-43FA-9555-C83E47AD5726}" type="slidenum">
              <a:rPr lang="en-US" smtClean="0"/>
              <a:t>42</a:t>
            </a:fld>
            <a:endParaRPr lang="en-US"/>
          </a:p>
        </p:txBody>
      </p:sp>
    </p:spTree>
    <p:extLst>
      <p:ext uri="{BB962C8B-B14F-4D97-AF65-F5344CB8AC3E}">
        <p14:creationId xmlns:p14="http://schemas.microsoft.com/office/powerpoint/2010/main" val="4106548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Jump to 14.</a:t>
            </a:r>
          </a:p>
        </p:txBody>
      </p:sp>
      <p:sp>
        <p:nvSpPr>
          <p:cNvPr id="4" name="Slide Number Placeholder 3"/>
          <p:cNvSpPr>
            <a:spLocks noGrp="1"/>
          </p:cNvSpPr>
          <p:nvPr>
            <p:ph type="sldNum" sz="quarter" idx="5"/>
          </p:nvPr>
        </p:nvSpPr>
        <p:spPr/>
        <p:txBody>
          <a:bodyPr/>
          <a:lstStyle/>
          <a:p>
            <a:fld id="{39F294D8-753E-E842-8CF8-893A8D4FD7E5}" type="slidenum">
              <a:rPr lang="en-US" smtClean="0"/>
              <a:t>10</a:t>
            </a:fld>
            <a:endParaRPr lang="en-US"/>
          </a:p>
        </p:txBody>
      </p:sp>
    </p:spTree>
    <p:extLst>
      <p:ext uri="{BB962C8B-B14F-4D97-AF65-F5344CB8AC3E}">
        <p14:creationId xmlns:p14="http://schemas.microsoft.com/office/powerpoint/2010/main" val="375795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average inflation is less than 2% And Fred raises rates before inflation exceeds 2.%. But, very credible.  Latest tightening was begun before Powell became Chair.  Tightening is very gradual 1.5 pct pts in 2 years.</a:t>
            </a:r>
          </a:p>
        </p:txBody>
      </p:sp>
      <p:sp>
        <p:nvSpPr>
          <p:cNvPr id="4" name="Slide Number Placeholder 3"/>
          <p:cNvSpPr>
            <a:spLocks noGrp="1"/>
          </p:cNvSpPr>
          <p:nvPr>
            <p:ph type="sldNum" sz="quarter" idx="5"/>
          </p:nvPr>
        </p:nvSpPr>
        <p:spPr/>
        <p:txBody>
          <a:bodyPr/>
          <a:lstStyle/>
          <a:p>
            <a:fld id="{39F294D8-753E-E842-8CF8-893A8D4FD7E5}" type="slidenum">
              <a:rPr lang="en-US" smtClean="0"/>
              <a:t>43</a:t>
            </a:fld>
            <a:endParaRPr lang="en-US"/>
          </a:p>
        </p:txBody>
      </p:sp>
    </p:spTree>
    <p:extLst>
      <p:ext uri="{BB962C8B-B14F-4D97-AF65-F5344CB8AC3E}">
        <p14:creationId xmlns:p14="http://schemas.microsoft.com/office/powerpoint/2010/main" val="34590871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Description of Policy goals reversed the order of the inflation and employment objectives</a:t>
            </a:r>
          </a:p>
        </p:txBody>
      </p:sp>
      <p:sp>
        <p:nvSpPr>
          <p:cNvPr id="4" name="Slide Number Placeholder 3"/>
          <p:cNvSpPr>
            <a:spLocks noGrp="1"/>
          </p:cNvSpPr>
          <p:nvPr>
            <p:ph type="sldNum" sz="quarter" idx="5"/>
          </p:nvPr>
        </p:nvSpPr>
        <p:spPr/>
        <p:txBody>
          <a:bodyPr/>
          <a:lstStyle/>
          <a:p>
            <a:fld id="{39F294D8-753E-E842-8CF8-893A8D4FD7E5}" type="slidenum">
              <a:rPr lang="en-US" smtClean="0"/>
              <a:t>44</a:t>
            </a:fld>
            <a:endParaRPr lang="en-US"/>
          </a:p>
        </p:txBody>
      </p:sp>
    </p:spTree>
    <p:extLst>
      <p:ext uri="{BB962C8B-B14F-4D97-AF65-F5344CB8AC3E}">
        <p14:creationId xmlns:p14="http://schemas.microsoft.com/office/powerpoint/2010/main" val="5256418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a:t>
            </a:r>
          </a:p>
        </p:txBody>
      </p:sp>
      <p:sp>
        <p:nvSpPr>
          <p:cNvPr id="4" name="Slide Number Placeholder 3"/>
          <p:cNvSpPr>
            <a:spLocks noGrp="1"/>
          </p:cNvSpPr>
          <p:nvPr>
            <p:ph type="sldNum" sz="quarter" idx="5"/>
          </p:nvPr>
        </p:nvSpPr>
        <p:spPr/>
        <p:txBody>
          <a:bodyPr/>
          <a:lstStyle/>
          <a:p>
            <a:fld id="{39F294D8-753E-E842-8CF8-893A8D4FD7E5}" type="slidenum">
              <a:rPr lang="en-US" smtClean="0"/>
              <a:t>45</a:t>
            </a:fld>
            <a:endParaRPr lang="en-US"/>
          </a:p>
        </p:txBody>
      </p:sp>
    </p:spTree>
    <p:extLst>
      <p:ext uri="{BB962C8B-B14F-4D97-AF65-F5344CB8AC3E}">
        <p14:creationId xmlns:p14="http://schemas.microsoft.com/office/powerpoint/2010/main" val="363205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50</a:t>
            </a:fld>
            <a:endParaRPr lang="en-US"/>
          </a:p>
        </p:txBody>
      </p:sp>
    </p:spTree>
    <p:extLst>
      <p:ext uri="{BB962C8B-B14F-4D97-AF65-F5344CB8AC3E}">
        <p14:creationId xmlns:p14="http://schemas.microsoft.com/office/powerpoint/2010/main" val="3283029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 inflation as the rate of increase in the average level of prices not gasoline price inflation.  Exceptions Deep </a:t>
            </a:r>
            <a:r>
              <a:rPr lang="en-US" dirty="0" err="1"/>
              <a:t>Recesssions</a:t>
            </a:r>
            <a:r>
              <a:rPr lang="en-US" dirty="0"/>
              <a:t>. ARP we will talk about later.</a:t>
            </a:r>
          </a:p>
          <a:p>
            <a:endParaRPr lang="en-US" dirty="0"/>
          </a:p>
        </p:txBody>
      </p:sp>
      <p:sp>
        <p:nvSpPr>
          <p:cNvPr id="4" name="Slide Number Placeholder 3"/>
          <p:cNvSpPr>
            <a:spLocks noGrp="1"/>
          </p:cNvSpPr>
          <p:nvPr>
            <p:ph type="sldNum" sz="quarter" idx="5"/>
          </p:nvPr>
        </p:nvSpPr>
        <p:spPr/>
        <p:txBody>
          <a:bodyPr/>
          <a:lstStyle/>
          <a:p>
            <a:fld id="{88BA6467-982F-43FA-9555-C83E47AD5726}" type="slidenum">
              <a:rPr lang="en-US" smtClean="0"/>
              <a:t>18</a:t>
            </a:fld>
            <a:endParaRPr lang="en-US"/>
          </a:p>
        </p:txBody>
      </p:sp>
    </p:spTree>
    <p:extLst>
      <p:ext uri="{BB962C8B-B14F-4D97-AF65-F5344CB8AC3E}">
        <p14:creationId xmlns:p14="http://schemas.microsoft.com/office/powerpoint/2010/main" val="3087737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19</a:t>
            </a:fld>
            <a:endParaRPr lang="en-US"/>
          </a:p>
        </p:txBody>
      </p:sp>
    </p:spTree>
    <p:extLst>
      <p:ext uri="{BB962C8B-B14F-4D97-AF65-F5344CB8AC3E}">
        <p14:creationId xmlns:p14="http://schemas.microsoft.com/office/powerpoint/2010/main" val="2576454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Shaded lines are recessions .  1970S THE Great Moderation</a:t>
            </a:r>
          </a:p>
        </p:txBody>
      </p:sp>
      <p:sp>
        <p:nvSpPr>
          <p:cNvPr id="4" name="Slide Number Placeholder 3"/>
          <p:cNvSpPr>
            <a:spLocks noGrp="1"/>
          </p:cNvSpPr>
          <p:nvPr>
            <p:ph type="sldNum" sz="quarter" idx="5"/>
          </p:nvPr>
        </p:nvSpPr>
        <p:spPr/>
        <p:txBody>
          <a:bodyPr/>
          <a:lstStyle/>
          <a:p>
            <a:fld id="{39F294D8-753E-E842-8CF8-893A8D4FD7E5}" type="slidenum">
              <a:rPr lang="en-US" smtClean="0"/>
              <a:t>20</a:t>
            </a:fld>
            <a:endParaRPr lang="en-US"/>
          </a:p>
        </p:txBody>
      </p:sp>
    </p:spTree>
    <p:extLst>
      <p:ext uri="{BB962C8B-B14F-4D97-AF65-F5344CB8AC3E}">
        <p14:creationId xmlns:p14="http://schemas.microsoft.com/office/powerpoint/2010/main" val="3568286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sign of too much spending is a very low unemployment rate. Go back </a:t>
            </a:r>
            <a:r>
              <a:rPr lang="en-US"/>
              <a:t>to 13 </a:t>
            </a:r>
            <a:r>
              <a:rPr lang="en-US" dirty="0"/>
              <a:t>and then </a:t>
            </a:r>
            <a:r>
              <a:rPr lang="en-US"/>
              <a:t>to 16</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21</a:t>
            </a:fld>
            <a:endParaRPr lang="en-US"/>
          </a:p>
        </p:txBody>
      </p:sp>
    </p:spTree>
    <p:extLst>
      <p:ext uri="{BB962C8B-B14F-4D97-AF65-F5344CB8AC3E}">
        <p14:creationId xmlns:p14="http://schemas.microsoft.com/office/powerpoint/2010/main" val="2080673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12 and then to 24</a:t>
            </a:r>
          </a:p>
        </p:txBody>
      </p:sp>
      <p:sp>
        <p:nvSpPr>
          <p:cNvPr id="4" name="Slide Number Placeholder 3"/>
          <p:cNvSpPr>
            <a:spLocks noGrp="1"/>
          </p:cNvSpPr>
          <p:nvPr>
            <p:ph type="sldNum" sz="quarter" idx="5"/>
          </p:nvPr>
        </p:nvSpPr>
        <p:spPr/>
        <p:txBody>
          <a:bodyPr/>
          <a:lstStyle/>
          <a:p>
            <a:fld id="{39F294D8-753E-E842-8CF8-893A8D4FD7E5}" type="slidenum">
              <a:rPr lang="en-US" smtClean="0"/>
              <a:t>25</a:t>
            </a:fld>
            <a:endParaRPr lang="en-US"/>
          </a:p>
        </p:txBody>
      </p:sp>
    </p:spTree>
    <p:extLst>
      <p:ext uri="{BB962C8B-B14F-4D97-AF65-F5344CB8AC3E}">
        <p14:creationId xmlns:p14="http://schemas.microsoft.com/office/powerpoint/2010/main" val="293801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Target range for the fed funds rate</a:t>
            </a:r>
          </a:p>
        </p:txBody>
      </p:sp>
      <p:sp>
        <p:nvSpPr>
          <p:cNvPr id="4" name="Slide Number Placeholder 3"/>
          <p:cNvSpPr>
            <a:spLocks noGrp="1"/>
          </p:cNvSpPr>
          <p:nvPr>
            <p:ph type="sldNum" sz="quarter" idx="5"/>
          </p:nvPr>
        </p:nvSpPr>
        <p:spPr/>
        <p:txBody>
          <a:bodyPr/>
          <a:lstStyle/>
          <a:p>
            <a:fld id="{39F294D8-753E-E842-8CF8-893A8D4FD7E5}" type="slidenum">
              <a:rPr lang="en-US" smtClean="0"/>
              <a:t>26</a:t>
            </a:fld>
            <a:endParaRPr lang="en-US"/>
          </a:p>
        </p:txBody>
      </p:sp>
    </p:spTree>
    <p:extLst>
      <p:ext uri="{BB962C8B-B14F-4D97-AF65-F5344CB8AC3E}">
        <p14:creationId xmlns:p14="http://schemas.microsoft.com/office/powerpoint/2010/main" val="301419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note over the redline peeking above the others</a:t>
            </a:r>
          </a:p>
        </p:txBody>
      </p:sp>
      <p:sp>
        <p:nvSpPr>
          <p:cNvPr id="4" name="Slide Number Placeholder 3"/>
          <p:cNvSpPr>
            <a:spLocks noGrp="1"/>
          </p:cNvSpPr>
          <p:nvPr>
            <p:ph type="sldNum" sz="quarter" idx="5"/>
          </p:nvPr>
        </p:nvSpPr>
        <p:spPr/>
        <p:txBody>
          <a:bodyPr/>
          <a:lstStyle/>
          <a:p>
            <a:fld id="{39F294D8-753E-E842-8CF8-893A8D4FD7E5}" type="slidenum">
              <a:rPr lang="en-US" smtClean="0"/>
              <a:t>27</a:t>
            </a:fld>
            <a:endParaRPr lang="en-US"/>
          </a:p>
        </p:txBody>
      </p:sp>
    </p:spTree>
    <p:extLst>
      <p:ext uri="{BB962C8B-B14F-4D97-AF65-F5344CB8AC3E}">
        <p14:creationId xmlns:p14="http://schemas.microsoft.com/office/powerpoint/2010/main" val="4100359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file:////Users/Jon/NEED%20Dropbox/Presentations/0Documents/Template/Delegate_Map.png"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file:////Users/Jon/NEED%20Dropbox/Presentations/0Documents/Template/legend.png" TargetMode="Externa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video" Target="https://www.youtube.com/embed/7Nh9F3BBwSs?feature=oembed" TargetMode="External"/></Relationships>
</file>

<file path=ppt/slides/_rels/slide5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mailto: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895" y="1795708"/>
            <a:ext cx="10219508" cy="2187011"/>
          </a:xfrm>
        </p:spPr>
        <p:txBody>
          <a:bodyPr anchor="ctr" anchorCtr="0">
            <a:noAutofit/>
          </a:bodyPr>
          <a:lstStyle/>
          <a:p>
            <a:pPr>
              <a:lnSpc>
                <a:spcPct val="100000"/>
              </a:lnSpc>
              <a:spcBef>
                <a:spcPts val="0"/>
              </a:spcBef>
            </a:pPr>
            <a:r>
              <a:rPr lang="en-US" sz="3600" b="1" i="1" dirty="0" err="1"/>
              <a:t>Osher</a:t>
            </a:r>
            <a:r>
              <a:rPr lang="en-US" sz="3600" b="1" i="1" dirty="0"/>
              <a:t> Lifelong Learning Institute, Spring 2023</a:t>
            </a:r>
          </a:p>
          <a:p>
            <a:pPr>
              <a:lnSpc>
                <a:spcPct val="100000"/>
              </a:lnSpc>
              <a:spcBef>
                <a:spcPts val="0"/>
              </a:spcBef>
            </a:pPr>
            <a:r>
              <a:rPr lang="en-US" sz="4400" dirty="0"/>
              <a:t>Current Issues in </a:t>
            </a:r>
          </a:p>
          <a:p>
            <a:pPr>
              <a:lnSpc>
                <a:spcPct val="100000"/>
              </a:lnSpc>
              <a:spcBef>
                <a:spcPts val="0"/>
              </a:spcBef>
            </a:pPr>
            <a:r>
              <a:rPr lang="en-US" sz="4400" dirty="0"/>
              <a:t>Macroeconomics &amp; Finance</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618533" y="3898404"/>
            <a:ext cx="9144000" cy="2187011"/>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700" dirty="0">
                <a:solidFill>
                  <a:schemeClr val="tx2"/>
                </a:solidFill>
              </a:rPr>
              <a:t>Brandeis University</a:t>
            </a:r>
          </a:p>
          <a:p>
            <a:pPr>
              <a:lnSpc>
                <a:spcPct val="100000"/>
              </a:lnSpc>
              <a:spcBef>
                <a:spcPts val="0"/>
              </a:spcBef>
            </a:pPr>
            <a:r>
              <a:rPr lang="en-US" sz="3100" dirty="0">
                <a:solidFill>
                  <a:schemeClr val="tx2"/>
                </a:solidFill>
              </a:rPr>
              <a:t>April-May 2023</a:t>
            </a:r>
          </a:p>
          <a:p>
            <a:pPr>
              <a:lnSpc>
                <a:spcPct val="100000"/>
              </a:lnSpc>
              <a:spcBef>
                <a:spcPts val="0"/>
              </a:spcBef>
            </a:pPr>
            <a:endParaRPr lang="en-US" sz="3100" dirty="0">
              <a:solidFill>
                <a:schemeClr val="tx2"/>
              </a:solidFill>
            </a:endParaRPr>
          </a:p>
          <a:p>
            <a:pPr>
              <a:lnSpc>
                <a:spcPct val="100000"/>
              </a:lnSpc>
              <a:spcBef>
                <a:spcPts val="0"/>
              </a:spcBef>
            </a:pPr>
            <a:r>
              <a:rPr lang="en-US" sz="3000" dirty="0">
                <a:solidFill>
                  <a:schemeClr val="tx2"/>
                </a:solidFill>
              </a:rPr>
              <a:t>Host: Geoffrey Woglom</a:t>
            </a:r>
          </a:p>
          <a:p>
            <a:pPr>
              <a:lnSpc>
                <a:spcPct val="100000"/>
              </a:lnSpc>
              <a:spcBef>
                <a:spcPts val="0"/>
              </a:spcBef>
            </a:pPr>
            <a:r>
              <a:rPr lang="en-US" sz="3100" dirty="0">
                <a:solidFill>
                  <a:schemeClr val="tx2"/>
                </a:solidFill>
              </a:rPr>
              <a:t>Professor of Economics (emeritus),</a:t>
            </a:r>
            <a:br>
              <a:rPr lang="en-US" sz="3100" dirty="0">
                <a:solidFill>
                  <a:schemeClr val="tx2"/>
                </a:solidFill>
              </a:rPr>
            </a:br>
            <a:r>
              <a:rPr lang="en-US" sz="3100" dirty="0">
                <a:solidFill>
                  <a:schemeClr val="tx2"/>
                </a:solidFill>
              </a:rPr>
              <a:t> Amherst College</a:t>
            </a:r>
          </a:p>
        </p:txBody>
      </p:sp>
    </p:spTree>
    <p:extLst>
      <p:ext uri="{BB962C8B-B14F-4D97-AF65-F5344CB8AC3E}">
        <p14:creationId xmlns:p14="http://schemas.microsoft.com/office/powerpoint/2010/main" val="1684961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7B0DA-9C41-8072-2808-C26E71C0A986}"/>
              </a:ext>
            </a:extLst>
          </p:cNvPr>
          <p:cNvSpPr>
            <a:spLocks noGrp="1"/>
          </p:cNvSpPr>
          <p:nvPr>
            <p:ph type="title"/>
          </p:nvPr>
        </p:nvSpPr>
        <p:spPr/>
        <p:txBody>
          <a:bodyPr/>
          <a:lstStyle/>
          <a:p>
            <a:r>
              <a:rPr lang="en-US" dirty="0">
                <a:solidFill>
                  <a:schemeClr val="bg1"/>
                </a:solidFill>
              </a:rPr>
              <a:t>Wh</a:t>
            </a:r>
            <a:r>
              <a:rPr lang="en-US" dirty="0"/>
              <a:t>at Is a Central Bank?</a:t>
            </a:r>
          </a:p>
        </p:txBody>
      </p:sp>
      <p:sp>
        <p:nvSpPr>
          <p:cNvPr id="3" name="Content Placeholder 2">
            <a:extLst>
              <a:ext uri="{FF2B5EF4-FFF2-40B4-BE49-F238E27FC236}">
                <a16:creationId xmlns:a16="http://schemas.microsoft.com/office/drawing/2014/main" id="{F2DB3089-0AA8-AAA5-3B48-5E34C6AF7232}"/>
              </a:ext>
            </a:extLst>
          </p:cNvPr>
          <p:cNvSpPr>
            <a:spLocks noGrp="1"/>
          </p:cNvSpPr>
          <p:nvPr>
            <p:ph idx="1"/>
          </p:nvPr>
        </p:nvSpPr>
        <p:spPr/>
        <p:txBody>
          <a:bodyPr/>
          <a:lstStyle/>
          <a:p>
            <a:pPr marL="514350" indent="-514350">
              <a:buFont typeface="+mj-lt"/>
              <a:buAutoNum type="arabicPeriod"/>
            </a:pPr>
            <a:r>
              <a:rPr lang="en-US" sz="3000" dirty="0"/>
              <a:t>Government’s Bank.</a:t>
            </a:r>
          </a:p>
          <a:p>
            <a:pPr marL="971550" lvl="1" indent="-514350">
              <a:buFont typeface="+mj-lt"/>
              <a:buAutoNum type="alphaLcPeriod"/>
            </a:pPr>
            <a:r>
              <a:rPr lang="en-US" sz="2600" dirty="0"/>
              <a:t>Regulate currency and manage the payment system.</a:t>
            </a:r>
          </a:p>
          <a:p>
            <a:pPr marL="971550" lvl="1" indent="-514350">
              <a:buFont typeface="+mj-lt"/>
              <a:buAutoNum type="alphaLcPeriod"/>
            </a:pPr>
            <a:r>
              <a:rPr lang="en-US" sz="2600" dirty="0"/>
              <a:t>Help with government finance.</a:t>
            </a:r>
          </a:p>
          <a:p>
            <a:pPr marL="571500" indent="-514350">
              <a:buFont typeface="+mj-lt"/>
              <a:buAutoNum type="arabicPeriod"/>
            </a:pPr>
            <a:r>
              <a:rPr lang="en-US" sz="3000" dirty="0"/>
              <a:t>“Lender of Last Resort” (LOL) in financial crises.</a:t>
            </a:r>
          </a:p>
          <a:p>
            <a:pPr marL="571500" indent="-514350">
              <a:buFont typeface="+mj-lt"/>
              <a:buAutoNum type="arabicPeriod"/>
            </a:pPr>
            <a:r>
              <a:rPr lang="en-US" sz="3000" dirty="0"/>
              <a:t>Responsible for stabilizing the macro economy:  i.e., low, stable inflation and full employment</a:t>
            </a:r>
          </a:p>
          <a:p>
            <a:endParaRPr lang="en-US" dirty="0"/>
          </a:p>
        </p:txBody>
      </p:sp>
      <p:sp>
        <p:nvSpPr>
          <p:cNvPr id="4" name="Slide Number Placeholder 3">
            <a:extLst>
              <a:ext uri="{FF2B5EF4-FFF2-40B4-BE49-F238E27FC236}">
                <a16:creationId xmlns:a16="http://schemas.microsoft.com/office/drawing/2014/main" id="{A0902EBD-4B86-C030-46D8-DE522943ED50}"/>
              </a:ext>
            </a:extLst>
          </p:cNvPr>
          <p:cNvSpPr>
            <a:spLocks noGrp="1"/>
          </p:cNvSpPr>
          <p:nvPr>
            <p:ph type="sldNum" sz="quarter" idx="12"/>
          </p:nvPr>
        </p:nvSpPr>
        <p:spPr/>
        <p:txBody>
          <a:bodyPr/>
          <a:lstStyle/>
          <a:p>
            <a:fld id="{D9F085D5-EC86-4F6A-B501-C1359CB39116}" type="slidenum">
              <a:rPr lang="en-GB" smtClean="0"/>
              <a:t>10</a:t>
            </a:fld>
            <a:endParaRPr lang="en-GB"/>
          </a:p>
        </p:txBody>
      </p:sp>
    </p:spTree>
    <p:extLst>
      <p:ext uri="{BB962C8B-B14F-4D97-AF65-F5344CB8AC3E}">
        <p14:creationId xmlns:p14="http://schemas.microsoft.com/office/powerpoint/2010/main" val="4085239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5C850-15DA-580B-D51E-7C90B5F6F2F0}"/>
              </a:ext>
            </a:extLst>
          </p:cNvPr>
          <p:cNvSpPr>
            <a:spLocks noGrp="1"/>
          </p:cNvSpPr>
          <p:nvPr>
            <p:ph type="title"/>
          </p:nvPr>
        </p:nvSpPr>
        <p:spPr/>
        <p:txBody>
          <a:bodyPr/>
          <a:lstStyle/>
          <a:p>
            <a:r>
              <a:rPr lang="en-US" dirty="0">
                <a:solidFill>
                  <a:schemeClr val="bg1"/>
                </a:solidFill>
              </a:rPr>
              <a:t>Or</a:t>
            </a:r>
            <a:r>
              <a:rPr lang="en-US" dirty="0"/>
              <a:t>igins</a:t>
            </a:r>
          </a:p>
        </p:txBody>
      </p:sp>
      <p:sp>
        <p:nvSpPr>
          <p:cNvPr id="3" name="Content Placeholder 2">
            <a:extLst>
              <a:ext uri="{FF2B5EF4-FFF2-40B4-BE49-F238E27FC236}">
                <a16:creationId xmlns:a16="http://schemas.microsoft.com/office/drawing/2014/main" id="{6375CD7D-32F1-4758-0754-42439ECE7EB9}"/>
              </a:ext>
            </a:extLst>
          </p:cNvPr>
          <p:cNvSpPr>
            <a:spLocks noGrp="1"/>
          </p:cNvSpPr>
          <p:nvPr>
            <p:ph idx="1"/>
          </p:nvPr>
        </p:nvSpPr>
        <p:spPr/>
        <p:txBody>
          <a:bodyPr/>
          <a:lstStyle/>
          <a:p>
            <a:r>
              <a:rPr lang="en-US" sz="2800" dirty="0" err="1"/>
              <a:t>Sveriges</a:t>
            </a:r>
            <a:r>
              <a:rPr lang="en-US" sz="2800" dirty="0"/>
              <a:t> </a:t>
            </a:r>
            <a:r>
              <a:rPr lang="en-US" sz="2800" dirty="0" err="1"/>
              <a:t>Riksbank</a:t>
            </a:r>
            <a:r>
              <a:rPr lang="en-US" sz="2800" dirty="0"/>
              <a:t> (Sweden), 1668, currency regulation.</a:t>
            </a:r>
          </a:p>
          <a:p>
            <a:r>
              <a:rPr lang="en-US" sz="2800" dirty="0"/>
              <a:t>Bank of England, 1694, debt finance for the War of Grand Alliance.</a:t>
            </a:r>
          </a:p>
          <a:p>
            <a:r>
              <a:rPr lang="en-US" sz="2800" dirty="0"/>
              <a:t>Banks of the US, First (1791-1811) and Second (1816-1836) did a little of both.</a:t>
            </a:r>
          </a:p>
          <a:p>
            <a:endParaRPr lang="en-US" dirty="0"/>
          </a:p>
        </p:txBody>
      </p:sp>
      <p:sp>
        <p:nvSpPr>
          <p:cNvPr id="4" name="Slide Number Placeholder 3">
            <a:extLst>
              <a:ext uri="{FF2B5EF4-FFF2-40B4-BE49-F238E27FC236}">
                <a16:creationId xmlns:a16="http://schemas.microsoft.com/office/drawing/2014/main" id="{5386AE61-6838-E04F-7563-B0E52FAC4100}"/>
              </a:ext>
            </a:extLst>
          </p:cNvPr>
          <p:cNvSpPr>
            <a:spLocks noGrp="1"/>
          </p:cNvSpPr>
          <p:nvPr>
            <p:ph type="sldNum" sz="quarter" idx="12"/>
          </p:nvPr>
        </p:nvSpPr>
        <p:spPr/>
        <p:txBody>
          <a:bodyPr/>
          <a:lstStyle/>
          <a:p>
            <a:fld id="{D9F085D5-EC86-4F6A-B501-C1359CB39116}" type="slidenum">
              <a:rPr lang="en-GB" smtClean="0"/>
              <a:t>11</a:t>
            </a:fld>
            <a:endParaRPr lang="en-GB"/>
          </a:p>
        </p:txBody>
      </p:sp>
    </p:spTree>
    <p:extLst>
      <p:ext uri="{BB962C8B-B14F-4D97-AF65-F5344CB8AC3E}">
        <p14:creationId xmlns:p14="http://schemas.microsoft.com/office/powerpoint/2010/main" val="56449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F44EF-411D-433F-9337-4A5E478009BF}"/>
              </a:ext>
            </a:extLst>
          </p:cNvPr>
          <p:cNvSpPr>
            <a:spLocks noGrp="1"/>
          </p:cNvSpPr>
          <p:nvPr>
            <p:ph type="title"/>
          </p:nvPr>
        </p:nvSpPr>
        <p:spPr/>
        <p:txBody>
          <a:bodyPr>
            <a:normAutofit/>
          </a:bodyPr>
          <a:lstStyle/>
          <a:p>
            <a:r>
              <a:rPr lang="en-US" dirty="0">
                <a:solidFill>
                  <a:schemeClr val="bg1"/>
                </a:solidFill>
              </a:rPr>
              <a:t>Fin</a:t>
            </a:r>
            <a:r>
              <a:rPr lang="en-US" dirty="0"/>
              <a:t>ancial Crises in the 19</a:t>
            </a:r>
            <a:r>
              <a:rPr lang="en-US" baseline="30000" dirty="0"/>
              <a:t>th</a:t>
            </a:r>
            <a:r>
              <a:rPr lang="en-US" dirty="0"/>
              <a:t> Century</a:t>
            </a:r>
          </a:p>
        </p:txBody>
      </p:sp>
      <p:sp>
        <p:nvSpPr>
          <p:cNvPr id="3" name="Rectangle 3">
            <a:extLst>
              <a:ext uri="{FF2B5EF4-FFF2-40B4-BE49-F238E27FC236}">
                <a16:creationId xmlns:a16="http://schemas.microsoft.com/office/drawing/2014/main" id="{6B79B6CA-5146-46B5-925D-A9227031D272}"/>
              </a:ext>
            </a:extLst>
          </p:cNvPr>
          <p:cNvSpPr txBox="1">
            <a:spLocks noChangeArrowheads="1"/>
          </p:cNvSpPr>
          <p:nvPr/>
        </p:nvSpPr>
        <p:spPr>
          <a:xfrm>
            <a:off x="660606" y="1533293"/>
            <a:ext cx="9592940" cy="45720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dirty="0"/>
              <a:t>Financial Panics (and recessions) in the 19</a:t>
            </a:r>
            <a:r>
              <a:rPr lang="en-US" sz="2800" baseline="30000" dirty="0"/>
              <a:t>th</a:t>
            </a:r>
            <a:r>
              <a:rPr lang="en-US" sz="2800" dirty="0"/>
              <a:t> century: 1819, 1837, 1857, 1873, 1893.</a:t>
            </a:r>
          </a:p>
          <a:p>
            <a:r>
              <a:rPr lang="en-US" sz="2800" dirty="0"/>
              <a:t>Financial Panics are caused by a shortage of </a:t>
            </a:r>
            <a:r>
              <a:rPr lang="en-US" sz="2800" i="1" dirty="0"/>
              <a:t>liquidity</a:t>
            </a:r>
            <a:r>
              <a:rPr lang="en-US" sz="2800" dirty="0"/>
              <a:t>.</a:t>
            </a:r>
          </a:p>
          <a:p>
            <a:r>
              <a:rPr lang="en-US" sz="2800" dirty="0">
                <a:solidFill>
                  <a:srgbClr val="FF0000"/>
                </a:solidFill>
              </a:rPr>
              <a:t>illiquidity</a:t>
            </a:r>
            <a:r>
              <a:rPr lang="en-US" sz="2800" dirty="0"/>
              <a:t>: the value of liquid assets (cash, short-term Treasuries) are less than the value of liquid liabilities (short-term debt, bank deposits)</a:t>
            </a:r>
          </a:p>
          <a:p>
            <a:r>
              <a:rPr lang="en-US" sz="2800" dirty="0">
                <a:solidFill>
                  <a:srgbClr val="FF0000"/>
                </a:solidFill>
              </a:rPr>
              <a:t>Insolvency</a:t>
            </a:r>
            <a:r>
              <a:rPr lang="en-US" sz="2800" dirty="0"/>
              <a:t>:  the value of assets is less than liabilities, so unless thins change, the liabilities will not be paid off.</a:t>
            </a:r>
          </a:p>
        </p:txBody>
      </p:sp>
    </p:spTree>
    <p:extLst>
      <p:ext uri="{BB962C8B-B14F-4D97-AF65-F5344CB8AC3E}">
        <p14:creationId xmlns:p14="http://schemas.microsoft.com/office/powerpoint/2010/main" val="3899185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39988-EF59-4917-B17E-AFE229FCF08B}"/>
              </a:ext>
            </a:extLst>
          </p:cNvPr>
          <p:cNvSpPr>
            <a:spLocks noGrp="1"/>
          </p:cNvSpPr>
          <p:nvPr>
            <p:ph type="title"/>
          </p:nvPr>
        </p:nvSpPr>
        <p:spPr>
          <a:xfrm>
            <a:off x="922867" y="13230"/>
            <a:ext cx="10515600" cy="1325563"/>
          </a:xfrm>
        </p:spPr>
        <p:txBody>
          <a:bodyPr/>
          <a:lstStyle/>
          <a:p>
            <a:r>
              <a:rPr lang="en-US" dirty="0">
                <a:solidFill>
                  <a:schemeClr val="bg1"/>
                </a:solidFill>
              </a:rPr>
              <a:t>Illi</a:t>
            </a:r>
            <a:r>
              <a:rPr lang="en-US" dirty="0">
                <a:solidFill>
                  <a:schemeClr val="accent5">
                    <a:lumMod val="50000"/>
                  </a:schemeClr>
                </a:solidFill>
              </a:rPr>
              <a:t>quidity Can Lead to Insolvency</a:t>
            </a:r>
          </a:p>
        </p:txBody>
      </p:sp>
      <p:sp>
        <p:nvSpPr>
          <p:cNvPr id="3" name="Content Placeholder 2">
            <a:extLst>
              <a:ext uri="{FF2B5EF4-FFF2-40B4-BE49-F238E27FC236}">
                <a16:creationId xmlns:a16="http://schemas.microsoft.com/office/drawing/2014/main" id="{91934C90-EACC-4485-9C8A-02A27FD6229B}"/>
              </a:ext>
            </a:extLst>
          </p:cNvPr>
          <p:cNvSpPr>
            <a:spLocks noGrp="1"/>
          </p:cNvSpPr>
          <p:nvPr>
            <p:ph idx="1"/>
          </p:nvPr>
        </p:nvSpPr>
        <p:spPr/>
        <p:txBody>
          <a:bodyPr/>
          <a:lstStyle/>
          <a:p>
            <a:r>
              <a:rPr lang="en-US" dirty="0"/>
              <a:t>Most banks are technically illiquid, which is not a problem in normal times because money is being deposited to offset the money that is being withdrawn.</a:t>
            </a:r>
          </a:p>
          <a:p>
            <a:r>
              <a:rPr lang="en-US" dirty="0"/>
              <a:t>But during a panic solvency is no guarantee of survival (As  George Bailey learned in </a:t>
            </a:r>
            <a:r>
              <a:rPr lang="en-US" i="1" dirty="0"/>
              <a:t>It’s a Wonderful Life)</a:t>
            </a:r>
            <a:endParaRPr lang="en-US" dirty="0"/>
          </a:p>
          <a:p>
            <a:r>
              <a:rPr lang="en-US" dirty="0"/>
              <a:t>To meet pressing demands for cash, the bank may have to sell assets in a “fire sale,” leading to insolvency and a bank failure.</a:t>
            </a:r>
          </a:p>
        </p:txBody>
      </p:sp>
      <p:sp>
        <p:nvSpPr>
          <p:cNvPr id="4" name="Slide Number Placeholder 3">
            <a:extLst>
              <a:ext uri="{FF2B5EF4-FFF2-40B4-BE49-F238E27FC236}">
                <a16:creationId xmlns:a16="http://schemas.microsoft.com/office/drawing/2014/main" id="{C628C221-9DAA-40DC-BBA9-86E031649F2D}"/>
              </a:ext>
            </a:extLst>
          </p:cNvPr>
          <p:cNvSpPr>
            <a:spLocks noGrp="1"/>
          </p:cNvSpPr>
          <p:nvPr>
            <p:ph type="sldNum" sz="quarter" idx="12"/>
          </p:nvPr>
        </p:nvSpPr>
        <p:spPr/>
        <p:txBody>
          <a:bodyPr/>
          <a:lstStyle/>
          <a:p>
            <a:fld id="{D9F085D5-EC86-4F6A-B501-C1359CB39116}" type="slidenum">
              <a:rPr lang="en-GB" smtClean="0"/>
              <a:t>13</a:t>
            </a:fld>
            <a:endParaRPr lang="en-GB" dirty="0"/>
          </a:p>
        </p:txBody>
      </p:sp>
    </p:spTree>
    <p:extLst>
      <p:ext uri="{BB962C8B-B14F-4D97-AF65-F5344CB8AC3E}">
        <p14:creationId xmlns:p14="http://schemas.microsoft.com/office/powerpoint/2010/main" val="322324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EFF02-D80F-49CC-9D12-7B843E6524DD}"/>
              </a:ext>
            </a:extLst>
          </p:cNvPr>
          <p:cNvSpPr>
            <a:spLocks noGrp="1"/>
          </p:cNvSpPr>
          <p:nvPr>
            <p:ph type="title"/>
          </p:nvPr>
        </p:nvSpPr>
        <p:spPr/>
        <p:txBody>
          <a:bodyPr/>
          <a:lstStyle/>
          <a:p>
            <a:r>
              <a:rPr lang="en-US" dirty="0">
                <a:solidFill>
                  <a:schemeClr val="bg1"/>
                </a:solidFill>
              </a:rPr>
              <a:t>Wa</a:t>
            </a:r>
            <a:r>
              <a:rPr lang="en-US" dirty="0">
                <a:solidFill>
                  <a:schemeClr val="accent5">
                    <a:lumMod val="50000"/>
                  </a:schemeClr>
                </a:solidFill>
              </a:rPr>
              <a:t>lter Bagehot’s and his Famous Dictum</a:t>
            </a:r>
            <a:endParaRPr lang="en-US" dirty="0">
              <a:solidFill>
                <a:schemeClr val="bg1"/>
              </a:solidFill>
            </a:endParaRPr>
          </a:p>
        </p:txBody>
      </p:sp>
      <p:sp>
        <p:nvSpPr>
          <p:cNvPr id="3" name="Content Placeholder 2">
            <a:extLst>
              <a:ext uri="{FF2B5EF4-FFF2-40B4-BE49-F238E27FC236}">
                <a16:creationId xmlns:a16="http://schemas.microsoft.com/office/drawing/2014/main" id="{72226165-7EC1-43B9-816A-87011F451475}"/>
              </a:ext>
            </a:extLst>
          </p:cNvPr>
          <p:cNvSpPr>
            <a:spLocks noGrp="1"/>
          </p:cNvSpPr>
          <p:nvPr>
            <p:ph idx="1"/>
          </p:nvPr>
        </p:nvSpPr>
        <p:spPr/>
        <p:txBody>
          <a:bodyPr>
            <a:normAutofit/>
          </a:bodyPr>
          <a:lstStyle/>
          <a:p>
            <a:r>
              <a:rPr lang="en-US" dirty="0"/>
              <a:t>Walter Bagehot (1826-77): </a:t>
            </a:r>
            <a:r>
              <a:rPr lang="en-US" i="1" dirty="0"/>
              <a:t>Lombard Street</a:t>
            </a:r>
            <a:r>
              <a:rPr lang="en-US" dirty="0"/>
              <a:t>, 1873</a:t>
            </a:r>
          </a:p>
          <a:p>
            <a:r>
              <a:rPr lang="en-US" dirty="0"/>
              <a:t>Save the solvent institutions while allowing the</a:t>
            </a:r>
            <a:br>
              <a:rPr lang="en-US" dirty="0"/>
            </a:br>
            <a:r>
              <a:rPr lang="en-US" dirty="0"/>
              <a:t>insolvent ones to fail.</a:t>
            </a:r>
          </a:p>
          <a:p>
            <a:r>
              <a:rPr lang="en-US" dirty="0"/>
              <a:t>His “Dictum” during a panic the Central Bank should:</a:t>
            </a:r>
          </a:p>
          <a:p>
            <a:pPr marL="914400" lvl="1" indent="-457200">
              <a:buFont typeface="+mj-lt"/>
              <a:buAutoNum type="arabicPeriod"/>
            </a:pPr>
            <a:r>
              <a:rPr lang="en-US" dirty="0"/>
              <a:t>Lend freely,</a:t>
            </a:r>
          </a:p>
          <a:p>
            <a:pPr marL="914400" lvl="1" indent="-457200">
              <a:buFont typeface="+mj-lt"/>
              <a:buAutoNum type="arabicPeriod"/>
            </a:pPr>
            <a:r>
              <a:rPr lang="en-US" dirty="0"/>
              <a:t>At a high interest rate,</a:t>
            </a:r>
          </a:p>
          <a:p>
            <a:pPr marL="914400" lvl="1" indent="-457200">
              <a:buFont typeface="+mj-lt"/>
              <a:buAutoNum type="arabicPeriod"/>
            </a:pPr>
            <a:r>
              <a:rPr lang="en-US" dirty="0"/>
              <a:t>To solvent institutions,</a:t>
            </a:r>
          </a:p>
          <a:p>
            <a:pPr marL="914400" lvl="1" indent="-457200">
              <a:buFont typeface="+mj-lt"/>
              <a:buAutoNum type="arabicPeriod"/>
            </a:pPr>
            <a:r>
              <a:rPr lang="en-US" dirty="0"/>
              <a:t>On good collateral.</a:t>
            </a:r>
          </a:p>
        </p:txBody>
      </p:sp>
      <p:sp>
        <p:nvSpPr>
          <p:cNvPr id="4" name="Slide Number Placeholder 3">
            <a:extLst>
              <a:ext uri="{FF2B5EF4-FFF2-40B4-BE49-F238E27FC236}">
                <a16:creationId xmlns:a16="http://schemas.microsoft.com/office/drawing/2014/main" id="{206DD590-8655-4E10-A9BD-B0E73EED4E92}"/>
              </a:ext>
            </a:extLst>
          </p:cNvPr>
          <p:cNvSpPr>
            <a:spLocks noGrp="1"/>
          </p:cNvSpPr>
          <p:nvPr>
            <p:ph type="sldNum" sz="quarter" idx="12"/>
          </p:nvPr>
        </p:nvSpPr>
        <p:spPr/>
        <p:txBody>
          <a:bodyPr/>
          <a:lstStyle/>
          <a:p>
            <a:fld id="{D9F085D5-EC86-4F6A-B501-C1359CB39116}" type="slidenum">
              <a:rPr lang="en-GB" smtClean="0"/>
              <a:t>14</a:t>
            </a:fld>
            <a:endParaRPr lang="en-GB" dirty="0"/>
          </a:p>
        </p:txBody>
      </p:sp>
      <p:pic>
        <p:nvPicPr>
          <p:cNvPr id="5" name="Picture 4" descr="Image result for walter bagehot">
            <a:extLst>
              <a:ext uri="{FF2B5EF4-FFF2-40B4-BE49-F238E27FC236}">
                <a16:creationId xmlns:a16="http://schemas.microsoft.com/office/drawing/2014/main" id="{29302C29-71E8-4A9B-9454-0CAC88DD14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2751" y="2286002"/>
            <a:ext cx="1866900" cy="2447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0395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7B0B2-F770-41CD-A448-577DCF8864F0}"/>
              </a:ext>
            </a:extLst>
          </p:cNvPr>
          <p:cNvSpPr>
            <a:spLocks noGrp="1"/>
          </p:cNvSpPr>
          <p:nvPr>
            <p:ph type="title"/>
          </p:nvPr>
        </p:nvSpPr>
        <p:spPr/>
        <p:txBody>
          <a:bodyPr/>
          <a:lstStyle/>
          <a:p>
            <a:r>
              <a:rPr lang="en-US" dirty="0">
                <a:solidFill>
                  <a:schemeClr val="bg1"/>
                </a:solidFill>
              </a:rPr>
              <a:t>JP </a:t>
            </a:r>
            <a:r>
              <a:rPr lang="en-US" dirty="0"/>
              <a:t>Morgan, “Lender of Last Resort?” (LOL)</a:t>
            </a:r>
          </a:p>
        </p:txBody>
      </p:sp>
      <p:sp>
        <p:nvSpPr>
          <p:cNvPr id="3" name="Content Placeholder 2">
            <a:extLst>
              <a:ext uri="{FF2B5EF4-FFF2-40B4-BE49-F238E27FC236}">
                <a16:creationId xmlns:a16="http://schemas.microsoft.com/office/drawing/2014/main" id="{2A083674-E5FD-464F-8A4C-C52C07C6C508}"/>
              </a:ext>
            </a:extLst>
          </p:cNvPr>
          <p:cNvSpPr txBox="1">
            <a:spLocks/>
          </p:cNvSpPr>
          <p:nvPr/>
        </p:nvSpPr>
        <p:spPr>
          <a:xfrm>
            <a:off x="313267" y="1524001"/>
            <a:ext cx="9745133" cy="4724399"/>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500" dirty="0"/>
              <a:t>October 1907, JP Morgan cuts short his vacation to deal with a financial panic</a:t>
            </a:r>
          </a:p>
          <a:p>
            <a:pPr lvl="1"/>
            <a:r>
              <a:rPr lang="en-US" sz="2100" dirty="0"/>
              <a:t>Market falls by 50%</a:t>
            </a:r>
          </a:p>
          <a:p>
            <a:pPr lvl="1"/>
            <a:r>
              <a:rPr lang="en-US" sz="2100" dirty="0"/>
              <a:t>Runs on banks threaten a complete collapse of financial markets.</a:t>
            </a:r>
          </a:p>
          <a:p>
            <a:r>
              <a:rPr lang="en-US" sz="2500" dirty="0"/>
              <a:t>Morgan calls a number of bankers to his offices to pledge money to provide liquidity to markets.</a:t>
            </a:r>
          </a:p>
          <a:p>
            <a:endParaRPr lang="en-US" sz="2500" dirty="0"/>
          </a:p>
          <a:p>
            <a:pPr lvl="1"/>
            <a:endParaRPr lang="en-US" sz="2100" dirty="0"/>
          </a:p>
          <a:p>
            <a:pPr lvl="1"/>
            <a:endParaRPr lang="en-US" dirty="0"/>
          </a:p>
        </p:txBody>
      </p:sp>
      <p:pic>
        <p:nvPicPr>
          <p:cNvPr id="5" name="Picture 4">
            <a:extLst>
              <a:ext uri="{FF2B5EF4-FFF2-40B4-BE49-F238E27FC236}">
                <a16:creationId xmlns:a16="http://schemas.microsoft.com/office/drawing/2014/main" id="{A99BE707-0735-4815-823B-E9DDC7337CAE}"/>
              </a:ext>
            </a:extLst>
          </p:cNvPr>
          <p:cNvPicPr>
            <a:picLocks noChangeAspect="1"/>
          </p:cNvPicPr>
          <p:nvPr/>
        </p:nvPicPr>
        <p:blipFill>
          <a:blip r:embed="rId2"/>
          <a:stretch>
            <a:fillRect/>
          </a:stretch>
        </p:blipFill>
        <p:spPr>
          <a:xfrm>
            <a:off x="4673600" y="3767666"/>
            <a:ext cx="2176272" cy="2560320"/>
          </a:xfrm>
          <a:prstGeom prst="rect">
            <a:avLst/>
          </a:prstGeom>
        </p:spPr>
      </p:pic>
      <p:pic>
        <p:nvPicPr>
          <p:cNvPr id="2052" name="Picture 4" descr="Image Result">
            <a:extLst>
              <a:ext uri="{FF2B5EF4-FFF2-40B4-BE49-F238E27FC236}">
                <a16:creationId xmlns:a16="http://schemas.microsoft.com/office/drawing/2014/main" id="{A478BC61-7097-CA49-6E9F-7E2D943916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2660" y="3767666"/>
            <a:ext cx="2921171" cy="256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086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44022-91FE-A410-D29E-AF8C944696B7}"/>
              </a:ext>
            </a:extLst>
          </p:cNvPr>
          <p:cNvSpPr>
            <a:spLocks noGrp="1"/>
          </p:cNvSpPr>
          <p:nvPr>
            <p:ph type="title"/>
          </p:nvPr>
        </p:nvSpPr>
        <p:spPr/>
        <p:txBody>
          <a:bodyPr/>
          <a:lstStyle/>
          <a:p>
            <a:r>
              <a:rPr lang="en-US" dirty="0">
                <a:solidFill>
                  <a:schemeClr val="bg1"/>
                </a:solidFill>
              </a:rPr>
              <a:t>The</a:t>
            </a:r>
            <a:r>
              <a:rPr lang="en-US" dirty="0"/>
              <a:t> Aftermath:  Federal Reserve Act of 1913</a:t>
            </a:r>
          </a:p>
        </p:txBody>
      </p:sp>
      <p:sp>
        <p:nvSpPr>
          <p:cNvPr id="3" name="Content Placeholder 2">
            <a:extLst>
              <a:ext uri="{FF2B5EF4-FFF2-40B4-BE49-F238E27FC236}">
                <a16:creationId xmlns:a16="http://schemas.microsoft.com/office/drawing/2014/main" id="{1EEC693B-9D79-4F23-41B4-2BB76CF5E344}"/>
              </a:ext>
            </a:extLst>
          </p:cNvPr>
          <p:cNvSpPr>
            <a:spLocks noGrp="1"/>
          </p:cNvSpPr>
          <p:nvPr>
            <p:ph idx="1"/>
          </p:nvPr>
        </p:nvSpPr>
        <p:spPr/>
        <p:txBody>
          <a:bodyPr/>
          <a:lstStyle/>
          <a:p>
            <a:r>
              <a:rPr lang="en-US" sz="2800" dirty="0"/>
              <a:t>Original Roles of the Fed</a:t>
            </a:r>
          </a:p>
          <a:p>
            <a:pPr marL="914400" lvl="1" indent="-457200">
              <a:buAutoNum type="arabicPeriod"/>
            </a:pPr>
            <a:r>
              <a:rPr lang="en-US" dirty="0"/>
              <a:t>Oversee Currency &amp; Regulate Banks; 2.  </a:t>
            </a:r>
            <a:r>
              <a:rPr lang="en-US" b="1" i="1" dirty="0"/>
              <a:t>Lender of Last Resort</a:t>
            </a:r>
            <a:r>
              <a:rPr lang="en-US" dirty="0"/>
              <a:t>.</a:t>
            </a:r>
          </a:p>
          <a:p>
            <a:pPr marL="514350" indent="-457200"/>
            <a:r>
              <a:rPr lang="en-US" sz="2800" dirty="0"/>
              <a:t>Great Depression and the Banking Panics of the 30s</a:t>
            </a:r>
          </a:p>
          <a:p>
            <a:pPr marL="914400" lvl="1" indent="-457200"/>
            <a:r>
              <a:rPr lang="en-US" dirty="0"/>
              <a:t>Fed fails miserably.</a:t>
            </a:r>
          </a:p>
          <a:p>
            <a:pPr marL="914400" lvl="1" indent="-457200"/>
            <a:r>
              <a:rPr lang="en-US" dirty="0"/>
              <a:t>RFC lent more money to the banks than did the Fed </a:t>
            </a:r>
          </a:p>
          <a:p>
            <a:pPr marL="457200" indent="-457200"/>
            <a:r>
              <a:rPr lang="en-US" dirty="0"/>
              <a:t>Footnote on later LOL Roles:</a:t>
            </a:r>
          </a:p>
          <a:p>
            <a:pPr marL="914400" lvl="1" indent="-457200">
              <a:buFont typeface="+mj-lt"/>
              <a:buAutoNum type="arabicPeriod"/>
            </a:pPr>
            <a:r>
              <a:rPr lang="en-US" dirty="0"/>
              <a:t>2008:  Bernanke saves the world, but Congress is not happy.</a:t>
            </a:r>
          </a:p>
          <a:p>
            <a:pPr marL="914400" lvl="1" indent="-457200">
              <a:buFont typeface="+mj-lt"/>
              <a:buAutoNum type="arabicPeriod"/>
            </a:pPr>
            <a:r>
              <a:rPr lang="en-US" dirty="0"/>
              <a:t>2020:  Powell goes even bigger, but the verdict is still out.</a:t>
            </a:r>
          </a:p>
          <a:p>
            <a:endParaRPr lang="en-US" dirty="0"/>
          </a:p>
        </p:txBody>
      </p:sp>
      <p:sp>
        <p:nvSpPr>
          <p:cNvPr id="4" name="Slide Number Placeholder 3">
            <a:extLst>
              <a:ext uri="{FF2B5EF4-FFF2-40B4-BE49-F238E27FC236}">
                <a16:creationId xmlns:a16="http://schemas.microsoft.com/office/drawing/2014/main" id="{DC047D7E-595D-1A5A-0359-D7E06406DB61}"/>
              </a:ext>
            </a:extLst>
          </p:cNvPr>
          <p:cNvSpPr>
            <a:spLocks noGrp="1"/>
          </p:cNvSpPr>
          <p:nvPr>
            <p:ph type="sldNum" sz="quarter" idx="12"/>
          </p:nvPr>
        </p:nvSpPr>
        <p:spPr/>
        <p:txBody>
          <a:bodyPr/>
          <a:lstStyle/>
          <a:p>
            <a:fld id="{D9F085D5-EC86-4F6A-B501-C1359CB39116}" type="slidenum">
              <a:rPr lang="en-GB" smtClean="0"/>
              <a:t>16</a:t>
            </a:fld>
            <a:endParaRPr lang="en-GB"/>
          </a:p>
        </p:txBody>
      </p:sp>
    </p:spTree>
    <p:extLst>
      <p:ext uri="{BB962C8B-B14F-4D97-AF65-F5344CB8AC3E}">
        <p14:creationId xmlns:p14="http://schemas.microsoft.com/office/powerpoint/2010/main" val="779129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2F497-F0C0-7202-7E2C-0BBD8596E585}"/>
              </a:ext>
            </a:extLst>
          </p:cNvPr>
          <p:cNvSpPr>
            <a:spLocks noGrp="1"/>
          </p:cNvSpPr>
          <p:nvPr>
            <p:ph type="title"/>
          </p:nvPr>
        </p:nvSpPr>
        <p:spPr>
          <a:xfrm>
            <a:off x="938561" y="262649"/>
            <a:ext cx="10515600" cy="1325563"/>
          </a:xfrm>
        </p:spPr>
        <p:txBody>
          <a:bodyPr/>
          <a:lstStyle/>
          <a:p>
            <a:r>
              <a:rPr lang="en-US" dirty="0">
                <a:solidFill>
                  <a:schemeClr val="bg1"/>
                </a:solidFill>
              </a:rPr>
              <a:t>Th</a:t>
            </a:r>
            <a:r>
              <a:rPr lang="en-US" dirty="0">
                <a:solidFill>
                  <a:schemeClr val="accent5">
                    <a:lumMod val="50000"/>
                  </a:schemeClr>
                </a:solidFill>
              </a:rPr>
              <a:t>e Evolution of the Fed’s Role</a:t>
            </a:r>
            <a:br>
              <a:rPr lang="en-US" dirty="0">
                <a:solidFill>
                  <a:schemeClr val="accent5">
                    <a:lumMod val="50000"/>
                  </a:schemeClr>
                </a:solidFill>
              </a:rPr>
            </a:br>
            <a:r>
              <a:rPr lang="en-US" dirty="0">
                <a:solidFill>
                  <a:schemeClr val="accent5">
                    <a:lumMod val="50000"/>
                  </a:schemeClr>
                </a:solidFill>
              </a:rPr>
              <a:t> in the Macro Economy</a:t>
            </a:r>
          </a:p>
        </p:txBody>
      </p:sp>
      <p:sp>
        <p:nvSpPr>
          <p:cNvPr id="3" name="Content Placeholder 2">
            <a:extLst>
              <a:ext uri="{FF2B5EF4-FFF2-40B4-BE49-F238E27FC236}">
                <a16:creationId xmlns:a16="http://schemas.microsoft.com/office/drawing/2014/main" id="{981C9893-883F-C144-F672-D7FC7FE38240}"/>
              </a:ext>
            </a:extLst>
          </p:cNvPr>
          <p:cNvSpPr>
            <a:spLocks noGrp="1"/>
          </p:cNvSpPr>
          <p:nvPr>
            <p:ph idx="1"/>
          </p:nvPr>
        </p:nvSpPr>
        <p:spPr/>
        <p:txBody>
          <a:bodyPr/>
          <a:lstStyle/>
          <a:p>
            <a:r>
              <a:rPr lang="en-US" sz="2800" dirty="0"/>
              <a:t>Employment Act of 1946</a:t>
            </a:r>
          </a:p>
          <a:p>
            <a:pPr marL="971550" lvl="1" indent="-514350">
              <a:buFont typeface="+mj-lt"/>
              <a:buAutoNum type="arabicPeriod"/>
            </a:pPr>
            <a:r>
              <a:rPr lang="en-US" dirty="0"/>
              <a:t>“Full employment” is a  Executive Government Responsibility.</a:t>
            </a:r>
          </a:p>
          <a:p>
            <a:pPr marL="971550" lvl="1" indent="-514350">
              <a:buFont typeface="+mj-lt"/>
              <a:buAutoNum type="arabicPeriod"/>
            </a:pPr>
            <a:r>
              <a:rPr lang="en-US" dirty="0"/>
              <a:t>Council of Economic Advisors.</a:t>
            </a:r>
          </a:p>
          <a:p>
            <a:pPr marL="971550" lvl="1" indent="-514350">
              <a:buFont typeface="+mj-lt"/>
              <a:buAutoNum type="arabicPeriod"/>
            </a:pPr>
            <a:r>
              <a:rPr lang="en-US" dirty="0"/>
              <a:t>Economic Report of the President.</a:t>
            </a:r>
          </a:p>
          <a:p>
            <a:pPr marL="571500" indent="-514350"/>
            <a:r>
              <a:rPr lang="en-US" dirty="0"/>
              <a:t>Humphrey Hawkins Act 1978 &amp; the Fed’s “Dual” mandate</a:t>
            </a:r>
          </a:p>
          <a:p>
            <a:pPr marL="971550" lvl="1" indent="-514350"/>
            <a:r>
              <a:rPr lang="en-US" dirty="0"/>
              <a:t>Full employment</a:t>
            </a:r>
          </a:p>
          <a:p>
            <a:pPr marL="971550" lvl="1" indent="-514350"/>
            <a:r>
              <a:rPr lang="en-US" dirty="0"/>
              <a:t>Price stability</a:t>
            </a:r>
          </a:p>
          <a:p>
            <a:r>
              <a:rPr lang="en-US" dirty="0"/>
              <a:t>Division of Labor between Monetary and Fiscal Policies.</a:t>
            </a:r>
          </a:p>
        </p:txBody>
      </p:sp>
      <p:sp>
        <p:nvSpPr>
          <p:cNvPr id="4" name="Slide Number Placeholder 3">
            <a:extLst>
              <a:ext uri="{FF2B5EF4-FFF2-40B4-BE49-F238E27FC236}">
                <a16:creationId xmlns:a16="http://schemas.microsoft.com/office/drawing/2014/main" id="{C8E4C3EB-CF22-9CAE-D2EE-27D7A8ED136A}"/>
              </a:ext>
            </a:extLst>
          </p:cNvPr>
          <p:cNvSpPr>
            <a:spLocks noGrp="1"/>
          </p:cNvSpPr>
          <p:nvPr>
            <p:ph type="sldNum" sz="quarter" idx="12"/>
          </p:nvPr>
        </p:nvSpPr>
        <p:spPr/>
        <p:txBody>
          <a:bodyPr/>
          <a:lstStyle/>
          <a:p>
            <a:fld id="{D9F085D5-EC86-4F6A-B501-C1359CB39116}" type="slidenum">
              <a:rPr lang="en-GB" smtClean="0"/>
              <a:t>17</a:t>
            </a:fld>
            <a:endParaRPr lang="en-GB"/>
          </a:p>
        </p:txBody>
      </p:sp>
    </p:spTree>
    <p:extLst>
      <p:ext uri="{BB962C8B-B14F-4D97-AF65-F5344CB8AC3E}">
        <p14:creationId xmlns:p14="http://schemas.microsoft.com/office/powerpoint/2010/main" val="380306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B4BBA-DAB0-4288-86CA-E1FF10863FF6}"/>
              </a:ext>
            </a:extLst>
          </p:cNvPr>
          <p:cNvSpPr>
            <a:spLocks noGrp="1"/>
          </p:cNvSpPr>
          <p:nvPr>
            <p:ph type="title"/>
          </p:nvPr>
        </p:nvSpPr>
        <p:spPr/>
        <p:txBody>
          <a:bodyPr/>
          <a:lstStyle/>
          <a:p>
            <a:r>
              <a:rPr lang="en-US" dirty="0">
                <a:solidFill>
                  <a:schemeClr val="bg1"/>
                </a:solidFill>
              </a:rPr>
              <a:t>Sta</a:t>
            </a:r>
            <a:r>
              <a:rPr lang="en-US" dirty="0"/>
              <a:t>bilizer in Chief:  the Fed</a:t>
            </a:r>
          </a:p>
        </p:txBody>
      </p:sp>
      <p:sp>
        <p:nvSpPr>
          <p:cNvPr id="3" name="Content Placeholder 2">
            <a:extLst>
              <a:ext uri="{FF2B5EF4-FFF2-40B4-BE49-F238E27FC236}">
                <a16:creationId xmlns:a16="http://schemas.microsoft.com/office/drawing/2014/main" id="{DE97389C-DB4A-436D-8603-DEE548E1F861}"/>
              </a:ext>
            </a:extLst>
          </p:cNvPr>
          <p:cNvSpPr>
            <a:spLocks noGrp="1"/>
          </p:cNvSpPr>
          <p:nvPr>
            <p:ph idx="1"/>
          </p:nvPr>
        </p:nvSpPr>
        <p:spPr/>
        <p:txBody>
          <a:bodyPr/>
          <a:lstStyle/>
          <a:p>
            <a:r>
              <a:rPr lang="en-US" dirty="0"/>
              <a:t>The Fed’s Dual Mandate:</a:t>
            </a:r>
          </a:p>
          <a:p>
            <a:pPr marL="971550" lvl="1" indent="-514350">
              <a:buFont typeface="+mj-lt"/>
              <a:buAutoNum type="arabicPeriod"/>
            </a:pPr>
            <a:r>
              <a:rPr lang="en-US" sz="2000" dirty="0"/>
              <a:t>“Stable prices” which means 2% rate of inflation in  the Personal Consumption Expenditure Price Index (which corresponds to about 2.5% inflation in the more well-known CPI).</a:t>
            </a:r>
          </a:p>
          <a:p>
            <a:pPr marL="971550" lvl="1" indent="-514350">
              <a:buFont typeface="+mj-lt"/>
              <a:buAutoNum type="arabicPeriod"/>
            </a:pPr>
            <a:r>
              <a:rPr lang="en-US" sz="2000" dirty="0"/>
              <a:t>“Maximum employment” which means the highest level of employment (lowest unemployment rate) consistent with mandate 1.</a:t>
            </a:r>
          </a:p>
          <a:p>
            <a:r>
              <a:rPr lang="en-US" sz="2400" dirty="0"/>
              <a:t>Monetary policy is made by the Federal Open Market Committee (FOMC), comprised of the 7 Fed Governors and 5 of the 12 Presidents of the Regional Federal Reserve Banks on a rotating basis.  </a:t>
            </a:r>
          </a:p>
          <a:p>
            <a:r>
              <a:rPr lang="en-US" sz="2400" dirty="0"/>
              <a:t>The FOMC has scheduled meetings 8 times a year, but can hold unscheduled meetings at a moments notice (</a:t>
            </a:r>
            <a:r>
              <a:rPr lang="en-US" sz="2400" dirty="0" err="1"/>
              <a:t>e..g</a:t>
            </a:r>
            <a:r>
              <a:rPr lang="en-US" sz="2400" dirty="0"/>
              <a:t>., March of 2020)</a:t>
            </a:r>
          </a:p>
          <a:p>
            <a:pPr marL="971550" lvl="1"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AE84A9B4-7752-4E6C-A57E-29A74214D508}"/>
              </a:ext>
            </a:extLst>
          </p:cNvPr>
          <p:cNvSpPr>
            <a:spLocks noGrp="1"/>
          </p:cNvSpPr>
          <p:nvPr>
            <p:ph type="sldNum" sz="quarter" idx="12"/>
          </p:nvPr>
        </p:nvSpPr>
        <p:spPr/>
        <p:txBody>
          <a:bodyPr/>
          <a:lstStyle/>
          <a:p>
            <a:fld id="{D9F085D5-EC86-4F6A-B501-C1359CB39116}" type="slidenum">
              <a:rPr lang="en-GB" smtClean="0"/>
              <a:t>18</a:t>
            </a:fld>
            <a:endParaRPr lang="en-GB"/>
          </a:p>
        </p:txBody>
      </p:sp>
      <p:grpSp>
        <p:nvGrpSpPr>
          <p:cNvPr id="10" name="Group 9">
            <a:extLst>
              <a:ext uri="{FF2B5EF4-FFF2-40B4-BE49-F238E27FC236}">
                <a16:creationId xmlns:a16="http://schemas.microsoft.com/office/drawing/2014/main" id="{D3ABA6E7-BED4-4657-BBB7-80C3B685E2F0}"/>
              </a:ext>
            </a:extLst>
          </p:cNvPr>
          <p:cNvGrpSpPr>
            <a:grpSpLocks noChangeAspect="1"/>
          </p:cNvGrpSpPr>
          <p:nvPr/>
        </p:nvGrpSpPr>
        <p:grpSpPr>
          <a:xfrm>
            <a:off x="7357465" y="0"/>
            <a:ext cx="2349031" cy="2798064"/>
            <a:chOff x="6561931" y="762000"/>
            <a:chExt cx="3090752" cy="3970318"/>
          </a:xfrm>
        </p:grpSpPr>
        <p:grpSp>
          <p:nvGrpSpPr>
            <p:cNvPr id="5" name="Group 4">
              <a:extLst>
                <a:ext uri="{FF2B5EF4-FFF2-40B4-BE49-F238E27FC236}">
                  <a16:creationId xmlns:a16="http://schemas.microsoft.com/office/drawing/2014/main" id="{82F609A6-F8DF-45BB-AF7F-6A70D100A0BF}"/>
                </a:ext>
              </a:extLst>
            </p:cNvPr>
            <p:cNvGrpSpPr>
              <a:grpSpLocks noChangeAspect="1"/>
            </p:cNvGrpSpPr>
            <p:nvPr/>
          </p:nvGrpSpPr>
          <p:grpSpPr>
            <a:xfrm>
              <a:off x="6561931" y="762000"/>
              <a:ext cx="3090752" cy="3970318"/>
              <a:chOff x="5037931" y="768885"/>
              <a:chExt cx="4221162" cy="4788636"/>
            </a:xfrm>
          </p:grpSpPr>
          <p:sp>
            <p:nvSpPr>
              <p:cNvPr id="6" name="TextBox 5">
                <a:extLst>
                  <a:ext uri="{FF2B5EF4-FFF2-40B4-BE49-F238E27FC236}">
                    <a16:creationId xmlns:a16="http://schemas.microsoft.com/office/drawing/2014/main" id="{29E4CB7A-0418-4881-B75B-0DDD2FB13670}"/>
                  </a:ext>
                </a:extLst>
              </p:cNvPr>
              <p:cNvSpPr txBox="1"/>
              <p:nvPr/>
            </p:nvSpPr>
            <p:spPr>
              <a:xfrm>
                <a:off x="5037931" y="768885"/>
                <a:ext cx="4221162" cy="4788636"/>
              </a:xfrm>
              <a:prstGeom prst="rect">
                <a:avLst/>
              </a:prstGeom>
              <a:solidFill>
                <a:schemeClr val="bg1"/>
              </a:solidFill>
            </p:spPr>
            <p:txBody>
              <a:bodyPr wrap="square" rtlCol="0">
                <a:spAutoFit/>
              </a:bodyPr>
              <a:lstStyle/>
              <a:p>
                <a:pPr algn="r"/>
                <a:endParaRPr lang="en-US" sz="2800" dirty="0"/>
              </a:p>
              <a:p>
                <a:pPr algn="r"/>
                <a:endParaRPr lang="en-US" sz="2800" dirty="0"/>
              </a:p>
              <a:p>
                <a:pPr algn="r"/>
                <a:endParaRPr lang="en-US" sz="2800" dirty="0"/>
              </a:p>
              <a:p>
                <a:pPr algn="r"/>
                <a:endParaRPr lang="en-US" sz="2800" dirty="0"/>
              </a:p>
              <a:p>
                <a:pPr algn="r"/>
                <a:endParaRPr lang="en-US" sz="2800" dirty="0"/>
              </a:p>
              <a:p>
                <a:pPr algn="r"/>
                <a:endParaRPr lang="en-US" sz="2800" dirty="0"/>
              </a:p>
              <a:p>
                <a:pPr algn="ctr"/>
                <a:endParaRPr lang="en-US" sz="2800" dirty="0"/>
              </a:p>
              <a:p>
                <a:pPr algn="ctr"/>
                <a:endParaRPr lang="en-US" sz="2800" dirty="0"/>
              </a:p>
              <a:p>
                <a:pPr algn="ctr"/>
                <a:endParaRPr lang="en-US" sz="2800" dirty="0"/>
              </a:p>
            </p:txBody>
          </p:sp>
          <p:pic>
            <p:nvPicPr>
              <p:cNvPr id="7" name="Picture 4" descr="Image: Governor Jerome H. Powell">
                <a:extLst>
                  <a:ext uri="{FF2B5EF4-FFF2-40B4-BE49-F238E27FC236}">
                    <a16:creationId xmlns:a16="http://schemas.microsoft.com/office/drawing/2014/main" id="{326C2786-FA03-4EF1-B401-7DDC528A54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139558"/>
                <a:ext cx="2201336" cy="27432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DBF5D535-62A0-4A3F-85EF-C48FA5435FAF}"/>
                </a:ext>
              </a:extLst>
            </p:cNvPr>
            <p:cNvSpPr txBox="1"/>
            <p:nvPr/>
          </p:nvSpPr>
          <p:spPr>
            <a:xfrm>
              <a:off x="7031736" y="3264408"/>
              <a:ext cx="2109978" cy="646331"/>
            </a:xfrm>
            <a:prstGeom prst="rect">
              <a:avLst/>
            </a:prstGeom>
            <a:noFill/>
          </p:spPr>
          <p:txBody>
            <a:bodyPr wrap="square">
              <a:spAutoFit/>
            </a:bodyPr>
            <a:lstStyle/>
            <a:p>
              <a:pPr algn="ctr"/>
              <a:r>
                <a:rPr lang="en-US" sz="1800" dirty="0"/>
                <a:t>Jerome Powell</a:t>
              </a:r>
            </a:p>
            <a:p>
              <a:pPr algn="ctr"/>
              <a:r>
                <a:rPr lang="en-US" sz="1800" dirty="0"/>
                <a:t>February 2018</a:t>
              </a:r>
              <a:endParaRPr lang="en-US" dirty="0"/>
            </a:p>
          </p:txBody>
        </p:sp>
      </p:grpSp>
    </p:spTree>
    <p:extLst>
      <p:ext uri="{BB962C8B-B14F-4D97-AF65-F5344CB8AC3E}">
        <p14:creationId xmlns:p14="http://schemas.microsoft.com/office/powerpoint/2010/main" val="2678913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BD07D-5C46-4789-BE3B-CE0DD9ECD15E}"/>
              </a:ext>
            </a:extLst>
          </p:cNvPr>
          <p:cNvSpPr>
            <a:spLocks noGrp="1"/>
          </p:cNvSpPr>
          <p:nvPr>
            <p:ph type="title"/>
          </p:nvPr>
        </p:nvSpPr>
        <p:spPr/>
        <p:txBody>
          <a:bodyPr/>
          <a:lstStyle/>
          <a:p>
            <a:r>
              <a:rPr lang="en-US" dirty="0">
                <a:solidFill>
                  <a:schemeClr val="bg1"/>
                </a:solidFill>
              </a:rPr>
              <a:t>Tra</a:t>
            </a:r>
            <a:r>
              <a:rPr lang="en-US" dirty="0"/>
              <a:t>ck Record on Unemployment</a:t>
            </a:r>
          </a:p>
        </p:txBody>
      </p:sp>
      <p:sp>
        <p:nvSpPr>
          <p:cNvPr id="4" name="Slide Number Placeholder 3">
            <a:extLst>
              <a:ext uri="{FF2B5EF4-FFF2-40B4-BE49-F238E27FC236}">
                <a16:creationId xmlns:a16="http://schemas.microsoft.com/office/drawing/2014/main" id="{DC582AAE-6B9A-45E7-9AA4-A05D329DB6D2}"/>
              </a:ext>
            </a:extLst>
          </p:cNvPr>
          <p:cNvSpPr>
            <a:spLocks noGrp="1"/>
          </p:cNvSpPr>
          <p:nvPr>
            <p:ph type="sldNum" sz="quarter" idx="12"/>
          </p:nvPr>
        </p:nvSpPr>
        <p:spPr/>
        <p:txBody>
          <a:bodyPr/>
          <a:lstStyle/>
          <a:p>
            <a:fld id="{D9F085D5-EC86-4F6A-B501-C1359CB39116}" type="slidenum">
              <a:rPr lang="en-GB" smtClean="0"/>
              <a:t>19</a:t>
            </a:fld>
            <a:endParaRPr lang="en-GB"/>
          </a:p>
        </p:txBody>
      </p:sp>
      <p:pic>
        <p:nvPicPr>
          <p:cNvPr id="8" name="Content Placeholder 7">
            <a:extLst>
              <a:ext uri="{FF2B5EF4-FFF2-40B4-BE49-F238E27FC236}">
                <a16:creationId xmlns:a16="http://schemas.microsoft.com/office/drawing/2014/main" id="{7CA292F6-FDC1-1B55-6893-5500C3F936BA}"/>
              </a:ext>
            </a:extLst>
          </p:cNvPr>
          <p:cNvPicPr>
            <a:picLocks noGrp="1" noChangeAspect="1"/>
          </p:cNvPicPr>
          <p:nvPr>
            <p:ph idx="1"/>
          </p:nvPr>
        </p:nvPicPr>
        <p:blipFill>
          <a:blip r:embed="rId3"/>
          <a:stretch>
            <a:fillRect/>
          </a:stretch>
        </p:blipFill>
        <p:spPr>
          <a:xfrm>
            <a:off x="1157030" y="1625048"/>
            <a:ext cx="10196770" cy="4343793"/>
          </a:xfrm>
        </p:spPr>
      </p:pic>
      <p:sp>
        <p:nvSpPr>
          <p:cNvPr id="3" name="TextBox 2">
            <a:extLst>
              <a:ext uri="{FF2B5EF4-FFF2-40B4-BE49-F238E27FC236}">
                <a16:creationId xmlns:a16="http://schemas.microsoft.com/office/drawing/2014/main" id="{160DF445-1B9B-BBDA-A19B-172B371E1C80}"/>
              </a:ext>
            </a:extLst>
          </p:cNvPr>
          <p:cNvSpPr txBox="1"/>
          <p:nvPr/>
        </p:nvSpPr>
        <p:spPr>
          <a:xfrm>
            <a:off x="4956716" y="2313878"/>
            <a:ext cx="4184235" cy="461665"/>
          </a:xfrm>
          <a:prstGeom prst="rect">
            <a:avLst/>
          </a:prstGeom>
          <a:noFill/>
        </p:spPr>
        <p:txBody>
          <a:bodyPr wrap="square" rtlCol="0">
            <a:spAutoFit/>
          </a:bodyPr>
          <a:lstStyle/>
          <a:p>
            <a:r>
              <a:rPr lang="en-US" sz="2400" dirty="0"/>
              <a:t>Shaded Bars are Recessions</a:t>
            </a:r>
          </a:p>
        </p:txBody>
      </p:sp>
    </p:spTree>
    <p:extLst>
      <p:ext uri="{BB962C8B-B14F-4D97-AF65-F5344CB8AC3E}">
        <p14:creationId xmlns:p14="http://schemas.microsoft.com/office/powerpoint/2010/main" val="3180524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latin typeface="Calibri" panose="020F0502020204030204" pitchFamily="34" charset="0"/>
                <a:cs typeface="Calibri" panose="020F0502020204030204" pitchFamily="34" charset="0"/>
              </a:rPr>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latin typeface="Calibri" panose="020F0502020204030204" pitchFamily="34" charset="0"/>
                <a:cs typeface="Calibri" panose="020F0502020204030204" pitchFamily="34" charset="0"/>
              </a:rPr>
              <a:t>NEED unites the skills and knowledge of a vast network of professional economists to promote understanding of the economics of policy issues in the United States.</a:t>
            </a:r>
          </a:p>
          <a:p>
            <a:pPr lvl="1"/>
            <a:endParaRPr lang="en-US" dirty="0"/>
          </a:p>
          <a:p>
            <a:r>
              <a:rPr lang="en-US" dirty="0"/>
              <a:t>NEED Presentations</a:t>
            </a:r>
          </a:p>
          <a:p>
            <a:pPr lvl="1"/>
            <a:r>
              <a:rPr lang="en-US" dirty="0">
                <a:latin typeface="Calibri" panose="020F0502020204030204" pitchFamily="34" charset="0"/>
                <a:cs typeface="Calibri" panose="020F0502020204030204" pitchFamily="34" charset="0"/>
              </a:rPr>
              <a:t>Are </a:t>
            </a:r>
            <a:r>
              <a:rPr lang="en-US" b="1" dirty="0">
                <a:latin typeface="Calibri" panose="020F0502020204030204" pitchFamily="34" charset="0"/>
                <a:cs typeface="Calibri" panose="020F0502020204030204" pitchFamily="34" charset="0"/>
              </a:rPr>
              <a:t>nonpartisan</a:t>
            </a:r>
            <a:r>
              <a:rPr lang="en-US" dirty="0">
                <a:latin typeface="Calibri" panose="020F0502020204030204" pitchFamily="34" charset="0"/>
                <a:cs typeface="Calibri" panose="020F0502020204030204" pitchFamily="34" charset="0"/>
              </a:rPr>
              <a:t>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083254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0ED32-CC0D-4465-A709-239684B093C8}"/>
              </a:ext>
            </a:extLst>
          </p:cNvPr>
          <p:cNvSpPr>
            <a:spLocks noGrp="1"/>
          </p:cNvSpPr>
          <p:nvPr>
            <p:ph type="title"/>
          </p:nvPr>
        </p:nvSpPr>
        <p:spPr/>
        <p:txBody>
          <a:bodyPr/>
          <a:lstStyle/>
          <a:p>
            <a:r>
              <a:rPr lang="en-US" dirty="0">
                <a:solidFill>
                  <a:schemeClr val="bg1"/>
                </a:solidFill>
              </a:rPr>
              <a:t>Tra</a:t>
            </a:r>
            <a:r>
              <a:rPr lang="en-US" dirty="0"/>
              <a:t>ck Record on “Price Stability”</a:t>
            </a:r>
          </a:p>
        </p:txBody>
      </p:sp>
      <p:sp>
        <p:nvSpPr>
          <p:cNvPr id="4" name="Slide Number Placeholder 3">
            <a:extLst>
              <a:ext uri="{FF2B5EF4-FFF2-40B4-BE49-F238E27FC236}">
                <a16:creationId xmlns:a16="http://schemas.microsoft.com/office/drawing/2014/main" id="{B4EA603B-44AF-4B61-AEC7-D11455278BD0}"/>
              </a:ext>
            </a:extLst>
          </p:cNvPr>
          <p:cNvSpPr>
            <a:spLocks noGrp="1"/>
          </p:cNvSpPr>
          <p:nvPr>
            <p:ph type="sldNum" sz="quarter" idx="12"/>
          </p:nvPr>
        </p:nvSpPr>
        <p:spPr/>
        <p:txBody>
          <a:bodyPr/>
          <a:lstStyle/>
          <a:p>
            <a:fld id="{D9F085D5-EC86-4F6A-B501-C1359CB39116}" type="slidenum">
              <a:rPr lang="en-GB" smtClean="0"/>
              <a:t>20</a:t>
            </a:fld>
            <a:endParaRPr lang="en-GB"/>
          </a:p>
        </p:txBody>
      </p:sp>
      <p:pic>
        <p:nvPicPr>
          <p:cNvPr id="7" name="Content Placeholder 6">
            <a:extLst>
              <a:ext uri="{FF2B5EF4-FFF2-40B4-BE49-F238E27FC236}">
                <a16:creationId xmlns:a16="http://schemas.microsoft.com/office/drawing/2014/main" id="{F9F6BDAF-9BD7-BE9E-1E35-01D975741F40}"/>
              </a:ext>
            </a:extLst>
          </p:cNvPr>
          <p:cNvPicPr>
            <a:picLocks noGrp="1" noChangeAspect="1"/>
          </p:cNvPicPr>
          <p:nvPr>
            <p:ph idx="1"/>
          </p:nvPr>
        </p:nvPicPr>
        <p:blipFill>
          <a:blip r:embed="rId3"/>
          <a:stretch>
            <a:fillRect/>
          </a:stretch>
        </p:blipFill>
        <p:spPr>
          <a:xfrm>
            <a:off x="1316935" y="1555474"/>
            <a:ext cx="8910430" cy="4333357"/>
          </a:xfrm>
        </p:spPr>
      </p:pic>
    </p:spTree>
    <p:extLst>
      <p:ext uri="{BB962C8B-B14F-4D97-AF65-F5344CB8AC3E}">
        <p14:creationId xmlns:p14="http://schemas.microsoft.com/office/powerpoint/2010/main" val="2253435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5BEC2-5C22-4238-AC34-470351F3097D}"/>
              </a:ext>
            </a:extLst>
          </p:cNvPr>
          <p:cNvSpPr>
            <a:spLocks noGrp="1"/>
          </p:cNvSpPr>
          <p:nvPr>
            <p:ph type="title"/>
          </p:nvPr>
        </p:nvSpPr>
        <p:spPr/>
        <p:txBody>
          <a:bodyPr/>
          <a:lstStyle/>
          <a:p>
            <a:r>
              <a:rPr lang="en-US" dirty="0">
                <a:solidFill>
                  <a:schemeClr val="bg1"/>
                </a:solidFill>
              </a:rPr>
              <a:t>De</a:t>
            </a:r>
            <a:r>
              <a:rPr lang="en-US" dirty="0"/>
              <a:t>terminants of Unemployment &amp; Inflation</a:t>
            </a:r>
          </a:p>
        </p:txBody>
      </p:sp>
      <p:sp>
        <p:nvSpPr>
          <p:cNvPr id="3" name="Content Placeholder 2">
            <a:extLst>
              <a:ext uri="{FF2B5EF4-FFF2-40B4-BE49-F238E27FC236}">
                <a16:creationId xmlns:a16="http://schemas.microsoft.com/office/drawing/2014/main" id="{E6B3996E-7E47-493D-9BC6-5B55D207508B}"/>
              </a:ext>
            </a:extLst>
          </p:cNvPr>
          <p:cNvSpPr>
            <a:spLocks noGrp="1"/>
          </p:cNvSpPr>
          <p:nvPr>
            <p:ph idx="1"/>
          </p:nvPr>
        </p:nvSpPr>
        <p:spPr/>
        <p:txBody>
          <a:bodyPr/>
          <a:lstStyle/>
          <a:p>
            <a:pPr marL="0" indent="0">
              <a:buNone/>
            </a:pPr>
            <a:r>
              <a:rPr lang="en-US" dirty="0"/>
              <a:t>Short run:</a:t>
            </a:r>
          </a:p>
          <a:p>
            <a:r>
              <a:rPr lang="en-US" dirty="0"/>
              <a:t>Unemployment:  The higher the level of total spending the lower the unemployment rate.</a:t>
            </a:r>
          </a:p>
          <a:p>
            <a:r>
              <a:rPr lang="en-US" dirty="0"/>
              <a:t>Inflation:  </a:t>
            </a:r>
          </a:p>
          <a:p>
            <a:pPr marL="914400" lvl="1" indent="-457200">
              <a:buFont typeface="+mj-lt"/>
              <a:buAutoNum type="arabicPeriod"/>
            </a:pPr>
            <a:r>
              <a:rPr lang="en-US" dirty="0"/>
              <a:t>“Too much Spending:” Total spending above the economy’s normal capacity (“potential output”) tends to </a:t>
            </a:r>
            <a:r>
              <a:rPr lang="en-US" i="1" dirty="0"/>
              <a:t>increase</a:t>
            </a:r>
            <a:r>
              <a:rPr lang="en-US" dirty="0"/>
              <a:t> inflation.</a:t>
            </a:r>
          </a:p>
          <a:p>
            <a:pPr marL="914400" lvl="1" indent="-457200">
              <a:buFont typeface="+mj-lt"/>
              <a:buAutoNum type="arabicPeriod"/>
            </a:pPr>
            <a:r>
              <a:rPr lang="en-US" dirty="0"/>
              <a:t>Increase in production costs (e.g., “supply chain bottlenecks.”)</a:t>
            </a:r>
          </a:p>
          <a:p>
            <a:pPr marL="914400" lvl="1" indent="-457200">
              <a:buFont typeface="+mj-lt"/>
              <a:buAutoNum type="arabicPeriod"/>
            </a:pPr>
            <a:r>
              <a:rPr lang="en-US" dirty="0"/>
              <a:t>Expectations of high inflation can cause inflation to be high.</a:t>
            </a:r>
          </a:p>
          <a:p>
            <a:pPr marL="914400" lvl="1" indent="-457200">
              <a:buFont typeface="+mj-lt"/>
              <a:buAutoNum type="arabicPeriod"/>
            </a:pPr>
            <a:endParaRPr lang="en-US" dirty="0"/>
          </a:p>
        </p:txBody>
      </p:sp>
      <p:sp>
        <p:nvSpPr>
          <p:cNvPr id="4" name="Slide Number Placeholder 3">
            <a:extLst>
              <a:ext uri="{FF2B5EF4-FFF2-40B4-BE49-F238E27FC236}">
                <a16:creationId xmlns:a16="http://schemas.microsoft.com/office/drawing/2014/main" id="{9567FE33-8EBF-42F5-B5CB-8255DE077602}"/>
              </a:ext>
            </a:extLst>
          </p:cNvPr>
          <p:cNvSpPr>
            <a:spLocks noGrp="1"/>
          </p:cNvSpPr>
          <p:nvPr>
            <p:ph type="sldNum" sz="quarter" idx="12"/>
          </p:nvPr>
        </p:nvSpPr>
        <p:spPr/>
        <p:txBody>
          <a:bodyPr/>
          <a:lstStyle/>
          <a:p>
            <a:fld id="{D9F085D5-EC86-4F6A-B501-C1359CB39116}" type="slidenum">
              <a:rPr lang="en-GB" smtClean="0"/>
              <a:t>21</a:t>
            </a:fld>
            <a:endParaRPr lang="en-GB"/>
          </a:p>
        </p:txBody>
      </p:sp>
    </p:spTree>
    <p:extLst>
      <p:ext uri="{BB962C8B-B14F-4D97-AF65-F5344CB8AC3E}">
        <p14:creationId xmlns:p14="http://schemas.microsoft.com/office/powerpoint/2010/main" val="4101814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34870-E24C-4D03-8899-49AF36BC610D}"/>
              </a:ext>
            </a:extLst>
          </p:cNvPr>
          <p:cNvSpPr>
            <a:spLocks noGrp="1"/>
          </p:cNvSpPr>
          <p:nvPr>
            <p:ph type="title"/>
          </p:nvPr>
        </p:nvSpPr>
        <p:spPr>
          <a:xfrm>
            <a:off x="710184" y="0"/>
            <a:ext cx="10515600" cy="1325563"/>
          </a:xfrm>
        </p:spPr>
        <p:txBody>
          <a:bodyPr/>
          <a:lstStyle/>
          <a:p>
            <a:r>
              <a:rPr lang="en-US" dirty="0">
                <a:solidFill>
                  <a:schemeClr val="bg1"/>
                </a:solidFill>
              </a:rPr>
              <a:t>The</a:t>
            </a:r>
            <a:r>
              <a:rPr lang="en-US" dirty="0"/>
              <a:t> Fed’s Affects the Economy via Interest Rates</a:t>
            </a:r>
          </a:p>
        </p:txBody>
      </p:sp>
      <p:sp>
        <p:nvSpPr>
          <p:cNvPr id="3" name="Content Placeholder 2">
            <a:extLst>
              <a:ext uri="{FF2B5EF4-FFF2-40B4-BE49-F238E27FC236}">
                <a16:creationId xmlns:a16="http://schemas.microsoft.com/office/drawing/2014/main" id="{41B55811-900F-437B-A12B-379057679858}"/>
              </a:ext>
            </a:extLst>
          </p:cNvPr>
          <p:cNvSpPr>
            <a:spLocks noGrp="1"/>
          </p:cNvSpPr>
          <p:nvPr>
            <p:ph idx="1"/>
          </p:nvPr>
        </p:nvSpPr>
        <p:spPr/>
        <p:txBody>
          <a:bodyPr/>
          <a:lstStyle/>
          <a:p>
            <a:r>
              <a:rPr lang="en-US" dirty="0"/>
              <a:t>Higher Interest rates discourage firms from buying new plant and equipment, households from buying new homes, and tend to lower stock and housing prices (!).</a:t>
            </a:r>
          </a:p>
          <a:p>
            <a:r>
              <a:rPr lang="en-US" dirty="0"/>
              <a:t>Lower spending tends to raise unemployment and eventually lowers inflation.</a:t>
            </a:r>
          </a:p>
        </p:txBody>
      </p:sp>
      <p:sp>
        <p:nvSpPr>
          <p:cNvPr id="4" name="Slide Number Placeholder 3">
            <a:extLst>
              <a:ext uri="{FF2B5EF4-FFF2-40B4-BE49-F238E27FC236}">
                <a16:creationId xmlns:a16="http://schemas.microsoft.com/office/drawing/2014/main" id="{F980C9F6-E283-48A6-AEF4-5DA9989EE368}"/>
              </a:ext>
            </a:extLst>
          </p:cNvPr>
          <p:cNvSpPr>
            <a:spLocks noGrp="1"/>
          </p:cNvSpPr>
          <p:nvPr>
            <p:ph type="sldNum" sz="quarter" idx="12"/>
          </p:nvPr>
        </p:nvSpPr>
        <p:spPr/>
        <p:txBody>
          <a:bodyPr/>
          <a:lstStyle/>
          <a:p>
            <a:fld id="{D9F085D5-EC86-4F6A-B501-C1359CB39116}" type="slidenum">
              <a:rPr lang="en-GB" smtClean="0"/>
              <a:t>22</a:t>
            </a:fld>
            <a:endParaRPr lang="en-GB"/>
          </a:p>
        </p:txBody>
      </p:sp>
    </p:spTree>
    <p:extLst>
      <p:ext uri="{BB962C8B-B14F-4D97-AF65-F5344CB8AC3E}">
        <p14:creationId xmlns:p14="http://schemas.microsoft.com/office/powerpoint/2010/main" val="1284008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5E6BE-65EF-4CFD-A9B2-3BD56DBBDFDC}"/>
              </a:ext>
            </a:extLst>
          </p:cNvPr>
          <p:cNvSpPr>
            <a:spLocks noGrp="1"/>
          </p:cNvSpPr>
          <p:nvPr>
            <p:ph type="title"/>
          </p:nvPr>
        </p:nvSpPr>
        <p:spPr/>
        <p:txBody>
          <a:bodyPr/>
          <a:lstStyle/>
          <a:p>
            <a:r>
              <a:rPr lang="en-US" dirty="0">
                <a:solidFill>
                  <a:schemeClr val="bg1"/>
                </a:solidFill>
              </a:rPr>
              <a:t>Bec</a:t>
            </a:r>
            <a:r>
              <a:rPr lang="en-US" dirty="0"/>
              <a:t>ome a Central Banker in One Slide!</a:t>
            </a:r>
          </a:p>
        </p:txBody>
      </p:sp>
      <p:sp>
        <p:nvSpPr>
          <p:cNvPr id="3" name="Content Placeholder 2">
            <a:extLst>
              <a:ext uri="{FF2B5EF4-FFF2-40B4-BE49-F238E27FC236}">
                <a16:creationId xmlns:a16="http://schemas.microsoft.com/office/drawing/2014/main" id="{87E38E9C-7C9B-466E-BFCB-3E5085FD3142}"/>
              </a:ext>
            </a:extLst>
          </p:cNvPr>
          <p:cNvSpPr>
            <a:spLocks noGrp="1"/>
          </p:cNvSpPr>
          <p:nvPr>
            <p:ph idx="1"/>
          </p:nvPr>
        </p:nvSpPr>
        <p:spPr/>
        <p:txBody>
          <a:bodyPr/>
          <a:lstStyle/>
          <a:p>
            <a:r>
              <a:rPr lang="en-US" dirty="0"/>
              <a:t>If you are more concerned that inflation is too high, raise interest rates.</a:t>
            </a:r>
          </a:p>
          <a:p>
            <a:r>
              <a:rPr lang="en-US" dirty="0"/>
              <a:t>If you are more concerned that unemployment is too high, lower interest rates.</a:t>
            </a:r>
          </a:p>
          <a:p>
            <a:r>
              <a:rPr lang="en-US" dirty="0"/>
              <a:t>Inflation and unemployment just right:  keep rates the same.</a:t>
            </a:r>
          </a:p>
          <a:p>
            <a:pPr marL="0" indent="0">
              <a:buNone/>
            </a:pPr>
            <a:endParaRPr lang="en-US" dirty="0"/>
          </a:p>
          <a:p>
            <a:pPr marL="0" indent="0">
              <a:buNone/>
            </a:pPr>
            <a:r>
              <a:rPr lang="en-US" dirty="0"/>
              <a:t>Note:  in deciding on appropriate interest rates you must take account of what fiscal policy is doing that affects total spending</a:t>
            </a:r>
          </a:p>
          <a:p>
            <a:endParaRPr lang="en-US" dirty="0"/>
          </a:p>
        </p:txBody>
      </p:sp>
      <p:sp>
        <p:nvSpPr>
          <p:cNvPr id="4" name="Slide Number Placeholder 3">
            <a:extLst>
              <a:ext uri="{FF2B5EF4-FFF2-40B4-BE49-F238E27FC236}">
                <a16:creationId xmlns:a16="http://schemas.microsoft.com/office/drawing/2014/main" id="{AC760BF7-7B4E-4B1D-8FD6-D49D02780021}"/>
              </a:ext>
            </a:extLst>
          </p:cNvPr>
          <p:cNvSpPr>
            <a:spLocks noGrp="1"/>
          </p:cNvSpPr>
          <p:nvPr>
            <p:ph type="sldNum" sz="quarter" idx="12"/>
          </p:nvPr>
        </p:nvSpPr>
        <p:spPr/>
        <p:txBody>
          <a:bodyPr/>
          <a:lstStyle/>
          <a:p>
            <a:fld id="{D9F085D5-EC86-4F6A-B501-C1359CB39116}" type="slidenum">
              <a:rPr lang="en-GB" smtClean="0"/>
              <a:t>23</a:t>
            </a:fld>
            <a:endParaRPr lang="en-GB"/>
          </a:p>
        </p:txBody>
      </p:sp>
    </p:spTree>
    <p:extLst>
      <p:ext uri="{BB962C8B-B14F-4D97-AF65-F5344CB8AC3E}">
        <p14:creationId xmlns:p14="http://schemas.microsoft.com/office/powerpoint/2010/main" val="3634584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50112-4E8C-4D15-ABC2-ACE99F7C593A}"/>
              </a:ext>
            </a:extLst>
          </p:cNvPr>
          <p:cNvSpPr>
            <a:spLocks noGrp="1"/>
          </p:cNvSpPr>
          <p:nvPr>
            <p:ph type="title"/>
          </p:nvPr>
        </p:nvSpPr>
        <p:spPr/>
        <p:txBody>
          <a:bodyPr/>
          <a:lstStyle/>
          <a:p>
            <a:r>
              <a:rPr lang="en-US" dirty="0">
                <a:solidFill>
                  <a:schemeClr val="bg1"/>
                </a:solidFill>
              </a:rPr>
              <a:t>On</a:t>
            </a:r>
            <a:r>
              <a:rPr lang="en-US" dirty="0"/>
              <a:t>e Big Complication:  Lags</a:t>
            </a:r>
          </a:p>
        </p:txBody>
      </p:sp>
      <p:sp>
        <p:nvSpPr>
          <p:cNvPr id="3" name="Content Placeholder 2">
            <a:extLst>
              <a:ext uri="{FF2B5EF4-FFF2-40B4-BE49-F238E27FC236}">
                <a16:creationId xmlns:a16="http://schemas.microsoft.com/office/drawing/2014/main" id="{E1F8E39C-2521-46D3-88C9-21EC3CBB8333}"/>
              </a:ext>
            </a:extLst>
          </p:cNvPr>
          <p:cNvSpPr>
            <a:spLocks noGrp="1"/>
          </p:cNvSpPr>
          <p:nvPr>
            <p:ph idx="1"/>
          </p:nvPr>
        </p:nvSpPr>
        <p:spPr/>
        <p:txBody>
          <a:bodyPr/>
          <a:lstStyle/>
          <a:p>
            <a:r>
              <a:rPr lang="en-US" dirty="0"/>
              <a:t>Milton Friedman:  Monetary Policy affects GDP and Inflation with Long and Variable (Unpredictable) Lags.</a:t>
            </a:r>
          </a:p>
          <a:p>
            <a:r>
              <a:rPr lang="en-US" dirty="0"/>
              <a:t>Raising interest rates today does nothing to spending today nor to inflation.</a:t>
            </a:r>
          </a:p>
          <a:p>
            <a:r>
              <a:rPr lang="en-US" dirty="0"/>
              <a:t>But over time spending slows and eventually inflation falls.</a:t>
            </a:r>
          </a:p>
          <a:p>
            <a:r>
              <a:rPr lang="en-US" dirty="0"/>
              <a:t>Friedman believed that lags led to the Fed to “oversteering” the economy consistently.</a:t>
            </a:r>
          </a:p>
        </p:txBody>
      </p:sp>
      <p:sp>
        <p:nvSpPr>
          <p:cNvPr id="4" name="Slide Number Placeholder 3">
            <a:extLst>
              <a:ext uri="{FF2B5EF4-FFF2-40B4-BE49-F238E27FC236}">
                <a16:creationId xmlns:a16="http://schemas.microsoft.com/office/drawing/2014/main" id="{2CB6790A-B63D-48AB-B3FA-B7A79989C789}"/>
              </a:ext>
            </a:extLst>
          </p:cNvPr>
          <p:cNvSpPr>
            <a:spLocks noGrp="1"/>
          </p:cNvSpPr>
          <p:nvPr>
            <p:ph type="sldNum" sz="quarter" idx="12"/>
          </p:nvPr>
        </p:nvSpPr>
        <p:spPr/>
        <p:txBody>
          <a:bodyPr/>
          <a:lstStyle/>
          <a:p>
            <a:fld id="{D9F085D5-EC86-4F6A-B501-C1359CB39116}" type="slidenum">
              <a:rPr lang="en-GB" smtClean="0"/>
              <a:t>24</a:t>
            </a:fld>
            <a:endParaRPr lang="en-GB"/>
          </a:p>
        </p:txBody>
      </p:sp>
    </p:spTree>
    <p:extLst>
      <p:ext uri="{BB962C8B-B14F-4D97-AF65-F5344CB8AC3E}">
        <p14:creationId xmlns:p14="http://schemas.microsoft.com/office/powerpoint/2010/main" val="850947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C9ED0-83C2-452D-BD3C-8763FE17078E}"/>
              </a:ext>
            </a:extLst>
          </p:cNvPr>
          <p:cNvSpPr>
            <a:spLocks noGrp="1"/>
          </p:cNvSpPr>
          <p:nvPr>
            <p:ph type="title"/>
          </p:nvPr>
        </p:nvSpPr>
        <p:spPr>
          <a:xfrm>
            <a:off x="704385" y="0"/>
            <a:ext cx="10515600" cy="1325563"/>
          </a:xfrm>
        </p:spPr>
        <p:txBody>
          <a:bodyPr/>
          <a:lstStyle/>
          <a:p>
            <a:r>
              <a:rPr lang="en-US" dirty="0">
                <a:solidFill>
                  <a:schemeClr val="bg1"/>
                </a:solidFill>
              </a:rPr>
              <a:t>“Do</a:t>
            </a:r>
            <a:r>
              <a:rPr lang="en-US" dirty="0"/>
              <a:t>n’t Listen to This Nonsense”</a:t>
            </a:r>
          </a:p>
        </p:txBody>
      </p:sp>
      <p:sp>
        <p:nvSpPr>
          <p:cNvPr id="3" name="Content Placeholder 2">
            <a:extLst>
              <a:ext uri="{FF2B5EF4-FFF2-40B4-BE49-F238E27FC236}">
                <a16:creationId xmlns:a16="http://schemas.microsoft.com/office/drawing/2014/main" id="{332BEC1B-F027-47EA-9F04-45AEB743E6E6}"/>
              </a:ext>
            </a:extLst>
          </p:cNvPr>
          <p:cNvSpPr>
            <a:spLocks noGrp="1"/>
          </p:cNvSpPr>
          <p:nvPr>
            <p:ph idx="1"/>
          </p:nvPr>
        </p:nvSpPr>
        <p:spPr/>
        <p:txBody>
          <a:bodyPr/>
          <a:lstStyle/>
          <a:p>
            <a:pPr marL="0" indent="0">
              <a:buNone/>
            </a:pPr>
            <a:r>
              <a:rPr lang="en-US" dirty="0"/>
              <a:t>Robert Bartley, Editor of the Editorial page of the </a:t>
            </a:r>
            <a:r>
              <a:rPr lang="en-US" i="1" dirty="0"/>
              <a:t>Wall Street Journal</a:t>
            </a:r>
            <a:r>
              <a:rPr lang="en-US" dirty="0"/>
              <a:t> in the 1980s (paraphrased):</a:t>
            </a:r>
          </a:p>
          <a:p>
            <a:pPr marL="0" indent="0">
              <a:buNone/>
            </a:pPr>
            <a:r>
              <a:rPr lang="en-US" dirty="0"/>
              <a:t>“Ronald Reagan proved that economists know nothing about inflation and unemployment. During his first term Reagan was able to do what economists said was impossible:  simultaneously reducing inflation and unemployment.”</a:t>
            </a:r>
          </a:p>
          <a:p>
            <a:pPr marL="0" indent="0">
              <a:buNone/>
            </a:pPr>
            <a:endParaRPr lang="en-US" dirty="0"/>
          </a:p>
          <a:p>
            <a:pPr marL="0" indent="0">
              <a:buNone/>
            </a:pPr>
            <a:r>
              <a:rPr lang="en-US" dirty="0"/>
              <a:t>What do you think would be my response?</a:t>
            </a:r>
          </a:p>
        </p:txBody>
      </p:sp>
      <p:sp>
        <p:nvSpPr>
          <p:cNvPr id="4" name="Slide Number Placeholder 3">
            <a:extLst>
              <a:ext uri="{FF2B5EF4-FFF2-40B4-BE49-F238E27FC236}">
                <a16:creationId xmlns:a16="http://schemas.microsoft.com/office/drawing/2014/main" id="{A7F515F9-44CF-4DDC-9F42-CB608AE71BD1}"/>
              </a:ext>
            </a:extLst>
          </p:cNvPr>
          <p:cNvSpPr>
            <a:spLocks noGrp="1"/>
          </p:cNvSpPr>
          <p:nvPr>
            <p:ph type="sldNum" sz="quarter" idx="12"/>
          </p:nvPr>
        </p:nvSpPr>
        <p:spPr/>
        <p:txBody>
          <a:bodyPr/>
          <a:lstStyle/>
          <a:p>
            <a:fld id="{D9F085D5-EC86-4F6A-B501-C1359CB39116}" type="slidenum">
              <a:rPr lang="en-GB" smtClean="0"/>
              <a:t>25</a:t>
            </a:fld>
            <a:endParaRPr lang="en-GB"/>
          </a:p>
        </p:txBody>
      </p:sp>
    </p:spTree>
    <p:extLst>
      <p:ext uri="{BB962C8B-B14F-4D97-AF65-F5344CB8AC3E}">
        <p14:creationId xmlns:p14="http://schemas.microsoft.com/office/powerpoint/2010/main" val="41723349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2F5A1-8E2F-4C27-9327-AF0653E663B8}"/>
              </a:ext>
            </a:extLst>
          </p:cNvPr>
          <p:cNvSpPr>
            <a:spLocks noGrp="1"/>
          </p:cNvSpPr>
          <p:nvPr>
            <p:ph type="title"/>
          </p:nvPr>
        </p:nvSpPr>
        <p:spPr/>
        <p:txBody>
          <a:bodyPr/>
          <a:lstStyle/>
          <a:p>
            <a:r>
              <a:rPr lang="en-US" dirty="0">
                <a:solidFill>
                  <a:schemeClr val="bg1"/>
                </a:solidFill>
              </a:rPr>
              <a:t>A C</a:t>
            </a:r>
            <a:r>
              <a:rPr lang="en-US" dirty="0"/>
              <a:t>loser Look at Interest Rate Control</a:t>
            </a:r>
          </a:p>
        </p:txBody>
      </p:sp>
      <p:sp>
        <p:nvSpPr>
          <p:cNvPr id="3" name="Content Placeholder 2">
            <a:extLst>
              <a:ext uri="{FF2B5EF4-FFF2-40B4-BE49-F238E27FC236}">
                <a16:creationId xmlns:a16="http://schemas.microsoft.com/office/drawing/2014/main" id="{730A6E35-8D9E-40CB-A2B4-C5D1CCC112DC}"/>
              </a:ext>
            </a:extLst>
          </p:cNvPr>
          <p:cNvSpPr>
            <a:spLocks noGrp="1"/>
          </p:cNvSpPr>
          <p:nvPr>
            <p:ph idx="1"/>
          </p:nvPr>
        </p:nvSpPr>
        <p:spPr/>
        <p:txBody>
          <a:bodyPr>
            <a:normAutofit lnSpcReduction="10000"/>
          </a:bodyPr>
          <a:lstStyle/>
          <a:p>
            <a:r>
              <a:rPr lang="en-US" sz="3000" i="1" dirty="0"/>
              <a:t>Primary Tool</a:t>
            </a:r>
            <a:r>
              <a:rPr lang="en-US" dirty="0"/>
              <a:t>:</a:t>
            </a:r>
            <a:r>
              <a:rPr lang="en-US" sz="3000" dirty="0"/>
              <a:t> the Fed targets the </a:t>
            </a:r>
            <a:r>
              <a:rPr lang="en-US" sz="3000" i="1" dirty="0"/>
              <a:t>federal funds rate (</a:t>
            </a:r>
            <a:r>
              <a:rPr lang="en-US" sz="3000" dirty="0"/>
              <a:t>or fed funds rate for short), the interest rate on overnight loans between banks.</a:t>
            </a:r>
          </a:p>
          <a:p>
            <a:r>
              <a:rPr lang="en-US" sz="3000" dirty="0"/>
              <a:t>The Fed adjusts bank reserves so that the federal funds rate is within a target range 25 basis points wide.</a:t>
            </a:r>
          </a:p>
          <a:p>
            <a:r>
              <a:rPr lang="en-US" sz="3000" dirty="0"/>
              <a:t>From the bank’s perspective these loans are very close substitutes to other short-term, safe assets such as Treasury Bills.</a:t>
            </a:r>
          </a:p>
          <a:p>
            <a:r>
              <a:rPr lang="en-US" sz="3000" dirty="0"/>
              <a:t>Therefore, controlling the fed funds rate gives the Fed close control over all safe, </a:t>
            </a:r>
            <a:r>
              <a:rPr lang="en-US" sz="3000" i="1" dirty="0"/>
              <a:t>short-term</a:t>
            </a:r>
            <a:r>
              <a:rPr lang="en-US" sz="3000" dirty="0"/>
              <a:t> interest rates.</a:t>
            </a:r>
          </a:p>
          <a:p>
            <a:pPr marL="0" indent="0">
              <a:buNone/>
            </a:pPr>
            <a:endParaRPr lang="en-US" dirty="0"/>
          </a:p>
        </p:txBody>
      </p:sp>
      <p:sp>
        <p:nvSpPr>
          <p:cNvPr id="4" name="Slide Number Placeholder 3">
            <a:extLst>
              <a:ext uri="{FF2B5EF4-FFF2-40B4-BE49-F238E27FC236}">
                <a16:creationId xmlns:a16="http://schemas.microsoft.com/office/drawing/2014/main" id="{8888EF69-189A-4D97-AAD5-4DCB306BAEE3}"/>
              </a:ext>
            </a:extLst>
          </p:cNvPr>
          <p:cNvSpPr>
            <a:spLocks noGrp="1"/>
          </p:cNvSpPr>
          <p:nvPr>
            <p:ph type="sldNum" sz="quarter" idx="12"/>
          </p:nvPr>
        </p:nvSpPr>
        <p:spPr/>
        <p:txBody>
          <a:bodyPr/>
          <a:lstStyle/>
          <a:p>
            <a:fld id="{D9F085D5-EC86-4F6A-B501-C1359CB39116}" type="slidenum">
              <a:rPr lang="en-GB" smtClean="0"/>
              <a:t>26</a:t>
            </a:fld>
            <a:endParaRPr lang="en-GB"/>
          </a:p>
        </p:txBody>
      </p:sp>
    </p:spTree>
    <p:extLst>
      <p:ext uri="{BB962C8B-B14F-4D97-AF65-F5344CB8AC3E}">
        <p14:creationId xmlns:p14="http://schemas.microsoft.com/office/powerpoint/2010/main" val="2942916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D5B8E-6F6B-4165-8BB4-513A877986E2}"/>
              </a:ext>
            </a:extLst>
          </p:cNvPr>
          <p:cNvSpPr>
            <a:spLocks noGrp="1"/>
          </p:cNvSpPr>
          <p:nvPr>
            <p:ph type="title"/>
          </p:nvPr>
        </p:nvSpPr>
        <p:spPr/>
        <p:txBody>
          <a:bodyPr/>
          <a:lstStyle/>
          <a:p>
            <a:r>
              <a:rPr lang="en-US" dirty="0">
                <a:solidFill>
                  <a:schemeClr val="bg1"/>
                </a:solidFill>
              </a:rPr>
              <a:t>The </a:t>
            </a:r>
            <a:r>
              <a:rPr lang="en-US" dirty="0">
                <a:solidFill>
                  <a:schemeClr val="accent5">
                    <a:lumMod val="50000"/>
                  </a:schemeClr>
                </a:solidFill>
              </a:rPr>
              <a:t>Fed and Short-term Interest Rates</a:t>
            </a:r>
            <a:endParaRPr lang="en-US" dirty="0">
              <a:solidFill>
                <a:schemeClr val="bg1"/>
              </a:solidFill>
            </a:endParaRPr>
          </a:p>
        </p:txBody>
      </p:sp>
      <p:sp>
        <p:nvSpPr>
          <p:cNvPr id="4" name="Slide Number Placeholder 3">
            <a:extLst>
              <a:ext uri="{FF2B5EF4-FFF2-40B4-BE49-F238E27FC236}">
                <a16:creationId xmlns:a16="http://schemas.microsoft.com/office/drawing/2014/main" id="{CE57E094-C1C7-4CBD-B112-65D273BD5FED}"/>
              </a:ext>
            </a:extLst>
          </p:cNvPr>
          <p:cNvSpPr>
            <a:spLocks noGrp="1"/>
          </p:cNvSpPr>
          <p:nvPr>
            <p:ph type="sldNum" sz="quarter" idx="12"/>
          </p:nvPr>
        </p:nvSpPr>
        <p:spPr/>
        <p:txBody>
          <a:bodyPr/>
          <a:lstStyle/>
          <a:p>
            <a:fld id="{D9F085D5-EC86-4F6A-B501-C1359CB39116}" type="slidenum">
              <a:rPr lang="en-GB" smtClean="0"/>
              <a:t>27</a:t>
            </a:fld>
            <a:endParaRPr lang="en-GB" dirty="0"/>
          </a:p>
        </p:txBody>
      </p:sp>
      <p:sp>
        <p:nvSpPr>
          <p:cNvPr id="3" name="TextBox 2">
            <a:extLst>
              <a:ext uri="{FF2B5EF4-FFF2-40B4-BE49-F238E27FC236}">
                <a16:creationId xmlns:a16="http://schemas.microsoft.com/office/drawing/2014/main" id="{95F89B6E-4DED-4ABE-9DD8-E3F9BA133F15}"/>
              </a:ext>
            </a:extLst>
          </p:cNvPr>
          <p:cNvSpPr txBox="1"/>
          <p:nvPr/>
        </p:nvSpPr>
        <p:spPr>
          <a:xfrm>
            <a:off x="8847667" y="1761067"/>
            <a:ext cx="3168284" cy="2677656"/>
          </a:xfrm>
          <a:prstGeom prst="rect">
            <a:avLst/>
          </a:prstGeom>
          <a:noFill/>
        </p:spPr>
        <p:txBody>
          <a:bodyPr wrap="square" rtlCol="0">
            <a:spAutoFit/>
          </a:bodyPr>
          <a:lstStyle/>
          <a:p>
            <a:r>
              <a:rPr lang="en-US" sz="2800" dirty="0">
                <a:solidFill>
                  <a:schemeClr val="accent1"/>
                </a:solidFill>
              </a:rPr>
              <a:t>Blue </a:t>
            </a:r>
            <a:r>
              <a:rPr lang="en-US" sz="2800" dirty="0"/>
              <a:t>is the fed funds rate.</a:t>
            </a:r>
          </a:p>
          <a:p>
            <a:r>
              <a:rPr lang="en-US" sz="2800" dirty="0">
                <a:solidFill>
                  <a:srgbClr val="C00000"/>
                </a:solidFill>
              </a:rPr>
              <a:t>Red </a:t>
            </a:r>
            <a:r>
              <a:rPr lang="en-US" sz="2800" dirty="0"/>
              <a:t>is the prime bank lending rate</a:t>
            </a:r>
            <a:r>
              <a:rPr lang="en-US" sz="2800" dirty="0">
                <a:solidFill>
                  <a:schemeClr val="accent6"/>
                </a:solidFill>
              </a:rPr>
              <a:t>.</a:t>
            </a:r>
            <a:endParaRPr lang="en-US" sz="2800" dirty="0">
              <a:solidFill>
                <a:srgbClr val="C00000"/>
              </a:solidFill>
            </a:endParaRPr>
          </a:p>
          <a:p>
            <a:r>
              <a:rPr lang="en-US" sz="2800" dirty="0">
                <a:solidFill>
                  <a:schemeClr val="accent6"/>
                </a:solidFill>
              </a:rPr>
              <a:t>Green</a:t>
            </a:r>
            <a:r>
              <a:rPr lang="en-US" sz="2800" dirty="0"/>
              <a:t> </a:t>
            </a:r>
            <a:r>
              <a:rPr lang="en-US" sz="2800" dirty="0">
                <a:solidFill>
                  <a:schemeClr val="accent6">
                    <a:lumMod val="75000"/>
                  </a:schemeClr>
                </a:solidFill>
              </a:rPr>
              <a:t>i</a:t>
            </a:r>
            <a:r>
              <a:rPr lang="en-US" sz="2800" dirty="0"/>
              <a:t>s  the rate on 3 month Treasuries.</a:t>
            </a:r>
          </a:p>
        </p:txBody>
      </p:sp>
      <p:pic>
        <p:nvPicPr>
          <p:cNvPr id="8" name="Content Placeholder 7">
            <a:extLst>
              <a:ext uri="{FF2B5EF4-FFF2-40B4-BE49-F238E27FC236}">
                <a16:creationId xmlns:a16="http://schemas.microsoft.com/office/drawing/2014/main" id="{8A1EE950-1E22-FEDD-E315-48611EB3221F}"/>
              </a:ext>
            </a:extLst>
          </p:cNvPr>
          <p:cNvPicPr>
            <a:picLocks noGrp="1" noChangeAspect="1"/>
          </p:cNvPicPr>
          <p:nvPr>
            <p:ph idx="1"/>
          </p:nvPr>
        </p:nvPicPr>
        <p:blipFill>
          <a:blip r:embed="rId3"/>
          <a:stretch>
            <a:fillRect/>
          </a:stretch>
        </p:blipFill>
        <p:spPr>
          <a:xfrm>
            <a:off x="0" y="1567794"/>
            <a:ext cx="8924157" cy="4191932"/>
          </a:xfrm>
        </p:spPr>
      </p:pic>
    </p:spTree>
    <p:extLst>
      <p:ext uri="{BB962C8B-B14F-4D97-AF65-F5344CB8AC3E}">
        <p14:creationId xmlns:p14="http://schemas.microsoft.com/office/powerpoint/2010/main" val="420701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6E8CF-4888-42FB-80CE-E98E5DC76178}"/>
              </a:ext>
            </a:extLst>
          </p:cNvPr>
          <p:cNvSpPr>
            <a:spLocks noGrp="1"/>
          </p:cNvSpPr>
          <p:nvPr>
            <p:ph type="title"/>
          </p:nvPr>
        </p:nvSpPr>
        <p:spPr/>
        <p:txBody>
          <a:bodyPr/>
          <a:lstStyle/>
          <a:p>
            <a:r>
              <a:rPr lang="en-US" dirty="0">
                <a:solidFill>
                  <a:schemeClr val="bg1"/>
                </a:solidFill>
              </a:rPr>
              <a:t>Wh</a:t>
            </a:r>
            <a:r>
              <a:rPr lang="en-US" dirty="0"/>
              <a:t>at about the Money Supply?</a:t>
            </a:r>
          </a:p>
        </p:txBody>
      </p:sp>
      <p:sp>
        <p:nvSpPr>
          <p:cNvPr id="3" name="Content Placeholder 2">
            <a:extLst>
              <a:ext uri="{FF2B5EF4-FFF2-40B4-BE49-F238E27FC236}">
                <a16:creationId xmlns:a16="http://schemas.microsoft.com/office/drawing/2014/main" id="{5226CE7B-8C18-49CE-8096-F1977836A1DF}"/>
              </a:ext>
            </a:extLst>
          </p:cNvPr>
          <p:cNvSpPr>
            <a:spLocks noGrp="1"/>
          </p:cNvSpPr>
          <p:nvPr>
            <p:ph idx="1"/>
          </p:nvPr>
        </p:nvSpPr>
        <p:spPr/>
        <p:txBody>
          <a:bodyPr/>
          <a:lstStyle/>
          <a:p>
            <a:pPr marL="0" indent="0">
              <a:buNone/>
            </a:pPr>
            <a:r>
              <a:rPr lang="en-US" dirty="0"/>
              <a:t>Notice the absence of the money supply.  The Fed does not believe there is a reliable, short-run link between the money supply and total spending or inflation.  </a:t>
            </a:r>
          </a:p>
          <a:p>
            <a:pPr marL="0" indent="0">
              <a:buNone/>
            </a:pPr>
            <a:r>
              <a:rPr lang="en-US" dirty="0"/>
              <a:t>The Minutes of the 1/31-2/1/2023 FOMC Meeting mentions:</a:t>
            </a:r>
          </a:p>
          <a:p>
            <a:pPr lvl="1"/>
            <a:r>
              <a:rPr lang="en-US" dirty="0"/>
              <a:t>Money Supply, M1, M2 – 0 times</a:t>
            </a:r>
          </a:p>
          <a:p>
            <a:pPr lvl="1"/>
            <a:r>
              <a:rPr lang="en-US" dirty="0"/>
              <a:t>Federal funds  rate – 13 times</a:t>
            </a:r>
          </a:p>
          <a:p>
            <a:endParaRPr lang="en-US" dirty="0"/>
          </a:p>
        </p:txBody>
      </p:sp>
      <p:sp>
        <p:nvSpPr>
          <p:cNvPr id="4" name="Slide Number Placeholder 3">
            <a:extLst>
              <a:ext uri="{FF2B5EF4-FFF2-40B4-BE49-F238E27FC236}">
                <a16:creationId xmlns:a16="http://schemas.microsoft.com/office/drawing/2014/main" id="{B6CD9962-6A76-45E1-8680-92491F4D1490}"/>
              </a:ext>
            </a:extLst>
          </p:cNvPr>
          <p:cNvSpPr>
            <a:spLocks noGrp="1"/>
          </p:cNvSpPr>
          <p:nvPr>
            <p:ph type="sldNum" sz="quarter" idx="12"/>
          </p:nvPr>
        </p:nvSpPr>
        <p:spPr/>
        <p:txBody>
          <a:bodyPr/>
          <a:lstStyle/>
          <a:p>
            <a:fld id="{D9F085D5-EC86-4F6A-B501-C1359CB39116}" type="slidenum">
              <a:rPr lang="en-GB" smtClean="0"/>
              <a:t>28</a:t>
            </a:fld>
            <a:endParaRPr lang="en-GB"/>
          </a:p>
        </p:txBody>
      </p:sp>
    </p:spTree>
    <p:extLst>
      <p:ext uri="{BB962C8B-B14F-4D97-AF65-F5344CB8AC3E}">
        <p14:creationId xmlns:p14="http://schemas.microsoft.com/office/powerpoint/2010/main" val="3635559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F3A03-6D7F-912C-0845-6F3B9A6C432F}"/>
              </a:ext>
            </a:extLst>
          </p:cNvPr>
          <p:cNvSpPr>
            <a:spLocks noGrp="1"/>
          </p:cNvSpPr>
          <p:nvPr>
            <p:ph type="title"/>
          </p:nvPr>
        </p:nvSpPr>
        <p:spPr/>
        <p:txBody>
          <a:bodyPr/>
          <a:lstStyle/>
          <a:p>
            <a:r>
              <a:rPr lang="en-US" dirty="0">
                <a:solidFill>
                  <a:schemeClr val="bg1"/>
                </a:solidFill>
              </a:rPr>
              <a:t>Do</a:t>
            </a:r>
            <a:r>
              <a:rPr lang="en-US" dirty="0"/>
              <a:t> You See a Relationship?</a:t>
            </a:r>
          </a:p>
        </p:txBody>
      </p:sp>
      <p:sp>
        <p:nvSpPr>
          <p:cNvPr id="4" name="Slide Number Placeholder 3">
            <a:extLst>
              <a:ext uri="{FF2B5EF4-FFF2-40B4-BE49-F238E27FC236}">
                <a16:creationId xmlns:a16="http://schemas.microsoft.com/office/drawing/2014/main" id="{E9CD4A04-812C-8E91-5CC8-7228C5200D47}"/>
              </a:ext>
            </a:extLst>
          </p:cNvPr>
          <p:cNvSpPr>
            <a:spLocks noGrp="1"/>
          </p:cNvSpPr>
          <p:nvPr>
            <p:ph type="sldNum" sz="quarter" idx="12"/>
          </p:nvPr>
        </p:nvSpPr>
        <p:spPr/>
        <p:txBody>
          <a:bodyPr/>
          <a:lstStyle/>
          <a:p>
            <a:fld id="{D9F085D5-EC86-4F6A-B501-C1359CB39116}" type="slidenum">
              <a:rPr lang="en-GB" smtClean="0"/>
              <a:t>29</a:t>
            </a:fld>
            <a:endParaRPr lang="en-GB"/>
          </a:p>
        </p:txBody>
      </p:sp>
      <p:pic>
        <p:nvPicPr>
          <p:cNvPr id="8" name="Content Placeholder 7">
            <a:extLst>
              <a:ext uri="{FF2B5EF4-FFF2-40B4-BE49-F238E27FC236}">
                <a16:creationId xmlns:a16="http://schemas.microsoft.com/office/drawing/2014/main" id="{E961AFC8-EB06-457D-59D5-D6C13700F70F}"/>
              </a:ext>
            </a:extLst>
          </p:cNvPr>
          <p:cNvPicPr>
            <a:picLocks noGrp="1" noChangeAspect="1"/>
          </p:cNvPicPr>
          <p:nvPr>
            <p:ph idx="1"/>
          </p:nvPr>
        </p:nvPicPr>
        <p:blipFill>
          <a:blip r:embed="rId2"/>
          <a:stretch>
            <a:fillRect/>
          </a:stretch>
        </p:blipFill>
        <p:spPr>
          <a:xfrm>
            <a:off x="838200" y="1446174"/>
            <a:ext cx="9927947" cy="4663440"/>
          </a:xfrm>
        </p:spPr>
      </p:pic>
    </p:spTree>
    <p:extLst>
      <p:ext uri="{BB962C8B-B14F-4D97-AF65-F5344CB8AC3E}">
        <p14:creationId xmlns:p14="http://schemas.microsoft.com/office/powerpoint/2010/main" val="40727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54 members</a:t>
            </a:r>
          </a:p>
          <a:p>
            <a:pPr lvl="1"/>
            <a:r>
              <a:rPr lang="en-US" dirty="0"/>
              <a:t>2 Fed Chairs: Janet Yellen, Ben Bernanke</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 653+ 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48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19527484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CEDFD-5D7C-418D-B05B-7434B15F582D}"/>
              </a:ext>
            </a:extLst>
          </p:cNvPr>
          <p:cNvSpPr>
            <a:spLocks noGrp="1"/>
          </p:cNvSpPr>
          <p:nvPr>
            <p:ph type="title"/>
          </p:nvPr>
        </p:nvSpPr>
        <p:spPr/>
        <p:txBody>
          <a:bodyPr/>
          <a:lstStyle/>
          <a:p>
            <a:r>
              <a:rPr lang="en-US" dirty="0">
                <a:solidFill>
                  <a:schemeClr val="bg1"/>
                </a:solidFill>
              </a:rPr>
              <a:t>The </a:t>
            </a:r>
            <a:r>
              <a:rPr lang="en-US" dirty="0">
                <a:solidFill>
                  <a:schemeClr val="accent5">
                    <a:lumMod val="50000"/>
                  </a:schemeClr>
                </a:solidFill>
              </a:rPr>
              <a:t>Importance of Long-Term Interest Rates</a:t>
            </a:r>
          </a:p>
        </p:txBody>
      </p:sp>
      <p:sp>
        <p:nvSpPr>
          <p:cNvPr id="3" name="Content Placeholder 2">
            <a:extLst>
              <a:ext uri="{FF2B5EF4-FFF2-40B4-BE49-F238E27FC236}">
                <a16:creationId xmlns:a16="http://schemas.microsoft.com/office/drawing/2014/main" id="{3314B34F-3A35-4DB7-AADC-9C3459BC44DE}"/>
              </a:ext>
            </a:extLst>
          </p:cNvPr>
          <p:cNvSpPr>
            <a:spLocks noGrp="1"/>
          </p:cNvSpPr>
          <p:nvPr>
            <p:ph idx="1"/>
          </p:nvPr>
        </p:nvSpPr>
        <p:spPr/>
        <p:txBody>
          <a:bodyPr>
            <a:normAutofit/>
          </a:bodyPr>
          <a:lstStyle/>
          <a:p>
            <a:r>
              <a:rPr lang="en-US" dirty="0"/>
              <a:t>Nobody buys a house because of the level of 1-yr interest rates, and unfortunately, the current federal funds rate has much less influence on the rates that matter.</a:t>
            </a:r>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D658536C-AE91-4556-B987-D5F1E16C8368}"/>
              </a:ext>
            </a:extLst>
          </p:cNvPr>
          <p:cNvSpPr>
            <a:spLocks noGrp="1"/>
          </p:cNvSpPr>
          <p:nvPr>
            <p:ph type="sldNum" sz="quarter" idx="12"/>
          </p:nvPr>
        </p:nvSpPr>
        <p:spPr/>
        <p:txBody>
          <a:bodyPr/>
          <a:lstStyle/>
          <a:p>
            <a:fld id="{D9F085D5-EC86-4F6A-B501-C1359CB39116}" type="slidenum">
              <a:rPr lang="en-GB" smtClean="0"/>
              <a:t>30</a:t>
            </a:fld>
            <a:endParaRPr lang="en-GB"/>
          </a:p>
        </p:txBody>
      </p:sp>
      <p:pic>
        <p:nvPicPr>
          <p:cNvPr id="9" name="Picture 8">
            <a:extLst>
              <a:ext uri="{FF2B5EF4-FFF2-40B4-BE49-F238E27FC236}">
                <a16:creationId xmlns:a16="http://schemas.microsoft.com/office/drawing/2014/main" id="{F8033FA3-A17B-2BF3-6506-66039B90ECB0}"/>
              </a:ext>
            </a:extLst>
          </p:cNvPr>
          <p:cNvPicPr>
            <a:picLocks noChangeAspect="1"/>
          </p:cNvPicPr>
          <p:nvPr/>
        </p:nvPicPr>
        <p:blipFill>
          <a:blip r:embed="rId3"/>
          <a:stretch>
            <a:fillRect/>
          </a:stretch>
        </p:blipFill>
        <p:spPr>
          <a:xfrm>
            <a:off x="4187273" y="3119002"/>
            <a:ext cx="7959911" cy="3738998"/>
          </a:xfrm>
          <a:prstGeom prst="rect">
            <a:avLst/>
          </a:prstGeom>
        </p:spPr>
      </p:pic>
    </p:spTree>
    <p:extLst>
      <p:ext uri="{BB962C8B-B14F-4D97-AF65-F5344CB8AC3E}">
        <p14:creationId xmlns:p14="http://schemas.microsoft.com/office/powerpoint/2010/main" val="35655001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CEDFD-5D7C-418D-B05B-7434B15F582D}"/>
              </a:ext>
            </a:extLst>
          </p:cNvPr>
          <p:cNvSpPr>
            <a:spLocks noGrp="1"/>
          </p:cNvSpPr>
          <p:nvPr>
            <p:ph type="title"/>
          </p:nvPr>
        </p:nvSpPr>
        <p:spPr/>
        <p:txBody>
          <a:bodyPr/>
          <a:lstStyle/>
          <a:p>
            <a:r>
              <a:rPr lang="en-US" dirty="0">
                <a:solidFill>
                  <a:schemeClr val="bg1"/>
                </a:solidFill>
              </a:rPr>
              <a:t>Lon</a:t>
            </a:r>
            <a:r>
              <a:rPr lang="en-US" dirty="0">
                <a:solidFill>
                  <a:schemeClr val="accent5">
                    <a:lumMod val="50000"/>
                  </a:schemeClr>
                </a:solidFill>
              </a:rPr>
              <a:t>g-Term Interest Rates</a:t>
            </a:r>
          </a:p>
        </p:txBody>
      </p:sp>
      <p:sp>
        <p:nvSpPr>
          <p:cNvPr id="3" name="Content Placeholder 2">
            <a:extLst>
              <a:ext uri="{FF2B5EF4-FFF2-40B4-BE49-F238E27FC236}">
                <a16:creationId xmlns:a16="http://schemas.microsoft.com/office/drawing/2014/main" id="{3314B34F-3A35-4DB7-AADC-9C3459BC44DE}"/>
              </a:ext>
            </a:extLst>
          </p:cNvPr>
          <p:cNvSpPr>
            <a:spLocks noGrp="1"/>
          </p:cNvSpPr>
          <p:nvPr>
            <p:ph idx="1"/>
          </p:nvPr>
        </p:nvSpPr>
        <p:spPr/>
        <p:txBody>
          <a:bodyPr>
            <a:normAutofit/>
          </a:bodyPr>
          <a:lstStyle/>
          <a:p>
            <a:pPr marL="0" indent="0">
              <a:buNone/>
            </a:pPr>
            <a:endParaRPr lang="en-US" dirty="0"/>
          </a:p>
          <a:p>
            <a:r>
              <a:rPr lang="en-US" dirty="0"/>
              <a:t>Long-term interest rates depend on two factors</a:t>
            </a:r>
          </a:p>
          <a:p>
            <a:pPr marL="914400" lvl="1" indent="-457200">
              <a:buFont typeface="+mj-lt"/>
              <a:buAutoNum type="arabicPeriod"/>
            </a:pPr>
            <a:r>
              <a:rPr lang="en-US" dirty="0"/>
              <a:t>The average of expected, future short-term rates over the life of the long-term bond.</a:t>
            </a:r>
          </a:p>
          <a:p>
            <a:pPr marL="914400" lvl="1" indent="-457200">
              <a:buFont typeface="+mj-lt"/>
              <a:buAutoNum type="arabicPeriod"/>
            </a:pPr>
            <a:r>
              <a:rPr lang="en-US" dirty="0"/>
              <a:t>“Risk” premia that reflect the possibility of unexpected changes in interest rates and the possibility of default.</a:t>
            </a:r>
          </a:p>
          <a:p>
            <a:r>
              <a:rPr lang="en-US" dirty="0"/>
              <a:t>The Secondary Tools are aimed at affecting these factors.</a:t>
            </a:r>
          </a:p>
          <a:p>
            <a:pPr lvl="1"/>
            <a:endParaRPr lang="en-US" dirty="0"/>
          </a:p>
        </p:txBody>
      </p:sp>
      <p:sp>
        <p:nvSpPr>
          <p:cNvPr id="4" name="Slide Number Placeholder 3">
            <a:extLst>
              <a:ext uri="{FF2B5EF4-FFF2-40B4-BE49-F238E27FC236}">
                <a16:creationId xmlns:a16="http://schemas.microsoft.com/office/drawing/2014/main" id="{D658536C-AE91-4556-B987-D5F1E16C8368}"/>
              </a:ext>
            </a:extLst>
          </p:cNvPr>
          <p:cNvSpPr>
            <a:spLocks noGrp="1"/>
          </p:cNvSpPr>
          <p:nvPr>
            <p:ph type="sldNum" sz="quarter" idx="12"/>
          </p:nvPr>
        </p:nvSpPr>
        <p:spPr/>
        <p:txBody>
          <a:bodyPr/>
          <a:lstStyle/>
          <a:p>
            <a:fld id="{D9F085D5-EC86-4F6A-B501-C1359CB39116}" type="slidenum">
              <a:rPr lang="en-GB" smtClean="0"/>
              <a:t>31</a:t>
            </a:fld>
            <a:endParaRPr lang="en-GB"/>
          </a:p>
        </p:txBody>
      </p:sp>
    </p:spTree>
    <p:extLst>
      <p:ext uri="{BB962C8B-B14F-4D97-AF65-F5344CB8AC3E}">
        <p14:creationId xmlns:p14="http://schemas.microsoft.com/office/powerpoint/2010/main" val="3140366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7118C-1D25-48C0-8FD6-DF1567452F3C}"/>
              </a:ext>
            </a:extLst>
          </p:cNvPr>
          <p:cNvSpPr>
            <a:spLocks noGrp="1"/>
          </p:cNvSpPr>
          <p:nvPr>
            <p:ph type="title"/>
          </p:nvPr>
        </p:nvSpPr>
        <p:spPr/>
        <p:txBody>
          <a:bodyPr/>
          <a:lstStyle/>
          <a:p>
            <a:r>
              <a:rPr lang="en-US" dirty="0">
                <a:solidFill>
                  <a:schemeClr val="bg1"/>
                </a:solidFill>
              </a:rPr>
              <a:t>Tw</a:t>
            </a:r>
            <a:r>
              <a:rPr lang="en-US" dirty="0">
                <a:solidFill>
                  <a:schemeClr val="accent5">
                    <a:lumMod val="50000"/>
                  </a:schemeClr>
                </a:solidFill>
              </a:rPr>
              <a:t>o Secondary Tools to Affect Interest Rates</a:t>
            </a:r>
            <a:endParaRPr lang="en-US" dirty="0">
              <a:solidFill>
                <a:schemeClr val="bg1"/>
              </a:solidFill>
            </a:endParaRPr>
          </a:p>
        </p:txBody>
      </p:sp>
      <p:sp>
        <p:nvSpPr>
          <p:cNvPr id="3" name="Content Placeholder 2">
            <a:extLst>
              <a:ext uri="{FF2B5EF4-FFF2-40B4-BE49-F238E27FC236}">
                <a16:creationId xmlns:a16="http://schemas.microsoft.com/office/drawing/2014/main" id="{1AE86988-4367-40A4-9D4C-E3B68601D29C}"/>
              </a:ext>
            </a:extLst>
          </p:cNvPr>
          <p:cNvSpPr>
            <a:spLocks noGrp="1"/>
          </p:cNvSpPr>
          <p:nvPr>
            <p:ph idx="1"/>
          </p:nvPr>
        </p:nvSpPr>
        <p:spPr/>
        <p:txBody>
          <a:bodyPr>
            <a:normAutofit/>
          </a:bodyPr>
          <a:lstStyle/>
          <a:p>
            <a:pPr marL="514350" indent="-514350">
              <a:buFont typeface="+mj-lt"/>
              <a:buAutoNum type="arabicPeriod"/>
            </a:pPr>
            <a:r>
              <a:rPr lang="en-US" dirty="0"/>
              <a:t>Forward Guidance:  Communicating the Fed’s intentions for the future path of short-term interest rates. </a:t>
            </a:r>
          </a:p>
          <a:p>
            <a:pPr marL="514350" indent="-514350">
              <a:buFont typeface="+mj-lt"/>
              <a:buAutoNum type="arabicPeriod"/>
            </a:pPr>
            <a:r>
              <a:rPr lang="en-US" dirty="0"/>
              <a:t>Long-term Asset Purchases better known as quantitative easing or QE.</a:t>
            </a:r>
          </a:p>
          <a:p>
            <a:pPr marL="514350" indent="-514350">
              <a:buFont typeface="+mj-lt"/>
              <a:buAutoNum type="arabicPeriod"/>
            </a:pPr>
            <a:endParaRPr lang="en-US" dirty="0"/>
          </a:p>
          <a:p>
            <a:pPr marL="0" indent="0">
              <a:buNone/>
            </a:pPr>
            <a:r>
              <a:rPr lang="en-US" dirty="0"/>
              <a:t>Both of these tools also affect interest rates, and thereby aggregate demand.  But their effect is on the interest rates of longer-term and riskier assets.  </a:t>
            </a:r>
          </a:p>
          <a:p>
            <a:pPr marL="0" indent="0">
              <a:buNone/>
            </a:pPr>
            <a:endParaRPr lang="en-US" dirty="0"/>
          </a:p>
        </p:txBody>
      </p:sp>
      <p:sp>
        <p:nvSpPr>
          <p:cNvPr id="4" name="Slide Number Placeholder 3">
            <a:extLst>
              <a:ext uri="{FF2B5EF4-FFF2-40B4-BE49-F238E27FC236}">
                <a16:creationId xmlns:a16="http://schemas.microsoft.com/office/drawing/2014/main" id="{32A33D88-578B-4669-B180-09DCBA25BEED}"/>
              </a:ext>
            </a:extLst>
          </p:cNvPr>
          <p:cNvSpPr>
            <a:spLocks noGrp="1"/>
          </p:cNvSpPr>
          <p:nvPr>
            <p:ph type="sldNum" sz="quarter" idx="12"/>
          </p:nvPr>
        </p:nvSpPr>
        <p:spPr/>
        <p:txBody>
          <a:bodyPr/>
          <a:lstStyle/>
          <a:p>
            <a:fld id="{D9F085D5-EC86-4F6A-B501-C1359CB39116}" type="slidenum">
              <a:rPr lang="en-GB" smtClean="0"/>
              <a:t>32</a:t>
            </a:fld>
            <a:endParaRPr lang="en-GB"/>
          </a:p>
        </p:txBody>
      </p:sp>
    </p:spTree>
    <p:extLst>
      <p:ext uri="{BB962C8B-B14F-4D97-AF65-F5344CB8AC3E}">
        <p14:creationId xmlns:p14="http://schemas.microsoft.com/office/powerpoint/2010/main" val="1932492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6BA08-80F7-442E-AD1E-BC3C6DC0D939}"/>
              </a:ext>
            </a:extLst>
          </p:cNvPr>
          <p:cNvSpPr>
            <a:spLocks noGrp="1"/>
          </p:cNvSpPr>
          <p:nvPr>
            <p:ph type="title"/>
          </p:nvPr>
        </p:nvSpPr>
        <p:spPr/>
        <p:txBody>
          <a:bodyPr/>
          <a:lstStyle/>
          <a:p>
            <a:r>
              <a:rPr lang="en-US" dirty="0">
                <a:solidFill>
                  <a:schemeClr val="bg1"/>
                </a:solidFill>
              </a:rPr>
              <a:t>For</a:t>
            </a:r>
            <a:r>
              <a:rPr lang="en-US" dirty="0">
                <a:solidFill>
                  <a:schemeClr val="accent5">
                    <a:lumMod val="50000"/>
                  </a:schemeClr>
                </a:solidFill>
              </a:rPr>
              <a:t>ward Guidance</a:t>
            </a:r>
          </a:p>
        </p:txBody>
      </p:sp>
      <p:sp>
        <p:nvSpPr>
          <p:cNvPr id="3" name="Content Placeholder 2">
            <a:extLst>
              <a:ext uri="{FF2B5EF4-FFF2-40B4-BE49-F238E27FC236}">
                <a16:creationId xmlns:a16="http://schemas.microsoft.com/office/drawing/2014/main" id="{47CA85BB-6FF0-4C68-81F7-5D40A8B70409}"/>
              </a:ext>
            </a:extLst>
          </p:cNvPr>
          <p:cNvSpPr>
            <a:spLocks noGrp="1"/>
          </p:cNvSpPr>
          <p:nvPr>
            <p:ph idx="1"/>
          </p:nvPr>
        </p:nvSpPr>
        <p:spPr>
          <a:xfrm>
            <a:off x="705745" y="1570729"/>
            <a:ext cx="10648055" cy="4859567"/>
          </a:xfrm>
        </p:spPr>
        <p:txBody>
          <a:bodyPr>
            <a:normAutofit fontScale="92500" lnSpcReduction="10000"/>
          </a:bodyPr>
          <a:lstStyle/>
          <a:p>
            <a:pPr marL="0" indent="0">
              <a:buNone/>
            </a:pPr>
            <a:r>
              <a:rPr lang="en-US" dirty="0"/>
              <a:t>The Fed “guides” financial market participants about what they intend to do in the future.  From the Policy Statement since September until February:</a:t>
            </a:r>
          </a:p>
          <a:p>
            <a:r>
              <a:rPr lang="en-US" dirty="0"/>
              <a:t>Recent indicators point to modest growth in spending and production.  Job gains have been robust in recent months, and the unemployment rate has remained low.  Inflation remains elevated,…</a:t>
            </a:r>
          </a:p>
          <a:p>
            <a:r>
              <a:rPr lang="en-US" dirty="0"/>
              <a:t>“The Committee anticipates that ongoing increases in the target range will be appropriate in order to attain a stance of monetary policy that is sufficiently restrictive to return inflation to 2 percent over time.” </a:t>
            </a:r>
          </a:p>
          <a:p>
            <a:r>
              <a:rPr lang="en-US" sz="2600" dirty="0"/>
              <a:t> “</a:t>
            </a:r>
            <a:r>
              <a:rPr lang="en-US" sz="2600" dirty="0">
                <a:solidFill>
                  <a:schemeClr val="accent5">
                    <a:lumMod val="50000"/>
                  </a:schemeClr>
                </a:solidFill>
                <a:latin typeface="Arial" panose="020B0604020202020204" pitchFamily="34" charset="0"/>
                <a:cs typeface="Arial" panose="020B0604020202020204" pitchFamily="34" charset="0"/>
              </a:rPr>
              <a:t>In determining the   pace  of future increases in the target range, the Committee will take into account the cumulative tightening of monetary policy, the lags with which monetary policy affects economic activity and inflation, and economic and financial developments.” </a:t>
            </a:r>
          </a:p>
        </p:txBody>
      </p:sp>
      <p:sp>
        <p:nvSpPr>
          <p:cNvPr id="4" name="Slide Number Placeholder 3">
            <a:extLst>
              <a:ext uri="{FF2B5EF4-FFF2-40B4-BE49-F238E27FC236}">
                <a16:creationId xmlns:a16="http://schemas.microsoft.com/office/drawing/2014/main" id="{1493303E-A3CB-4881-B489-960A8D8816B5}"/>
              </a:ext>
            </a:extLst>
          </p:cNvPr>
          <p:cNvSpPr>
            <a:spLocks noGrp="1"/>
          </p:cNvSpPr>
          <p:nvPr>
            <p:ph type="sldNum" sz="quarter" idx="12"/>
          </p:nvPr>
        </p:nvSpPr>
        <p:spPr/>
        <p:txBody>
          <a:bodyPr/>
          <a:lstStyle/>
          <a:p>
            <a:fld id="{D9F085D5-EC86-4F6A-B501-C1359CB39116}" type="slidenum">
              <a:rPr lang="en-GB" smtClean="0"/>
              <a:t>33</a:t>
            </a:fld>
            <a:endParaRPr lang="en-GB" dirty="0"/>
          </a:p>
        </p:txBody>
      </p:sp>
      <p:grpSp>
        <p:nvGrpSpPr>
          <p:cNvPr id="7" name="Group 6">
            <a:extLst>
              <a:ext uri="{FF2B5EF4-FFF2-40B4-BE49-F238E27FC236}">
                <a16:creationId xmlns:a16="http://schemas.microsoft.com/office/drawing/2014/main" id="{FD6D1E87-487E-6F83-3076-9B515D81710A}"/>
              </a:ext>
            </a:extLst>
          </p:cNvPr>
          <p:cNvGrpSpPr/>
          <p:nvPr/>
        </p:nvGrpSpPr>
        <p:grpSpPr>
          <a:xfrm>
            <a:off x="3943884" y="3108011"/>
            <a:ext cx="6857835" cy="1956466"/>
            <a:chOff x="3943884" y="3108011"/>
            <a:chExt cx="6857835" cy="1956466"/>
          </a:xfrm>
        </p:grpSpPr>
        <p:sp>
          <p:nvSpPr>
            <p:cNvPr id="5" name="TextBox 4">
              <a:extLst>
                <a:ext uri="{FF2B5EF4-FFF2-40B4-BE49-F238E27FC236}">
                  <a16:creationId xmlns:a16="http://schemas.microsoft.com/office/drawing/2014/main" id="{D82C9E40-B8FF-90AA-B902-D2FFC56C09BB}"/>
                </a:ext>
              </a:extLst>
            </p:cNvPr>
            <p:cNvSpPr txBox="1"/>
            <p:nvPr/>
          </p:nvSpPr>
          <p:spPr>
            <a:xfrm>
              <a:off x="3943884" y="4572034"/>
              <a:ext cx="1188720" cy="492443"/>
            </a:xfrm>
            <a:prstGeom prst="rect">
              <a:avLst/>
            </a:prstGeom>
            <a:solidFill>
              <a:schemeClr val="bg1"/>
            </a:solidFill>
          </p:spPr>
          <p:txBody>
            <a:bodyPr wrap="square" rtlCol="0">
              <a:spAutoFit/>
            </a:bodyPr>
            <a:lstStyle/>
            <a:p>
              <a:r>
                <a:rPr lang="en-US" sz="2600" dirty="0">
                  <a:solidFill>
                    <a:srgbClr val="C00000"/>
                  </a:solidFill>
                  <a:latin typeface="Arial" panose="020B0604020202020204" pitchFamily="34" charset="0"/>
                  <a:cs typeface="Arial" panose="020B0604020202020204" pitchFamily="34" charset="0"/>
                </a:rPr>
                <a:t>extent</a:t>
              </a:r>
            </a:p>
          </p:txBody>
        </p:sp>
        <p:sp>
          <p:nvSpPr>
            <p:cNvPr id="6" name="TextBox 5">
              <a:extLst>
                <a:ext uri="{FF2B5EF4-FFF2-40B4-BE49-F238E27FC236}">
                  <a16:creationId xmlns:a16="http://schemas.microsoft.com/office/drawing/2014/main" id="{830C963F-805A-ECAE-70F0-E7C3FFAA00ED}"/>
                </a:ext>
              </a:extLst>
            </p:cNvPr>
            <p:cNvSpPr txBox="1"/>
            <p:nvPr/>
          </p:nvSpPr>
          <p:spPr>
            <a:xfrm>
              <a:off x="5647815" y="3108011"/>
              <a:ext cx="5153904" cy="400110"/>
            </a:xfrm>
            <a:prstGeom prst="rect">
              <a:avLst/>
            </a:prstGeom>
            <a:solidFill>
              <a:schemeClr val="bg1"/>
            </a:solidFill>
          </p:spPr>
          <p:txBody>
            <a:bodyPr wrap="square" rtlCol="0">
              <a:spAutoFit/>
            </a:bodyPr>
            <a:lstStyle/>
            <a:p>
              <a:r>
                <a:rPr lang="en-US" sz="2000" dirty="0">
                  <a:solidFill>
                    <a:srgbClr val="C00000"/>
                  </a:solidFill>
                  <a:latin typeface="Arial" panose="020B0604020202020204" pitchFamily="34" charset="0"/>
                  <a:cs typeface="Arial" panose="020B0604020202020204" pitchFamily="34" charset="0"/>
                </a:rPr>
                <a:t>has eased somewhat but remains elevated</a:t>
              </a:r>
            </a:p>
          </p:txBody>
        </p:sp>
      </p:grpSp>
    </p:spTree>
    <p:extLst>
      <p:ext uri="{BB962C8B-B14F-4D97-AF65-F5344CB8AC3E}">
        <p14:creationId xmlns:p14="http://schemas.microsoft.com/office/powerpoint/2010/main" val="3190344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AE4EE-6FD7-30ED-2D32-54B940A70550}"/>
              </a:ext>
            </a:extLst>
          </p:cNvPr>
          <p:cNvSpPr>
            <a:spLocks noGrp="1"/>
          </p:cNvSpPr>
          <p:nvPr>
            <p:ph type="title"/>
          </p:nvPr>
        </p:nvSpPr>
        <p:spPr/>
        <p:txBody>
          <a:bodyPr/>
          <a:lstStyle/>
          <a:p>
            <a:r>
              <a:rPr lang="en-US" dirty="0">
                <a:solidFill>
                  <a:schemeClr val="bg1"/>
                </a:solidFill>
              </a:rPr>
              <a:t>Wh</a:t>
            </a:r>
            <a:r>
              <a:rPr lang="en-US" dirty="0"/>
              <a:t>en the Fed Talks, Wall St Listens!</a:t>
            </a:r>
          </a:p>
        </p:txBody>
      </p:sp>
      <p:sp>
        <p:nvSpPr>
          <p:cNvPr id="4" name="Slide Number Placeholder 3">
            <a:extLst>
              <a:ext uri="{FF2B5EF4-FFF2-40B4-BE49-F238E27FC236}">
                <a16:creationId xmlns:a16="http://schemas.microsoft.com/office/drawing/2014/main" id="{D1FCDCB6-D7CA-91AF-0A64-0F82910BFBFA}"/>
              </a:ext>
            </a:extLst>
          </p:cNvPr>
          <p:cNvSpPr>
            <a:spLocks noGrp="1"/>
          </p:cNvSpPr>
          <p:nvPr>
            <p:ph type="sldNum" sz="quarter" idx="12"/>
          </p:nvPr>
        </p:nvSpPr>
        <p:spPr/>
        <p:txBody>
          <a:bodyPr/>
          <a:lstStyle/>
          <a:p>
            <a:fld id="{D9F085D5-EC86-4F6A-B501-C1359CB39116}" type="slidenum">
              <a:rPr lang="en-GB" smtClean="0"/>
              <a:t>34</a:t>
            </a:fld>
            <a:endParaRPr lang="en-GB"/>
          </a:p>
        </p:txBody>
      </p:sp>
      <p:pic>
        <p:nvPicPr>
          <p:cNvPr id="10" name="Content Placeholder 9">
            <a:extLst>
              <a:ext uri="{FF2B5EF4-FFF2-40B4-BE49-F238E27FC236}">
                <a16:creationId xmlns:a16="http://schemas.microsoft.com/office/drawing/2014/main" id="{C979B457-6A0D-F514-34F9-29BFC7FA7785}"/>
              </a:ext>
            </a:extLst>
          </p:cNvPr>
          <p:cNvPicPr>
            <a:picLocks noGrp="1" noChangeAspect="1"/>
          </p:cNvPicPr>
          <p:nvPr>
            <p:ph idx="1"/>
          </p:nvPr>
        </p:nvPicPr>
        <p:blipFill>
          <a:blip r:embed="rId2"/>
          <a:stretch>
            <a:fillRect/>
          </a:stretch>
        </p:blipFill>
        <p:spPr>
          <a:xfrm>
            <a:off x="980390" y="1570038"/>
            <a:ext cx="10231220" cy="4351337"/>
          </a:xfrm>
        </p:spPr>
      </p:pic>
      <p:sp>
        <p:nvSpPr>
          <p:cNvPr id="11" name="TextBox 10">
            <a:extLst>
              <a:ext uri="{FF2B5EF4-FFF2-40B4-BE49-F238E27FC236}">
                <a16:creationId xmlns:a16="http://schemas.microsoft.com/office/drawing/2014/main" id="{E3215230-4CCA-D8F2-8608-DFEC648B30E0}"/>
              </a:ext>
            </a:extLst>
          </p:cNvPr>
          <p:cNvSpPr txBox="1"/>
          <p:nvPr/>
        </p:nvSpPr>
        <p:spPr>
          <a:xfrm>
            <a:off x="3569110" y="1840599"/>
            <a:ext cx="1952686" cy="461665"/>
          </a:xfrm>
          <a:prstGeom prst="rect">
            <a:avLst/>
          </a:prstGeom>
          <a:noFill/>
        </p:spPr>
        <p:txBody>
          <a:bodyPr wrap="square" rtlCol="0">
            <a:spAutoFit/>
          </a:bodyPr>
          <a:lstStyle/>
          <a:p>
            <a:r>
              <a:rPr lang="en-US" sz="2400" dirty="0">
                <a:solidFill>
                  <a:srgbClr val="FF0000"/>
                </a:solidFill>
              </a:rPr>
              <a:t>2 PM, 2/1/23</a:t>
            </a:r>
          </a:p>
        </p:txBody>
      </p:sp>
    </p:spTree>
    <p:extLst>
      <p:ext uri="{BB962C8B-B14F-4D97-AF65-F5344CB8AC3E}">
        <p14:creationId xmlns:p14="http://schemas.microsoft.com/office/powerpoint/2010/main" val="525216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2075C6B-3621-88FB-C193-F3B9EF1F4650}"/>
              </a:ext>
            </a:extLst>
          </p:cNvPr>
          <p:cNvSpPr txBox="1"/>
          <p:nvPr/>
        </p:nvSpPr>
        <p:spPr>
          <a:xfrm>
            <a:off x="2643167" y="2108712"/>
            <a:ext cx="6926135" cy="1200329"/>
          </a:xfrm>
          <a:prstGeom prst="rect">
            <a:avLst/>
          </a:prstGeom>
          <a:noFill/>
        </p:spPr>
        <p:txBody>
          <a:bodyPr wrap="square" rtlCol="0">
            <a:spAutoFit/>
          </a:bodyPr>
          <a:lstStyle/>
          <a:p>
            <a:r>
              <a:rPr lang="en-US" sz="2400" b="0" i="0" dirty="0">
                <a:solidFill>
                  <a:srgbClr val="363636"/>
                </a:solidFill>
                <a:effectLst/>
                <a:latin typeface="nyt-cheltenham"/>
              </a:rPr>
              <a:t>In light of recent strong data, Jerome H. Powell said that the Federal Reserve is likely to raise rates higher than expected. </a:t>
            </a:r>
            <a:r>
              <a:rPr lang="en-US" sz="2400" b="0" i="1" dirty="0">
                <a:solidFill>
                  <a:srgbClr val="363636"/>
                </a:solidFill>
                <a:effectLst/>
                <a:latin typeface="nyt-cheltenham"/>
              </a:rPr>
              <a:t>NYTimes, 3/7, 10:37</a:t>
            </a:r>
            <a:endParaRPr lang="en-US" sz="2400" dirty="0"/>
          </a:p>
        </p:txBody>
      </p:sp>
      <p:sp>
        <p:nvSpPr>
          <p:cNvPr id="2" name="Title 1">
            <a:extLst>
              <a:ext uri="{FF2B5EF4-FFF2-40B4-BE49-F238E27FC236}">
                <a16:creationId xmlns:a16="http://schemas.microsoft.com/office/drawing/2014/main" id="{FF37D9FC-8059-4F46-623D-33FF26E30FF2}"/>
              </a:ext>
            </a:extLst>
          </p:cNvPr>
          <p:cNvSpPr>
            <a:spLocks noGrp="1"/>
          </p:cNvSpPr>
          <p:nvPr>
            <p:ph type="title"/>
          </p:nvPr>
        </p:nvSpPr>
        <p:spPr/>
        <p:txBody>
          <a:bodyPr/>
          <a:lstStyle/>
          <a:p>
            <a:r>
              <a:rPr lang="en-US" dirty="0">
                <a:solidFill>
                  <a:schemeClr val="bg1"/>
                </a:solidFill>
              </a:rPr>
              <a:t>But</a:t>
            </a:r>
            <a:r>
              <a:rPr lang="en-US" dirty="0">
                <a:solidFill>
                  <a:schemeClr val="accent5">
                    <a:lumMod val="50000"/>
                  </a:schemeClr>
                </a:solidFill>
              </a:rPr>
              <a:t> Wall Street Got the Wrong Message</a:t>
            </a:r>
            <a:endParaRPr lang="en-US" dirty="0"/>
          </a:p>
        </p:txBody>
      </p:sp>
      <p:sp>
        <p:nvSpPr>
          <p:cNvPr id="4" name="Slide Number Placeholder 3">
            <a:extLst>
              <a:ext uri="{FF2B5EF4-FFF2-40B4-BE49-F238E27FC236}">
                <a16:creationId xmlns:a16="http://schemas.microsoft.com/office/drawing/2014/main" id="{CA607991-AF7A-96F6-558B-6EB80E144F39}"/>
              </a:ext>
            </a:extLst>
          </p:cNvPr>
          <p:cNvSpPr>
            <a:spLocks noGrp="1"/>
          </p:cNvSpPr>
          <p:nvPr>
            <p:ph type="sldNum" sz="quarter" idx="12"/>
          </p:nvPr>
        </p:nvSpPr>
        <p:spPr/>
        <p:txBody>
          <a:bodyPr/>
          <a:lstStyle/>
          <a:p>
            <a:fld id="{D9F085D5-EC86-4F6A-B501-C1359CB39116}" type="slidenum">
              <a:rPr lang="en-GB" smtClean="0"/>
              <a:t>35</a:t>
            </a:fld>
            <a:endParaRPr lang="en-GB"/>
          </a:p>
        </p:txBody>
      </p:sp>
      <p:pic>
        <p:nvPicPr>
          <p:cNvPr id="11" name="Content Placeholder 10">
            <a:extLst>
              <a:ext uri="{FF2B5EF4-FFF2-40B4-BE49-F238E27FC236}">
                <a16:creationId xmlns:a16="http://schemas.microsoft.com/office/drawing/2014/main" id="{ED50EC15-A73D-E790-D1DE-3CBEBF0F2475}"/>
              </a:ext>
            </a:extLst>
          </p:cNvPr>
          <p:cNvPicPr>
            <a:picLocks noGrp="1" noChangeAspect="1"/>
          </p:cNvPicPr>
          <p:nvPr>
            <p:ph idx="1"/>
          </p:nvPr>
        </p:nvPicPr>
        <p:blipFill>
          <a:blip r:embed="rId2"/>
          <a:stretch>
            <a:fillRect/>
          </a:stretch>
        </p:blipFill>
        <p:spPr>
          <a:xfrm>
            <a:off x="1088919" y="1455938"/>
            <a:ext cx="8718515" cy="4595812"/>
          </a:xfrm>
        </p:spPr>
      </p:pic>
      <p:sp>
        <p:nvSpPr>
          <p:cNvPr id="8" name="TextBox 7">
            <a:extLst>
              <a:ext uri="{FF2B5EF4-FFF2-40B4-BE49-F238E27FC236}">
                <a16:creationId xmlns:a16="http://schemas.microsoft.com/office/drawing/2014/main" id="{C87490D1-D29A-B1FD-5D66-6A86E40FAA76}"/>
              </a:ext>
            </a:extLst>
          </p:cNvPr>
          <p:cNvSpPr txBox="1"/>
          <p:nvPr/>
        </p:nvSpPr>
        <p:spPr>
          <a:xfrm>
            <a:off x="1088919" y="1325563"/>
            <a:ext cx="2698135" cy="830997"/>
          </a:xfrm>
          <a:prstGeom prst="rect">
            <a:avLst/>
          </a:prstGeom>
          <a:solidFill>
            <a:schemeClr val="bg1"/>
          </a:solidFill>
        </p:spPr>
        <p:txBody>
          <a:bodyPr wrap="square" rtlCol="0">
            <a:spAutoFit/>
          </a:bodyPr>
          <a:lstStyle/>
          <a:p>
            <a:r>
              <a:rPr lang="en-US" sz="2400" dirty="0"/>
              <a:t>2Yr Treasury Rate, March 7th</a:t>
            </a:r>
          </a:p>
        </p:txBody>
      </p:sp>
      <p:grpSp>
        <p:nvGrpSpPr>
          <p:cNvPr id="16" name="Group 15">
            <a:extLst>
              <a:ext uri="{FF2B5EF4-FFF2-40B4-BE49-F238E27FC236}">
                <a16:creationId xmlns:a16="http://schemas.microsoft.com/office/drawing/2014/main" id="{BA4FA831-82D8-A075-A9F3-012D0FEFA463}"/>
              </a:ext>
            </a:extLst>
          </p:cNvPr>
          <p:cNvGrpSpPr/>
          <p:nvPr/>
        </p:nvGrpSpPr>
        <p:grpSpPr>
          <a:xfrm>
            <a:off x="1383291" y="2698906"/>
            <a:ext cx="788276" cy="3014902"/>
            <a:chOff x="1383291" y="2698906"/>
            <a:chExt cx="788276" cy="3014902"/>
          </a:xfrm>
        </p:grpSpPr>
        <p:cxnSp>
          <p:nvCxnSpPr>
            <p:cNvPr id="13" name="Straight Connector 12">
              <a:extLst>
                <a:ext uri="{FF2B5EF4-FFF2-40B4-BE49-F238E27FC236}">
                  <a16:creationId xmlns:a16="http://schemas.microsoft.com/office/drawing/2014/main" id="{BE9E1B91-9F1E-7413-88D9-95482F147236}"/>
                </a:ext>
              </a:extLst>
            </p:cNvPr>
            <p:cNvCxnSpPr/>
            <p:nvPr/>
          </p:nvCxnSpPr>
          <p:spPr>
            <a:xfrm>
              <a:off x="1777429" y="3062048"/>
              <a:ext cx="0" cy="265176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B232563-E68C-D87D-F12B-5A78A23B27B1}"/>
                </a:ext>
              </a:extLst>
            </p:cNvPr>
            <p:cNvSpPr txBox="1"/>
            <p:nvPr/>
          </p:nvSpPr>
          <p:spPr>
            <a:xfrm>
              <a:off x="1383291" y="2698906"/>
              <a:ext cx="788276" cy="369332"/>
            </a:xfrm>
            <a:prstGeom prst="rect">
              <a:avLst/>
            </a:prstGeom>
            <a:noFill/>
          </p:spPr>
          <p:txBody>
            <a:bodyPr wrap="square" rtlCol="0">
              <a:spAutoFit/>
            </a:bodyPr>
            <a:lstStyle/>
            <a:p>
              <a:r>
                <a:rPr lang="en-US" dirty="0"/>
                <a:t>10AM</a:t>
              </a:r>
            </a:p>
          </p:txBody>
        </p:sp>
      </p:grpSp>
    </p:spTree>
    <p:extLst>
      <p:ext uri="{BB962C8B-B14F-4D97-AF65-F5344CB8AC3E}">
        <p14:creationId xmlns:p14="http://schemas.microsoft.com/office/powerpoint/2010/main" val="841856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64D3F-0628-D324-20C2-5A0D206B6FD1}"/>
              </a:ext>
            </a:extLst>
          </p:cNvPr>
          <p:cNvSpPr>
            <a:spLocks noGrp="1"/>
          </p:cNvSpPr>
          <p:nvPr>
            <p:ph type="title"/>
          </p:nvPr>
        </p:nvSpPr>
        <p:spPr/>
        <p:txBody>
          <a:bodyPr/>
          <a:lstStyle/>
          <a:p>
            <a:r>
              <a:rPr lang="en-US" dirty="0">
                <a:solidFill>
                  <a:schemeClr val="bg1"/>
                </a:solidFill>
              </a:rPr>
              <a:t>On </a:t>
            </a:r>
            <a:r>
              <a:rPr lang="en-US" dirty="0">
                <a:solidFill>
                  <a:schemeClr val="accent5">
                    <a:lumMod val="50000"/>
                  </a:schemeClr>
                </a:solidFill>
              </a:rPr>
              <a:t>March 7th P</a:t>
            </a:r>
            <a:r>
              <a:rPr lang="en-US" dirty="0"/>
              <a:t>owell Gives More Guidance</a:t>
            </a:r>
          </a:p>
        </p:txBody>
      </p:sp>
      <p:sp>
        <p:nvSpPr>
          <p:cNvPr id="4" name="Slide Number Placeholder 3">
            <a:extLst>
              <a:ext uri="{FF2B5EF4-FFF2-40B4-BE49-F238E27FC236}">
                <a16:creationId xmlns:a16="http://schemas.microsoft.com/office/drawing/2014/main" id="{DDE3BAB0-14E1-13ED-447C-5A1FEC5194DB}"/>
              </a:ext>
            </a:extLst>
          </p:cNvPr>
          <p:cNvSpPr>
            <a:spLocks noGrp="1"/>
          </p:cNvSpPr>
          <p:nvPr>
            <p:ph type="sldNum" sz="quarter" idx="12"/>
          </p:nvPr>
        </p:nvSpPr>
        <p:spPr/>
        <p:txBody>
          <a:bodyPr/>
          <a:lstStyle/>
          <a:p>
            <a:fld id="{D9F085D5-EC86-4F6A-B501-C1359CB39116}" type="slidenum">
              <a:rPr lang="en-GB" smtClean="0"/>
              <a:t>36</a:t>
            </a:fld>
            <a:endParaRPr lang="en-GB"/>
          </a:p>
        </p:txBody>
      </p:sp>
      <p:pic>
        <p:nvPicPr>
          <p:cNvPr id="1026" name="Picture 2">
            <a:extLst>
              <a:ext uri="{FF2B5EF4-FFF2-40B4-BE49-F238E27FC236}">
                <a16:creationId xmlns:a16="http://schemas.microsoft.com/office/drawing/2014/main" id="{4E2282CF-7E32-6975-78C0-C78784A0645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93238" y="1325563"/>
            <a:ext cx="5218476" cy="484632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8139218-2F01-D5F7-EBE9-695661B0CAB6}"/>
              </a:ext>
            </a:extLst>
          </p:cNvPr>
          <p:cNvSpPr txBox="1"/>
          <p:nvPr/>
        </p:nvSpPr>
        <p:spPr>
          <a:xfrm>
            <a:off x="7738356" y="1613154"/>
            <a:ext cx="2188028" cy="584775"/>
          </a:xfrm>
          <a:prstGeom prst="rect">
            <a:avLst/>
          </a:prstGeom>
          <a:solidFill>
            <a:schemeClr val="bg1"/>
          </a:solidFill>
        </p:spPr>
        <p:txBody>
          <a:bodyPr wrap="square" rtlCol="0">
            <a:spAutoFit/>
          </a:bodyPr>
          <a:lstStyle/>
          <a:p>
            <a:r>
              <a:rPr lang="en-US" sz="1600" dirty="0">
                <a:solidFill>
                  <a:srgbClr val="281BA5"/>
                </a:solidFill>
              </a:rPr>
              <a:t>Pre 3/7</a:t>
            </a:r>
          </a:p>
          <a:p>
            <a:r>
              <a:rPr lang="en-US" sz="1600" dirty="0">
                <a:solidFill>
                  <a:srgbClr val="A61A5D"/>
                </a:solidFill>
              </a:rPr>
              <a:t>Post 3/7</a:t>
            </a:r>
          </a:p>
        </p:txBody>
      </p:sp>
      <p:cxnSp>
        <p:nvCxnSpPr>
          <p:cNvPr id="8" name="Straight Arrow Connector 7">
            <a:extLst>
              <a:ext uri="{FF2B5EF4-FFF2-40B4-BE49-F238E27FC236}">
                <a16:creationId xmlns:a16="http://schemas.microsoft.com/office/drawing/2014/main" id="{D285A194-570A-A16C-0D97-8CF0C5FBF261}"/>
              </a:ext>
            </a:extLst>
          </p:cNvPr>
          <p:cNvCxnSpPr>
            <a:cxnSpLocks/>
          </p:cNvCxnSpPr>
          <p:nvPr/>
        </p:nvCxnSpPr>
        <p:spPr>
          <a:xfrm flipH="1">
            <a:off x="8258175" y="2307898"/>
            <a:ext cx="170021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F409CAA-AA97-3ECD-8482-F8C6E4BAFB79}"/>
              </a:ext>
            </a:extLst>
          </p:cNvPr>
          <p:cNvSpPr txBox="1"/>
          <p:nvPr/>
        </p:nvSpPr>
        <p:spPr>
          <a:xfrm>
            <a:off x="10072688" y="1971675"/>
            <a:ext cx="1614487" cy="369332"/>
          </a:xfrm>
          <a:prstGeom prst="rect">
            <a:avLst/>
          </a:prstGeom>
          <a:noFill/>
        </p:spPr>
        <p:txBody>
          <a:bodyPr wrap="square" rtlCol="0">
            <a:spAutoFit/>
          </a:bodyPr>
          <a:lstStyle/>
          <a:p>
            <a:r>
              <a:rPr lang="en-US" dirty="0"/>
              <a:t>Terminal rate</a:t>
            </a:r>
          </a:p>
        </p:txBody>
      </p:sp>
      <p:pic>
        <p:nvPicPr>
          <p:cNvPr id="12" name="Picture 11">
            <a:extLst>
              <a:ext uri="{FF2B5EF4-FFF2-40B4-BE49-F238E27FC236}">
                <a16:creationId xmlns:a16="http://schemas.microsoft.com/office/drawing/2014/main" id="{C017C7B8-4D28-CF46-DB54-F9C7AEE67BBF}"/>
              </a:ext>
            </a:extLst>
          </p:cNvPr>
          <p:cNvPicPr>
            <a:picLocks noChangeAspect="1"/>
          </p:cNvPicPr>
          <p:nvPr/>
        </p:nvPicPr>
        <p:blipFill>
          <a:blip r:embed="rId3"/>
          <a:stretch>
            <a:fillRect/>
          </a:stretch>
        </p:blipFill>
        <p:spPr>
          <a:xfrm>
            <a:off x="436553" y="1285874"/>
            <a:ext cx="5905254" cy="4944351"/>
          </a:xfrm>
          <a:prstGeom prst="rect">
            <a:avLst/>
          </a:prstGeom>
        </p:spPr>
      </p:pic>
    </p:spTree>
    <p:extLst>
      <p:ext uri="{BB962C8B-B14F-4D97-AF65-F5344CB8AC3E}">
        <p14:creationId xmlns:p14="http://schemas.microsoft.com/office/powerpoint/2010/main" val="788595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988AB-BE16-1EDB-86AA-DA7204DB6600}"/>
              </a:ext>
            </a:extLst>
          </p:cNvPr>
          <p:cNvSpPr>
            <a:spLocks noGrp="1"/>
          </p:cNvSpPr>
          <p:nvPr>
            <p:ph type="title"/>
          </p:nvPr>
        </p:nvSpPr>
        <p:spPr/>
        <p:txBody>
          <a:bodyPr/>
          <a:lstStyle/>
          <a:p>
            <a:r>
              <a:rPr lang="en-US" dirty="0">
                <a:solidFill>
                  <a:schemeClr val="bg1"/>
                </a:solidFill>
              </a:rPr>
              <a:t>QE</a:t>
            </a:r>
            <a:r>
              <a:rPr lang="en-US" dirty="0"/>
              <a:t> And Long-term, Risky Rates</a:t>
            </a:r>
          </a:p>
        </p:txBody>
      </p:sp>
      <p:sp>
        <p:nvSpPr>
          <p:cNvPr id="3" name="Content Placeholder 2">
            <a:extLst>
              <a:ext uri="{FF2B5EF4-FFF2-40B4-BE49-F238E27FC236}">
                <a16:creationId xmlns:a16="http://schemas.microsoft.com/office/drawing/2014/main" id="{29DAE064-0E25-0D29-B9FE-9F6D9ACE2EEE}"/>
              </a:ext>
            </a:extLst>
          </p:cNvPr>
          <p:cNvSpPr>
            <a:spLocks noGrp="1"/>
          </p:cNvSpPr>
          <p:nvPr>
            <p:ph idx="1"/>
          </p:nvPr>
        </p:nvSpPr>
        <p:spPr/>
        <p:txBody>
          <a:bodyPr/>
          <a:lstStyle/>
          <a:p>
            <a:r>
              <a:rPr lang="en-US" dirty="0"/>
              <a:t>Financial investors require a higher interest rate on risky bonds, than on safe short-term Treasuries.</a:t>
            </a:r>
          </a:p>
          <a:p>
            <a:r>
              <a:rPr lang="en-US" dirty="0"/>
              <a:t>The greater the supply of risky bonds, the higher the required risk premia needed to get enough private investors to buy them.</a:t>
            </a:r>
          </a:p>
          <a:p>
            <a:r>
              <a:rPr lang="en-US" dirty="0"/>
              <a:t>QE lowers the supply of long-term bonds held by private investors and thereby lowers to required risk premia and the interest rate on these bonds.</a:t>
            </a:r>
          </a:p>
        </p:txBody>
      </p:sp>
      <p:sp>
        <p:nvSpPr>
          <p:cNvPr id="4" name="Slide Number Placeholder 3">
            <a:extLst>
              <a:ext uri="{FF2B5EF4-FFF2-40B4-BE49-F238E27FC236}">
                <a16:creationId xmlns:a16="http://schemas.microsoft.com/office/drawing/2014/main" id="{D8BB4758-95A0-C9FD-FFEC-4BB3AAF52A97}"/>
              </a:ext>
            </a:extLst>
          </p:cNvPr>
          <p:cNvSpPr>
            <a:spLocks noGrp="1"/>
          </p:cNvSpPr>
          <p:nvPr>
            <p:ph type="sldNum" sz="quarter" idx="12"/>
          </p:nvPr>
        </p:nvSpPr>
        <p:spPr/>
        <p:txBody>
          <a:bodyPr/>
          <a:lstStyle/>
          <a:p>
            <a:fld id="{D9F085D5-EC86-4F6A-B501-C1359CB39116}" type="slidenum">
              <a:rPr lang="en-GB" smtClean="0"/>
              <a:t>37</a:t>
            </a:fld>
            <a:endParaRPr lang="en-GB"/>
          </a:p>
        </p:txBody>
      </p:sp>
    </p:spTree>
    <p:extLst>
      <p:ext uri="{BB962C8B-B14F-4D97-AF65-F5344CB8AC3E}">
        <p14:creationId xmlns:p14="http://schemas.microsoft.com/office/powerpoint/2010/main" val="1452560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31154-F82F-4834-9B72-A8C8DC7C1F1E}"/>
              </a:ext>
            </a:extLst>
          </p:cNvPr>
          <p:cNvSpPr>
            <a:spLocks noGrp="1"/>
          </p:cNvSpPr>
          <p:nvPr>
            <p:ph type="title"/>
          </p:nvPr>
        </p:nvSpPr>
        <p:spPr/>
        <p:txBody>
          <a:bodyPr/>
          <a:lstStyle/>
          <a:p>
            <a:r>
              <a:rPr lang="en-US" dirty="0">
                <a:solidFill>
                  <a:schemeClr val="bg1"/>
                </a:solidFill>
              </a:rPr>
              <a:t>QE </a:t>
            </a:r>
            <a:r>
              <a:rPr lang="en-US" dirty="0">
                <a:solidFill>
                  <a:schemeClr val="accent5">
                    <a:lumMod val="50000"/>
                  </a:schemeClr>
                </a:solidFill>
              </a:rPr>
              <a:t>Has Been a Big Deal</a:t>
            </a:r>
            <a:endParaRPr lang="en-US" dirty="0"/>
          </a:p>
        </p:txBody>
      </p:sp>
      <p:sp>
        <p:nvSpPr>
          <p:cNvPr id="4" name="Slide Number Placeholder 3">
            <a:extLst>
              <a:ext uri="{FF2B5EF4-FFF2-40B4-BE49-F238E27FC236}">
                <a16:creationId xmlns:a16="http://schemas.microsoft.com/office/drawing/2014/main" id="{66F1ED89-DEC9-4213-9D39-7733CAD1A37B}"/>
              </a:ext>
            </a:extLst>
          </p:cNvPr>
          <p:cNvSpPr>
            <a:spLocks noGrp="1"/>
          </p:cNvSpPr>
          <p:nvPr>
            <p:ph type="sldNum" sz="quarter" idx="12"/>
          </p:nvPr>
        </p:nvSpPr>
        <p:spPr/>
        <p:txBody>
          <a:bodyPr/>
          <a:lstStyle/>
          <a:p>
            <a:fld id="{D9F085D5-EC86-4F6A-B501-C1359CB39116}" type="slidenum">
              <a:rPr lang="en-GB" smtClean="0"/>
              <a:t>38</a:t>
            </a:fld>
            <a:endParaRPr lang="en-GB"/>
          </a:p>
        </p:txBody>
      </p:sp>
      <p:sp>
        <p:nvSpPr>
          <p:cNvPr id="6" name="TextBox 5">
            <a:extLst>
              <a:ext uri="{FF2B5EF4-FFF2-40B4-BE49-F238E27FC236}">
                <a16:creationId xmlns:a16="http://schemas.microsoft.com/office/drawing/2014/main" id="{5E681B6F-E43A-9007-D6B6-E120B76A9563}"/>
              </a:ext>
            </a:extLst>
          </p:cNvPr>
          <p:cNvSpPr txBox="1"/>
          <p:nvPr/>
        </p:nvSpPr>
        <p:spPr>
          <a:xfrm>
            <a:off x="7528560" y="6457890"/>
            <a:ext cx="3825240" cy="400110"/>
          </a:xfrm>
          <a:prstGeom prst="rect">
            <a:avLst/>
          </a:prstGeom>
          <a:noFill/>
        </p:spPr>
        <p:txBody>
          <a:bodyPr wrap="square" rtlCol="0">
            <a:spAutoFit/>
          </a:bodyPr>
          <a:lstStyle/>
          <a:p>
            <a:r>
              <a:rPr lang="en-US" sz="2000" dirty="0"/>
              <a:t>Source:  Federal Reserve Board</a:t>
            </a:r>
          </a:p>
        </p:txBody>
      </p:sp>
      <p:pic>
        <p:nvPicPr>
          <p:cNvPr id="7" name="Picture 6">
            <a:extLst>
              <a:ext uri="{FF2B5EF4-FFF2-40B4-BE49-F238E27FC236}">
                <a16:creationId xmlns:a16="http://schemas.microsoft.com/office/drawing/2014/main" id="{764C0620-3A2C-AE19-DCA5-AFBFE201DA8D}"/>
              </a:ext>
            </a:extLst>
          </p:cNvPr>
          <p:cNvPicPr>
            <a:picLocks noChangeAspect="1"/>
          </p:cNvPicPr>
          <p:nvPr/>
        </p:nvPicPr>
        <p:blipFill>
          <a:blip r:embed="rId3"/>
          <a:stretch>
            <a:fillRect/>
          </a:stretch>
        </p:blipFill>
        <p:spPr>
          <a:xfrm>
            <a:off x="2348997" y="1452954"/>
            <a:ext cx="7008630" cy="4663440"/>
          </a:xfrm>
          <a:prstGeom prst="rect">
            <a:avLst/>
          </a:prstGeom>
        </p:spPr>
      </p:pic>
    </p:spTree>
    <p:extLst>
      <p:ext uri="{BB962C8B-B14F-4D97-AF65-F5344CB8AC3E}">
        <p14:creationId xmlns:p14="http://schemas.microsoft.com/office/powerpoint/2010/main" val="10496742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8EB4E-CDAA-4A10-AC16-7EE163F83EBC}"/>
              </a:ext>
            </a:extLst>
          </p:cNvPr>
          <p:cNvSpPr>
            <a:spLocks noGrp="1"/>
          </p:cNvSpPr>
          <p:nvPr>
            <p:ph type="title"/>
          </p:nvPr>
        </p:nvSpPr>
        <p:spPr>
          <a:xfrm>
            <a:off x="838200" y="312304"/>
            <a:ext cx="10515600" cy="1325563"/>
          </a:xfrm>
        </p:spPr>
        <p:txBody>
          <a:bodyPr/>
          <a:lstStyle/>
          <a:p>
            <a:r>
              <a:rPr lang="en-US" dirty="0">
                <a:solidFill>
                  <a:schemeClr val="bg1"/>
                </a:solidFill>
              </a:rPr>
              <a:t>A P</a:t>
            </a:r>
            <a:r>
              <a:rPr lang="en-US" dirty="0">
                <a:solidFill>
                  <a:schemeClr val="accent5">
                    <a:lumMod val="50000"/>
                  </a:schemeClr>
                </a:solidFill>
              </a:rPr>
              <a:t>olicy Strategy: Stabilize Expectations of Inflation</a:t>
            </a:r>
          </a:p>
        </p:txBody>
      </p:sp>
      <p:sp>
        <p:nvSpPr>
          <p:cNvPr id="3" name="Content Placeholder 2">
            <a:extLst>
              <a:ext uri="{FF2B5EF4-FFF2-40B4-BE49-F238E27FC236}">
                <a16:creationId xmlns:a16="http://schemas.microsoft.com/office/drawing/2014/main" id="{B96CDF0B-C973-413B-A178-673E1F962B2F}"/>
              </a:ext>
            </a:extLst>
          </p:cNvPr>
          <p:cNvSpPr>
            <a:spLocks noGrp="1"/>
          </p:cNvSpPr>
          <p:nvPr>
            <p:ph idx="1"/>
          </p:nvPr>
        </p:nvSpPr>
        <p:spPr/>
        <p:txBody>
          <a:bodyPr>
            <a:normAutofit/>
          </a:bodyPr>
          <a:lstStyle/>
          <a:p>
            <a:r>
              <a:rPr lang="en-US" dirty="0"/>
              <a:t>Monetary Policy is much easier if people believe that the Fed will achieve its inflation target. </a:t>
            </a:r>
          </a:p>
          <a:p>
            <a:r>
              <a:rPr lang="en-US" dirty="0">
                <a:solidFill>
                  <a:schemeClr val="accent5">
                    <a:lumMod val="50000"/>
                  </a:schemeClr>
                </a:solidFill>
                <a:latin typeface="Arial" panose="020B0604020202020204" pitchFamily="34" charset="0"/>
              </a:rPr>
              <a:t>In central bank jargon, if expectations are stable and “well anchored.”</a:t>
            </a:r>
          </a:p>
          <a:p>
            <a:pPr marL="0" indent="0">
              <a:buNone/>
            </a:pPr>
            <a:endParaRPr lang="en-US" dirty="0">
              <a:solidFill>
                <a:schemeClr val="accent5">
                  <a:lumMod val="50000"/>
                </a:schemeClr>
              </a:solidFill>
              <a:latin typeface="Arial" panose="020B0604020202020204" pitchFamily="34" charset="0"/>
            </a:endParaRPr>
          </a:p>
          <a:p>
            <a:pPr marL="0" indent="0">
              <a:buNone/>
            </a:pPr>
            <a:endParaRPr lang="en-US" dirty="0"/>
          </a:p>
        </p:txBody>
      </p:sp>
      <p:sp>
        <p:nvSpPr>
          <p:cNvPr id="4" name="Slide Number Placeholder 3">
            <a:extLst>
              <a:ext uri="{FF2B5EF4-FFF2-40B4-BE49-F238E27FC236}">
                <a16:creationId xmlns:a16="http://schemas.microsoft.com/office/drawing/2014/main" id="{AE76E956-A595-43FF-A071-B8A11BB27C81}"/>
              </a:ext>
            </a:extLst>
          </p:cNvPr>
          <p:cNvSpPr>
            <a:spLocks noGrp="1"/>
          </p:cNvSpPr>
          <p:nvPr>
            <p:ph type="sldNum" sz="quarter" idx="12"/>
          </p:nvPr>
        </p:nvSpPr>
        <p:spPr/>
        <p:txBody>
          <a:bodyPr/>
          <a:lstStyle/>
          <a:p>
            <a:fld id="{D9F085D5-EC86-4F6A-B501-C1359CB39116}" type="slidenum">
              <a:rPr lang="en-GB" smtClean="0"/>
              <a:t>39</a:t>
            </a:fld>
            <a:endParaRPr lang="en-GB"/>
          </a:p>
        </p:txBody>
      </p:sp>
    </p:spTree>
    <p:extLst>
      <p:ext uri="{BB962C8B-B14F-4D97-AF65-F5344CB8AC3E}">
        <p14:creationId xmlns:p14="http://schemas.microsoft.com/office/powerpoint/2010/main" val="3824031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B23E-7084-7944-A45B-C6D0E0A6BF2E}"/>
              </a:ext>
            </a:extLst>
          </p:cNvPr>
          <p:cNvSpPr>
            <a:spLocks noGrp="1"/>
          </p:cNvSpPr>
          <p:nvPr>
            <p:ph type="title"/>
          </p:nvPr>
        </p:nvSpPr>
        <p:spPr/>
        <p:txBody>
          <a:bodyPr/>
          <a:lstStyle/>
          <a:p>
            <a:r>
              <a:rPr lang="en-US" dirty="0">
                <a:solidFill>
                  <a:schemeClr val="bg1"/>
                </a:solidFill>
              </a:rPr>
              <a:t>Wh</a:t>
            </a:r>
            <a:r>
              <a:rPr lang="en-US" dirty="0"/>
              <a:t>ere Are We?</a:t>
            </a:r>
          </a:p>
        </p:txBody>
      </p:sp>
      <p:pic>
        <p:nvPicPr>
          <p:cNvPr id="6" name="Content Placeholder 5">
            <a:extLst>
              <a:ext uri="{FF2B5EF4-FFF2-40B4-BE49-F238E27FC236}">
                <a16:creationId xmlns:a16="http://schemas.microsoft.com/office/drawing/2014/main" id="{C4594F58-9AA6-F24A-964E-3AC22CA41A9A}"/>
              </a:ext>
            </a:extLst>
          </p:cNvPr>
          <p:cNvPicPr>
            <a:picLocks noGrp="1" noChangeAspect="1"/>
          </p:cNvPicPr>
          <p:nvPr>
            <p:ph idx="1"/>
          </p:nvPr>
        </p:nvPicPr>
        <p:blipFill>
          <a:blip r:embed="rId2" r:link="rId3"/>
          <a:srcRect/>
          <a:stretch>
            <a:fillRect/>
          </a:stretch>
        </p:blipFill>
        <p:spPr>
          <a:xfrm>
            <a:off x="1744845" y="1047352"/>
            <a:ext cx="7728643" cy="4786033"/>
          </a:xfrm>
        </p:spPr>
      </p:pic>
      <p:sp>
        <p:nvSpPr>
          <p:cNvPr id="4" name="Slide Number Placeholder 3">
            <a:extLst>
              <a:ext uri="{FF2B5EF4-FFF2-40B4-BE49-F238E27FC236}">
                <a16:creationId xmlns:a16="http://schemas.microsoft.com/office/drawing/2014/main" id="{B35876C4-A3D6-7242-9D80-C8D64A70ECD1}"/>
              </a:ext>
            </a:extLst>
          </p:cNvPr>
          <p:cNvSpPr>
            <a:spLocks noGrp="1"/>
          </p:cNvSpPr>
          <p:nvPr>
            <p:ph type="sldNum" sz="quarter" idx="12"/>
          </p:nvPr>
        </p:nvSpPr>
        <p:spPr/>
        <p:txBody>
          <a:bodyPr/>
          <a:lstStyle/>
          <a:p>
            <a:fld id="{D9F085D5-EC86-4F6A-B501-C1359CB39116}" type="slidenum">
              <a:rPr lang="en-GB" smtClean="0"/>
              <a:t>4</a:t>
            </a:fld>
            <a:endParaRPr lang="en-GB"/>
          </a:p>
        </p:txBody>
      </p:sp>
      <p:pic>
        <p:nvPicPr>
          <p:cNvPr id="8" name="Picture 7">
            <a:extLst>
              <a:ext uri="{FF2B5EF4-FFF2-40B4-BE49-F238E27FC236}">
                <a16:creationId xmlns:a16="http://schemas.microsoft.com/office/drawing/2014/main" id="{657DAB63-0268-1544-985C-0D4232ED6F4E}"/>
              </a:ext>
            </a:extLst>
          </p:cNvPr>
          <p:cNvPicPr>
            <a:picLocks noChangeAspect="1"/>
          </p:cNvPicPr>
          <p:nvPr/>
        </p:nvPicPr>
        <p:blipFill>
          <a:blip r:embed="rId4" r:link="rId5"/>
          <a:srcRect/>
          <a:stretch>
            <a:fillRect/>
          </a:stretch>
        </p:blipFill>
        <p:spPr>
          <a:xfrm>
            <a:off x="8806449" y="3937439"/>
            <a:ext cx="2241495" cy="1498600"/>
          </a:xfrm>
          <a:prstGeom prst="rect">
            <a:avLst/>
          </a:prstGeom>
        </p:spPr>
      </p:pic>
    </p:spTree>
    <p:extLst>
      <p:ext uri="{BB962C8B-B14F-4D97-AF65-F5344CB8AC3E}">
        <p14:creationId xmlns:p14="http://schemas.microsoft.com/office/powerpoint/2010/main" val="2908801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4"/>
          <p:cNvSpPr txBox="1">
            <a:spLocks noGrp="1"/>
          </p:cNvSpPr>
          <p:nvPr>
            <p:ph type="title"/>
          </p:nvPr>
        </p:nvSpPr>
        <p:spPr>
          <a:xfrm>
            <a:off x="753140" y="-882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Calibri"/>
              <a:buNone/>
            </a:pPr>
            <a:r>
              <a:rPr lang="en-US">
                <a:solidFill>
                  <a:schemeClr val="lt1"/>
                </a:solidFill>
              </a:rPr>
              <a:t>“An</a:t>
            </a:r>
            <a:r>
              <a:rPr lang="en-US"/>
              <a:t>choring” Inflation Expectations</a:t>
            </a:r>
            <a:endParaRPr/>
          </a:p>
        </p:txBody>
      </p:sp>
      <p:sp>
        <p:nvSpPr>
          <p:cNvPr id="320" name="Google Shape;320;p44"/>
          <p:cNvSpPr txBox="1">
            <a:spLocks noGrp="1"/>
          </p:cNvSpPr>
          <p:nvPr>
            <p:ph type="sldNum" idx="12"/>
          </p:nvPr>
        </p:nvSpPr>
        <p:spPr>
          <a:xfrm>
            <a:off x="9272751" y="623022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40</a:t>
            </a:fld>
            <a:endParaRPr/>
          </a:p>
        </p:txBody>
      </p:sp>
      <p:sp>
        <p:nvSpPr>
          <p:cNvPr id="321" name="Google Shape;321;p44"/>
          <p:cNvSpPr txBox="1"/>
          <p:nvPr/>
        </p:nvSpPr>
        <p:spPr>
          <a:xfrm>
            <a:off x="4141381" y="5981901"/>
            <a:ext cx="7942522"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a:solidFill>
                  <a:schemeClr val="dk1"/>
                </a:solidFill>
                <a:latin typeface="Calibri"/>
                <a:ea typeface="Calibri"/>
                <a:cs typeface="Calibri"/>
                <a:sym typeface="Calibri"/>
              </a:rPr>
              <a:t>Forecasts:  Philadelphia Fed, “Survey of Professional Forecasters”</a:t>
            </a:r>
            <a:endParaRPr/>
          </a:p>
        </p:txBody>
      </p:sp>
      <p:graphicFrame>
        <p:nvGraphicFramePr>
          <p:cNvPr id="3" name="Chart 2">
            <a:extLst>
              <a:ext uri="{FF2B5EF4-FFF2-40B4-BE49-F238E27FC236}">
                <a16:creationId xmlns:a16="http://schemas.microsoft.com/office/drawing/2014/main" id="{F87CCC15-DCA5-C642-DBA9-56EEEA3F85AE}"/>
              </a:ext>
            </a:extLst>
          </p:cNvPr>
          <p:cNvGraphicFramePr>
            <a:graphicFrameLocks noGrp="1" noChangeAspect="1"/>
          </p:cNvGraphicFramePr>
          <p:nvPr>
            <p:extLst>
              <p:ext uri="{D42A27DB-BD31-4B8C-83A1-F6EECF244321}">
                <p14:modId xmlns:p14="http://schemas.microsoft.com/office/powerpoint/2010/main" val="4145275146"/>
              </p:ext>
            </p:extLst>
          </p:nvPr>
        </p:nvGraphicFramePr>
        <p:xfrm>
          <a:off x="753140" y="1167059"/>
          <a:ext cx="10167108" cy="48806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342526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6862C-B9C8-42D6-9110-8E4FB1523928}"/>
              </a:ext>
            </a:extLst>
          </p:cNvPr>
          <p:cNvSpPr>
            <a:spLocks noGrp="1"/>
          </p:cNvSpPr>
          <p:nvPr>
            <p:ph type="title"/>
          </p:nvPr>
        </p:nvSpPr>
        <p:spPr/>
        <p:txBody>
          <a:bodyPr/>
          <a:lstStyle/>
          <a:p>
            <a:r>
              <a:rPr lang="en-US" dirty="0">
                <a:solidFill>
                  <a:schemeClr val="bg1"/>
                </a:solidFill>
              </a:rPr>
              <a:t>An</a:t>
            </a:r>
            <a:r>
              <a:rPr lang="en-US" dirty="0"/>
              <a:t>choring Requires Credibility</a:t>
            </a:r>
          </a:p>
        </p:txBody>
      </p:sp>
      <p:sp>
        <p:nvSpPr>
          <p:cNvPr id="3" name="Content Placeholder 2">
            <a:extLst>
              <a:ext uri="{FF2B5EF4-FFF2-40B4-BE49-F238E27FC236}">
                <a16:creationId xmlns:a16="http://schemas.microsoft.com/office/drawing/2014/main" id="{5C676D83-EF67-405F-BAA3-0179AE615C74}"/>
              </a:ext>
            </a:extLst>
          </p:cNvPr>
          <p:cNvSpPr>
            <a:spLocks noGrp="1"/>
          </p:cNvSpPr>
          <p:nvPr>
            <p:ph idx="1"/>
          </p:nvPr>
        </p:nvSpPr>
        <p:spPr/>
        <p:txBody>
          <a:bodyPr>
            <a:normAutofit/>
          </a:bodyPr>
          <a:lstStyle/>
          <a:p>
            <a:pPr marL="0" indent="0">
              <a:buNone/>
            </a:pPr>
            <a:r>
              <a:rPr lang="en-US" dirty="0"/>
              <a:t>Credibility, the public believes that the Fed will achieve its goals.</a:t>
            </a:r>
          </a:p>
          <a:p>
            <a:r>
              <a:rPr lang="en-US" dirty="0"/>
              <a:t>Requirements for Credibility</a:t>
            </a:r>
          </a:p>
          <a:p>
            <a:pPr marL="914400" lvl="1" indent="-457200">
              <a:buFont typeface="+mj-lt"/>
              <a:buAutoNum type="arabicPeriod"/>
            </a:pPr>
            <a:r>
              <a:rPr lang="en-US" dirty="0"/>
              <a:t>Transparency (Communication)</a:t>
            </a:r>
          </a:p>
          <a:p>
            <a:pPr marL="914400" lvl="1" indent="-457200">
              <a:buFont typeface="+mj-lt"/>
              <a:buAutoNum type="arabicPeriod"/>
            </a:pPr>
            <a:r>
              <a:rPr lang="en-US" dirty="0"/>
              <a:t>Accountability (Performance)</a:t>
            </a:r>
          </a:p>
          <a:p>
            <a:pPr marL="914400" lvl="1" indent="-457200">
              <a:buFont typeface="+mj-lt"/>
              <a:buAutoNum type="arabicPeriod"/>
            </a:pPr>
            <a:r>
              <a:rPr lang="en-US" dirty="0"/>
              <a:t>Political Independence</a:t>
            </a:r>
          </a:p>
          <a:p>
            <a:pPr marL="0" indent="0">
              <a:buNone/>
            </a:pPr>
            <a:endParaRPr lang="en-US" dirty="0"/>
          </a:p>
        </p:txBody>
      </p:sp>
      <p:sp>
        <p:nvSpPr>
          <p:cNvPr id="4" name="Slide Number Placeholder 3">
            <a:extLst>
              <a:ext uri="{FF2B5EF4-FFF2-40B4-BE49-F238E27FC236}">
                <a16:creationId xmlns:a16="http://schemas.microsoft.com/office/drawing/2014/main" id="{1CDDFFB4-39E9-43AF-AB62-8B9A37B3D8BB}"/>
              </a:ext>
            </a:extLst>
          </p:cNvPr>
          <p:cNvSpPr>
            <a:spLocks noGrp="1"/>
          </p:cNvSpPr>
          <p:nvPr>
            <p:ph type="sldNum" sz="quarter" idx="12"/>
          </p:nvPr>
        </p:nvSpPr>
        <p:spPr/>
        <p:txBody>
          <a:bodyPr/>
          <a:lstStyle/>
          <a:p>
            <a:fld id="{D9F085D5-EC86-4F6A-B501-C1359CB39116}" type="slidenum">
              <a:rPr lang="en-GB" smtClean="0"/>
              <a:t>41</a:t>
            </a:fld>
            <a:endParaRPr lang="en-GB"/>
          </a:p>
        </p:txBody>
      </p:sp>
    </p:spTree>
    <p:extLst>
      <p:ext uri="{BB962C8B-B14F-4D97-AF65-F5344CB8AC3E}">
        <p14:creationId xmlns:p14="http://schemas.microsoft.com/office/powerpoint/2010/main" val="57780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C7E48-8B5B-41A5-958B-67CFF404A27F}"/>
              </a:ext>
            </a:extLst>
          </p:cNvPr>
          <p:cNvSpPr>
            <a:spLocks noGrp="1"/>
          </p:cNvSpPr>
          <p:nvPr>
            <p:ph type="title"/>
          </p:nvPr>
        </p:nvSpPr>
        <p:spPr/>
        <p:txBody>
          <a:bodyPr/>
          <a:lstStyle/>
          <a:p>
            <a:r>
              <a:rPr lang="en-US" dirty="0">
                <a:solidFill>
                  <a:schemeClr val="bg1"/>
                </a:solidFill>
              </a:rPr>
              <a:t>The</a:t>
            </a:r>
            <a:r>
              <a:rPr lang="en-US" dirty="0"/>
              <a:t> Great Moderation</a:t>
            </a:r>
          </a:p>
        </p:txBody>
      </p:sp>
      <p:sp>
        <p:nvSpPr>
          <p:cNvPr id="3" name="Content Placeholder 2">
            <a:extLst>
              <a:ext uri="{FF2B5EF4-FFF2-40B4-BE49-F238E27FC236}">
                <a16:creationId xmlns:a16="http://schemas.microsoft.com/office/drawing/2014/main" id="{2279CC3F-3296-4DE3-8621-A153E2864D82}"/>
              </a:ext>
            </a:extLst>
          </p:cNvPr>
          <p:cNvSpPr>
            <a:spLocks noGrp="1"/>
          </p:cNvSpPr>
          <p:nvPr>
            <p:ph idx="1"/>
          </p:nvPr>
        </p:nvSpPr>
        <p:spPr/>
        <p:txBody>
          <a:bodyPr/>
          <a:lstStyle/>
          <a:p>
            <a:r>
              <a:rPr lang="en-US" dirty="0">
                <a:solidFill>
                  <a:schemeClr val="accent5">
                    <a:lumMod val="50000"/>
                  </a:schemeClr>
                </a:solidFill>
              </a:rPr>
              <a:t>Volcker paid a price in the early 1980s, but the price paid dividends from 1990 through 2008.</a:t>
            </a:r>
          </a:p>
          <a:p>
            <a:r>
              <a:rPr lang="en-US" dirty="0"/>
              <a:t>During that period the performance of the US economy was extraordinary and even Milton Friedman gave kudos to the Alan Greenspan.</a:t>
            </a:r>
          </a:p>
          <a:p>
            <a:r>
              <a:rPr lang="en-US" dirty="0">
                <a:solidFill>
                  <a:schemeClr val="accent5">
                    <a:lumMod val="50000"/>
                  </a:schemeClr>
                </a:solidFill>
              </a:rPr>
              <a:t>Has Powell jeopardized Volcker’s legacy?</a:t>
            </a:r>
            <a:endParaRPr lang="en-US" dirty="0"/>
          </a:p>
        </p:txBody>
      </p:sp>
      <p:sp>
        <p:nvSpPr>
          <p:cNvPr id="4" name="Slide Number Placeholder 3">
            <a:extLst>
              <a:ext uri="{FF2B5EF4-FFF2-40B4-BE49-F238E27FC236}">
                <a16:creationId xmlns:a16="http://schemas.microsoft.com/office/drawing/2014/main" id="{9BC948DC-D7D5-4CC1-9349-710B67BF2C84}"/>
              </a:ext>
            </a:extLst>
          </p:cNvPr>
          <p:cNvSpPr>
            <a:spLocks noGrp="1"/>
          </p:cNvSpPr>
          <p:nvPr>
            <p:ph type="sldNum" sz="quarter" idx="12"/>
          </p:nvPr>
        </p:nvSpPr>
        <p:spPr/>
        <p:txBody>
          <a:bodyPr/>
          <a:lstStyle/>
          <a:p>
            <a:fld id="{D9F085D5-EC86-4F6A-B501-C1359CB39116}" type="slidenum">
              <a:rPr lang="en-GB" smtClean="0"/>
              <a:t>42</a:t>
            </a:fld>
            <a:endParaRPr lang="en-GB"/>
          </a:p>
        </p:txBody>
      </p:sp>
    </p:spTree>
    <p:extLst>
      <p:ext uri="{BB962C8B-B14F-4D97-AF65-F5344CB8AC3E}">
        <p14:creationId xmlns:p14="http://schemas.microsoft.com/office/powerpoint/2010/main" val="3922341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AA9A2-493F-4BA3-8549-01EBE4E50DA8}"/>
              </a:ext>
            </a:extLst>
          </p:cNvPr>
          <p:cNvSpPr>
            <a:spLocks noGrp="1"/>
          </p:cNvSpPr>
          <p:nvPr>
            <p:ph type="title"/>
          </p:nvPr>
        </p:nvSpPr>
        <p:spPr/>
        <p:txBody>
          <a:bodyPr/>
          <a:lstStyle/>
          <a:p>
            <a:r>
              <a:rPr lang="en-US" dirty="0">
                <a:solidFill>
                  <a:schemeClr val="bg2"/>
                </a:solidFill>
              </a:rPr>
              <a:t>Wh</a:t>
            </a:r>
            <a:r>
              <a:rPr lang="en-US" dirty="0"/>
              <a:t>y Did Powell Do It?</a:t>
            </a:r>
          </a:p>
        </p:txBody>
      </p:sp>
      <p:sp>
        <p:nvSpPr>
          <p:cNvPr id="4" name="Slide Number Placeholder 3">
            <a:extLst>
              <a:ext uri="{FF2B5EF4-FFF2-40B4-BE49-F238E27FC236}">
                <a16:creationId xmlns:a16="http://schemas.microsoft.com/office/drawing/2014/main" id="{70BE3F07-9210-4FF7-A6B4-A7B7D585AE03}"/>
              </a:ext>
            </a:extLst>
          </p:cNvPr>
          <p:cNvSpPr>
            <a:spLocks noGrp="1"/>
          </p:cNvSpPr>
          <p:nvPr>
            <p:ph type="sldNum" sz="quarter" idx="12"/>
          </p:nvPr>
        </p:nvSpPr>
        <p:spPr/>
        <p:txBody>
          <a:bodyPr/>
          <a:lstStyle/>
          <a:p>
            <a:fld id="{D9F085D5-EC86-4F6A-B501-C1359CB39116}" type="slidenum">
              <a:rPr lang="en-GB" smtClean="0"/>
              <a:t>43</a:t>
            </a:fld>
            <a:endParaRPr lang="en-GB"/>
          </a:p>
        </p:txBody>
      </p:sp>
      <p:pic>
        <p:nvPicPr>
          <p:cNvPr id="8" name="Content Placeholder 7" descr="Chart, line chart&#10;&#10;Description automatically generated">
            <a:extLst>
              <a:ext uri="{FF2B5EF4-FFF2-40B4-BE49-F238E27FC236}">
                <a16:creationId xmlns:a16="http://schemas.microsoft.com/office/drawing/2014/main" id="{B8CB2992-39E2-4B19-8ED7-ED778F8E0BF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6814" y="1078706"/>
            <a:ext cx="10818371" cy="5029200"/>
          </a:xfrm>
        </p:spPr>
      </p:pic>
      <p:grpSp>
        <p:nvGrpSpPr>
          <p:cNvPr id="10" name="Group 9">
            <a:extLst>
              <a:ext uri="{FF2B5EF4-FFF2-40B4-BE49-F238E27FC236}">
                <a16:creationId xmlns:a16="http://schemas.microsoft.com/office/drawing/2014/main" id="{F311A8EF-364F-4DEE-B584-3E39F5535F04}"/>
              </a:ext>
            </a:extLst>
          </p:cNvPr>
          <p:cNvGrpSpPr/>
          <p:nvPr/>
        </p:nvGrpSpPr>
        <p:grpSpPr>
          <a:xfrm>
            <a:off x="8672053" y="1834699"/>
            <a:ext cx="2583917" cy="3439048"/>
            <a:chOff x="8672053" y="1834699"/>
            <a:chExt cx="2583917" cy="3439048"/>
          </a:xfrm>
        </p:grpSpPr>
        <p:cxnSp>
          <p:nvCxnSpPr>
            <p:cNvPr id="5" name="Straight Connector 4">
              <a:extLst>
                <a:ext uri="{FF2B5EF4-FFF2-40B4-BE49-F238E27FC236}">
                  <a16:creationId xmlns:a16="http://schemas.microsoft.com/office/drawing/2014/main" id="{789F080F-8EBE-4EE8-B827-AE9A9A8ECB09}"/>
                </a:ext>
              </a:extLst>
            </p:cNvPr>
            <p:cNvCxnSpPr>
              <a:cxnSpLocks/>
            </p:cNvCxnSpPr>
            <p:nvPr/>
          </p:nvCxnSpPr>
          <p:spPr>
            <a:xfrm>
              <a:off x="9710368" y="2607515"/>
              <a:ext cx="0" cy="2666232"/>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D88C295-39AF-4577-84A8-9835B908D1D3}"/>
                </a:ext>
              </a:extLst>
            </p:cNvPr>
            <p:cNvSpPr txBox="1"/>
            <p:nvPr/>
          </p:nvSpPr>
          <p:spPr>
            <a:xfrm>
              <a:off x="8672053" y="1834699"/>
              <a:ext cx="2583917" cy="830997"/>
            </a:xfrm>
            <a:prstGeom prst="rect">
              <a:avLst/>
            </a:prstGeom>
            <a:noFill/>
          </p:spPr>
          <p:txBody>
            <a:bodyPr wrap="square" rtlCol="0">
              <a:spAutoFit/>
            </a:bodyPr>
            <a:lstStyle/>
            <a:p>
              <a:r>
                <a:rPr lang="en-US" sz="2400" dirty="0"/>
                <a:t>Powell Replaces </a:t>
              </a:r>
            </a:p>
            <a:p>
              <a:r>
                <a:rPr lang="en-US" sz="2400" dirty="0"/>
                <a:t>Yellen as Chair</a:t>
              </a:r>
            </a:p>
          </p:txBody>
        </p:sp>
      </p:grpSp>
    </p:spTree>
    <p:extLst>
      <p:ext uri="{BB962C8B-B14F-4D97-AF65-F5344CB8AC3E}">
        <p14:creationId xmlns:p14="http://schemas.microsoft.com/office/powerpoint/2010/main" val="2063123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A7DD4-E49D-44E4-AA7B-A66A2DB44D1F}"/>
              </a:ext>
            </a:extLst>
          </p:cNvPr>
          <p:cNvSpPr>
            <a:spLocks noGrp="1"/>
          </p:cNvSpPr>
          <p:nvPr>
            <p:ph type="title"/>
          </p:nvPr>
        </p:nvSpPr>
        <p:spPr/>
        <p:txBody>
          <a:bodyPr/>
          <a:lstStyle/>
          <a:p>
            <a:r>
              <a:rPr lang="en-US" dirty="0">
                <a:solidFill>
                  <a:schemeClr val="bg2"/>
                </a:solidFill>
              </a:rPr>
              <a:t>Pol</a:t>
            </a:r>
            <a:r>
              <a:rPr lang="en-US" dirty="0"/>
              <a:t>icy Changes under Powell</a:t>
            </a:r>
          </a:p>
        </p:txBody>
      </p:sp>
      <p:sp>
        <p:nvSpPr>
          <p:cNvPr id="3" name="Content Placeholder 2">
            <a:extLst>
              <a:ext uri="{FF2B5EF4-FFF2-40B4-BE49-F238E27FC236}">
                <a16:creationId xmlns:a16="http://schemas.microsoft.com/office/drawing/2014/main" id="{F27DF15E-5D2F-47C9-867B-C4BAC8F96B74}"/>
              </a:ext>
            </a:extLst>
          </p:cNvPr>
          <p:cNvSpPr>
            <a:spLocks noGrp="1"/>
          </p:cNvSpPr>
          <p:nvPr>
            <p:ph idx="1"/>
          </p:nvPr>
        </p:nvSpPr>
        <p:spPr/>
        <p:txBody>
          <a:bodyPr/>
          <a:lstStyle/>
          <a:p>
            <a:r>
              <a:rPr lang="en-US" dirty="0"/>
              <a:t>In the Fed’s dual mandate put more emphasis on the employment goal relative to the inflation goal.</a:t>
            </a:r>
          </a:p>
          <a:p>
            <a:r>
              <a:rPr lang="en-US" dirty="0"/>
              <a:t>Inflation goal switched from targeting forecasted</a:t>
            </a:r>
            <a:r>
              <a:rPr lang="en-US" i="1" dirty="0"/>
              <a:t> future </a:t>
            </a:r>
            <a:r>
              <a:rPr lang="en-US" dirty="0"/>
              <a:t>inflation to trying to achieve average </a:t>
            </a:r>
            <a:r>
              <a:rPr lang="en-US" i="1" dirty="0"/>
              <a:t>realized</a:t>
            </a:r>
            <a:r>
              <a:rPr lang="en-US" dirty="0"/>
              <a:t> inflation of 2%</a:t>
            </a:r>
          </a:p>
          <a:p>
            <a:pPr marL="0" indent="0">
              <a:buNone/>
            </a:pPr>
            <a:r>
              <a:rPr lang="en-US" dirty="0"/>
              <a:t>Have they forgotten about Lags!</a:t>
            </a:r>
          </a:p>
        </p:txBody>
      </p:sp>
      <p:sp>
        <p:nvSpPr>
          <p:cNvPr id="4" name="Slide Number Placeholder 3">
            <a:extLst>
              <a:ext uri="{FF2B5EF4-FFF2-40B4-BE49-F238E27FC236}">
                <a16:creationId xmlns:a16="http://schemas.microsoft.com/office/drawing/2014/main" id="{63BBF451-2397-4B4C-A2B0-B4155CDBFEFE}"/>
              </a:ext>
            </a:extLst>
          </p:cNvPr>
          <p:cNvSpPr>
            <a:spLocks noGrp="1"/>
          </p:cNvSpPr>
          <p:nvPr>
            <p:ph type="sldNum" sz="quarter" idx="12"/>
          </p:nvPr>
        </p:nvSpPr>
        <p:spPr/>
        <p:txBody>
          <a:bodyPr/>
          <a:lstStyle/>
          <a:p>
            <a:fld id="{D9F085D5-EC86-4F6A-B501-C1359CB39116}" type="slidenum">
              <a:rPr lang="en-GB" smtClean="0"/>
              <a:t>44</a:t>
            </a:fld>
            <a:endParaRPr lang="en-GB"/>
          </a:p>
        </p:txBody>
      </p:sp>
    </p:spTree>
    <p:extLst>
      <p:ext uri="{BB962C8B-B14F-4D97-AF65-F5344CB8AC3E}">
        <p14:creationId xmlns:p14="http://schemas.microsoft.com/office/powerpoint/2010/main" val="3213218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9F546-0960-D57E-0B3A-587450647536}"/>
              </a:ext>
            </a:extLst>
          </p:cNvPr>
          <p:cNvSpPr>
            <a:spLocks noGrp="1"/>
          </p:cNvSpPr>
          <p:nvPr>
            <p:ph type="title"/>
          </p:nvPr>
        </p:nvSpPr>
        <p:spPr/>
        <p:txBody>
          <a:bodyPr/>
          <a:lstStyle/>
          <a:p>
            <a:r>
              <a:rPr lang="en-US" dirty="0">
                <a:solidFill>
                  <a:schemeClr val="bg1"/>
                </a:solidFill>
              </a:rPr>
              <a:t>Is P</a:t>
            </a:r>
            <a:r>
              <a:rPr lang="en-US" dirty="0">
                <a:solidFill>
                  <a:schemeClr val="accent5">
                    <a:lumMod val="50000"/>
                  </a:schemeClr>
                </a:solidFill>
              </a:rPr>
              <a:t>owell Now Channeling Volcker?</a:t>
            </a:r>
            <a:endParaRPr lang="en-US" dirty="0"/>
          </a:p>
        </p:txBody>
      </p:sp>
      <p:sp>
        <p:nvSpPr>
          <p:cNvPr id="4" name="Slide Number Placeholder 3">
            <a:extLst>
              <a:ext uri="{FF2B5EF4-FFF2-40B4-BE49-F238E27FC236}">
                <a16:creationId xmlns:a16="http://schemas.microsoft.com/office/drawing/2014/main" id="{60799B62-7C3F-66FB-D791-956E8394FE11}"/>
              </a:ext>
            </a:extLst>
          </p:cNvPr>
          <p:cNvSpPr>
            <a:spLocks noGrp="1"/>
          </p:cNvSpPr>
          <p:nvPr>
            <p:ph type="sldNum" sz="quarter" idx="12"/>
          </p:nvPr>
        </p:nvSpPr>
        <p:spPr/>
        <p:txBody>
          <a:bodyPr/>
          <a:lstStyle/>
          <a:p>
            <a:fld id="{D9F085D5-EC86-4F6A-B501-C1359CB39116}" type="slidenum">
              <a:rPr lang="en-GB" smtClean="0"/>
              <a:t>45</a:t>
            </a:fld>
            <a:endParaRPr lang="en-GB"/>
          </a:p>
        </p:txBody>
      </p:sp>
      <p:sp>
        <p:nvSpPr>
          <p:cNvPr id="3" name="TextBox 2">
            <a:extLst>
              <a:ext uri="{FF2B5EF4-FFF2-40B4-BE49-F238E27FC236}">
                <a16:creationId xmlns:a16="http://schemas.microsoft.com/office/drawing/2014/main" id="{5C916B33-F51D-3CA4-8FCF-0C9F7B8A625C}"/>
              </a:ext>
            </a:extLst>
          </p:cNvPr>
          <p:cNvSpPr txBox="1"/>
          <p:nvPr/>
        </p:nvSpPr>
        <p:spPr>
          <a:xfrm>
            <a:off x="625365" y="5559972"/>
            <a:ext cx="12123683" cy="492443"/>
          </a:xfrm>
          <a:prstGeom prst="rect">
            <a:avLst/>
          </a:prstGeom>
          <a:noFill/>
        </p:spPr>
        <p:txBody>
          <a:bodyPr wrap="square" rtlCol="0">
            <a:spAutoFit/>
          </a:bodyPr>
          <a:lstStyle/>
          <a:p>
            <a:r>
              <a:rPr lang="en-US" sz="2600" dirty="0"/>
              <a:t>Amazingly, (to me anyway), the Fed reaffirmed targeting average realized inflation!</a:t>
            </a:r>
          </a:p>
        </p:txBody>
      </p:sp>
      <p:pic>
        <p:nvPicPr>
          <p:cNvPr id="8" name="Picture 2">
            <a:extLst>
              <a:ext uri="{FF2B5EF4-FFF2-40B4-BE49-F238E27FC236}">
                <a16:creationId xmlns:a16="http://schemas.microsoft.com/office/drawing/2014/main" id="{577DA6EC-4BA4-BBBC-CF66-8E367EE1BDE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79294" y="920299"/>
            <a:ext cx="9297382" cy="47607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CEC4AC6-7D69-0828-ECC3-779039008D14}"/>
              </a:ext>
            </a:extLst>
          </p:cNvPr>
          <p:cNvSpPr txBox="1"/>
          <p:nvPr/>
        </p:nvSpPr>
        <p:spPr>
          <a:xfrm>
            <a:off x="5242141" y="1947797"/>
            <a:ext cx="4847573" cy="461665"/>
          </a:xfrm>
          <a:prstGeom prst="rect">
            <a:avLst/>
          </a:prstGeom>
          <a:noFill/>
        </p:spPr>
        <p:txBody>
          <a:bodyPr wrap="square" rtlCol="0">
            <a:spAutoFit/>
          </a:bodyPr>
          <a:lstStyle/>
          <a:p>
            <a:r>
              <a:rPr lang="en-US" sz="2400" dirty="0"/>
              <a:t>What or Who causes Recessions?</a:t>
            </a:r>
          </a:p>
        </p:txBody>
      </p:sp>
    </p:spTree>
    <p:extLst>
      <p:ext uri="{BB962C8B-B14F-4D97-AF65-F5344CB8AC3E}">
        <p14:creationId xmlns:p14="http://schemas.microsoft.com/office/powerpoint/2010/main" val="348018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9BA67-C573-CD2E-432F-1BADB3FA1837}"/>
              </a:ext>
            </a:extLst>
          </p:cNvPr>
          <p:cNvSpPr>
            <a:spLocks noGrp="1"/>
          </p:cNvSpPr>
          <p:nvPr>
            <p:ph type="title"/>
          </p:nvPr>
        </p:nvSpPr>
        <p:spPr/>
        <p:txBody>
          <a:bodyPr/>
          <a:lstStyle/>
          <a:p>
            <a:r>
              <a:rPr lang="en-US" dirty="0">
                <a:solidFill>
                  <a:schemeClr val="bg1"/>
                </a:solidFill>
              </a:rPr>
              <a:t>Wh</a:t>
            </a:r>
            <a:r>
              <a:rPr lang="en-US" dirty="0"/>
              <a:t>at’s at Stake</a:t>
            </a:r>
          </a:p>
        </p:txBody>
      </p:sp>
      <p:sp>
        <p:nvSpPr>
          <p:cNvPr id="3" name="Content Placeholder 2">
            <a:extLst>
              <a:ext uri="{FF2B5EF4-FFF2-40B4-BE49-F238E27FC236}">
                <a16:creationId xmlns:a16="http://schemas.microsoft.com/office/drawing/2014/main" id="{3E39D869-2D4C-2CFB-73DA-6C64FDAE9EF2}"/>
              </a:ext>
            </a:extLst>
          </p:cNvPr>
          <p:cNvSpPr>
            <a:spLocks noGrp="1"/>
          </p:cNvSpPr>
          <p:nvPr>
            <p:ph idx="1"/>
          </p:nvPr>
        </p:nvSpPr>
        <p:spPr/>
        <p:txBody>
          <a:bodyPr>
            <a:normAutofit/>
          </a:bodyPr>
          <a:lstStyle/>
          <a:p>
            <a:pPr marL="0" indent="0">
              <a:buNone/>
            </a:pPr>
            <a:endParaRPr lang="en-US" dirty="0"/>
          </a:p>
          <a:p>
            <a:r>
              <a:rPr lang="en-US" dirty="0"/>
              <a:t>A rise in inflationary expectations would probably mean higher and more variable inflation.</a:t>
            </a:r>
          </a:p>
          <a:p>
            <a:r>
              <a:rPr lang="en-US" dirty="0"/>
              <a:t>Oversteering leading to a steep recession (“hard” landing).</a:t>
            </a:r>
          </a:p>
          <a:p>
            <a:r>
              <a:rPr lang="en-US" dirty="0"/>
              <a:t>Curbing inflation could lead to widespread bank failures (Pacific West?).</a:t>
            </a:r>
          </a:p>
          <a:p>
            <a:pPr marL="0" indent="0">
              <a:buNone/>
            </a:pPr>
            <a:r>
              <a:rPr lang="en-US" dirty="0"/>
              <a:t>And, the Fed needs to navigate: </a:t>
            </a:r>
          </a:p>
          <a:p>
            <a:pPr marL="514350" indent="-514350">
              <a:buFont typeface="+mj-lt"/>
              <a:buAutoNum type="arabicPeriod"/>
            </a:pPr>
            <a:r>
              <a:rPr lang="en-US" dirty="0"/>
              <a:t>At the start of a presidential election cycle, with</a:t>
            </a:r>
          </a:p>
          <a:p>
            <a:pPr marL="514350" indent="-514350">
              <a:buFont typeface="+mj-lt"/>
              <a:buAutoNum type="arabicPeriod"/>
            </a:pPr>
            <a:r>
              <a:rPr lang="en-US" dirty="0"/>
              <a:t>Pervasive uncertainty. (e.g., credit crunch)</a:t>
            </a:r>
          </a:p>
        </p:txBody>
      </p:sp>
      <p:sp>
        <p:nvSpPr>
          <p:cNvPr id="4" name="Slide Number Placeholder 3">
            <a:extLst>
              <a:ext uri="{FF2B5EF4-FFF2-40B4-BE49-F238E27FC236}">
                <a16:creationId xmlns:a16="http://schemas.microsoft.com/office/drawing/2014/main" id="{30B7F0C1-BB5E-1704-C319-1C71BC0F1896}"/>
              </a:ext>
            </a:extLst>
          </p:cNvPr>
          <p:cNvSpPr>
            <a:spLocks noGrp="1"/>
          </p:cNvSpPr>
          <p:nvPr>
            <p:ph type="sldNum" sz="quarter" idx="12"/>
          </p:nvPr>
        </p:nvSpPr>
        <p:spPr/>
        <p:txBody>
          <a:bodyPr/>
          <a:lstStyle/>
          <a:p>
            <a:fld id="{D9F085D5-EC86-4F6A-B501-C1359CB39116}" type="slidenum">
              <a:rPr lang="en-GB" smtClean="0"/>
              <a:t>46</a:t>
            </a:fld>
            <a:endParaRPr lang="en-GB"/>
          </a:p>
        </p:txBody>
      </p:sp>
    </p:spTree>
    <p:extLst>
      <p:ext uri="{BB962C8B-B14F-4D97-AF65-F5344CB8AC3E}">
        <p14:creationId xmlns:p14="http://schemas.microsoft.com/office/powerpoint/2010/main" val="900282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038D9-D68D-F9A8-7481-E3BFCEF2A33E}"/>
              </a:ext>
            </a:extLst>
          </p:cNvPr>
          <p:cNvSpPr>
            <a:spLocks noGrp="1"/>
          </p:cNvSpPr>
          <p:nvPr>
            <p:ph type="title"/>
          </p:nvPr>
        </p:nvSpPr>
        <p:spPr/>
        <p:txBody>
          <a:bodyPr/>
          <a:lstStyle/>
          <a:p>
            <a:r>
              <a:rPr lang="en-US" dirty="0">
                <a:solidFill>
                  <a:schemeClr val="bg1"/>
                </a:solidFill>
              </a:rPr>
              <a:t>Fed</a:t>
            </a:r>
            <a:r>
              <a:rPr lang="en-US" dirty="0"/>
              <a:t> Plans, as of March 22</a:t>
            </a:r>
          </a:p>
        </p:txBody>
      </p:sp>
      <p:graphicFrame>
        <p:nvGraphicFramePr>
          <p:cNvPr id="5" name="Content Placeholder 4">
            <a:extLst>
              <a:ext uri="{FF2B5EF4-FFF2-40B4-BE49-F238E27FC236}">
                <a16:creationId xmlns:a16="http://schemas.microsoft.com/office/drawing/2014/main" id="{5641AA9E-9B65-D289-71F6-9D84ADC29E6A}"/>
              </a:ext>
            </a:extLst>
          </p:cNvPr>
          <p:cNvGraphicFramePr>
            <a:graphicFrameLocks noGrp="1"/>
          </p:cNvGraphicFramePr>
          <p:nvPr>
            <p:ph idx="1"/>
            <p:extLst>
              <p:ext uri="{D42A27DB-BD31-4B8C-83A1-F6EECF244321}">
                <p14:modId xmlns:p14="http://schemas.microsoft.com/office/powerpoint/2010/main" val="3585719257"/>
              </p:ext>
            </p:extLst>
          </p:nvPr>
        </p:nvGraphicFramePr>
        <p:xfrm>
          <a:off x="728621" y="1132676"/>
          <a:ext cx="5548292" cy="5026246"/>
        </p:xfrm>
        <a:graphic>
          <a:graphicData uri="http://schemas.openxmlformats.org/drawingml/2006/table">
            <a:tbl>
              <a:tblPr firstRow="1" firstCol="1" bandRow="1">
                <a:tableStyleId>{5C22544A-7EE6-4342-B048-85BDC9FD1C3A}</a:tableStyleId>
              </a:tblPr>
              <a:tblGrid>
                <a:gridCol w="1591365">
                  <a:extLst>
                    <a:ext uri="{9D8B030D-6E8A-4147-A177-3AD203B41FA5}">
                      <a16:colId xmlns:a16="http://schemas.microsoft.com/office/drawing/2014/main" val="1970036857"/>
                    </a:ext>
                  </a:extLst>
                </a:gridCol>
                <a:gridCol w="970345">
                  <a:extLst>
                    <a:ext uri="{9D8B030D-6E8A-4147-A177-3AD203B41FA5}">
                      <a16:colId xmlns:a16="http://schemas.microsoft.com/office/drawing/2014/main" val="880124202"/>
                    </a:ext>
                  </a:extLst>
                </a:gridCol>
                <a:gridCol w="971038">
                  <a:extLst>
                    <a:ext uri="{9D8B030D-6E8A-4147-A177-3AD203B41FA5}">
                      <a16:colId xmlns:a16="http://schemas.microsoft.com/office/drawing/2014/main" val="3635459776"/>
                    </a:ext>
                  </a:extLst>
                </a:gridCol>
                <a:gridCol w="1007772">
                  <a:extLst>
                    <a:ext uri="{9D8B030D-6E8A-4147-A177-3AD203B41FA5}">
                      <a16:colId xmlns:a16="http://schemas.microsoft.com/office/drawing/2014/main" val="2795236908"/>
                    </a:ext>
                  </a:extLst>
                </a:gridCol>
                <a:gridCol w="1007772">
                  <a:extLst>
                    <a:ext uri="{9D8B030D-6E8A-4147-A177-3AD203B41FA5}">
                      <a16:colId xmlns:a16="http://schemas.microsoft.com/office/drawing/2014/main" val="1461588002"/>
                    </a:ext>
                  </a:extLst>
                </a:gridCol>
              </a:tblGrid>
              <a:tr h="294853">
                <a:tc rowSpan="2">
                  <a:txBody>
                    <a:bodyPr/>
                    <a:lstStyle/>
                    <a:p>
                      <a:pPr marL="0" marR="0">
                        <a:lnSpc>
                          <a:spcPct val="107000"/>
                        </a:lnSpc>
                        <a:spcBef>
                          <a:spcPts val="0"/>
                        </a:spcBef>
                        <a:spcAft>
                          <a:spcPts val="0"/>
                        </a:spcAft>
                      </a:pPr>
                      <a:r>
                        <a:rPr lang="en-US" sz="1600">
                          <a:effectLst/>
                        </a:rPr>
                        <a:t>Variable</a:t>
                      </a:r>
                      <a:endParaRPr lang="en-US" sz="1100">
                        <a:effectLst/>
                      </a:endParaRPr>
                    </a:p>
                    <a:p>
                      <a:pPr marL="0" marR="0">
                        <a:lnSpc>
                          <a:spcPct val="107000"/>
                        </a:lnSpc>
                        <a:spcBef>
                          <a:spcPts val="0"/>
                        </a:spcBef>
                        <a:spcAft>
                          <a:spcPts val="0"/>
                        </a:spcAft>
                      </a:pPr>
                      <a:r>
                        <a:rPr lang="en-US" sz="1600">
                          <a:effectLst/>
                        </a:rPr>
                        <a:t>(in percent)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4">
                  <a:txBody>
                    <a:bodyPr/>
                    <a:lstStyle/>
                    <a:p>
                      <a:pPr marL="0" marR="0" algn="ctr">
                        <a:lnSpc>
                          <a:spcPct val="107000"/>
                        </a:lnSpc>
                        <a:spcBef>
                          <a:spcPts val="0"/>
                        </a:spcBef>
                        <a:spcAft>
                          <a:spcPts val="0"/>
                        </a:spcAft>
                      </a:pPr>
                      <a:r>
                        <a:rPr lang="en-US" sz="1600">
                          <a:effectLst/>
                        </a:rPr>
                        <a:t>Medians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36553710"/>
                  </a:ext>
                </a:extLst>
              </a:tr>
              <a:tr h="603451">
                <a:tc vMerge="1">
                  <a:txBody>
                    <a:bodyPr/>
                    <a:lstStyle/>
                    <a:p>
                      <a:endParaRPr lang="en-US"/>
                    </a:p>
                  </a:txBody>
                  <a:tcPr/>
                </a:tc>
                <a:tc>
                  <a:txBody>
                    <a:bodyPr/>
                    <a:lstStyle/>
                    <a:p>
                      <a:pPr marL="0" marR="0" algn="ctr">
                        <a:lnSpc>
                          <a:spcPct val="107000"/>
                        </a:lnSpc>
                        <a:spcBef>
                          <a:spcPts val="0"/>
                        </a:spcBef>
                        <a:spcAft>
                          <a:spcPts val="0"/>
                        </a:spcAft>
                      </a:pPr>
                      <a:r>
                        <a:rPr lang="en-US" sz="1600">
                          <a:effectLst/>
                        </a:rPr>
                        <a:t>2023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2024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2025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Longer Run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64508804"/>
                  </a:ext>
                </a:extLst>
              </a:tr>
              <a:tr h="294853">
                <a:tc>
                  <a:txBody>
                    <a:bodyPr/>
                    <a:lstStyle/>
                    <a:p>
                      <a:pPr marL="0" marR="0">
                        <a:lnSpc>
                          <a:spcPct val="107000"/>
                        </a:lnSpc>
                        <a:spcBef>
                          <a:spcPts val="0"/>
                        </a:spcBef>
                        <a:spcAft>
                          <a:spcPts val="0"/>
                        </a:spcAft>
                      </a:pPr>
                      <a:r>
                        <a:rPr lang="en-US" sz="1600">
                          <a:effectLst/>
                        </a:rPr>
                        <a:t>RGDP growth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34056512"/>
                  </a:ext>
                </a:extLst>
              </a:tr>
              <a:tr h="294853">
                <a:tc>
                  <a:txBody>
                    <a:bodyPr/>
                    <a:lstStyle/>
                    <a:p>
                      <a:pPr marL="0" marR="0">
                        <a:lnSpc>
                          <a:spcPct val="107000"/>
                        </a:lnSpc>
                        <a:spcBef>
                          <a:spcPts val="0"/>
                        </a:spcBef>
                        <a:spcAft>
                          <a:spcPts val="0"/>
                        </a:spcAft>
                      </a:pPr>
                      <a:r>
                        <a:rPr lang="en-US" sz="1600">
                          <a:effectLst/>
                        </a:rPr>
                        <a:t>  Dec.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35110389"/>
                  </a:ext>
                </a:extLst>
              </a:tr>
              <a:tr h="294853">
                <a:tc>
                  <a:txBody>
                    <a:bodyPr/>
                    <a:lstStyle/>
                    <a:p>
                      <a:pPr marL="0" marR="0">
                        <a:lnSpc>
                          <a:spcPct val="107000"/>
                        </a:lnSpc>
                        <a:spcBef>
                          <a:spcPts val="0"/>
                        </a:spcBef>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99957308"/>
                  </a:ext>
                </a:extLst>
              </a:tr>
              <a:tr h="294853">
                <a:tc>
                  <a:txBody>
                    <a:bodyPr/>
                    <a:lstStyle/>
                    <a:p>
                      <a:pPr marL="0" marR="0">
                        <a:lnSpc>
                          <a:spcPct val="107000"/>
                        </a:lnSpc>
                        <a:spcBef>
                          <a:spcPts val="0"/>
                        </a:spcBef>
                        <a:spcAft>
                          <a:spcPts val="0"/>
                        </a:spcAft>
                      </a:pPr>
                      <a:r>
                        <a:rPr lang="en-US" sz="1600">
                          <a:effectLst/>
                        </a:rPr>
                        <a:t>Unemployment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4.6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4.6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53573060"/>
                  </a:ext>
                </a:extLst>
              </a:tr>
              <a:tr h="294853">
                <a:tc>
                  <a:txBody>
                    <a:bodyPr/>
                    <a:lstStyle/>
                    <a:p>
                      <a:pPr marL="0" marR="0">
                        <a:lnSpc>
                          <a:spcPct val="107000"/>
                        </a:lnSpc>
                        <a:spcBef>
                          <a:spcPts val="0"/>
                        </a:spcBef>
                        <a:spcAft>
                          <a:spcPts val="0"/>
                        </a:spcAft>
                      </a:pPr>
                      <a:r>
                        <a:rPr lang="en-US" sz="1600">
                          <a:effectLst/>
                        </a:rPr>
                        <a:t>  Dec.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4.6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4.6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1861210"/>
                  </a:ext>
                </a:extLst>
              </a:tr>
              <a:tr h="294853">
                <a:tc>
                  <a:txBody>
                    <a:bodyPr/>
                    <a:lstStyle/>
                    <a:p>
                      <a:pPr marL="0" marR="0">
                        <a:lnSpc>
                          <a:spcPct val="107000"/>
                        </a:lnSpc>
                        <a:spcBef>
                          <a:spcPts val="0"/>
                        </a:spcBef>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39622565"/>
                  </a:ext>
                </a:extLst>
              </a:tr>
              <a:tr h="294853">
                <a:tc>
                  <a:txBody>
                    <a:bodyPr/>
                    <a:lstStyle/>
                    <a:p>
                      <a:pPr marL="0" marR="0">
                        <a:lnSpc>
                          <a:spcPct val="107000"/>
                        </a:lnSpc>
                        <a:spcBef>
                          <a:spcPts val="0"/>
                        </a:spcBef>
                        <a:spcAft>
                          <a:spcPts val="0"/>
                        </a:spcAft>
                      </a:pPr>
                      <a:r>
                        <a:rPr lang="en-US" sz="1600">
                          <a:effectLst/>
                        </a:rPr>
                        <a:t>Inflation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9030227"/>
                  </a:ext>
                </a:extLst>
              </a:tr>
              <a:tr h="294853">
                <a:tc>
                  <a:txBody>
                    <a:bodyPr/>
                    <a:lstStyle/>
                    <a:p>
                      <a:pPr marL="0" marR="0">
                        <a:lnSpc>
                          <a:spcPct val="107000"/>
                        </a:lnSpc>
                        <a:spcBef>
                          <a:spcPts val="0"/>
                        </a:spcBef>
                        <a:spcAft>
                          <a:spcPts val="0"/>
                        </a:spcAft>
                      </a:pPr>
                      <a:r>
                        <a:rPr lang="en-US" sz="1600">
                          <a:effectLst/>
                        </a:rPr>
                        <a:t>  Dec.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9841472"/>
                  </a:ext>
                </a:extLst>
              </a:tr>
              <a:tr h="294853">
                <a:tc>
                  <a:txBody>
                    <a:bodyPr/>
                    <a:lstStyle/>
                    <a:p>
                      <a:pPr marL="0" marR="0">
                        <a:lnSpc>
                          <a:spcPct val="107000"/>
                        </a:lnSpc>
                        <a:spcBef>
                          <a:spcPts val="0"/>
                        </a:spcBef>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53405206"/>
                  </a:ext>
                </a:extLst>
              </a:tr>
              <a:tr h="294853">
                <a:tc>
                  <a:txBody>
                    <a:bodyPr/>
                    <a:lstStyle/>
                    <a:p>
                      <a:pPr marL="0" marR="0">
                        <a:lnSpc>
                          <a:spcPct val="107000"/>
                        </a:lnSpc>
                        <a:spcBef>
                          <a:spcPts val="0"/>
                        </a:spcBef>
                        <a:spcAft>
                          <a:spcPts val="0"/>
                        </a:spcAft>
                      </a:pPr>
                      <a:r>
                        <a:rPr lang="en-US" sz="1600">
                          <a:effectLst/>
                        </a:rPr>
                        <a:t>Core Inflation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65207299"/>
                  </a:ext>
                </a:extLst>
              </a:tr>
              <a:tr h="294853">
                <a:tc>
                  <a:txBody>
                    <a:bodyPr/>
                    <a:lstStyle/>
                    <a:p>
                      <a:pPr marL="0" marR="0">
                        <a:lnSpc>
                          <a:spcPct val="107000"/>
                        </a:lnSpc>
                        <a:spcBef>
                          <a:spcPts val="0"/>
                        </a:spcBef>
                        <a:spcAft>
                          <a:spcPts val="0"/>
                        </a:spcAft>
                      </a:pPr>
                      <a:r>
                        <a:rPr lang="en-US" sz="1600">
                          <a:effectLst/>
                        </a:rPr>
                        <a:t>  Dec.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06909489"/>
                  </a:ext>
                </a:extLst>
              </a:tr>
              <a:tr h="294853">
                <a:tc>
                  <a:txBody>
                    <a:bodyPr/>
                    <a:lstStyle/>
                    <a:p>
                      <a:pPr marL="0" marR="0">
                        <a:lnSpc>
                          <a:spcPct val="107000"/>
                        </a:lnSpc>
                        <a:spcBef>
                          <a:spcPts val="0"/>
                        </a:spcBef>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01032792"/>
                  </a:ext>
                </a:extLst>
              </a:tr>
              <a:tr h="294853">
                <a:tc>
                  <a:txBody>
                    <a:bodyPr/>
                    <a:lstStyle/>
                    <a:p>
                      <a:pPr marL="0" marR="0">
                        <a:lnSpc>
                          <a:spcPct val="107000"/>
                        </a:lnSpc>
                        <a:spcBef>
                          <a:spcPts val="0"/>
                        </a:spcBef>
                        <a:spcAft>
                          <a:spcPts val="0"/>
                        </a:spcAft>
                      </a:pPr>
                      <a:r>
                        <a:rPr lang="en-US" sz="1600">
                          <a:effectLst/>
                        </a:rPr>
                        <a:t>Federal Funds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5.1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00865936"/>
                  </a:ext>
                </a:extLst>
              </a:tr>
              <a:tr h="294853">
                <a:tc>
                  <a:txBody>
                    <a:bodyPr/>
                    <a:lstStyle/>
                    <a:p>
                      <a:pPr marL="0" marR="0">
                        <a:lnSpc>
                          <a:spcPct val="107000"/>
                        </a:lnSpc>
                        <a:spcBef>
                          <a:spcPts val="0"/>
                        </a:spcBef>
                        <a:spcAft>
                          <a:spcPts val="0"/>
                        </a:spcAft>
                      </a:pPr>
                      <a:r>
                        <a:rPr lang="en-US" sz="1600">
                          <a:effectLst/>
                        </a:rPr>
                        <a:t>  Dec.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5.1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4.1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2.5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89841565"/>
                  </a:ext>
                </a:extLst>
              </a:tr>
            </a:tbl>
          </a:graphicData>
        </a:graphic>
      </p:graphicFrame>
      <p:sp>
        <p:nvSpPr>
          <p:cNvPr id="4" name="Slide Number Placeholder 3">
            <a:extLst>
              <a:ext uri="{FF2B5EF4-FFF2-40B4-BE49-F238E27FC236}">
                <a16:creationId xmlns:a16="http://schemas.microsoft.com/office/drawing/2014/main" id="{CD907361-F14C-A2CC-2B8C-905881D97DD3}"/>
              </a:ext>
            </a:extLst>
          </p:cNvPr>
          <p:cNvSpPr>
            <a:spLocks noGrp="1"/>
          </p:cNvSpPr>
          <p:nvPr>
            <p:ph type="sldNum" sz="quarter" idx="12"/>
          </p:nvPr>
        </p:nvSpPr>
        <p:spPr/>
        <p:txBody>
          <a:bodyPr/>
          <a:lstStyle/>
          <a:p>
            <a:fld id="{D9F085D5-EC86-4F6A-B501-C1359CB39116}" type="slidenum">
              <a:rPr lang="en-GB" smtClean="0"/>
              <a:t>47</a:t>
            </a:fld>
            <a:endParaRPr lang="en-GB"/>
          </a:p>
        </p:txBody>
      </p:sp>
      <p:sp>
        <p:nvSpPr>
          <p:cNvPr id="6" name="TextBox 5">
            <a:extLst>
              <a:ext uri="{FF2B5EF4-FFF2-40B4-BE49-F238E27FC236}">
                <a16:creationId xmlns:a16="http://schemas.microsoft.com/office/drawing/2014/main" id="{6E619AD9-A86D-5EE4-FE08-9826871F21B6}"/>
              </a:ext>
            </a:extLst>
          </p:cNvPr>
          <p:cNvSpPr txBox="1"/>
          <p:nvPr/>
        </p:nvSpPr>
        <p:spPr>
          <a:xfrm>
            <a:off x="6386492" y="1061885"/>
            <a:ext cx="4941201" cy="4154984"/>
          </a:xfrm>
          <a:prstGeom prst="rect">
            <a:avLst/>
          </a:prstGeom>
          <a:noFill/>
        </p:spPr>
        <p:txBody>
          <a:bodyPr wrap="square" rtlCol="0">
            <a:spAutoFit/>
          </a:bodyPr>
          <a:lstStyle/>
          <a:p>
            <a:r>
              <a:rPr lang="en-US" sz="2400" dirty="0"/>
              <a:t>Are these projections consistent with this lecture?</a:t>
            </a:r>
          </a:p>
          <a:p>
            <a:pPr marL="457200" indent="-457200">
              <a:buFont typeface="+mj-lt"/>
              <a:buAutoNum type="arabicPeriod"/>
            </a:pPr>
            <a:r>
              <a:rPr lang="en-US" sz="2400" dirty="0"/>
              <a:t>Interest rates above the “longer-run” rate.</a:t>
            </a:r>
          </a:p>
          <a:p>
            <a:pPr marL="457200" indent="-457200">
              <a:buFont typeface="+mj-lt"/>
              <a:buAutoNum type="arabicPeriod"/>
            </a:pPr>
            <a:r>
              <a:rPr lang="en-US" sz="2400" dirty="0"/>
              <a:t>Two years of growth below potential.</a:t>
            </a:r>
          </a:p>
          <a:p>
            <a:pPr marL="457200" indent="-457200">
              <a:buFont typeface="+mj-lt"/>
              <a:buAutoNum type="arabicPeriod"/>
            </a:pPr>
            <a:r>
              <a:rPr lang="en-US" sz="2400" dirty="0"/>
              <a:t>Rising unemployment, so that unemployment is above the “longer-run” rate.</a:t>
            </a:r>
          </a:p>
          <a:p>
            <a:pPr marL="457200" indent="-457200">
              <a:buFont typeface="+mj-lt"/>
              <a:buAutoNum type="arabicPeriod"/>
            </a:pPr>
            <a:r>
              <a:rPr lang="en-US" sz="2400" dirty="0"/>
              <a:t>Falling inflation</a:t>
            </a:r>
          </a:p>
          <a:p>
            <a:endParaRPr lang="en-US" sz="2400" dirty="0"/>
          </a:p>
        </p:txBody>
      </p:sp>
      <p:sp>
        <p:nvSpPr>
          <p:cNvPr id="7" name="TextBox 6">
            <a:extLst>
              <a:ext uri="{FF2B5EF4-FFF2-40B4-BE49-F238E27FC236}">
                <a16:creationId xmlns:a16="http://schemas.microsoft.com/office/drawing/2014/main" id="{8FC349C9-F1A2-4C02-129C-3612A8B021C1}"/>
              </a:ext>
            </a:extLst>
          </p:cNvPr>
          <p:cNvSpPr txBox="1"/>
          <p:nvPr/>
        </p:nvSpPr>
        <p:spPr>
          <a:xfrm>
            <a:off x="6660373" y="4938718"/>
            <a:ext cx="4866966" cy="1569660"/>
          </a:xfrm>
          <a:prstGeom prst="rect">
            <a:avLst/>
          </a:prstGeom>
          <a:noFill/>
        </p:spPr>
        <p:txBody>
          <a:bodyPr wrap="square" rtlCol="0">
            <a:spAutoFit/>
          </a:bodyPr>
          <a:lstStyle/>
          <a:p>
            <a:r>
              <a:rPr lang="en-US" sz="2400" dirty="0"/>
              <a:t>Is this a so-called “soft” landing?</a:t>
            </a:r>
          </a:p>
          <a:p>
            <a:r>
              <a:rPr lang="en-US" sz="2400" dirty="0"/>
              <a:t>Why is the Fed forecasting a rise in the unemployment rate and can’t they do something about it?</a:t>
            </a:r>
          </a:p>
        </p:txBody>
      </p:sp>
    </p:spTree>
    <p:extLst>
      <p:ext uri="{BB962C8B-B14F-4D97-AF65-F5344CB8AC3E}">
        <p14:creationId xmlns:p14="http://schemas.microsoft.com/office/powerpoint/2010/main" val="3571714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F7947-C4A4-2896-1E76-7877B0156B86}"/>
              </a:ext>
            </a:extLst>
          </p:cNvPr>
          <p:cNvSpPr>
            <a:spLocks noGrp="1"/>
          </p:cNvSpPr>
          <p:nvPr>
            <p:ph type="title"/>
          </p:nvPr>
        </p:nvSpPr>
        <p:spPr/>
        <p:txBody>
          <a:bodyPr/>
          <a:lstStyle/>
          <a:p>
            <a:r>
              <a:rPr lang="en-US" dirty="0">
                <a:solidFill>
                  <a:schemeClr val="bg1"/>
                </a:solidFill>
              </a:rPr>
              <a:t>For</a:t>
            </a:r>
            <a:r>
              <a:rPr lang="en-US" dirty="0"/>
              <a:t>ward Guidance:  May 3rd</a:t>
            </a:r>
          </a:p>
        </p:txBody>
      </p:sp>
      <p:sp>
        <p:nvSpPr>
          <p:cNvPr id="3" name="Content Placeholder 2">
            <a:extLst>
              <a:ext uri="{FF2B5EF4-FFF2-40B4-BE49-F238E27FC236}">
                <a16:creationId xmlns:a16="http://schemas.microsoft.com/office/drawing/2014/main" id="{DA7D3157-56A2-2AA5-95B4-9D3E5638BF13}"/>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42F4E816-0AD1-2381-FD37-075DEB2A01DA}"/>
              </a:ext>
            </a:extLst>
          </p:cNvPr>
          <p:cNvSpPr>
            <a:spLocks noGrp="1"/>
          </p:cNvSpPr>
          <p:nvPr>
            <p:ph type="sldNum" sz="quarter" idx="12"/>
          </p:nvPr>
        </p:nvSpPr>
        <p:spPr/>
        <p:txBody>
          <a:bodyPr/>
          <a:lstStyle/>
          <a:p>
            <a:fld id="{D9F085D5-EC86-4F6A-B501-C1359CB39116}" type="slidenum">
              <a:rPr lang="en-GB" smtClean="0"/>
              <a:t>48</a:t>
            </a:fld>
            <a:endParaRPr lang="en-GB"/>
          </a:p>
        </p:txBody>
      </p:sp>
    </p:spTree>
    <p:extLst>
      <p:ext uri="{BB962C8B-B14F-4D97-AF65-F5344CB8AC3E}">
        <p14:creationId xmlns:p14="http://schemas.microsoft.com/office/powerpoint/2010/main" val="15442486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7F8D5-D50E-9379-5999-D1D97BDC8B6F}"/>
              </a:ext>
            </a:extLst>
          </p:cNvPr>
          <p:cNvSpPr>
            <a:spLocks noGrp="1"/>
          </p:cNvSpPr>
          <p:nvPr>
            <p:ph type="title"/>
          </p:nvPr>
        </p:nvSpPr>
        <p:spPr/>
        <p:txBody>
          <a:bodyPr/>
          <a:lstStyle/>
          <a:p>
            <a:r>
              <a:rPr lang="en-US" dirty="0">
                <a:solidFill>
                  <a:schemeClr val="bg1"/>
                </a:solidFill>
              </a:rPr>
              <a:t>Ma</a:t>
            </a:r>
            <a:r>
              <a:rPr lang="en-US" dirty="0"/>
              <a:t>rket Reactions</a:t>
            </a:r>
          </a:p>
        </p:txBody>
      </p:sp>
      <p:pic>
        <p:nvPicPr>
          <p:cNvPr id="6" name="Content Placeholder 5">
            <a:extLst>
              <a:ext uri="{FF2B5EF4-FFF2-40B4-BE49-F238E27FC236}">
                <a16:creationId xmlns:a16="http://schemas.microsoft.com/office/drawing/2014/main" id="{1D8A4807-2EDE-A4DF-306A-AEEEB7724BE8}"/>
              </a:ext>
            </a:extLst>
          </p:cNvPr>
          <p:cNvPicPr>
            <a:picLocks noGrp="1" noChangeAspect="1"/>
          </p:cNvPicPr>
          <p:nvPr>
            <p:ph idx="1"/>
          </p:nvPr>
        </p:nvPicPr>
        <p:blipFill>
          <a:blip r:embed="rId2"/>
          <a:stretch>
            <a:fillRect/>
          </a:stretch>
        </p:blipFill>
        <p:spPr>
          <a:xfrm>
            <a:off x="572862" y="1505434"/>
            <a:ext cx="9724371" cy="4351337"/>
          </a:xfrm>
        </p:spPr>
      </p:pic>
      <p:sp>
        <p:nvSpPr>
          <p:cNvPr id="4" name="Slide Number Placeholder 3">
            <a:extLst>
              <a:ext uri="{FF2B5EF4-FFF2-40B4-BE49-F238E27FC236}">
                <a16:creationId xmlns:a16="http://schemas.microsoft.com/office/drawing/2014/main" id="{607EF823-2E7E-E82D-51BC-CD164569F25B}"/>
              </a:ext>
            </a:extLst>
          </p:cNvPr>
          <p:cNvSpPr>
            <a:spLocks noGrp="1"/>
          </p:cNvSpPr>
          <p:nvPr>
            <p:ph type="sldNum" sz="quarter" idx="12"/>
          </p:nvPr>
        </p:nvSpPr>
        <p:spPr/>
        <p:txBody>
          <a:bodyPr/>
          <a:lstStyle/>
          <a:p>
            <a:fld id="{D9F085D5-EC86-4F6A-B501-C1359CB39116}" type="slidenum">
              <a:rPr lang="en-GB" smtClean="0"/>
              <a:t>49</a:t>
            </a:fld>
            <a:endParaRPr lang="en-GB"/>
          </a:p>
        </p:txBody>
      </p:sp>
    </p:spTree>
    <p:extLst>
      <p:ext uri="{BB962C8B-B14F-4D97-AF65-F5344CB8AC3E}">
        <p14:creationId xmlns:p14="http://schemas.microsoft.com/office/powerpoint/2010/main" val="1391725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US Economy</a:t>
            </a:r>
          </a:p>
          <a:p>
            <a:pPr>
              <a:spcAft>
                <a:spcPts val="1000"/>
              </a:spcAft>
            </a:pPr>
            <a:r>
              <a:rPr lang="en-US" dirty="0"/>
              <a:t>Healthcare Economics</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Black-White Wealth Gap</a:t>
            </a:r>
          </a:p>
          <a:p>
            <a:pPr>
              <a:spcAft>
                <a:spcPts val="1000"/>
              </a:spcAft>
            </a:pPr>
            <a:r>
              <a:rPr lang="en-US" dirty="0"/>
              <a:t>Autonomous Vehicles</a:t>
            </a:r>
          </a:p>
          <a:p>
            <a:pPr>
              <a:spcAft>
                <a:spcPts val="1000"/>
              </a:spcAft>
            </a:pPr>
            <a:r>
              <a:rPr lang="en-US" dirty="0"/>
              <a:t>Healthcare Economics</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7979617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6BA08-80F7-442E-AD1E-BC3C6DC0D939}"/>
              </a:ext>
            </a:extLst>
          </p:cNvPr>
          <p:cNvSpPr>
            <a:spLocks noGrp="1"/>
          </p:cNvSpPr>
          <p:nvPr>
            <p:ph type="title"/>
          </p:nvPr>
        </p:nvSpPr>
        <p:spPr/>
        <p:txBody>
          <a:bodyPr/>
          <a:lstStyle/>
          <a:p>
            <a:r>
              <a:rPr lang="en-US" dirty="0">
                <a:solidFill>
                  <a:schemeClr val="bg1"/>
                </a:solidFill>
              </a:rPr>
              <a:t>For</a:t>
            </a:r>
            <a:r>
              <a:rPr lang="en-US" dirty="0">
                <a:solidFill>
                  <a:schemeClr val="accent5">
                    <a:lumMod val="50000"/>
                  </a:schemeClr>
                </a:solidFill>
              </a:rPr>
              <a:t>ward Guidance:  May 3rd</a:t>
            </a:r>
          </a:p>
        </p:txBody>
      </p:sp>
      <p:sp>
        <p:nvSpPr>
          <p:cNvPr id="3" name="Content Placeholder 2">
            <a:extLst>
              <a:ext uri="{FF2B5EF4-FFF2-40B4-BE49-F238E27FC236}">
                <a16:creationId xmlns:a16="http://schemas.microsoft.com/office/drawing/2014/main" id="{47CA85BB-6FF0-4C68-81F7-5D40A8B70409}"/>
              </a:ext>
            </a:extLst>
          </p:cNvPr>
          <p:cNvSpPr>
            <a:spLocks noGrp="1"/>
          </p:cNvSpPr>
          <p:nvPr>
            <p:ph idx="1"/>
          </p:nvPr>
        </p:nvSpPr>
        <p:spPr>
          <a:xfrm>
            <a:off x="886691" y="1579470"/>
            <a:ext cx="10515600" cy="4859567"/>
          </a:xfrm>
        </p:spPr>
        <p:txBody>
          <a:bodyPr>
            <a:normAutofit/>
          </a:bodyPr>
          <a:lstStyle/>
          <a:p>
            <a:pPr marL="0" indent="0">
              <a:buNone/>
            </a:pPr>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493303E-A3CB-4881-B489-960A8D8816B5}"/>
              </a:ext>
            </a:extLst>
          </p:cNvPr>
          <p:cNvSpPr>
            <a:spLocks noGrp="1"/>
          </p:cNvSpPr>
          <p:nvPr>
            <p:ph type="sldNum" sz="quarter" idx="12"/>
          </p:nvPr>
        </p:nvSpPr>
        <p:spPr/>
        <p:txBody>
          <a:bodyPr/>
          <a:lstStyle/>
          <a:p>
            <a:fld id="{D9F085D5-EC86-4F6A-B501-C1359CB39116}" type="slidenum">
              <a:rPr lang="en-GB" smtClean="0"/>
              <a:t>50</a:t>
            </a:fld>
            <a:endParaRPr lang="en-GB" dirty="0"/>
          </a:p>
        </p:txBody>
      </p:sp>
      <p:pic>
        <p:nvPicPr>
          <p:cNvPr id="2050" name="Picture 2">
            <a:extLst>
              <a:ext uri="{FF2B5EF4-FFF2-40B4-BE49-F238E27FC236}">
                <a16:creationId xmlns:a16="http://schemas.microsoft.com/office/drawing/2014/main" id="{690EBEF4-97A2-9501-360F-1EE047BDFF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4843" y="1423156"/>
            <a:ext cx="6307207" cy="4763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15127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ECF3D-D379-4121-C086-EE4702128190}"/>
              </a:ext>
            </a:extLst>
          </p:cNvPr>
          <p:cNvSpPr>
            <a:spLocks noGrp="1"/>
          </p:cNvSpPr>
          <p:nvPr>
            <p:ph type="title"/>
          </p:nvPr>
        </p:nvSpPr>
        <p:spPr/>
        <p:txBody>
          <a:bodyPr/>
          <a:lstStyle/>
          <a:p>
            <a:r>
              <a:rPr lang="en-US" dirty="0">
                <a:solidFill>
                  <a:schemeClr val="bg1"/>
                </a:solidFill>
              </a:rPr>
              <a:t>Thi</a:t>
            </a:r>
            <a:r>
              <a:rPr lang="en-US" dirty="0"/>
              <a:t>s Is Why Powell Gets the Big Bucks</a:t>
            </a:r>
          </a:p>
        </p:txBody>
      </p:sp>
      <p:sp>
        <p:nvSpPr>
          <p:cNvPr id="3" name="Content Placeholder 2">
            <a:extLst>
              <a:ext uri="{FF2B5EF4-FFF2-40B4-BE49-F238E27FC236}">
                <a16:creationId xmlns:a16="http://schemas.microsoft.com/office/drawing/2014/main" id="{EF52F25E-A064-72D6-F540-51D3FF9AD859}"/>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B216C777-95D2-EFAC-3A71-09105E4A5C24}"/>
              </a:ext>
            </a:extLst>
          </p:cNvPr>
          <p:cNvSpPr>
            <a:spLocks noGrp="1"/>
          </p:cNvSpPr>
          <p:nvPr>
            <p:ph type="sldNum" sz="quarter" idx="12"/>
          </p:nvPr>
        </p:nvSpPr>
        <p:spPr/>
        <p:txBody>
          <a:bodyPr/>
          <a:lstStyle/>
          <a:p>
            <a:fld id="{D9F085D5-EC86-4F6A-B501-C1359CB39116}" type="slidenum">
              <a:rPr lang="en-GB" smtClean="0"/>
              <a:t>51</a:t>
            </a:fld>
            <a:endParaRPr lang="en-GB"/>
          </a:p>
        </p:txBody>
      </p:sp>
      <p:pic>
        <p:nvPicPr>
          <p:cNvPr id="5" name="Online Media 4" title="Federal Reserve Chair And Elizabeth Warren Clash Over Unemployment Rates">
            <a:hlinkClick r:id="" action="ppaction://media"/>
            <a:extLst>
              <a:ext uri="{FF2B5EF4-FFF2-40B4-BE49-F238E27FC236}">
                <a16:creationId xmlns:a16="http://schemas.microsoft.com/office/drawing/2014/main" id="{C95426B7-B57B-C4DB-E80B-5026B63E6610}"/>
              </a:ext>
            </a:extLst>
          </p:cNvPr>
          <p:cNvPicPr>
            <a:picLocks noRot="1" noChangeAspect="1"/>
          </p:cNvPicPr>
          <p:nvPr>
            <a:videoFile r:link="rId1"/>
          </p:nvPr>
        </p:nvPicPr>
        <p:blipFill>
          <a:blip r:embed="rId3"/>
          <a:stretch>
            <a:fillRect/>
          </a:stretch>
        </p:blipFill>
        <p:spPr>
          <a:xfrm>
            <a:off x="2029706" y="1325563"/>
            <a:ext cx="7315200" cy="5486400"/>
          </a:xfrm>
          <a:prstGeom prst="rect">
            <a:avLst/>
          </a:prstGeom>
        </p:spPr>
      </p:pic>
    </p:spTree>
    <p:extLst>
      <p:ext uri="{BB962C8B-B14F-4D97-AF65-F5344CB8AC3E}">
        <p14:creationId xmlns:p14="http://schemas.microsoft.com/office/powerpoint/2010/main" val="1505943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200B7-1DB6-76A2-1139-0ED12C734F15}"/>
              </a:ext>
            </a:extLst>
          </p:cNvPr>
          <p:cNvSpPr>
            <a:spLocks noGrp="1"/>
          </p:cNvSpPr>
          <p:nvPr>
            <p:ph type="title"/>
          </p:nvPr>
        </p:nvSpPr>
        <p:spPr/>
        <p:txBody>
          <a:bodyPr/>
          <a:lstStyle/>
          <a:p>
            <a:r>
              <a:rPr lang="en-US" dirty="0">
                <a:solidFill>
                  <a:schemeClr val="bg1"/>
                </a:solidFill>
              </a:rPr>
              <a:t>Sen</a:t>
            </a:r>
            <a:r>
              <a:rPr lang="en-US" dirty="0"/>
              <a:t> Warren is Right</a:t>
            </a:r>
          </a:p>
        </p:txBody>
      </p:sp>
      <p:sp>
        <p:nvSpPr>
          <p:cNvPr id="4" name="Slide Number Placeholder 3">
            <a:extLst>
              <a:ext uri="{FF2B5EF4-FFF2-40B4-BE49-F238E27FC236}">
                <a16:creationId xmlns:a16="http://schemas.microsoft.com/office/drawing/2014/main" id="{8FF1AA7F-FBAF-0C20-8CDE-E445BA26383C}"/>
              </a:ext>
            </a:extLst>
          </p:cNvPr>
          <p:cNvSpPr>
            <a:spLocks noGrp="1"/>
          </p:cNvSpPr>
          <p:nvPr>
            <p:ph type="sldNum" sz="quarter" idx="12"/>
          </p:nvPr>
        </p:nvSpPr>
        <p:spPr/>
        <p:txBody>
          <a:bodyPr/>
          <a:lstStyle/>
          <a:p>
            <a:fld id="{D9F085D5-EC86-4F6A-B501-C1359CB39116}" type="slidenum">
              <a:rPr lang="en-GB" smtClean="0"/>
              <a:t>52</a:t>
            </a:fld>
            <a:endParaRPr lang="en-GB"/>
          </a:p>
        </p:txBody>
      </p:sp>
      <p:pic>
        <p:nvPicPr>
          <p:cNvPr id="2050" name="Picture 2">
            <a:extLst>
              <a:ext uri="{FF2B5EF4-FFF2-40B4-BE49-F238E27FC236}">
                <a16:creationId xmlns:a16="http://schemas.microsoft.com/office/drawing/2014/main" id="{0928C44E-4930-47CE-A998-D703D886924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68361" y="1570038"/>
            <a:ext cx="9267887" cy="4660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8862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86973-60BE-7574-B225-7909A1CDF345}"/>
              </a:ext>
            </a:extLst>
          </p:cNvPr>
          <p:cNvSpPr>
            <a:spLocks noGrp="1"/>
          </p:cNvSpPr>
          <p:nvPr>
            <p:ph type="title"/>
          </p:nvPr>
        </p:nvSpPr>
        <p:spPr/>
        <p:txBody>
          <a:bodyPr/>
          <a:lstStyle/>
          <a:p>
            <a:r>
              <a:rPr lang="en-US" dirty="0">
                <a:solidFill>
                  <a:schemeClr val="bg1"/>
                </a:solidFill>
              </a:rPr>
              <a:t>Eco</a:t>
            </a:r>
            <a:r>
              <a:rPr lang="en-US" dirty="0">
                <a:solidFill>
                  <a:schemeClr val="accent5">
                    <a:lumMod val="50000"/>
                  </a:schemeClr>
                </a:solidFill>
              </a:rPr>
              <a:t>nomists’ Frustration with MP &amp; Inflation</a:t>
            </a:r>
            <a:endParaRPr lang="en-US" dirty="0"/>
          </a:p>
        </p:txBody>
      </p:sp>
      <p:sp>
        <p:nvSpPr>
          <p:cNvPr id="3" name="Content Placeholder 2">
            <a:extLst>
              <a:ext uri="{FF2B5EF4-FFF2-40B4-BE49-F238E27FC236}">
                <a16:creationId xmlns:a16="http://schemas.microsoft.com/office/drawing/2014/main" id="{E0F6D1C6-3A08-5BC5-2E8F-3924F9C1E75B}"/>
              </a:ext>
            </a:extLst>
          </p:cNvPr>
          <p:cNvSpPr>
            <a:spLocks noGrp="1"/>
          </p:cNvSpPr>
          <p:nvPr>
            <p:ph idx="1"/>
          </p:nvPr>
        </p:nvSpPr>
        <p:spPr/>
        <p:txBody>
          <a:bodyPr/>
          <a:lstStyle/>
          <a:p>
            <a:pPr marL="0" indent="0">
              <a:buNone/>
            </a:pPr>
            <a:r>
              <a:rPr lang="en-US" sz="3200" dirty="0">
                <a:solidFill>
                  <a:schemeClr val="accent5">
                    <a:lumMod val="50000"/>
                  </a:schemeClr>
                </a:solidFill>
              </a:rPr>
              <a:t>Olivier</a:t>
            </a:r>
            <a:r>
              <a:rPr lang="en-US" sz="3200" dirty="0"/>
              <a:t> Blanchard 12/30 Twitter Post:</a:t>
            </a:r>
          </a:p>
          <a:p>
            <a:pPr marL="0" indent="0">
              <a:buNone/>
            </a:pPr>
            <a:r>
              <a:rPr lang="en-US" b="0" dirty="0">
                <a:solidFill>
                  <a:srgbClr val="0F1419"/>
                </a:solidFill>
                <a:latin typeface="TwitterChirp"/>
              </a:rPr>
              <a:t>I</a:t>
            </a:r>
            <a:r>
              <a:rPr lang="en-US" b="0" i="0" dirty="0">
                <a:solidFill>
                  <a:srgbClr val="0F1419"/>
                </a:solidFill>
                <a:effectLst/>
                <a:latin typeface="TwitterChirp"/>
              </a:rPr>
              <a:t>nflation is fundamentally the outcome of the distributional conflict, between firms, workers, and taxpayers…  The source of the conflict may be too hot an economy.  </a:t>
            </a:r>
            <a:r>
              <a:rPr lang="en-US" b="0" dirty="0">
                <a:solidFill>
                  <a:srgbClr val="0F1419"/>
                </a:solidFill>
                <a:latin typeface="TwitterChirp"/>
              </a:rPr>
              <a:t>But in the end, f</a:t>
            </a:r>
            <a:r>
              <a:rPr lang="en-US" b="0" i="0" dirty="0">
                <a:solidFill>
                  <a:srgbClr val="0F1419"/>
                </a:solidFill>
                <a:effectLst/>
                <a:latin typeface="TwitterChirp"/>
              </a:rPr>
              <a:t>orcing the players to accept the outcome, and thus stabilizing inflation, is typically left to the central bank…  It is a highly inefficient way to deal with distributional conflicts…</a:t>
            </a:r>
            <a:endParaRPr lang="en-US" dirty="0"/>
          </a:p>
        </p:txBody>
      </p:sp>
      <p:sp>
        <p:nvSpPr>
          <p:cNvPr id="4" name="Slide Number Placeholder 3">
            <a:extLst>
              <a:ext uri="{FF2B5EF4-FFF2-40B4-BE49-F238E27FC236}">
                <a16:creationId xmlns:a16="http://schemas.microsoft.com/office/drawing/2014/main" id="{262F24EF-22E2-130D-340A-443F7D976F86}"/>
              </a:ext>
            </a:extLst>
          </p:cNvPr>
          <p:cNvSpPr>
            <a:spLocks noGrp="1"/>
          </p:cNvSpPr>
          <p:nvPr>
            <p:ph type="sldNum" sz="quarter" idx="12"/>
          </p:nvPr>
        </p:nvSpPr>
        <p:spPr/>
        <p:txBody>
          <a:bodyPr/>
          <a:lstStyle/>
          <a:p>
            <a:fld id="{D9F085D5-EC86-4F6A-B501-C1359CB39116}" type="slidenum">
              <a:rPr lang="en-GB" smtClean="0"/>
              <a:t>53</a:t>
            </a:fld>
            <a:endParaRPr lang="en-GB"/>
          </a:p>
        </p:txBody>
      </p:sp>
      <p:sp>
        <p:nvSpPr>
          <p:cNvPr id="5" name="TextBox 4">
            <a:extLst>
              <a:ext uri="{FF2B5EF4-FFF2-40B4-BE49-F238E27FC236}">
                <a16:creationId xmlns:a16="http://schemas.microsoft.com/office/drawing/2014/main" id="{A32D45A3-AB7D-887D-92B9-3D2482C59363}"/>
              </a:ext>
            </a:extLst>
          </p:cNvPr>
          <p:cNvSpPr txBox="1"/>
          <p:nvPr/>
        </p:nvSpPr>
        <p:spPr>
          <a:xfrm>
            <a:off x="3291840" y="5068389"/>
            <a:ext cx="235131" cy="718457"/>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946293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6100C-66D0-48AE-388F-19DF1114E65D}"/>
              </a:ext>
            </a:extLst>
          </p:cNvPr>
          <p:cNvSpPr>
            <a:spLocks noGrp="1"/>
          </p:cNvSpPr>
          <p:nvPr>
            <p:ph type="title"/>
          </p:nvPr>
        </p:nvSpPr>
        <p:spPr/>
        <p:txBody>
          <a:bodyPr/>
          <a:lstStyle/>
          <a:p>
            <a:r>
              <a:rPr lang="en-US" dirty="0">
                <a:solidFill>
                  <a:schemeClr val="bg1"/>
                </a:solidFill>
              </a:rPr>
              <a:t>Thi</a:t>
            </a:r>
            <a:r>
              <a:rPr lang="en-US" dirty="0"/>
              <a:t>ngs to Ponder</a:t>
            </a:r>
          </a:p>
        </p:txBody>
      </p:sp>
      <p:sp>
        <p:nvSpPr>
          <p:cNvPr id="3" name="Content Placeholder 2">
            <a:extLst>
              <a:ext uri="{FF2B5EF4-FFF2-40B4-BE49-F238E27FC236}">
                <a16:creationId xmlns:a16="http://schemas.microsoft.com/office/drawing/2014/main" id="{17A5EA64-C671-8359-6212-4D8B0F6B6FC8}"/>
              </a:ext>
            </a:extLst>
          </p:cNvPr>
          <p:cNvSpPr>
            <a:spLocks noGrp="1"/>
          </p:cNvSpPr>
          <p:nvPr>
            <p:ph idx="1"/>
          </p:nvPr>
        </p:nvSpPr>
        <p:spPr/>
        <p:txBody>
          <a:bodyPr/>
          <a:lstStyle/>
          <a:p>
            <a:pPr marL="0" indent="0">
              <a:buNone/>
            </a:pPr>
            <a:r>
              <a:rPr lang="en-US" dirty="0"/>
              <a:t>The Fed through monetary policy has the most influence on the short-run behavior of the (world?) economy.  These governmental decisions are made “technocratically” and not democratically. </a:t>
            </a:r>
          </a:p>
          <a:p>
            <a:pPr marL="0" indent="0">
              <a:buNone/>
            </a:pPr>
            <a:r>
              <a:rPr lang="en-US" dirty="0"/>
              <a:t>Congress has mandated the Fed to pursue:</a:t>
            </a:r>
          </a:p>
          <a:p>
            <a:pPr marL="514350" indent="-514350">
              <a:buFont typeface="+mj-lt"/>
              <a:buAutoNum type="arabicPeriod"/>
            </a:pPr>
            <a:r>
              <a:rPr lang="en-US" dirty="0"/>
              <a:t>Both the inflation goal and the unemployment goal.</a:t>
            </a:r>
          </a:p>
          <a:p>
            <a:pPr marL="514350" indent="-514350">
              <a:buFont typeface="+mj-lt"/>
              <a:buAutoNum type="arabicPeriod"/>
            </a:pPr>
            <a:r>
              <a:rPr lang="en-US" dirty="0"/>
              <a:t>The mandate does not include anything about the effects of Fed policy on other countries.</a:t>
            </a:r>
          </a:p>
          <a:p>
            <a:pPr marL="0" indent="0">
              <a:buNone/>
            </a:pPr>
            <a:r>
              <a:rPr lang="en-US" dirty="0"/>
              <a:t>Is there a better way to conduct monetary policy, while maintaining a credible commitment to </a:t>
            </a:r>
            <a:r>
              <a:rPr lang="en-US"/>
              <a:t>low inflation?</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8460E6D6-62A5-E5B5-102B-BC3EE9D13D36}"/>
              </a:ext>
            </a:extLst>
          </p:cNvPr>
          <p:cNvSpPr>
            <a:spLocks noGrp="1"/>
          </p:cNvSpPr>
          <p:nvPr>
            <p:ph type="sldNum" sz="quarter" idx="12"/>
          </p:nvPr>
        </p:nvSpPr>
        <p:spPr/>
        <p:txBody>
          <a:bodyPr/>
          <a:lstStyle/>
          <a:p>
            <a:fld id="{D9F085D5-EC86-4F6A-B501-C1359CB39116}" type="slidenum">
              <a:rPr lang="en-GB" smtClean="0"/>
              <a:t>54</a:t>
            </a:fld>
            <a:endParaRPr lang="en-GB"/>
          </a:p>
        </p:txBody>
      </p:sp>
    </p:spTree>
    <p:extLst>
      <p:ext uri="{BB962C8B-B14F-4D97-AF65-F5344CB8AC3E}">
        <p14:creationId xmlns:p14="http://schemas.microsoft.com/office/powerpoint/2010/main" val="1853221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733982" y="-317"/>
            <a:ext cx="10515600" cy="1325563"/>
          </a:xfrm>
        </p:spPr>
        <p:txBody>
          <a:bodyPr>
            <a:normAutofit/>
          </a:bodyPr>
          <a:lstStyle/>
          <a:p>
            <a:r>
              <a:rPr lang="en-US" sz="3800" dirty="0"/>
              <a:t> </a:t>
            </a:r>
            <a:r>
              <a:rPr lang="en-US" sz="3800" dirty="0">
                <a:solidFill>
                  <a:schemeClr val="bg1"/>
                </a:solidFill>
              </a:rPr>
              <a:t>Let’</a:t>
            </a:r>
            <a:r>
              <a:rPr lang="en-US" sz="3800" dirty="0"/>
              <a:t>s Hear from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647700" y="670559"/>
            <a:ext cx="11074608" cy="5924791"/>
          </a:xfrm>
        </p:spPr>
        <p:txBody>
          <a:bodyPr>
            <a:normAutofit fontScale="55000" lnSpcReduction="20000"/>
          </a:bodyPr>
          <a:lstStyle/>
          <a:p>
            <a:pPr marL="0" indent="0" algn="ctr">
              <a:buNone/>
            </a:pPr>
            <a:endParaRPr lang="en-US" sz="5100" dirty="0">
              <a:hlinkClick r:id="rId2"/>
            </a:endParaRPr>
          </a:p>
          <a:p>
            <a:pPr marL="0" indent="0" algn="ctr">
              <a:buNone/>
            </a:pPr>
            <a:r>
              <a:rPr lang="en-US" sz="7400" dirty="0"/>
              <a:t>Geoffrey Woglom</a:t>
            </a:r>
          </a:p>
          <a:p>
            <a:pPr marL="0" indent="0" algn="ctr">
              <a:buNone/>
            </a:pPr>
            <a:r>
              <a:rPr lang="en-US" sz="7400" dirty="0"/>
              <a:t>grwoglom@amherst.edu</a:t>
            </a:r>
          </a:p>
          <a:p>
            <a:pPr marL="0" indent="0" algn="ctr">
              <a:buNone/>
            </a:pPr>
            <a:endParaRPr lang="en-US" sz="7400" dirty="0"/>
          </a:p>
          <a:p>
            <a:pPr marL="0" indent="0" algn="ctr">
              <a:buNone/>
            </a:pPr>
            <a:r>
              <a:rPr lang="en-US" sz="7400" dirty="0"/>
              <a:t>Contact NEED: </a:t>
            </a:r>
            <a:r>
              <a:rPr lang="en-US" sz="7400" dirty="0" err="1"/>
              <a:t>I</a:t>
            </a:r>
            <a:r>
              <a:rPr lang="en-US" sz="7400" dirty="0" err="1">
                <a:hlinkClick r:id="rId3"/>
              </a:rPr>
              <a:t>nfo@NEEDelegation.org</a:t>
            </a:r>
            <a:endParaRPr lang="en-US" sz="7400" dirty="0"/>
          </a:p>
          <a:p>
            <a:pPr marL="0" indent="0" algn="ctr">
              <a:buNone/>
            </a:pPr>
            <a:endParaRPr lang="en-US" sz="7400" dirty="0"/>
          </a:p>
          <a:p>
            <a:pPr marL="0" indent="0" algn="ctr">
              <a:buNone/>
            </a:pPr>
            <a:r>
              <a:rPr lang="en-US" sz="7400" dirty="0"/>
              <a:t>Submit a testimonial:  </a:t>
            </a:r>
            <a:r>
              <a:rPr lang="en-US" sz="7400" dirty="0">
                <a:hlinkClick r:id="rId4"/>
              </a:rPr>
              <a:t>www.NEEDelegation.org/testimonials.php</a:t>
            </a:r>
            <a:endParaRPr lang="en-US" sz="7400" dirty="0"/>
          </a:p>
          <a:p>
            <a:pPr marL="0" indent="0" algn="ctr">
              <a:buNone/>
            </a:pPr>
            <a:endParaRPr lang="en-US" sz="7400" dirty="0"/>
          </a:p>
          <a:p>
            <a:pPr marL="0" indent="0" algn="ctr">
              <a:buNone/>
            </a:pPr>
            <a:r>
              <a:rPr lang="en-US" sz="7400" dirty="0"/>
              <a:t>Support NEED:  </a:t>
            </a:r>
            <a:r>
              <a:rPr lang="en-US" sz="7400" dirty="0" err="1"/>
              <a:t>www.NEEDelegation.org</a:t>
            </a:r>
            <a:r>
              <a:rPr lang="en-US" sz="7400" dirty="0"/>
              <a:t>/</a:t>
            </a:r>
            <a:r>
              <a:rPr lang="en-US" sz="7400" dirty="0" err="1"/>
              <a:t>donate.php</a:t>
            </a:r>
            <a:endParaRPr lang="en-US" sz="7400"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55</a:t>
            </a:fld>
            <a:endParaRPr lang="en-GB"/>
          </a:p>
        </p:txBody>
      </p:sp>
    </p:spTree>
    <p:extLst>
      <p:ext uri="{BB962C8B-B14F-4D97-AF65-F5344CB8AC3E}">
        <p14:creationId xmlns:p14="http://schemas.microsoft.com/office/powerpoint/2010/main" val="637998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39586" y="2214275"/>
            <a:ext cx="10219508" cy="874970"/>
          </a:xfrm>
        </p:spPr>
        <p:txBody>
          <a:bodyPr anchor="ctr" anchorCtr="0">
            <a:noAutofit/>
          </a:bodyPr>
          <a:lstStyle/>
          <a:p>
            <a:pPr>
              <a:lnSpc>
                <a:spcPct val="100000"/>
              </a:lnSpc>
              <a:spcBef>
                <a:spcPts val="0"/>
              </a:spcBef>
            </a:pPr>
            <a:endParaRPr lang="en-US" sz="4800" dirty="0"/>
          </a:p>
          <a:p>
            <a:pPr>
              <a:lnSpc>
                <a:spcPct val="100000"/>
              </a:lnSpc>
              <a:spcBef>
                <a:spcPts val="0"/>
              </a:spcBef>
            </a:pPr>
            <a:r>
              <a:rPr lang="en-US" sz="4800" dirty="0"/>
              <a:t>Monetary Policy &amp; The Fed</a:t>
            </a:r>
            <a:endParaRPr lang="en-US" sz="4800" b="1" dirty="0"/>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6</a:t>
            </a:fld>
            <a:endParaRPr lang="en-US" dirty="0"/>
          </a:p>
        </p:txBody>
      </p:sp>
      <p:sp>
        <p:nvSpPr>
          <p:cNvPr id="4" name="TextBox 3">
            <a:extLst>
              <a:ext uri="{FF2B5EF4-FFF2-40B4-BE49-F238E27FC236}">
                <a16:creationId xmlns:a16="http://schemas.microsoft.com/office/drawing/2014/main" id="{B26D7F51-049F-674F-8A06-04B9CAEBB587}"/>
              </a:ext>
            </a:extLst>
          </p:cNvPr>
          <p:cNvSpPr txBox="1"/>
          <p:nvPr/>
        </p:nvSpPr>
        <p:spPr>
          <a:xfrm>
            <a:off x="3774831" y="550985"/>
            <a:ext cx="184731" cy="369332"/>
          </a:xfrm>
          <a:prstGeom prst="rect">
            <a:avLst/>
          </a:prstGeom>
          <a:noFill/>
        </p:spPr>
        <p:txBody>
          <a:bodyPr wrap="none" rtlCol="0">
            <a:spAutoFit/>
          </a:bodyPr>
          <a:lstStyle/>
          <a:p>
            <a:endParaRPr lang="en-US" dirty="0"/>
          </a:p>
        </p:txBody>
      </p:sp>
      <p:pic>
        <p:nvPicPr>
          <p:cNvPr id="1026" name="Picture 2" descr="3 Factors That Drive the U.S. Dollar">
            <a:extLst>
              <a:ext uri="{FF2B5EF4-FFF2-40B4-BE49-F238E27FC236}">
                <a16:creationId xmlns:a16="http://schemas.microsoft.com/office/drawing/2014/main" id="{27EC2AB0-46C9-BABB-A34A-D05F1C7AE0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0863" y="4564938"/>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Federal Reserve: How It Works, What It Does, Why It Matters">
            <a:extLst>
              <a:ext uri="{FF2B5EF4-FFF2-40B4-BE49-F238E27FC236}">
                <a16:creationId xmlns:a16="http://schemas.microsoft.com/office/drawing/2014/main" id="{13B2E0F3-9AB0-3F94-773B-BCAE372588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4831" y="-30109"/>
            <a:ext cx="4389120" cy="2194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934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a:xfrm>
            <a:off x="838200" y="1570730"/>
            <a:ext cx="10515600" cy="3330723"/>
          </a:xfrm>
        </p:spPr>
        <p:txBody>
          <a:bodyPr>
            <a:normAutofit/>
          </a:bodyPr>
          <a:lstStyle/>
          <a:p>
            <a:r>
              <a:rPr lang="en-US" dirty="0"/>
              <a:t>This slide deck was authored by:</a:t>
            </a:r>
          </a:p>
          <a:p>
            <a:pPr lvl="1"/>
            <a:r>
              <a:rPr lang="en-US" dirty="0"/>
              <a:t>Geoffrey Woglom, Amherst College (Emeritus)</a:t>
            </a:r>
          </a:p>
          <a:p>
            <a:r>
              <a:rPr lang="en-US" dirty="0"/>
              <a:t>Disclaimer</a:t>
            </a:r>
          </a:p>
          <a:p>
            <a:pPr lvl="1"/>
            <a:r>
              <a:rPr lang="en-US" sz="1800" dirty="0"/>
              <a:t>NEED presentations are designed to be nonpartisan.</a:t>
            </a:r>
          </a:p>
          <a:p>
            <a:pPr lvl="1"/>
            <a:r>
              <a:rPr lang="en-US" sz="1800" dirty="0"/>
              <a:t>It is, however, inevitable that the presenter will be asked for and will provide their own views.</a:t>
            </a:r>
          </a:p>
          <a:p>
            <a:pPr lvl="1"/>
            <a:r>
              <a:rPr lang="en-US" sz="1800"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7</a:t>
            </a:fld>
            <a:endParaRPr lang="en-GB" dirty="0"/>
          </a:p>
        </p:txBody>
      </p:sp>
    </p:spTree>
    <p:extLst>
      <p:ext uri="{BB962C8B-B14F-4D97-AF65-F5344CB8AC3E}">
        <p14:creationId xmlns:p14="http://schemas.microsoft.com/office/powerpoint/2010/main" val="3380721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AF01-9403-8B45-9B3D-54F69C904653}"/>
              </a:ext>
            </a:extLst>
          </p:cNvPr>
          <p:cNvSpPr>
            <a:spLocks noGrp="1"/>
          </p:cNvSpPr>
          <p:nvPr>
            <p:ph type="title"/>
          </p:nvPr>
        </p:nvSpPr>
        <p:spPr>
          <a:xfrm>
            <a:off x="756139" y="0"/>
            <a:ext cx="10515600" cy="1325563"/>
          </a:xfrm>
        </p:spPr>
        <p:txBody>
          <a:bodyPr/>
          <a:lstStyle/>
          <a:p>
            <a:r>
              <a:rPr lang="en-US" dirty="0">
                <a:solidFill>
                  <a:schemeClr val="bg1"/>
                </a:solidFill>
              </a:rPr>
              <a:t>Sub</a:t>
            </a:r>
            <a:r>
              <a:rPr lang="en-US" dirty="0"/>
              <a:t>mitting Questions</a:t>
            </a:r>
          </a:p>
        </p:txBody>
      </p:sp>
      <p:sp>
        <p:nvSpPr>
          <p:cNvPr id="3" name="Content Placeholder 2">
            <a:extLst>
              <a:ext uri="{FF2B5EF4-FFF2-40B4-BE49-F238E27FC236}">
                <a16:creationId xmlns:a16="http://schemas.microsoft.com/office/drawing/2014/main" id="{8046BCC2-1252-644F-A5FE-9BA98B69FA5F}"/>
              </a:ext>
            </a:extLst>
          </p:cNvPr>
          <p:cNvSpPr>
            <a:spLocks noGrp="1"/>
          </p:cNvSpPr>
          <p:nvPr>
            <p:ph idx="1"/>
          </p:nvPr>
        </p:nvSpPr>
        <p:spPr/>
        <p:txBody>
          <a:bodyPr/>
          <a:lstStyle/>
          <a:p>
            <a:r>
              <a:rPr lang="en-US" dirty="0"/>
              <a:t>Please submit questions in the chat, or by raising your digital hand.</a:t>
            </a:r>
          </a:p>
          <a:p>
            <a:pPr lvl="1"/>
            <a:r>
              <a:rPr lang="en-US" dirty="0"/>
              <a:t>I will try to handle them as they come up.</a:t>
            </a:r>
          </a:p>
          <a:p>
            <a:endParaRPr lang="en-US" dirty="0"/>
          </a:p>
          <a:p>
            <a:r>
              <a:rPr lang="en-US" dirty="0"/>
              <a:t>We will do a verbal Q&amp;A once the material has been presented.</a:t>
            </a:r>
          </a:p>
          <a:p>
            <a:endParaRPr lang="en-US" dirty="0"/>
          </a:p>
          <a:p>
            <a:r>
              <a:rPr lang="en-US" dirty="0"/>
              <a:t>Slides will be available from the NEED website tomorrow (https://needelegation.org/delivered_presentations.php)</a:t>
            </a:r>
          </a:p>
        </p:txBody>
      </p:sp>
      <p:sp>
        <p:nvSpPr>
          <p:cNvPr id="4" name="Slide Number Placeholder 3">
            <a:extLst>
              <a:ext uri="{FF2B5EF4-FFF2-40B4-BE49-F238E27FC236}">
                <a16:creationId xmlns:a16="http://schemas.microsoft.com/office/drawing/2014/main" id="{E06E0C3F-F683-7649-B9E6-AA5563106E18}"/>
              </a:ext>
            </a:extLst>
          </p:cNvPr>
          <p:cNvSpPr>
            <a:spLocks noGrp="1"/>
          </p:cNvSpPr>
          <p:nvPr>
            <p:ph type="sldNum" sz="quarter" idx="12"/>
          </p:nvPr>
        </p:nvSpPr>
        <p:spPr/>
        <p:txBody>
          <a:bodyPr/>
          <a:lstStyle/>
          <a:p>
            <a:fld id="{D9F085D5-EC86-4F6A-B501-C1359CB39116}" type="slidenum">
              <a:rPr lang="en-GB" smtClean="0"/>
              <a:t>8</a:t>
            </a:fld>
            <a:endParaRPr lang="en-GB"/>
          </a:p>
        </p:txBody>
      </p:sp>
    </p:spTree>
    <p:extLst>
      <p:ext uri="{BB962C8B-B14F-4D97-AF65-F5344CB8AC3E}">
        <p14:creationId xmlns:p14="http://schemas.microsoft.com/office/powerpoint/2010/main" val="2725299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C8EED-5FAC-4A5F-A802-97C23DE1DB73}"/>
              </a:ext>
            </a:extLst>
          </p:cNvPr>
          <p:cNvSpPr>
            <a:spLocks noGrp="1"/>
          </p:cNvSpPr>
          <p:nvPr>
            <p:ph type="title"/>
          </p:nvPr>
        </p:nvSpPr>
        <p:spPr/>
        <p:txBody>
          <a:bodyPr/>
          <a:lstStyle/>
          <a:p>
            <a:r>
              <a:rPr lang="en-US" dirty="0">
                <a:solidFill>
                  <a:schemeClr val="bg1"/>
                </a:solidFill>
              </a:rPr>
              <a:t>Out</a:t>
            </a:r>
            <a:r>
              <a:rPr lang="en-US" dirty="0">
                <a:solidFill>
                  <a:schemeClr val="accent5">
                    <a:lumMod val="50000"/>
                  </a:schemeClr>
                </a:solidFill>
              </a:rPr>
              <a:t>line for the Talk</a:t>
            </a:r>
            <a:endParaRPr lang="en-US" dirty="0">
              <a:solidFill>
                <a:schemeClr val="bg1"/>
              </a:solidFill>
            </a:endParaRPr>
          </a:p>
        </p:txBody>
      </p:sp>
      <p:sp>
        <p:nvSpPr>
          <p:cNvPr id="3" name="Content Placeholder 2">
            <a:extLst>
              <a:ext uri="{FF2B5EF4-FFF2-40B4-BE49-F238E27FC236}">
                <a16:creationId xmlns:a16="http://schemas.microsoft.com/office/drawing/2014/main" id="{9AE39474-2798-4DE3-B4CE-FD655FF9D2AB}"/>
              </a:ext>
            </a:extLst>
          </p:cNvPr>
          <p:cNvSpPr>
            <a:spLocks noGrp="1"/>
          </p:cNvSpPr>
          <p:nvPr>
            <p:ph idx="1"/>
          </p:nvPr>
        </p:nvSpPr>
        <p:spPr/>
        <p:txBody>
          <a:bodyPr>
            <a:normAutofit/>
          </a:bodyPr>
          <a:lstStyle/>
          <a:p>
            <a:pPr marL="514350" indent="-514350">
              <a:buFont typeface="+mj-lt"/>
              <a:buAutoNum type="arabicPeriod"/>
            </a:pPr>
            <a:r>
              <a:rPr lang="en-US" dirty="0"/>
              <a:t>History of the origin and development of central banks</a:t>
            </a:r>
          </a:p>
          <a:p>
            <a:pPr marL="514350" indent="-514350">
              <a:buFont typeface="+mj-lt"/>
              <a:buAutoNum type="arabicPeriod"/>
            </a:pPr>
            <a:r>
              <a:rPr lang="en-US" dirty="0"/>
              <a:t>The economic determinants of inflation and unemployment.</a:t>
            </a:r>
          </a:p>
          <a:p>
            <a:pPr marL="514350" indent="-514350">
              <a:buFont typeface="+mj-lt"/>
              <a:buAutoNum type="arabicPeriod"/>
            </a:pPr>
            <a:r>
              <a:rPr lang="en-US" dirty="0"/>
              <a:t>The Fed’s policy tools for influencing interest rates and thereby affecting aggregate demand and the economy.</a:t>
            </a:r>
          </a:p>
          <a:p>
            <a:pPr marL="514350" indent="-514350">
              <a:buFont typeface="+mj-lt"/>
              <a:buAutoNum type="arabicPeriod"/>
            </a:pPr>
            <a:r>
              <a:rPr lang="en-US" dirty="0"/>
              <a:t>A closer look at changes that Chair Powell made in Fed policy that contributed to the run up in inflation.</a:t>
            </a:r>
          </a:p>
          <a:p>
            <a:pPr marL="514350" indent="-514350">
              <a:buFont typeface="+mj-lt"/>
              <a:buAutoNum type="arabicPeriod"/>
            </a:pPr>
            <a:r>
              <a:rPr lang="en-US" dirty="0"/>
              <a:t>What’s at stake if we don’t get inflation under control.</a:t>
            </a:r>
          </a:p>
          <a:p>
            <a:pPr marL="0" indent="0">
              <a:buNone/>
            </a:pPr>
            <a:endParaRPr lang="en-US" dirty="0"/>
          </a:p>
        </p:txBody>
      </p:sp>
      <p:sp>
        <p:nvSpPr>
          <p:cNvPr id="4" name="Slide Number Placeholder 3">
            <a:extLst>
              <a:ext uri="{FF2B5EF4-FFF2-40B4-BE49-F238E27FC236}">
                <a16:creationId xmlns:a16="http://schemas.microsoft.com/office/drawing/2014/main" id="{D02D5BAE-DEAA-4788-AD45-91A623CE54CE}"/>
              </a:ext>
            </a:extLst>
          </p:cNvPr>
          <p:cNvSpPr>
            <a:spLocks noGrp="1"/>
          </p:cNvSpPr>
          <p:nvPr>
            <p:ph type="sldNum" sz="quarter" idx="12"/>
          </p:nvPr>
        </p:nvSpPr>
        <p:spPr/>
        <p:txBody>
          <a:bodyPr/>
          <a:lstStyle/>
          <a:p>
            <a:fld id="{D9F085D5-EC86-4F6A-B501-C1359CB39116}" type="slidenum">
              <a:rPr lang="en-GB" smtClean="0"/>
              <a:t>9</a:t>
            </a:fld>
            <a:endParaRPr lang="en-GB"/>
          </a:p>
        </p:txBody>
      </p:sp>
    </p:spTree>
    <p:extLst>
      <p:ext uri="{BB962C8B-B14F-4D97-AF65-F5344CB8AC3E}">
        <p14:creationId xmlns:p14="http://schemas.microsoft.com/office/powerpoint/2010/main" val="1796937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109817</TotalTime>
  <Words>3134</Words>
  <Application>Microsoft Macintosh PowerPoint</Application>
  <PresentationFormat>Widescreen</PresentationFormat>
  <Paragraphs>458</Paragraphs>
  <Slides>55</Slides>
  <Notes>23</Notes>
  <HiddenSlides>5</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55</vt:i4>
      </vt:variant>
    </vt:vector>
  </HeadingPairs>
  <TitlesOfParts>
    <vt:vector size="62" baseType="lpstr">
      <vt:lpstr>Arial</vt:lpstr>
      <vt:lpstr>Calibri</vt:lpstr>
      <vt:lpstr>Courier New</vt:lpstr>
      <vt:lpstr>nyt-cheltenham</vt:lpstr>
      <vt:lpstr>Times New Roman</vt:lpstr>
      <vt:lpstr>TwitterChirp</vt:lpstr>
      <vt:lpstr>Custom Design</vt:lpstr>
      <vt:lpstr>PowerPoint Presentation</vt:lpstr>
      <vt:lpstr> National Economic Education Delegation</vt:lpstr>
      <vt:lpstr>Who Are We?</vt:lpstr>
      <vt:lpstr>Where Are We?</vt:lpstr>
      <vt:lpstr> Available NEED Topics Include:</vt:lpstr>
      <vt:lpstr>PowerPoint Presentation</vt:lpstr>
      <vt:lpstr>Credits and Disclaimer</vt:lpstr>
      <vt:lpstr>Submitting Questions</vt:lpstr>
      <vt:lpstr>Outline for the Talk</vt:lpstr>
      <vt:lpstr>What Is a Central Bank?</vt:lpstr>
      <vt:lpstr>Origins</vt:lpstr>
      <vt:lpstr>Financial Crises in the 19th Century</vt:lpstr>
      <vt:lpstr>Illiquidity Can Lead to Insolvency</vt:lpstr>
      <vt:lpstr>Walter Bagehot’s and his Famous Dictum</vt:lpstr>
      <vt:lpstr>JP Morgan, “Lender of Last Resort?” (LOL)</vt:lpstr>
      <vt:lpstr>The Aftermath:  Federal Reserve Act of 1913</vt:lpstr>
      <vt:lpstr>The Evolution of the Fed’s Role  in the Macro Economy</vt:lpstr>
      <vt:lpstr>Stabilizer in Chief:  the Fed</vt:lpstr>
      <vt:lpstr>Track Record on Unemployment</vt:lpstr>
      <vt:lpstr>Track Record on “Price Stability”</vt:lpstr>
      <vt:lpstr>Determinants of Unemployment &amp; Inflation</vt:lpstr>
      <vt:lpstr>The Fed’s Affects the Economy via Interest Rates</vt:lpstr>
      <vt:lpstr>Become a Central Banker in One Slide!</vt:lpstr>
      <vt:lpstr>One Big Complication:  Lags</vt:lpstr>
      <vt:lpstr>“Don’t Listen to This Nonsense”</vt:lpstr>
      <vt:lpstr>A Closer Look at Interest Rate Control</vt:lpstr>
      <vt:lpstr>The Fed and Short-term Interest Rates</vt:lpstr>
      <vt:lpstr>What about the Money Supply?</vt:lpstr>
      <vt:lpstr>Do You See a Relationship?</vt:lpstr>
      <vt:lpstr>The Importance of Long-Term Interest Rates</vt:lpstr>
      <vt:lpstr>Long-Term Interest Rates</vt:lpstr>
      <vt:lpstr>Two Secondary Tools to Affect Interest Rates</vt:lpstr>
      <vt:lpstr>Forward Guidance</vt:lpstr>
      <vt:lpstr>When the Fed Talks, Wall St Listens!</vt:lpstr>
      <vt:lpstr>But Wall Street Got the Wrong Message</vt:lpstr>
      <vt:lpstr>On March 7th Powell Gives More Guidance</vt:lpstr>
      <vt:lpstr>QE And Long-term, Risky Rates</vt:lpstr>
      <vt:lpstr>QE Has Been a Big Deal</vt:lpstr>
      <vt:lpstr>A Policy Strategy: Stabilize Expectations of Inflation</vt:lpstr>
      <vt:lpstr>“Anchoring” Inflation Expectations</vt:lpstr>
      <vt:lpstr>Anchoring Requires Credibility</vt:lpstr>
      <vt:lpstr>The Great Moderation</vt:lpstr>
      <vt:lpstr>Why Did Powell Do It?</vt:lpstr>
      <vt:lpstr>Policy Changes under Powell</vt:lpstr>
      <vt:lpstr>Is Powell Now Channeling Volcker?</vt:lpstr>
      <vt:lpstr>What’s at Stake</vt:lpstr>
      <vt:lpstr>Fed Plans, as of March 22</vt:lpstr>
      <vt:lpstr>Forward Guidance:  May 3rd</vt:lpstr>
      <vt:lpstr>Market Reactions</vt:lpstr>
      <vt:lpstr>Forward Guidance:  May 3rd</vt:lpstr>
      <vt:lpstr>This Is Why Powell Gets the Big Bucks</vt:lpstr>
      <vt:lpstr>Sen Warren is Right</vt:lpstr>
      <vt:lpstr>Economists’ Frustration with MP &amp; Inflation</vt:lpstr>
      <vt:lpstr>Things to Ponder</vt:lpstr>
      <vt:lpstr> Let’s Hear from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Jon Haveman</cp:lastModifiedBy>
  <cp:revision>440</cp:revision>
  <cp:lastPrinted>2022-09-09T18:17:38Z</cp:lastPrinted>
  <dcterms:created xsi:type="dcterms:W3CDTF">2017-05-03T22:30:38Z</dcterms:created>
  <dcterms:modified xsi:type="dcterms:W3CDTF">2023-05-04T22:14:40Z</dcterms:modified>
</cp:coreProperties>
</file>