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4549" r:id="rId2"/>
    <p:sldId id="4001" r:id="rId3"/>
    <p:sldId id="4084" r:id="rId4"/>
    <p:sldId id="1027" r:id="rId5"/>
    <p:sldId id="4142" r:id="rId6"/>
    <p:sldId id="327" r:id="rId7"/>
    <p:sldId id="4196" r:id="rId8"/>
    <p:sldId id="4253" r:id="rId9"/>
    <p:sldId id="4552" r:id="rId10"/>
    <p:sldId id="519" r:id="rId11"/>
    <p:sldId id="4255" r:id="rId12"/>
    <p:sldId id="4256" r:id="rId13"/>
    <p:sldId id="4260" r:id="rId14"/>
    <p:sldId id="4421" r:id="rId15"/>
    <p:sldId id="4204" r:id="rId16"/>
    <p:sldId id="4205" r:id="rId17"/>
    <p:sldId id="3941" r:id="rId18"/>
    <p:sldId id="4537" r:id="rId19"/>
    <p:sldId id="3942" r:id="rId20"/>
    <p:sldId id="1208" r:id="rId21"/>
    <p:sldId id="4261" r:id="rId22"/>
    <p:sldId id="3944" r:id="rId23"/>
    <p:sldId id="3945" r:id="rId24"/>
    <p:sldId id="3946" r:id="rId25"/>
    <p:sldId id="1203" r:id="rId26"/>
    <p:sldId id="1099" r:id="rId27"/>
    <p:sldId id="4271" r:id="rId28"/>
    <p:sldId id="1204" r:id="rId29"/>
    <p:sldId id="1202" r:id="rId30"/>
    <p:sldId id="1101" r:id="rId31"/>
    <p:sldId id="4553" r:id="rId32"/>
    <p:sldId id="4264" r:id="rId33"/>
    <p:sldId id="4214" r:id="rId34"/>
    <p:sldId id="3919" r:id="rId35"/>
    <p:sldId id="3922" r:id="rId36"/>
    <p:sldId id="4210" r:id="rId37"/>
    <p:sldId id="4215" r:id="rId38"/>
    <p:sldId id="4216" r:id="rId39"/>
    <p:sldId id="4538" r:id="rId40"/>
    <p:sldId id="4263" r:id="rId41"/>
    <p:sldId id="4265" r:id="rId42"/>
    <p:sldId id="4541" r:id="rId43"/>
    <p:sldId id="4267" r:id="rId44"/>
    <p:sldId id="4550" r:id="rId45"/>
    <p:sldId id="4556" r:id="rId46"/>
    <p:sldId id="4551" r:id="rId47"/>
    <p:sldId id="4555" r:id="rId48"/>
    <p:sldId id="4554" r:id="rId49"/>
    <p:sldId id="269" r:id="rId50"/>
    <p:sldId id="32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71A"/>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41" autoAdjust="0"/>
    <p:restoredTop sz="67920" autoAdjust="0"/>
  </p:normalViewPr>
  <p:slideViewPr>
    <p:cSldViewPr snapToGrid="0" snapToObjects="1">
      <p:cViewPr>
        <p:scale>
          <a:sx n="51" d="100"/>
          <a:sy n="51" d="100"/>
        </p:scale>
        <p:origin x="374" y="66"/>
      </p:cViewPr>
      <p:guideLst>
        <p:guide orient="horz" pos="2160"/>
        <p:guide pos="3840"/>
      </p:guideLst>
    </p:cSldViewPr>
  </p:slideViewPr>
  <p:notesTextViewPr>
    <p:cViewPr>
      <p:scale>
        <a:sx n="3" d="2"/>
        <a:sy n="3" d="2"/>
      </p:scale>
      <p:origin x="0" y="0"/>
    </p:cViewPr>
  </p:notesTextViewPr>
  <p:sorterViewPr>
    <p:cViewPr>
      <p:scale>
        <a:sx n="200" d="100"/>
        <a:sy n="200" d="100"/>
      </p:scale>
      <p:origin x="0" y="-49104"/>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6</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103991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83873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02484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46282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59151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16152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36</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7579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Fed funds rate 525 basis points higher!</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69687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Professional Forecasters from early August:  GDP and unemployment much like the June Fed forecast.  Inflation much like the Fed’s September forecast.</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74033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9C223F-683C-4BD9-B7B8-9CB77F039446}" type="slidenum">
              <a:rPr lang="en-US" altLang="en-US" sz="1200" smtClean="0">
                <a:solidFill>
                  <a:prstClr val="black"/>
                </a:solidFill>
              </a:rPr>
              <a:pPr eaLnBrk="1" hangingPunct="1"/>
              <a:t>49</a:t>
            </a:fld>
            <a:endParaRPr lang="en-US" altLang="en-US" sz="1200">
              <a:solidFill>
                <a:prstClr val="black"/>
              </a:solidFill>
            </a:endParaRPr>
          </a:p>
        </p:txBody>
      </p:sp>
      <p:sp>
        <p:nvSpPr>
          <p:cNvPr id="80899" name="Placeholder 2"/>
          <p:cNvSpPr>
            <a:spLocks noGrp="1" noRot="1" noChangeAspect="1" noChangeArrowheads="1" noTextEdit="1"/>
          </p:cNvSpPr>
          <p:nvPr>
            <p:ph type="sldImg"/>
          </p:nvPr>
        </p:nvSpPr>
        <p:spPr>
          <a:ln/>
        </p:spPr>
      </p:sp>
      <p:sp>
        <p:nvSpPr>
          <p:cNvPr id="80900"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13</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19 and 20 then to 21</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00863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hyperlink" Target="https://sites.google.com/view/macro-current-issues/home"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nfo@NEEDelegation.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Fall,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3069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pPr marL="914400" lvl="1" indent="-457200">
              <a:buFont typeface="+mj-lt"/>
              <a:buAutoNum type="arabicPeriod"/>
            </a:pPr>
            <a:r>
              <a:rPr lang="en-US" dirty="0"/>
              <a:t>Silicon Valley Bank.</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r>
              <a:rPr lang="en-US" dirty="0"/>
              <a:t>Division of Labor between Monetary and Fiscal Policies.</a:t>
            </a:r>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803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13</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0431-7C85-44E0-FCAA-389F53183EA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is “Price Stability” 2% Inflation</a:t>
            </a:r>
          </a:p>
        </p:txBody>
      </p:sp>
      <p:sp>
        <p:nvSpPr>
          <p:cNvPr id="3" name="Content Placeholder 2">
            <a:extLst>
              <a:ext uri="{FF2B5EF4-FFF2-40B4-BE49-F238E27FC236}">
                <a16:creationId xmlns:a16="http://schemas.microsoft.com/office/drawing/2014/main" id="{C000C14C-779B-B778-6643-0C8371D075C8}"/>
              </a:ext>
            </a:extLst>
          </p:cNvPr>
          <p:cNvSpPr>
            <a:spLocks noGrp="1"/>
          </p:cNvSpPr>
          <p:nvPr>
            <p:ph idx="1"/>
          </p:nvPr>
        </p:nvSpPr>
        <p:spPr/>
        <p:txBody>
          <a:bodyPr/>
          <a:lstStyle/>
          <a:p>
            <a:r>
              <a:rPr lang="en-US" dirty="0"/>
              <a:t>It started in 1990 when New Zealand was the first country to adopt an inflation target: 0-2%</a:t>
            </a:r>
          </a:p>
          <a:p>
            <a:r>
              <a:rPr lang="en-US" dirty="0"/>
              <a:t>Why not 0?</a:t>
            </a:r>
          </a:p>
          <a:p>
            <a:pPr lvl="1"/>
            <a:r>
              <a:rPr lang="en-US" dirty="0"/>
              <a:t>“Greasing the Wheels.”</a:t>
            </a:r>
          </a:p>
          <a:p>
            <a:pPr lvl="1"/>
            <a:r>
              <a:rPr lang="en-US" dirty="0"/>
              <a:t>Zero Lower Bound for Interest Rates</a:t>
            </a:r>
          </a:p>
          <a:p>
            <a:r>
              <a:rPr lang="en-US" dirty="0"/>
              <a:t>Why 2%- New Zealand raised it to 3%?</a:t>
            </a:r>
          </a:p>
        </p:txBody>
      </p:sp>
      <p:sp>
        <p:nvSpPr>
          <p:cNvPr id="4" name="Slide Number Placeholder 3">
            <a:extLst>
              <a:ext uri="{FF2B5EF4-FFF2-40B4-BE49-F238E27FC236}">
                <a16:creationId xmlns:a16="http://schemas.microsoft.com/office/drawing/2014/main" id="{285491FD-23DE-9C77-DBBA-30D763EBEC86}"/>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5028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12" name="Content Placeholder 11">
            <a:extLst>
              <a:ext uri="{FF2B5EF4-FFF2-40B4-BE49-F238E27FC236}">
                <a16:creationId xmlns:a16="http://schemas.microsoft.com/office/drawing/2014/main" id="{F3AC9024-7594-8A9B-E68E-1FEC6654D230}"/>
              </a:ext>
            </a:extLst>
          </p:cNvPr>
          <p:cNvPicPr>
            <a:picLocks noGrp="1" noChangeAspect="1"/>
          </p:cNvPicPr>
          <p:nvPr>
            <p:ph idx="1"/>
          </p:nvPr>
        </p:nvPicPr>
        <p:blipFill>
          <a:blip r:embed="rId3"/>
          <a:stretch>
            <a:fillRect/>
          </a:stretch>
        </p:blipFill>
        <p:spPr>
          <a:xfrm>
            <a:off x="838200" y="1325563"/>
            <a:ext cx="10515600" cy="4419516"/>
          </a:xfrm>
        </p:spPr>
      </p:pic>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spTree>
    <p:extLst>
      <p:ext uri="{BB962C8B-B14F-4D97-AF65-F5344CB8AC3E}">
        <p14:creationId xmlns:p14="http://schemas.microsoft.com/office/powerpoint/2010/main" val="59771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6" name="Content Placeholder 6">
            <a:extLst>
              <a:ext uri="{FF2B5EF4-FFF2-40B4-BE49-F238E27FC236}">
                <a16:creationId xmlns:a16="http://schemas.microsoft.com/office/drawing/2014/main" id="{2AB46F66-5FD0-BF39-CA36-3B1957E3E019}"/>
              </a:ext>
            </a:extLst>
          </p:cNvPr>
          <p:cNvPicPr>
            <a:picLocks noGrp="1" noChangeAspect="1"/>
          </p:cNvPicPr>
          <p:nvPr>
            <p:ph idx="1"/>
          </p:nvPr>
        </p:nvPicPr>
        <p:blipFill>
          <a:blip r:embed="rId3"/>
          <a:stretch>
            <a:fillRect/>
          </a:stretch>
        </p:blipFill>
        <p:spPr>
          <a:xfrm>
            <a:off x="838200" y="1630279"/>
            <a:ext cx="10515600" cy="4138863"/>
          </a:xfrm>
        </p:spPr>
      </p:pic>
    </p:spTree>
    <p:extLst>
      <p:ext uri="{BB962C8B-B14F-4D97-AF65-F5344CB8AC3E}">
        <p14:creationId xmlns:p14="http://schemas.microsoft.com/office/powerpoint/2010/main" val="270674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t>
            </a:r>
            <a:r>
              <a:rPr lang="en-US" b="1" i="1" dirty="0"/>
              <a:t>above</a:t>
            </a:r>
            <a:r>
              <a:rPr lang="en-US" dirty="0"/>
              <a:t> the economy’s normal capacity (“potential output”) tends to </a:t>
            </a:r>
            <a:r>
              <a:rPr lang="en-US" b="1"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r>
              <a:rPr lang="en-US" dirty="0"/>
              <a:t>In the absence of 1.and 2., inflation will equal expected.</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D9E1-6261-2B13-C264-DBD4675BD8C1}"/>
              </a:ext>
            </a:extLst>
          </p:cNvPr>
          <p:cNvSpPr>
            <a:spLocks noGrp="1"/>
          </p:cNvSpPr>
          <p:nvPr>
            <p:ph type="title"/>
          </p:nvPr>
        </p:nvSpPr>
        <p:spPr/>
        <p:txBody>
          <a:bodyPr/>
          <a:lstStyle/>
          <a:p>
            <a:r>
              <a:rPr lang="en-US" dirty="0">
                <a:solidFill>
                  <a:schemeClr val="bg1"/>
                </a:solidFill>
              </a:rPr>
              <a:t>Cor</a:t>
            </a:r>
            <a:r>
              <a:rPr lang="en-US" dirty="0"/>
              <a:t>porate “Greed” and Inflation?</a:t>
            </a:r>
          </a:p>
        </p:txBody>
      </p:sp>
      <p:sp>
        <p:nvSpPr>
          <p:cNvPr id="4" name="Slide Number Placeholder 3">
            <a:extLst>
              <a:ext uri="{FF2B5EF4-FFF2-40B4-BE49-F238E27FC236}">
                <a16:creationId xmlns:a16="http://schemas.microsoft.com/office/drawing/2014/main" id="{3B55C8A8-9B1F-F5A7-5F31-EC59B9B17EEA}"/>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1026" name="Picture 2">
            <a:extLst>
              <a:ext uri="{FF2B5EF4-FFF2-40B4-BE49-F238E27FC236}">
                <a16:creationId xmlns:a16="http://schemas.microsoft.com/office/drawing/2014/main" id="{205E4CA6-D29D-0CAE-10C2-821224C76F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7773" y="1325563"/>
            <a:ext cx="6842525"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5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  what the economy would look like if real GDP were at potential (average behavior of the economy over a number of years):</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9/19-20/2023 FOMC Meeting mentions:</a:t>
            </a:r>
          </a:p>
          <a:p>
            <a:pPr lvl="1"/>
            <a:r>
              <a:rPr lang="en-US" dirty="0"/>
              <a:t>Money Supply, M1, M2 – 0 times</a:t>
            </a:r>
          </a:p>
          <a:p>
            <a:pPr lvl="1"/>
            <a:r>
              <a:rPr lang="en-US" dirty="0"/>
              <a:t>Federal funds  rate – 11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238130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 to lower total spending below potential output.</a:t>
            </a:r>
          </a:p>
          <a:p>
            <a:r>
              <a:rPr lang="en-US" dirty="0"/>
              <a:t>If you are more concerned that unemployment is too high, lower interest rates to raise total spending.</a:t>
            </a:r>
          </a:p>
          <a:p>
            <a:r>
              <a:rPr lang="en-US" dirty="0"/>
              <a:t>Inflation and unemployment just right:  keep rates the same.</a:t>
            </a:r>
          </a:p>
          <a:p>
            <a:endParaRPr lang="en-US" dirty="0"/>
          </a:p>
          <a:p>
            <a:pPr marL="0" indent="0">
              <a:buNone/>
            </a:pPr>
            <a:r>
              <a:rPr lang="en-US" dirty="0"/>
              <a:t>Sounds Easy!  But…</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 e.g., 5.5-5.25%</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26</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solidFill>
                  <a:schemeClr val="accent6">
                    <a:lumMod val="75000"/>
                  </a:schemeClr>
                </a:solidFill>
              </a:rPr>
              <a:t>i</a:t>
            </a:r>
            <a:r>
              <a:rPr lang="en-US" sz="2800" dirty="0"/>
              <a:t>s  the rate on 3 month Treasuries.</a:t>
            </a:r>
          </a:p>
          <a:p>
            <a:r>
              <a:rPr lang="en-US" sz="2800" dirty="0">
                <a:solidFill>
                  <a:schemeClr val="accent6"/>
                </a:solidFill>
              </a:rPr>
              <a:t>Green</a:t>
            </a:r>
            <a:r>
              <a:rPr lang="en-US" sz="2800" dirty="0"/>
              <a:t> is the prime bank lending rate</a:t>
            </a:r>
            <a:endParaRPr lang="en-US" sz="2800" dirty="0">
              <a:solidFill>
                <a:schemeClr val="accent6"/>
              </a:solidFill>
            </a:endParaRPr>
          </a:p>
        </p:txBody>
      </p:sp>
      <p:pic>
        <p:nvPicPr>
          <p:cNvPr id="9" name="Content Placeholder 8">
            <a:extLst>
              <a:ext uri="{FF2B5EF4-FFF2-40B4-BE49-F238E27FC236}">
                <a16:creationId xmlns:a16="http://schemas.microsoft.com/office/drawing/2014/main" id="{B4208F42-2CD8-D959-8B9B-0BF38E4B0493}"/>
              </a:ext>
            </a:extLst>
          </p:cNvPr>
          <p:cNvPicPr>
            <a:picLocks noGrp="1" noChangeAspect="1"/>
          </p:cNvPicPr>
          <p:nvPr>
            <p:ph idx="1"/>
          </p:nvPr>
        </p:nvPicPr>
        <p:blipFill>
          <a:blip r:embed="rId3"/>
          <a:stretch>
            <a:fillRect/>
          </a:stretch>
        </p:blipFill>
        <p:spPr>
          <a:xfrm>
            <a:off x="838200" y="1634491"/>
            <a:ext cx="7597140" cy="4217670"/>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6" name="Picture 5">
            <a:extLst>
              <a:ext uri="{FF2B5EF4-FFF2-40B4-BE49-F238E27FC236}">
                <a16:creationId xmlns:a16="http://schemas.microsoft.com/office/drawing/2014/main" id="{8ECE0A15-CD49-6231-D20C-6EC75EB442D7}"/>
              </a:ext>
            </a:extLst>
          </p:cNvPr>
          <p:cNvPicPr>
            <a:picLocks noChangeAspect="1"/>
          </p:cNvPicPr>
          <p:nvPr/>
        </p:nvPicPr>
        <p:blipFill>
          <a:blip r:embed="rId3"/>
          <a:stretch>
            <a:fillRect/>
          </a:stretch>
        </p:blipFill>
        <p:spPr>
          <a:xfrm>
            <a:off x="370359" y="3142004"/>
            <a:ext cx="10515600" cy="3590304"/>
          </a:xfrm>
          <a:prstGeom prst="rect">
            <a:avLst/>
          </a:prstGeom>
        </p:spPr>
      </p:pic>
    </p:spTree>
    <p:extLst>
      <p:ext uri="{BB962C8B-B14F-4D97-AF65-F5344CB8AC3E}">
        <p14:creationId xmlns:p14="http://schemas.microsoft.com/office/powerpoint/2010/main" val="41157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Unfortunately, the current fed funds rate has much less influence on long term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 Yesterday, US Treasuries: 1yr 5.43%; 2yr, 5.08%.  Why?</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a:t>
            </a:r>
            <a:r>
              <a:rPr lang="en-US" i="1" dirty="0"/>
              <a:t>future path of short-term interest rates</a:t>
            </a:r>
            <a:r>
              <a:rPr lang="en-US" dirty="0"/>
              <a:t>.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(9/28): 	US Federal Budget (Jon </a:t>
            </a:r>
            <a:r>
              <a:rPr lang="en-US" dirty="0" err="1"/>
              <a:t>Haveman</a:t>
            </a:r>
            <a:r>
              <a:rPr lang="en-US" dirty="0"/>
              <a:t>, NEED)</a:t>
            </a:r>
          </a:p>
          <a:p>
            <a:pPr lvl="1">
              <a:spcAft>
                <a:spcPts val="1000"/>
              </a:spcAft>
            </a:pPr>
            <a:r>
              <a:rPr lang="en-US" dirty="0"/>
              <a:t>Week 2 (10/5):   Trade and Globalization (Arkadiusz </a:t>
            </a:r>
            <a:r>
              <a:rPr lang="en-US" dirty="0" err="1"/>
              <a:t>Mironko</a:t>
            </a:r>
            <a:r>
              <a:rPr lang="en-US" dirty="0"/>
              <a:t>, Indiana Univ. East)</a:t>
            </a:r>
          </a:p>
          <a:p>
            <a:pPr lvl="1">
              <a:spcAft>
                <a:spcPts val="1000"/>
              </a:spcAft>
            </a:pPr>
            <a:r>
              <a:rPr lang="en-US" dirty="0"/>
              <a:t>Week 3 (10/12):  International Institutions (Alan Deardorff U of Michigan)</a:t>
            </a:r>
          </a:p>
          <a:p>
            <a:pPr lvl="1">
              <a:spcAft>
                <a:spcPts val="1000"/>
              </a:spcAft>
            </a:pPr>
            <a:r>
              <a:rPr lang="en-US" dirty="0"/>
              <a:t>Week 4 (10/19):  Economic Update (Geoffrey Woglom Amherst College)</a:t>
            </a:r>
          </a:p>
          <a:p>
            <a:pPr lvl="1">
              <a:spcAft>
                <a:spcPts val="1000"/>
              </a:spcAft>
            </a:pPr>
            <a:r>
              <a:rPr lang="en-US" b="1" dirty="0"/>
              <a:t>Week 5 (10/26):  Monetary Policy (Geoffrey Woglom)</a:t>
            </a:r>
          </a:p>
          <a:p>
            <a:pPr lvl="1">
              <a:spcAft>
                <a:spcPts val="1000"/>
              </a:spcAft>
            </a:pPr>
            <a:r>
              <a:rPr lang="en-US" dirty="0"/>
              <a:t>Week 6 (11/02):  Intro to Financial Economics(Geoffrey Woglom)</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  9/20 Policy Meeting</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30</a:t>
            </a:fld>
            <a:endParaRPr lang="en-GB" dirty="0"/>
          </a:p>
        </p:txBody>
      </p:sp>
      <p:pic>
        <p:nvPicPr>
          <p:cNvPr id="8" name="Picture 7">
            <a:extLst>
              <a:ext uri="{FF2B5EF4-FFF2-40B4-BE49-F238E27FC236}">
                <a16:creationId xmlns:a16="http://schemas.microsoft.com/office/drawing/2014/main" id="{0D8C448E-2478-1B8F-A298-E59E74E1B25C}"/>
              </a:ext>
            </a:extLst>
          </p:cNvPr>
          <p:cNvPicPr>
            <a:picLocks/>
          </p:cNvPicPr>
          <p:nvPr/>
        </p:nvPicPr>
        <p:blipFill>
          <a:blip r:embed="rId3"/>
          <a:stretch>
            <a:fillRect/>
          </a:stretch>
        </p:blipFill>
        <p:spPr>
          <a:xfrm>
            <a:off x="156410" y="1681672"/>
            <a:ext cx="11612880" cy="4389120"/>
          </a:xfrm>
          <a:prstGeom prst="rect">
            <a:avLst/>
          </a:prstGeom>
        </p:spPr>
      </p:pic>
      <p:cxnSp>
        <p:nvCxnSpPr>
          <p:cNvPr id="10" name="Straight Connector 9">
            <a:extLst>
              <a:ext uri="{FF2B5EF4-FFF2-40B4-BE49-F238E27FC236}">
                <a16:creationId xmlns:a16="http://schemas.microsoft.com/office/drawing/2014/main" id="{A8B01525-EA64-893D-D7B3-89BA1F02B0DC}"/>
              </a:ext>
            </a:extLst>
          </p:cNvPr>
          <p:cNvCxnSpPr/>
          <p:nvPr/>
        </p:nvCxnSpPr>
        <p:spPr>
          <a:xfrm>
            <a:off x="2989943" y="2191657"/>
            <a:ext cx="65314" cy="358502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3DE604-5D8D-1198-EFB3-778BB0934CDD}"/>
              </a:ext>
            </a:extLst>
          </p:cNvPr>
          <p:cNvCxnSpPr/>
          <p:nvPr/>
        </p:nvCxnSpPr>
        <p:spPr>
          <a:xfrm>
            <a:off x="3657219" y="2191657"/>
            <a:ext cx="65314" cy="358502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555796-3673-D39F-8722-AD65857FA118}"/>
              </a:ext>
            </a:extLst>
          </p:cNvPr>
          <p:cNvSpPr txBox="1"/>
          <p:nvPr/>
        </p:nvSpPr>
        <p:spPr>
          <a:xfrm>
            <a:off x="2242457" y="1857829"/>
            <a:ext cx="2242457" cy="369332"/>
          </a:xfrm>
          <a:prstGeom prst="rect">
            <a:avLst/>
          </a:prstGeom>
          <a:noFill/>
        </p:spPr>
        <p:txBody>
          <a:bodyPr wrap="square" rtlCol="0">
            <a:spAutoFit/>
          </a:bodyPr>
          <a:lstStyle/>
          <a:p>
            <a:r>
              <a:rPr lang="en-US" dirty="0"/>
              <a:t>           2           4</a:t>
            </a:r>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5510-3E0D-D65E-EC6B-C98F2D60A1C8}"/>
              </a:ext>
            </a:extLst>
          </p:cNvPr>
          <p:cNvSpPr>
            <a:spLocks noGrp="1"/>
          </p:cNvSpPr>
          <p:nvPr>
            <p:ph type="title"/>
          </p:nvPr>
        </p:nvSpPr>
        <p:spPr/>
        <p:txBody>
          <a:bodyPr/>
          <a:lstStyle/>
          <a:p>
            <a:r>
              <a:rPr lang="en-US" dirty="0">
                <a:solidFill>
                  <a:schemeClr val="bg1"/>
                </a:solidFill>
              </a:rPr>
              <a:t>Cha</a:t>
            </a:r>
            <a:r>
              <a:rPr lang="en-US" dirty="0"/>
              <a:t>nges in the Policy Statement: July to Sept.</a:t>
            </a:r>
          </a:p>
        </p:txBody>
      </p:sp>
      <p:sp>
        <p:nvSpPr>
          <p:cNvPr id="4" name="Slide Number Placeholder 3">
            <a:extLst>
              <a:ext uri="{FF2B5EF4-FFF2-40B4-BE49-F238E27FC236}">
                <a16:creationId xmlns:a16="http://schemas.microsoft.com/office/drawing/2014/main" id="{A945B920-4E66-0A24-CF0A-BC91D353E56F}"/>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Content Placeholder 5">
            <a:extLst>
              <a:ext uri="{FF2B5EF4-FFF2-40B4-BE49-F238E27FC236}">
                <a16:creationId xmlns:a16="http://schemas.microsoft.com/office/drawing/2014/main" id="{6E8E852E-DA88-8776-14F6-CD451042A425}"/>
              </a:ext>
            </a:extLst>
          </p:cNvPr>
          <p:cNvSpPr>
            <a:spLocks noGrp="1"/>
          </p:cNvSpPr>
          <p:nvPr>
            <p:ph idx="1"/>
          </p:nvPr>
        </p:nvSpPr>
        <p:spPr/>
        <p:txBody>
          <a:bodyPr>
            <a:normAutofit/>
          </a:bodyPr>
          <a:lstStyle/>
          <a:p>
            <a:pPr marL="0" indent="0">
              <a:buNone/>
            </a:pPr>
            <a:r>
              <a:rPr lang="en-US" dirty="0"/>
              <a:t>“Recent indicators suggest that economic activity has been expanding at a </a:t>
            </a:r>
            <a:r>
              <a:rPr lang="en-US" strike="sngStrike" dirty="0"/>
              <a:t>moderate</a:t>
            </a:r>
            <a:r>
              <a:rPr lang="en-US" dirty="0"/>
              <a:t> </a:t>
            </a:r>
            <a:r>
              <a:rPr lang="en-US" dirty="0">
                <a:solidFill>
                  <a:srgbClr val="8D071A"/>
                </a:solidFill>
              </a:rPr>
              <a:t>solid</a:t>
            </a:r>
            <a:r>
              <a:rPr lang="en-US" dirty="0"/>
              <a:t> pace. Job gains </a:t>
            </a:r>
            <a:r>
              <a:rPr lang="en-US" strike="sngStrike" dirty="0"/>
              <a:t>have been robust</a:t>
            </a:r>
            <a:r>
              <a:rPr lang="en-US" dirty="0"/>
              <a:t> </a:t>
            </a:r>
            <a:r>
              <a:rPr lang="en-US" dirty="0">
                <a:solidFill>
                  <a:srgbClr val="8D071A"/>
                </a:solidFill>
              </a:rPr>
              <a:t>slowed</a:t>
            </a:r>
            <a:r>
              <a:rPr lang="en-US" dirty="0"/>
              <a:t> in recent months, and the unemployment rate has remained low.  Inflation remains elevated.”</a:t>
            </a:r>
          </a:p>
          <a:p>
            <a:pPr marL="0" indent="0">
              <a:buNone/>
            </a:pPr>
            <a:r>
              <a:rPr lang="en-US" dirty="0"/>
              <a:t>Fed funds rate range maintained at 5.25-5.5.</a:t>
            </a:r>
          </a:p>
          <a:p>
            <a:pPr marL="0" indent="0">
              <a:buNone/>
            </a:pPr>
            <a:r>
              <a:rPr lang="en-US" dirty="0"/>
              <a:t>What was the message?</a:t>
            </a:r>
          </a:p>
          <a:p>
            <a:pPr marL="0" indent="0">
              <a:buNone/>
            </a:pPr>
            <a:r>
              <a:rPr lang="en-US" dirty="0"/>
              <a:t>Why the second jump at 4?</a:t>
            </a:r>
          </a:p>
        </p:txBody>
      </p:sp>
    </p:spTree>
    <p:extLst>
      <p:ext uri="{BB962C8B-B14F-4D97-AF65-F5344CB8AC3E}">
        <p14:creationId xmlns:p14="http://schemas.microsoft.com/office/powerpoint/2010/main" val="283198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lower the supply of risky bonds, the lower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3992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A3F65FB4-6E1B-D168-BA24-F1311DE0C0E0}"/>
              </a:ext>
            </a:extLst>
          </p:cNvPr>
          <p:cNvPicPr>
            <a:picLocks noChangeAspect="1"/>
          </p:cNvPicPr>
          <p:nvPr/>
        </p:nvPicPr>
        <p:blipFill>
          <a:blip r:embed="rId3"/>
          <a:stretch>
            <a:fillRect/>
          </a:stretch>
        </p:blipFill>
        <p:spPr>
          <a:xfrm>
            <a:off x="336885" y="1291858"/>
            <a:ext cx="11189368" cy="4824536"/>
          </a:xfrm>
          <a:prstGeom prst="rect">
            <a:avLst/>
          </a:prstGeom>
        </p:spPr>
      </p:pic>
    </p:spTree>
    <p:extLst>
      <p:ext uri="{BB962C8B-B14F-4D97-AF65-F5344CB8AC3E}">
        <p14:creationId xmlns:p14="http://schemas.microsoft.com/office/powerpoint/2010/main" val="1567067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 BOE Letter?</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  What would Sen Warren say?</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757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401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normAutofit/>
          </a:bodyPr>
          <a:lstStyle/>
          <a:p>
            <a:r>
              <a:rPr lang="en-US" dirty="0"/>
              <a:t>In the Fed’s dual mandate FOMC put more emphasis on the employment goal relative to the inflation goal.</a:t>
            </a:r>
          </a:p>
          <a:p>
            <a:r>
              <a:rPr lang="en-US" dirty="0"/>
              <a:t>Inflation goal switched from targeting forecasted</a:t>
            </a:r>
            <a:r>
              <a:rPr lang="en-US" i="1" dirty="0"/>
              <a:t> future </a:t>
            </a:r>
            <a:r>
              <a:rPr lang="en-US" dirty="0"/>
              <a:t>inflation to:</a:t>
            </a:r>
          </a:p>
          <a:p>
            <a:pPr marL="0" indent="0">
              <a:buNone/>
            </a:pPr>
            <a:r>
              <a:rPr lang="en-US" dirty="0"/>
              <a:t>“In order to anchor longer-term inflation expectations at this [2 percent], the Committee seeks to achieve inflation that averages 2 percent over time, and therefore judges that, following periods when inflation has been running persistently below 2 percent, appropriate monetary policy will likely aim to achieve inflation moderately above 2 percent for some time.” </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525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685E-3A85-73C6-CF98-8C42C5D5D524}"/>
              </a:ext>
            </a:extLst>
          </p:cNvPr>
          <p:cNvSpPr>
            <a:spLocks noGrp="1"/>
          </p:cNvSpPr>
          <p:nvPr>
            <p:ph type="title"/>
          </p:nvPr>
        </p:nvSpPr>
        <p:spPr/>
        <p:txBody>
          <a:bodyPr/>
          <a:lstStyle/>
          <a:p>
            <a:r>
              <a:rPr lang="en-US" dirty="0">
                <a:solidFill>
                  <a:schemeClr val="bg1"/>
                </a:solidFill>
              </a:rPr>
              <a:t>Wh</a:t>
            </a:r>
            <a:r>
              <a:rPr lang="en-US" dirty="0"/>
              <a:t>y Didn’t the Fed Act by April 2021?</a:t>
            </a:r>
          </a:p>
        </p:txBody>
      </p:sp>
      <p:pic>
        <p:nvPicPr>
          <p:cNvPr id="6" name="Content Placeholder 5">
            <a:extLst>
              <a:ext uri="{FF2B5EF4-FFF2-40B4-BE49-F238E27FC236}">
                <a16:creationId xmlns:a16="http://schemas.microsoft.com/office/drawing/2014/main" id="{C4A3490B-CA4A-A6A7-75DA-637B1481E22F}"/>
              </a:ext>
            </a:extLst>
          </p:cNvPr>
          <p:cNvPicPr>
            <a:picLocks noGrp="1" noChangeAspect="1"/>
          </p:cNvPicPr>
          <p:nvPr>
            <p:ph idx="1"/>
          </p:nvPr>
        </p:nvPicPr>
        <p:blipFill>
          <a:blip r:embed="rId2"/>
          <a:stretch>
            <a:fillRect/>
          </a:stretch>
        </p:blipFill>
        <p:spPr>
          <a:xfrm>
            <a:off x="838200" y="1950555"/>
            <a:ext cx="10515600" cy="3913035"/>
          </a:xfrm>
        </p:spPr>
      </p:pic>
      <p:sp>
        <p:nvSpPr>
          <p:cNvPr id="4" name="Slide Number Placeholder 3">
            <a:extLst>
              <a:ext uri="{FF2B5EF4-FFF2-40B4-BE49-F238E27FC236}">
                <a16:creationId xmlns:a16="http://schemas.microsoft.com/office/drawing/2014/main" id="{5FE1A7F8-FA37-6EF6-3EB7-E7E453D3B384}"/>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7" name="TextBox 6">
            <a:extLst>
              <a:ext uri="{FF2B5EF4-FFF2-40B4-BE49-F238E27FC236}">
                <a16:creationId xmlns:a16="http://schemas.microsoft.com/office/drawing/2014/main" id="{4FA8BC0B-3BA4-C4B3-C799-50344254F6CC}"/>
              </a:ext>
            </a:extLst>
          </p:cNvPr>
          <p:cNvSpPr txBox="1"/>
          <p:nvPr/>
        </p:nvSpPr>
        <p:spPr>
          <a:xfrm>
            <a:off x="2937510" y="2491740"/>
            <a:ext cx="7600950" cy="461665"/>
          </a:xfrm>
          <a:prstGeom prst="rect">
            <a:avLst/>
          </a:prstGeom>
          <a:noFill/>
        </p:spPr>
        <p:txBody>
          <a:bodyPr wrap="square" rtlCol="0">
            <a:spAutoFit/>
          </a:bodyPr>
          <a:lstStyle/>
          <a:p>
            <a:r>
              <a:rPr lang="en-US" sz="2400" dirty="0"/>
              <a:t>Have They Forgotten about Policy Lags!!</a:t>
            </a:r>
          </a:p>
        </p:txBody>
      </p:sp>
      <p:sp>
        <p:nvSpPr>
          <p:cNvPr id="3" name="TextBox 2">
            <a:extLst>
              <a:ext uri="{FF2B5EF4-FFF2-40B4-BE49-F238E27FC236}">
                <a16:creationId xmlns:a16="http://schemas.microsoft.com/office/drawing/2014/main" id="{39428AB9-D8F6-1193-B038-D8BF7AC57E79}"/>
              </a:ext>
            </a:extLst>
          </p:cNvPr>
          <p:cNvSpPr txBox="1"/>
          <p:nvPr/>
        </p:nvSpPr>
        <p:spPr>
          <a:xfrm>
            <a:off x="2937510" y="3051810"/>
            <a:ext cx="4743450" cy="461665"/>
          </a:xfrm>
          <a:prstGeom prst="rect">
            <a:avLst/>
          </a:prstGeom>
          <a:noFill/>
        </p:spPr>
        <p:txBody>
          <a:bodyPr wrap="square" rtlCol="0">
            <a:spAutoFit/>
          </a:bodyPr>
          <a:lstStyle/>
          <a:p>
            <a:r>
              <a:rPr lang="en-US" sz="2400" dirty="0"/>
              <a:t>But, by March 2022 Things Changed!</a:t>
            </a:r>
          </a:p>
        </p:txBody>
      </p:sp>
    </p:spTree>
    <p:extLst>
      <p:ext uri="{BB962C8B-B14F-4D97-AF65-F5344CB8AC3E}">
        <p14:creationId xmlns:p14="http://schemas.microsoft.com/office/powerpoint/2010/main" val="21355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a:t>
            </a:r>
          </a:p>
          <a:p>
            <a:pPr lvl="1"/>
            <a:r>
              <a:rPr lang="en-US" dirty="0"/>
              <a:t>I will try to handle them as they come up, but may take them in a bunch as time permits.</a:t>
            </a:r>
          </a:p>
          <a:p>
            <a:r>
              <a:rPr lang="en-US" dirty="0"/>
              <a:t>We will do a verbal Q&amp;A once the material has been presented.</a:t>
            </a:r>
          </a:p>
          <a:p>
            <a:pPr lvl="1"/>
            <a:r>
              <a:rPr lang="en-US" dirty="0"/>
              <a:t>And the questions in the chat have been addressed.</a:t>
            </a:r>
          </a:p>
          <a:p>
            <a:r>
              <a:rPr lang="en-US" dirty="0"/>
              <a:t>After talk, I hope there will be time for more extended questions.</a:t>
            </a:r>
          </a:p>
          <a:p>
            <a:r>
              <a:rPr lang="en-US" dirty="0"/>
              <a:t>Slides will be available from the NEED website shortly after the talk (https://NEEDEcon.org/delivered_presentations.php)</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503792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1387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normAutofit/>
          </a:bodyPr>
          <a:lstStyle/>
          <a:p>
            <a:pPr marL="0" indent="0">
              <a:buNone/>
            </a:pPr>
            <a:r>
              <a:rPr lang="en-US" dirty="0"/>
              <a:t>Congress asked Powell, if like Volcker, he would do whatever was necessary to bring inflation down.</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it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“Economic Theory Alone May Not Explain Jerome Powell’s Actions,”  9/23/2022</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3970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B643-7D50-F841-F942-7102FEA5EFD2}"/>
              </a:ext>
            </a:extLst>
          </p:cNvPr>
          <p:cNvSpPr>
            <a:spLocks noGrp="1"/>
          </p:cNvSpPr>
          <p:nvPr>
            <p:ph type="title"/>
          </p:nvPr>
        </p:nvSpPr>
        <p:spPr/>
        <p:txBody>
          <a:bodyPr/>
          <a:lstStyle/>
          <a:p>
            <a:r>
              <a:rPr lang="en-US" dirty="0">
                <a:solidFill>
                  <a:schemeClr val="bg1"/>
                </a:solidFill>
              </a:rPr>
              <a:t>Has </a:t>
            </a:r>
            <a:r>
              <a:rPr lang="en-US" dirty="0">
                <a:solidFill>
                  <a:schemeClr val="accent5">
                    <a:lumMod val="50000"/>
                  </a:schemeClr>
                </a:solidFill>
              </a:rPr>
              <a:t>Powell Learned His Lesson</a:t>
            </a:r>
            <a:endParaRPr lang="en-US" dirty="0">
              <a:solidFill>
                <a:schemeClr val="bg1"/>
              </a:solidFill>
            </a:endParaRPr>
          </a:p>
        </p:txBody>
      </p:sp>
      <p:sp>
        <p:nvSpPr>
          <p:cNvPr id="3" name="Content Placeholder 2">
            <a:extLst>
              <a:ext uri="{FF2B5EF4-FFF2-40B4-BE49-F238E27FC236}">
                <a16:creationId xmlns:a16="http://schemas.microsoft.com/office/drawing/2014/main" id="{DDE4CCD1-8BB3-B55E-D92A-000EB43DC0FB}"/>
              </a:ext>
            </a:extLst>
          </p:cNvPr>
          <p:cNvSpPr>
            <a:spLocks noGrp="1"/>
          </p:cNvSpPr>
          <p:nvPr>
            <p:ph idx="1"/>
          </p:nvPr>
        </p:nvSpPr>
        <p:spPr/>
        <p:txBody>
          <a:bodyPr/>
          <a:lstStyle/>
          <a:p>
            <a:r>
              <a:rPr lang="en-US" dirty="0"/>
              <a:t>Letting inflation exceed the target causes lots of problems.</a:t>
            </a:r>
          </a:p>
          <a:p>
            <a:r>
              <a:rPr lang="en-US" dirty="0"/>
              <a:t>Because of lags you must act in advance of a potential problem.</a:t>
            </a:r>
          </a:p>
          <a:p>
            <a:endParaRPr lang="en-US" dirty="0"/>
          </a:p>
          <a:p>
            <a:r>
              <a:rPr lang="en-US" dirty="0"/>
              <a:t>But, in January of this year the Fed reaffirmed that it was targeting average realized inflation!</a:t>
            </a:r>
          </a:p>
          <a:p>
            <a:endParaRPr lang="en-US" dirty="0"/>
          </a:p>
          <a:p>
            <a:r>
              <a:rPr lang="en-US" dirty="0"/>
              <a:t>But where does the economy go from here?</a:t>
            </a:r>
          </a:p>
        </p:txBody>
      </p:sp>
      <p:sp>
        <p:nvSpPr>
          <p:cNvPr id="4" name="Slide Number Placeholder 3">
            <a:extLst>
              <a:ext uri="{FF2B5EF4-FFF2-40B4-BE49-F238E27FC236}">
                <a16:creationId xmlns:a16="http://schemas.microsoft.com/office/drawing/2014/main" id="{6821CF00-8E58-A7FE-C1D0-A4416371ED5D}"/>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4011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19A6-615B-1C16-9175-289C110F9B89}"/>
              </a:ext>
            </a:extLst>
          </p:cNvPr>
          <p:cNvSpPr>
            <a:spLocks noGrp="1"/>
          </p:cNvSpPr>
          <p:nvPr>
            <p:ph type="title"/>
          </p:nvPr>
        </p:nvSpPr>
        <p:spPr/>
        <p:txBody>
          <a:bodyPr/>
          <a:lstStyle/>
          <a:p>
            <a:r>
              <a:rPr lang="en-US" dirty="0">
                <a:solidFill>
                  <a:schemeClr val="bg1"/>
                </a:solidFill>
              </a:rPr>
              <a:t>Fed</a:t>
            </a:r>
            <a:r>
              <a:rPr lang="en-US" dirty="0"/>
              <a:t> Economic Projections</a:t>
            </a:r>
          </a:p>
        </p:txBody>
      </p:sp>
      <p:sp>
        <p:nvSpPr>
          <p:cNvPr id="4" name="Slide Number Placeholder 3">
            <a:extLst>
              <a:ext uri="{FF2B5EF4-FFF2-40B4-BE49-F238E27FC236}">
                <a16:creationId xmlns:a16="http://schemas.microsoft.com/office/drawing/2014/main" id="{A04F4D1E-E799-D546-31F6-FCC512356128}"/>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8" name="Content Placeholder 7">
            <a:extLst>
              <a:ext uri="{FF2B5EF4-FFF2-40B4-BE49-F238E27FC236}">
                <a16:creationId xmlns:a16="http://schemas.microsoft.com/office/drawing/2014/main" id="{7251E8FD-2A58-8052-7D75-0C9944CB67B4}"/>
              </a:ext>
            </a:extLst>
          </p:cNvPr>
          <p:cNvPicPr>
            <a:picLocks noGrp="1" noChangeAspect="1"/>
          </p:cNvPicPr>
          <p:nvPr>
            <p:ph idx="1"/>
          </p:nvPr>
        </p:nvPicPr>
        <p:blipFill>
          <a:blip r:embed="rId3"/>
          <a:stretch>
            <a:fillRect/>
          </a:stretch>
        </p:blipFill>
        <p:spPr>
          <a:xfrm>
            <a:off x="1479375" y="1241224"/>
            <a:ext cx="5438489" cy="4663440"/>
          </a:xfrm>
        </p:spPr>
      </p:pic>
      <p:sp>
        <p:nvSpPr>
          <p:cNvPr id="3" name="TextBox 2">
            <a:extLst>
              <a:ext uri="{FF2B5EF4-FFF2-40B4-BE49-F238E27FC236}">
                <a16:creationId xmlns:a16="http://schemas.microsoft.com/office/drawing/2014/main" id="{88D4BCAC-5D9A-23BE-3296-6CE9663217A9}"/>
              </a:ext>
            </a:extLst>
          </p:cNvPr>
          <p:cNvSpPr txBox="1"/>
          <p:nvPr/>
        </p:nvSpPr>
        <p:spPr>
          <a:xfrm>
            <a:off x="7559039" y="1600200"/>
            <a:ext cx="3528061" cy="1200329"/>
          </a:xfrm>
          <a:prstGeom prst="rect">
            <a:avLst/>
          </a:prstGeom>
          <a:noFill/>
        </p:spPr>
        <p:txBody>
          <a:bodyPr wrap="square" rtlCol="0">
            <a:spAutoFit/>
          </a:bodyPr>
          <a:lstStyle/>
          <a:p>
            <a:r>
              <a:rPr lang="en-US" dirty="0"/>
              <a:t>Austin </a:t>
            </a:r>
            <a:r>
              <a:rPr lang="en-US" dirty="0" err="1"/>
              <a:t>Goolsbee</a:t>
            </a:r>
            <a:r>
              <a:rPr lang="en-US" dirty="0"/>
              <a:t>, President of the Chicago Fed.  The economy is on a “golden path” and will achieve the  “mother of all soft landings.”</a:t>
            </a:r>
          </a:p>
        </p:txBody>
      </p:sp>
      <p:sp>
        <p:nvSpPr>
          <p:cNvPr id="5" name="TextBox 4">
            <a:extLst>
              <a:ext uri="{FF2B5EF4-FFF2-40B4-BE49-F238E27FC236}">
                <a16:creationId xmlns:a16="http://schemas.microsoft.com/office/drawing/2014/main" id="{18E1AAC6-F267-01A1-B00A-631E5A8E3BC4}"/>
              </a:ext>
            </a:extLst>
          </p:cNvPr>
          <p:cNvSpPr txBox="1"/>
          <p:nvPr/>
        </p:nvSpPr>
        <p:spPr>
          <a:xfrm>
            <a:off x="7559039" y="2926613"/>
            <a:ext cx="3678456" cy="646331"/>
          </a:xfrm>
          <a:prstGeom prst="rect">
            <a:avLst/>
          </a:prstGeom>
          <a:noFill/>
        </p:spPr>
        <p:txBody>
          <a:bodyPr wrap="square" rtlCol="0">
            <a:spAutoFit/>
          </a:bodyPr>
          <a:lstStyle/>
          <a:p>
            <a:r>
              <a:rPr lang="en-US" dirty="0"/>
              <a:t>What part of the traditional model is </a:t>
            </a:r>
            <a:r>
              <a:rPr lang="en-US" dirty="0" err="1"/>
              <a:t>Goolsbee</a:t>
            </a:r>
            <a:r>
              <a:rPr lang="en-US" dirty="0"/>
              <a:t> criticizing?</a:t>
            </a:r>
          </a:p>
        </p:txBody>
      </p:sp>
      <p:sp>
        <p:nvSpPr>
          <p:cNvPr id="6" name="TextBox 5">
            <a:extLst>
              <a:ext uri="{FF2B5EF4-FFF2-40B4-BE49-F238E27FC236}">
                <a16:creationId xmlns:a16="http://schemas.microsoft.com/office/drawing/2014/main" id="{10C5594E-C24B-8F70-4D13-DDC2D5D0D37F}"/>
              </a:ext>
            </a:extLst>
          </p:cNvPr>
          <p:cNvSpPr txBox="1"/>
          <p:nvPr/>
        </p:nvSpPr>
        <p:spPr>
          <a:xfrm>
            <a:off x="7675344" y="3807574"/>
            <a:ext cx="3678456" cy="1200329"/>
          </a:xfrm>
          <a:prstGeom prst="rect">
            <a:avLst/>
          </a:prstGeom>
          <a:noFill/>
        </p:spPr>
        <p:txBody>
          <a:bodyPr wrap="square" rtlCol="0">
            <a:spAutoFit/>
          </a:bodyPr>
          <a:lstStyle/>
          <a:p>
            <a:r>
              <a:rPr lang="en-US" dirty="0"/>
              <a:t>In the absence of supply shocks with spending at potential, what does the traditional theory say will be the inflation rate?</a:t>
            </a:r>
          </a:p>
        </p:txBody>
      </p:sp>
    </p:spTree>
    <p:extLst>
      <p:ext uri="{BB962C8B-B14F-4D97-AF65-F5344CB8AC3E}">
        <p14:creationId xmlns:p14="http://schemas.microsoft.com/office/powerpoint/2010/main" val="15847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F538-AF8A-4FDA-CD0C-04A35CF8BA63}"/>
              </a:ext>
            </a:extLst>
          </p:cNvPr>
          <p:cNvSpPr>
            <a:spLocks noGrp="1"/>
          </p:cNvSpPr>
          <p:nvPr>
            <p:ph type="title"/>
          </p:nvPr>
        </p:nvSpPr>
        <p:spPr/>
        <p:txBody>
          <a:bodyPr/>
          <a:lstStyle/>
          <a:p>
            <a:r>
              <a:rPr lang="en-US" dirty="0">
                <a:solidFill>
                  <a:schemeClr val="bg1"/>
                </a:solidFill>
              </a:rPr>
              <a:t>Rea</a:t>
            </a:r>
            <a:r>
              <a:rPr lang="en-US" dirty="0"/>
              <a:t>ding Treasury Tea Leaves</a:t>
            </a:r>
          </a:p>
        </p:txBody>
      </p:sp>
      <p:sp>
        <p:nvSpPr>
          <p:cNvPr id="4" name="Slide Number Placeholder 3">
            <a:extLst>
              <a:ext uri="{FF2B5EF4-FFF2-40B4-BE49-F238E27FC236}">
                <a16:creationId xmlns:a16="http://schemas.microsoft.com/office/drawing/2014/main" id="{0C7B6451-6B72-A4FD-DFC7-6A600E13542E}"/>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Content Placeholder 7">
            <a:extLst>
              <a:ext uri="{FF2B5EF4-FFF2-40B4-BE49-F238E27FC236}">
                <a16:creationId xmlns:a16="http://schemas.microsoft.com/office/drawing/2014/main" id="{6764DF01-3595-F295-8187-1DCB792241C8}"/>
              </a:ext>
            </a:extLst>
          </p:cNvPr>
          <p:cNvPicPr>
            <a:picLocks noGrp="1" noChangeAspect="1"/>
          </p:cNvPicPr>
          <p:nvPr>
            <p:ph idx="1"/>
          </p:nvPr>
        </p:nvPicPr>
        <p:blipFill>
          <a:blip r:embed="rId2"/>
          <a:stretch>
            <a:fillRect/>
          </a:stretch>
        </p:blipFill>
        <p:spPr>
          <a:xfrm>
            <a:off x="681625" y="1390389"/>
            <a:ext cx="10515600" cy="4434214"/>
          </a:xfrm>
        </p:spPr>
      </p:pic>
    </p:spTree>
    <p:extLst>
      <p:ext uri="{BB962C8B-B14F-4D97-AF65-F5344CB8AC3E}">
        <p14:creationId xmlns:p14="http://schemas.microsoft.com/office/powerpoint/2010/main" val="818793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153B-3A7A-8474-CF27-B0DB9E4068B0}"/>
              </a:ext>
            </a:extLst>
          </p:cNvPr>
          <p:cNvSpPr>
            <a:spLocks noGrp="1"/>
          </p:cNvSpPr>
          <p:nvPr>
            <p:ph type="title"/>
          </p:nvPr>
        </p:nvSpPr>
        <p:spPr/>
        <p:txBody>
          <a:bodyPr/>
          <a:lstStyle/>
          <a:p>
            <a:r>
              <a:rPr lang="en-US" dirty="0">
                <a:solidFill>
                  <a:schemeClr val="bg1"/>
                </a:solidFill>
              </a:rPr>
              <a:t>Co</a:t>
            </a:r>
            <a:r>
              <a:rPr lang="en-US" dirty="0"/>
              <a:t>nsumers Disagree</a:t>
            </a:r>
          </a:p>
        </p:txBody>
      </p:sp>
      <p:pic>
        <p:nvPicPr>
          <p:cNvPr id="6" name="Content Placeholder 5">
            <a:extLst>
              <a:ext uri="{FF2B5EF4-FFF2-40B4-BE49-F238E27FC236}">
                <a16:creationId xmlns:a16="http://schemas.microsoft.com/office/drawing/2014/main" id="{A3C03773-FDC0-94A5-3AB8-F729F07D04B0}"/>
              </a:ext>
            </a:extLst>
          </p:cNvPr>
          <p:cNvPicPr>
            <a:picLocks noGrp="1" noChangeAspect="1"/>
          </p:cNvPicPr>
          <p:nvPr>
            <p:ph idx="1"/>
          </p:nvPr>
        </p:nvPicPr>
        <p:blipFill>
          <a:blip r:embed="rId2"/>
          <a:stretch>
            <a:fillRect/>
          </a:stretch>
        </p:blipFill>
        <p:spPr>
          <a:xfrm>
            <a:off x="838200" y="1659699"/>
            <a:ext cx="10515600" cy="4402898"/>
          </a:xfrm>
        </p:spPr>
      </p:pic>
      <p:sp>
        <p:nvSpPr>
          <p:cNvPr id="4" name="Slide Number Placeholder 3">
            <a:extLst>
              <a:ext uri="{FF2B5EF4-FFF2-40B4-BE49-F238E27FC236}">
                <a16:creationId xmlns:a16="http://schemas.microsoft.com/office/drawing/2014/main" id="{E8B45CD8-8776-2ED7-0DA6-693D3AC71EA3}"/>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918189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FD45-667A-3936-7B62-17BC14AFEC7B}"/>
              </a:ext>
            </a:extLst>
          </p:cNvPr>
          <p:cNvSpPr>
            <a:spLocks noGrp="1"/>
          </p:cNvSpPr>
          <p:nvPr>
            <p:ph type="title"/>
          </p:nvPr>
        </p:nvSpPr>
        <p:spPr/>
        <p:txBody>
          <a:bodyPr/>
          <a:lstStyle/>
          <a:p>
            <a:r>
              <a:rPr lang="en-US" dirty="0">
                <a:solidFill>
                  <a:schemeClr val="bg1"/>
                </a:solidFill>
              </a:rPr>
              <a:t>Pre</a:t>
            </a:r>
            <a:r>
              <a:rPr lang="en-US" dirty="0"/>
              <a:t>vious Graph Implications</a:t>
            </a:r>
          </a:p>
        </p:txBody>
      </p:sp>
      <p:sp>
        <p:nvSpPr>
          <p:cNvPr id="3" name="Content Placeholder 2">
            <a:extLst>
              <a:ext uri="{FF2B5EF4-FFF2-40B4-BE49-F238E27FC236}">
                <a16:creationId xmlns:a16="http://schemas.microsoft.com/office/drawing/2014/main" id="{E37F5E5C-453C-BEDA-8747-8AF4A503F97D}"/>
              </a:ext>
            </a:extLst>
          </p:cNvPr>
          <p:cNvSpPr>
            <a:spLocks noGrp="1"/>
          </p:cNvSpPr>
          <p:nvPr>
            <p:ph idx="1"/>
          </p:nvPr>
        </p:nvSpPr>
        <p:spPr/>
        <p:txBody>
          <a:bodyPr/>
          <a:lstStyle/>
          <a:p>
            <a:r>
              <a:rPr lang="en-US" dirty="0"/>
              <a:t>Explaining </a:t>
            </a:r>
            <a:r>
              <a:rPr lang="en-US" dirty="0" err="1"/>
              <a:t>Goolsbee</a:t>
            </a:r>
            <a:r>
              <a:rPr lang="en-US" dirty="0"/>
              <a:t>:  When the supply shocks and excess spending were eliminate inflation fell back to expected – no mystery.</a:t>
            </a:r>
          </a:p>
          <a:p>
            <a:r>
              <a:rPr lang="en-US" dirty="0"/>
              <a:t>Remaining mystery – why didn’t inflationary expectations rise?</a:t>
            </a:r>
          </a:p>
          <a:p>
            <a:r>
              <a:rPr lang="en-US" dirty="0"/>
              <a:t>Implications for Powell:  The 50 basis point increase in the long rate may have done your inflation fighting work for you.</a:t>
            </a:r>
          </a:p>
          <a:p>
            <a:r>
              <a:rPr lang="en-US" dirty="0"/>
              <a:t>Remaining mystery – what caused the rise in the 10 year rate?</a:t>
            </a:r>
          </a:p>
          <a:p>
            <a:r>
              <a:rPr lang="en-US" dirty="0"/>
              <a:t>Next week we will see review what the FOMC has to say about these mysteries.</a:t>
            </a:r>
          </a:p>
        </p:txBody>
      </p:sp>
      <p:sp>
        <p:nvSpPr>
          <p:cNvPr id="4" name="Slide Number Placeholder 3">
            <a:extLst>
              <a:ext uri="{FF2B5EF4-FFF2-40B4-BE49-F238E27FC236}">
                <a16:creationId xmlns:a16="http://schemas.microsoft.com/office/drawing/2014/main" id="{F89AF244-94F4-878A-E18B-FD54E44CD97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5644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092E-54A5-41F9-6D7D-F62AC21068A7}"/>
              </a:ext>
            </a:extLst>
          </p:cNvPr>
          <p:cNvSpPr>
            <a:spLocks noGrp="1"/>
          </p:cNvSpPr>
          <p:nvPr>
            <p:ph type="title"/>
          </p:nvPr>
        </p:nvSpPr>
        <p:spPr/>
        <p:txBody>
          <a:bodyPr/>
          <a:lstStyle/>
          <a:p>
            <a:r>
              <a:rPr lang="en-US" dirty="0">
                <a:solidFill>
                  <a:schemeClr val="bg1"/>
                </a:solidFill>
              </a:rPr>
              <a:t>Lat</a:t>
            </a:r>
            <a:r>
              <a:rPr lang="en-US" dirty="0"/>
              <a:t>est News:  Q3, Real GDP numbers</a:t>
            </a:r>
          </a:p>
        </p:txBody>
      </p:sp>
      <p:sp>
        <p:nvSpPr>
          <p:cNvPr id="4" name="Slide Number Placeholder 3">
            <a:extLst>
              <a:ext uri="{FF2B5EF4-FFF2-40B4-BE49-F238E27FC236}">
                <a16:creationId xmlns:a16="http://schemas.microsoft.com/office/drawing/2014/main" id="{97AF8963-AEC2-A8C8-CE00-8841816E8FD4}"/>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10" name="Content Placeholder 9">
            <a:extLst>
              <a:ext uri="{FF2B5EF4-FFF2-40B4-BE49-F238E27FC236}">
                <a16:creationId xmlns:a16="http://schemas.microsoft.com/office/drawing/2014/main" id="{97E5DC80-57BC-72F6-1076-3878EBD4CD1C}"/>
              </a:ext>
            </a:extLst>
          </p:cNvPr>
          <p:cNvPicPr>
            <a:picLocks noGrp="1" noChangeAspect="1"/>
          </p:cNvPicPr>
          <p:nvPr>
            <p:ph idx="1"/>
          </p:nvPr>
        </p:nvPicPr>
        <p:blipFill>
          <a:blip r:embed="rId2"/>
          <a:stretch>
            <a:fillRect/>
          </a:stretch>
        </p:blipFill>
        <p:spPr>
          <a:xfrm>
            <a:off x="266700" y="2157834"/>
            <a:ext cx="4679829" cy="2834640"/>
          </a:xfrm>
        </p:spPr>
      </p:pic>
      <p:pic>
        <p:nvPicPr>
          <p:cNvPr id="12" name="Picture 11">
            <a:extLst>
              <a:ext uri="{FF2B5EF4-FFF2-40B4-BE49-F238E27FC236}">
                <a16:creationId xmlns:a16="http://schemas.microsoft.com/office/drawing/2014/main" id="{7AAEE2D0-5216-F87C-4232-DC45D65BA386}"/>
              </a:ext>
            </a:extLst>
          </p:cNvPr>
          <p:cNvPicPr>
            <a:picLocks noChangeAspect="1"/>
          </p:cNvPicPr>
          <p:nvPr/>
        </p:nvPicPr>
        <p:blipFill>
          <a:blip r:embed="rId3"/>
          <a:stretch>
            <a:fillRect/>
          </a:stretch>
        </p:blipFill>
        <p:spPr>
          <a:xfrm>
            <a:off x="4754876" y="2477874"/>
            <a:ext cx="7078482" cy="2834640"/>
          </a:xfrm>
          <a:prstGeom prst="rect">
            <a:avLst/>
          </a:prstGeom>
        </p:spPr>
      </p:pic>
    </p:spTree>
    <p:extLst>
      <p:ext uri="{BB962C8B-B14F-4D97-AF65-F5344CB8AC3E}">
        <p14:creationId xmlns:p14="http://schemas.microsoft.com/office/powerpoint/2010/main" val="21189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46C9-8B46-C3DF-3262-37FFA3B0448E}"/>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is the Message for the 10-Yr Treasury?</a:t>
            </a:r>
            <a:endParaRPr lang="en-US" dirty="0"/>
          </a:p>
        </p:txBody>
      </p:sp>
      <p:pic>
        <p:nvPicPr>
          <p:cNvPr id="6" name="Content Placeholder 5">
            <a:extLst>
              <a:ext uri="{FF2B5EF4-FFF2-40B4-BE49-F238E27FC236}">
                <a16:creationId xmlns:a16="http://schemas.microsoft.com/office/drawing/2014/main" id="{607BC619-955E-7286-CCE9-90800F1D72DD}"/>
              </a:ext>
            </a:extLst>
          </p:cNvPr>
          <p:cNvPicPr>
            <a:picLocks noGrp="1" noChangeAspect="1"/>
          </p:cNvPicPr>
          <p:nvPr>
            <p:ph idx="1"/>
          </p:nvPr>
        </p:nvPicPr>
        <p:blipFill>
          <a:blip r:embed="rId2"/>
          <a:stretch>
            <a:fillRect/>
          </a:stretch>
        </p:blipFill>
        <p:spPr>
          <a:xfrm>
            <a:off x="1291726" y="1570038"/>
            <a:ext cx="9608548" cy="4351337"/>
          </a:xfrm>
        </p:spPr>
      </p:pic>
      <p:sp>
        <p:nvSpPr>
          <p:cNvPr id="4" name="Slide Number Placeholder 3">
            <a:extLst>
              <a:ext uri="{FF2B5EF4-FFF2-40B4-BE49-F238E27FC236}">
                <a16:creationId xmlns:a16="http://schemas.microsoft.com/office/drawing/2014/main" id="{D0CD3CD9-82A6-8C57-2DF5-30A3EE06CDE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662125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normAutofit/>
          </a:bodyPr>
          <a:lstStyle/>
          <a:p>
            <a:pPr eaLnBrk="1" hangingPunct="1"/>
            <a:r>
              <a:rPr lang="en-US" altLang="en-US" dirty="0">
                <a:solidFill>
                  <a:schemeClr val="bg1"/>
                </a:solidFill>
                <a:ea typeface="ＭＳ Ｐゴシック" charset="-128"/>
              </a:rPr>
              <a:t>Inf</a:t>
            </a:r>
            <a:r>
              <a:rPr lang="en-US" altLang="en-US" dirty="0">
                <a:ea typeface="ＭＳ Ｐゴシック" charset="-128"/>
              </a:rPr>
              <a:t>ormation about What?</a:t>
            </a:r>
          </a:p>
        </p:txBody>
      </p:sp>
      <p:sp>
        <p:nvSpPr>
          <p:cNvPr id="6148" name="Rectangle 5"/>
          <p:cNvSpPr>
            <a:spLocks noGrp="1" noChangeArrowheads="1"/>
          </p:cNvSpPr>
          <p:nvPr>
            <p:ph idx="1"/>
          </p:nvPr>
        </p:nvSpPr>
        <p:spPr>
          <a:xfrm>
            <a:off x="744279" y="1447800"/>
            <a:ext cx="7413603" cy="4724400"/>
          </a:xfrm>
        </p:spPr>
        <p:txBody>
          <a:bodyPr>
            <a:normAutofit/>
          </a:bodyPr>
          <a:lstStyle/>
          <a:p>
            <a:pPr>
              <a:lnSpc>
                <a:spcPct val="90000"/>
              </a:lnSpc>
            </a:pPr>
            <a:r>
              <a:rPr lang="en-US" altLang="en-US" dirty="0">
                <a:latin typeface="Garamond"/>
                <a:ea typeface="ＭＳ Ｐゴシック" charset="-128"/>
                <a:cs typeface="Garamond"/>
              </a:rPr>
              <a:t>Pessimist: John Maynard Keynes</a:t>
            </a:r>
          </a:p>
          <a:p>
            <a:pPr>
              <a:lnSpc>
                <a:spcPct val="90000"/>
              </a:lnSpc>
            </a:pPr>
            <a:r>
              <a:rPr lang="en-US" altLang="en-US" dirty="0">
                <a:latin typeface="Garamond"/>
                <a:ea typeface="ＭＳ Ｐゴシック" charset="-128"/>
                <a:cs typeface="Garamond"/>
              </a:rPr>
              <a:t>Asset prices reflect investor psychology and bear little relation to fundamental value</a:t>
            </a:r>
          </a:p>
          <a:p>
            <a:pPr>
              <a:lnSpc>
                <a:spcPct val="90000"/>
              </a:lnSpc>
            </a:pPr>
            <a:r>
              <a:rPr lang="en-US" altLang="en-US" dirty="0">
                <a:latin typeface="Garamond"/>
                <a:ea typeface="ＭＳ Ｐゴシック" charset="-128"/>
                <a:cs typeface="Garamond"/>
              </a:rPr>
              <a:t>Beauty Contest:  Pick the girl that other people think is the prettiest</a:t>
            </a:r>
          </a:p>
          <a:p>
            <a:pPr>
              <a:lnSpc>
                <a:spcPct val="90000"/>
              </a:lnSpc>
            </a:pPr>
            <a:r>
              <a:rPr lang="en-US" altLang="en-US" dirty="0">
                <a:latin typeface="Garamond"/>
                <a:ea typeface="ＭＳ Ｐゴシック" charset="-128"/>
                <a:cs typeface="Garamond"/>
              </a:rPr>
              <a:t>“Animal Spirits” cause irrational and inefficient swings in investment and cause macroeconomic instability</a:t>
            </a:r>
          </a:p>
          <a:p>
            <a:pPr marL="971550" lvl="1" indent="-514350">
              <a:buFont typeface="+mj-lt"/>
              <a:buAutoNum type="arabicPeriod"/>
            </a:pPr>
            <a:endParaRPr lang="en-US" altLang="en-US" dirty="0">
              <a:ea typeface="ＭＳ Ｐゴシック" charset="-128"/>
            </a:endParaRPr>
          </a:p>
        </p:txBody>
      </p:sp>
      <p:pic>
        <p:nvPicPr>
          <p:cNvPr id="2" name="Picture 1"/>
          <p:cNvPicPr>
            <a:picLocks noChangeAspect="1"/>
          </p:cNvPicPr>
          <p:nvPr/>
        </p:nvPicPr>
        <p:blipFill>
          <a:blip r:embed="rId3"/>
          <a:stretch>
            <a:fillRect/>
          </a:stretch>
        </p:blipFill>
        <p:spPr>
          <a:xfrm>
            <a:off x="7975600" y="1993900"/>
            <a:ext cx="2540000" cy="2857500"/>
          </a:xfrm>
          <a:prstGeom prst="rect">
            <a:avLst/>
          </a:prstGeom>
        </p:spPr>
      </p:pic>
    </p:spTree>
    <p:extLst>
      <p:ext uri="{BB962C8B-B14F-4D97-AF65-F5344CB8AC3E}">
        <p14:creationId xmlns:p14="http://schemas.microsoft.com/office/powerpoint/2010/main" val="231905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October 26, 2023</a:t>
            </a:r>
          </a:p>
        </p:txBody>
      </p:sp>
    </p:spTree>
    <p:extLst>
      <p:ext uri="{BB962C8B-B14F-4D97-AF65-F5344CB8AC3E}">
        <p14:creationId xmlns:p14="http://schemas.microsoft.com/office/powerpoint/2010/main" val="2033224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571500" y="7777"/>
            <a:ext cx="10515600" cy="1325563"/>
          </a:xfrm>
        </p:spPr>
        <p:txBody>
          <a:bodyPr/>
          <a:lstStyle/>
          <a:p>
            <a:r>
              <a:rPr lang="en-US" dirty="0"/>
              <a:t> </a:t>
            </a:r>
            <a:r>
              <a:rPr lang="en-US" dirty="0">
                <a:solidFill>
                  <a:schemeClr val="bg1"/>
                </a:solidFill>
              </a:rPr>
              <a:t>Now</a:t>
            </a:r>
            <a:r>
              <a:rPr lang="en-US" dirty="0">
                <a:solidFill>
                  <a:schemeClr val="accent5">
                    <a:lumMod val="50000"/>
                  </a:schemeClr>
                </a:solidFill>
              </a:rPr>
              <a:t>, it is Your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 grwoglom@amherst.edu</a:t>
            </a:r>
          </a:p>
          <a:p>
            <a:pPr marL="0" indent="0" algn="ctr">
              <a:buNone/>
            </a:pPr>
            <a:r>
              <a:rPr lang="en-US" sz="7400" dirty="0">
                <a:hlinkClick r:id="rId3"/>
              </a:rPr>
              <a:t>https://sites.google.com/view/macro-current-issues/home - </a:t>
            </a:r>
            <a:endParaRPr lang="en-US" sz="7400" dirty="0"/>
          </a:p>
          <a:p>
            <a:pPr marL="0" indent="0" algn="ctr">
              <a:buNone/>
            </a:pPr>
            <a:endParaRPr lang="en-US" sz="7400" dirty="0"/>
          </a:p>
          <a:p>
            <a:pPr marL="0" indent="0" algn="ctr">
              <a:buNone/>
            </a:pPr>
            <a:r>
              <a:rPr lang="en-US" sz="7400" dirty="0"/>
              <a:t>Contact NEED: I</a:t>
            </a:r>
            <a:r>
              <a:rPr lang="en-US" sz="7400" dirty="0">
                <a:hlinkClick r:id="rId4"/>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5"/>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0667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inflation and unemployment.</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The October 31</a:t>
            </a:r>
            <a:r>
              <a:rPr lang="en-US" baseline="30000" dirty="0"/>
              <a:t>st</a:t>
            </a:r>
            <a:r>
              <a:rPr lang="en-US" dirty="0"/>
              <a:t> Fed monetary policy meeting and what comes next.</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0852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A76B-B8FB-D52D-9D9D-7856168470A5}"/>
              </a:ext>
            </a:extLst>
          </p:cNvPr>
          <p:cNvSpPr>
            <a:spLocks noGrp="1"/>
          </p:cNvSpPr>
          <p:nvPr>
            <p:ph type="title"/>
          </p:nvPr>
        </p:nvSpPr>
        <p:spPr/>
        <p:txBody>
          <a:bodyPr/>
          <a:lstStyle/>
          <a:p>
            <a:r>
              <a:rPr lang="en-US" dirty="0">
                <a:solidFill>
                  <a:schemeClr val="bg1"/>
                </a:solidFill>
              </a:rPr>
              <a:t>Ce</a:t>
            </a:r>
            <a:r>
              <a:rPr lang="en-US" dirty="0"/>
              <a:t>ntral Banking in the US</a:t>
            </a:r>
          </a:p>
        </p:txBody>
      </p:sp>
      <p:sp>
        <p:nvSpPr>
          <p:cNvPr id="3" name="Content Placeholder 2">
            <a:extLst>
              <a:ext uri="{FF2B5EF4-FFF2-40B4-BE49-F238E27FC236}">
                <a16:creationId xmlns:a16="http://schemas.microsoft.com/office/drawing/2014/main" id="{800040BF-A0A6-B46F-CB52-1FD0754AF968}"/>
              </a:ext>
            </a:extLst>
          </p:cNvPr>
          <p:cNvSpPr>
            <a:spLocks noGrp="1"/>
          </p:cNvSpPr>
          <p:nvPr>
            <p:ph idx="1"/>
          </p:nvPr>
        </p:nvSpPr>
        <p:spPr/>
        <p:txBody>
          <a:bodyPr/>
          <a:lstStyle/>
          <a:p>
            <a:r>
              <a:rPr lang="en-US" dirty="0"/>
              <a:t>First and Second Banks of the US: 1791-1811; 1816-1836.</a:t>
            </a:r>
          </a:p>
          <a:p>
            <a:r>
              <a:rPr lang="en-US" dirty="0"/>
              <a:t>Wildcat banking (little bank regulation) with financial crises in: </a:t>
            </a:r>
            <a:r>
              <a:rPr lang="en-US" sz="2800" dirty="0"/>
              <a:t>: 1819, 1837, 1857, 1873, 1893 and 1907.</a:t>
            </a:r>
            <a:r>
              <a:rPr lang="en-US" dirty="0"/>
              <a:t> </a:t>
            </a:r>
          </a:p>
        </p:txBody>
      </p:sp>
      <p:sp>
        <p:nvSpPr>
          <p:cNvPr id="4" name="Slide Number Placeholder 3">
            <a:extLst>
              <a:ext uri="{FF2B5EF4-FFF2-40B4-BE49-F238E27FC236}">
                <a16:creationId xmlns:a16="http://schemas.microsoft.com/office/drawing/2014/main" id="{3A2CC63B-0B3C-8C5E-C9DF-3D8181C5624F}"/>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8449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20912</TotalTime>
  <Words>2916</Words>
  <Application>Microsoft Office PowerPoint</Application>
  <PresentationFormat>Widescreen</PresentationFormat>
  <Paragraphs>346</Paragraphs>
  <Slides>50</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Courier New</vt:lpstr>
      <vt:lpstr>Garamond</vt:lpstr>
      <vt:lpstr>Custom Design</vt:lpstr>
      <vt:lpstr>PowerPoint Presentation</vt:lpstr>
      <vt:lpstr> Available NEED Topics Include:</vt:lpstr>
      <vt:lpstr> Course Outline</vt:lpstr>
      <vt:lpstr>Submitting Questions</vt:lpstr>
      <vt:lpstr>PowerPoint Presentation</vt:lpstr>
      <vt:lpstr>Credits and Disclaimer</vt:lpstr>
      <vt:lpstr>Outline for the Talk</vt:lpstr>
      <vt:lpstr>What Is a Central Bank?</vt:lpstr>
      <vt:lpstr>Central Banking in the US</vt:lpstr>
      <vt:lpstr>JP Morgan, “Lender of Last Resort?” (LOL)</vt:lpstr>
      <vt:lpstr>The Aftermath:  Federal Reserve Act of 1913</vt:lpstr>
      <vt:lpstr>The Evolution of the Fed’s Role  in the Macro Economy</vt:lpstr>
      <vt:lpstr>Stabilizer in Chief:  the Fed</vt:lpstr>
      <vt:lpstr>Why is “Price Stability” 2% Inflation</vt:lpstr>
      <vt:lpstr>Track Record on Unemployment</vt:lpstr>
      <vt:lpstr>Track Record on “Price Stability”</vt:lpstr>
      <vt:lpstr>Determinants of Unemployment &amp; Inflation</vt:lpstr>
      <vt:lpstr>Corporate “Greed” and Inflation?</vt:lpstr>
      <vt:lpstr>Determinants of Unemployment &amp; Inflation</vt:lpstr>
      <vt:lpstr>What about the Money Supply?</vt:lpstr>
      <vt:lpstr>Do You See a Relationship?</vt:lpstr>
      <vt:lpstr>The Fed’s Affects the Economy via Interest Rates</vt:lpstr>
      <vt:lpstr>Become a Central Banker in One Slide!</vt:lpstr>
      <vt:lpstr>One Big Complication:  Lags</vt:lpstr>
      <vt:lpstr>A Closer Look at Interest Rate Control</vt:lpstr>
      <vt:lpstr>The Fed and Short-term Interest Rates</vt:lpstr>
      <vt:lpstr>The Importance of Long-Term Interest Rates</vt:lpstr>
      <vt:lpstr>Long-Term Interest Rates</vt:lpstr>
      <vt:lpstr>Two Secondary Tools to Affect Interest Rates</vt:lpstr>
      <vt:lpstr>Forward Guidance:  9/20 Policy Meeting</vt:lpstr>
      <vt:lpstr>Changes in the Policy Statement: July to Sept.</vt:lpstr>
      <vt:lpstr>QE And Long-term, Risky Rates</vt:lpstr>
      <vt:lpstr>QE Has Been a Big Deal</vt:lpstr>
      <vt:lpstr>A Policy Strategy: Stabilize Expectations of Inflation</vt:lpstr>
      <vt:lpstr>Anchoring Requires Credibility</vt:lpstr>
      <vt:lpstr>The Great Moderation</vt:lpstr>
      <vt:lpstr>Why Did Powell Do It?</vt:lpstr>
      <vt:lpstr>Policy Changes under Powell</vt:lpstr>
      <vt:lpstr>Why Didn’t the Fed Act by April 2021?</vt:lpstr>
      <vt:lpstr>Is Powell Now Channeling Volcker?</vt:lpstr>
      <vt:lpstr>OK, But What Explains Powell’s Reversal?</vt:lpstr>
      <vt:lpstr>Has Powell Learned His Lesson</vt:lpstr>
      <vt:lpstr>Fed Economic Projections</vt:lpstr>
      <vt:lpstr>Reading Treasury Tea Leaves</vt:lpstr>
      <vt:lpstr>Consumers Disagree</vt:lpstr>
      <vt:lpstr>Previous Graph Implications</vt:lpstr>
      <vt:lpstr>Latest News:  Q3, Real GDP numbers</vt:lpstr>
      <vt:lpstr>What is the Message for the 10-Yr Treasury?</vt:lpstr>
      <vt:lpstr>Information about What?</vt:lpstr>
      <vt:lpstr> Now, it is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416</cp:revision>
  <cp:lastPrinted>2022-03-31T21:23:13Z</cp:lastPrinted>
  <dcterms:created xsi:type="dcterms:W3CDTF">2017-05-03T22:30:38Z</dcterms:created>
  <dcterms:modified xsi:type="dcterms:W3CDTF">2023-10-26T17:33:36Z</dcterms:modified>
</cp:coreProperties>
</file>