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4142" r:id="rId2"/>
    <p:sldId id="1027" r:id="rId3"/>
    <p:sldId id="4644" r:id="rId4"/>
    <p:sldId id="4637" r:id="rId5"/>
    <p:sldId id="4260" r:id="rId6"/>
    <p:sldId id="4204" r:id="rId7"/>
    <p:sldId id="4205" r:id="rId8"/>
    <p:sldId id="3941" r:id="rId9"/>
    <p:sldId id="1208" r:id="rId10"/>
    <p:sldId id="4261" r:id="rId11"/>
    <p:sldId id="3944" r:id="rId12"/>
    <p:sldId id="3945" r:id="rId13"/>
    <p:sldId id="3946" r:id="rId14"/>
    <p:sldId id="1203" r:id="rId15"/>
    <p:sldId id="1099" r:id="rId16"/>
    <p:sldId id="4271" r:id="rId17"/>
    <p:sldId id="1204" r:id="rId18"/>
    <p:sldId id="1202" r:id="rId19"/>
    <p:sldId id="4642" r:id="rId20"/>
    <p:sldId id="4645" r:id="rId21"/>
    <p:sldId id="4646" r:id="rId22"/>
    <p:sldId id="4264" r:id="rId23"/>
    <p:sldId id="4214" r:id="rId24"/>
    <p:sldId id="3919" r:id="rId25"/>
    <p:sldId id="3922" r:id="rId26"/>
    <p:sldId id="4210" r:id="rId27"/>
    <p:sldId id="4216" r:id="rId28"/>
    <p:sldId id="4538" r:id="rId29"/>
    <p:sldId id="4541" r:id="rId30"/>
    <p:sldId id="4267" r:id="rId31"/>
    <p:sldId id="4643" r:id="rId32"/>
    <p:sldId id="4560" r:id="rId33"/>
    <p:sldId id="4601" r:id="rId34"/>
    <p:sldId id="4100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FF3300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1" autoAdjust="0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266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Jump to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5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guidance occurs not just with the FOMC policy </a:t>
            </a:r>
            <a:r>
              <a:rPr lang="en-US" dirty="0" err="1"/>
              <a:t>statments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30</a:t>
            </a:r>
            <a:r>
              <a:rPr lang="en-US" baseline="30000" dirty="0"/>
              <a:t>th</a:t>
            </a:r>
            <a:r>
              <a:rPr lang="en-US" dirty="0"/>
              <a:t> Employment Cost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92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1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25% of marketable Federal Debt; 20 percent of household mortgages.  Total Fed assets increase by over 1.2 tr in 9 weeks;</a:t>
            </a:r>
          </a:p>
          <a:p>
            <a:r>
              <a:rPr lang="en-US" dirty="0"/>
              <a:t>Then by over 2.6 tr second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6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releases; accountability, Congressional Testimony and 5 year full release.  Political independence 14 year terms, but fragile.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3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to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1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Policy goals reversed the order of the inflation and employment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of Professional Forecasters from early August:  GDP and unemployment much like the June Fed forecast.  Inflation much like the Fed’s September forecast.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3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inflation as the rate of increase in the average level of prices not gasoline price inflation.  Exceptions Deep </a:t>
            </a:r>
            <a:r>
              <a:rPr lang="en-US" dirty="0" err="1"/>
              <a:t>Recesssions</a:t>
            </a:r>
            <a:r>
              <a:rPr lang="en-US" dirty="0"/>
              <a:t>. ARP we will talk about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Shaded lines are recessions .  1970S THE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sign of too much spending is a very low unemployment rate. Go back to 19 and 20 then to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range for the fed funds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line was 90-day cp, the </a:t>
            </a:r>
            <a:r>
              <a:rPr lang="en-US" dirty="0" err="1"/>
              <a:t>TBIll</a:t>
            </a:r>
            <a:r>
              <a:rPr lang="en-US" dirty="0"/>
              <a:t> line was 1 month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line was 90-day cp, the </a:t>
            </a:r>
            <a:r>
              <a:rPr lang="en-US" dirty="0" err="1"/>
              <a:t>TBIll</a:t>
            </a:r>
            <a:r>
              <a:rPr lang="en-US" dirty="0"/>
              <a:t> line was 1 month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cro-current-issues/monetary-policy" TargetMode="External"/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cro-current-issues/monetary-policy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586" y="221427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Monetary Policy &amp; The Fed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3 Factors That Drive the U.S. Dollar">
            <a:extLst>
              <a:ext uri="{FF2B5EF4-FFF2-40B4-BE49-F238E27FC236}">
                <a16:creationId xmlns:a16="http://schemas.microsoft.com/office/drawing/2014/main" id="{27EC2AB0-46C9-BABB-A34A-D05F1C7A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863" y="45649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Federal Reserve: How It Works, What It Does, Why It Matters">
            <a:extLst>
              <a:ext uri="{FF2B5EF4-FFF2-40B4-BE49-F238E27FC236}">
                <a16:creationId xmlns:a16="http://schemas.microsoft.com/office/drawing/2014/main" id="{13B2E0F3-9AB0-3F94-773B-BCAE3725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1" y="-30109"/>
            <a:ext cx="438912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E10D639-22D7-E345-802B-15DC424172CA}"/>
              </a:ext>
            </a:extLst>
          </p:cNvPr>
          <p:cNvSpPr txBox="1">
            <a:spLocks/>
          </p:cNvSpPr>
          <p:nvPr/>
        </p:nvSpPr>
        <p:spPr>
          <a:xfrm>
            <a:off x="1554480" y="3970784"/>
            <a:ext cx="7580158" cy="2482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Money Talks Monthly Seminar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May 20, 2024</a:t>
            </a:r>
          </a:p>
        </p:txBody>
      </p:sp>
    </p:spTree>
    <p:extLst>
      <p:ext uri="{BB962C8B-B14F-4D97-AF65-F5344CB8AC3E}">
        <p14:creationId xmlns:p14="http://schemas.microsoft.com/office/powerpoint/2010/main" val="203322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3A03-6D7F-912C-0845-6F3B9A6C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 You See a Relationship?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D4A04-812C-8E91-5CC8-7228C52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E599C9-1241-5867-9AE6-011E0C88C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555"/>
            <a:ext cx="10515600" cy="3590303"/>
          </a:xfrm>
        </p:spPr>
      </p:pic>
    </p:spTree>
    <p:extLst>
      <p:ext uri="{BB962C8B-B14F-4D97-AF65-F5344CB8AC3E}">
        <p14:creationId xmlns:p14="http://schemas.microsoft.com/office/powerpoint/2010/main" val="238130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4870-E24C-4D03-8899-49AF36BC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Fed’s Affects the Economy via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5811-900F-437B-A12B-37905767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Interest rates discourage firms from buying new plant and equipment, households from buying new homes, and tend to lower stock and housing prices (!).</a:t>
            </a:r>
          </a:p>
          <a:p>
            <a:r>
              <a:rPr lang="en-US" dirty="0"/>
              <a:t>Lower spending tends to raise unemployment and eventually lowers inflation.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C9F6-E283-48A6-AEF4-5DA9989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E6BE-65EF-4CFD-A9B2-3BD56DBB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Bec</a:t>
            </a:r>
            <a:r>
              <a:rPr lang="en-US" dirty="0"/>
              <a:t>ome a Central Banker in One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8E9C-7C9B-466E-BFCB-3E5085FD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more concerned that inflation is too high, raise interest rates to lower total spending below potential output.</a:t>
            </a:r>
          </a:p>
          <a:p>
            <a:r>
              <a:rPr lang="en-US" dirty="0"/>
              <a:t>If you are more concerned that unemployment is too high, lower interest rates to raise total spending.</a:t>
            </a:r>
          </a:p>
          <a:p>
            <a:r>
              <a:rPr lang="en-US" dirty="0"/>
              <a:t>Inflation and unemployment just right:  keep rates the same.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Sounds Easy!  But…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0BF7-7B4E-4B1D-8FD6-D49D027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112-4E8C-4D15-ABC2-ACE99F7C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Big Complication:  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39C-2521-46D3-88C9-21EC3CB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Milton Friedman:  Monetary Policy affects GDP and Inflation with Long and Variable (Unpredictable) Lags.</a:t>
            </a:r>
          </a:p>
          <a:p>
            <a:r>
              <a:rPr lang="en-US" dirty="0"/>
              <a:t>Raising interest rates today does nothing to spending today nor to inflation.</a:t>
            </a:r>
          </a:p>
          <a:p>
            <a:r>
              <a:rPr lang="en-US" dirty="0"/>
              <a:t>But over time spending slows and eventually inflation falls.</a:t>
            </a:r>
          </a:p>
          <a:p>
            <a:r>
              <a:rPr lang="en-US" dirty="0"/>
              <a:t>Friedman believed that lags led the Fed to “oversteer” the economy consistently.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790A-B63D-48AB-B3FA-B7A79989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F5A1-8E2F-4C27-9327-AF0653E6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loser Look at Interest Rate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6E35-8D9E-40CB-A2B4-C5D1CCC11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i="1" dirty="0"/>
              <a:t>Primary Tool</a:t>
            </a:r>
            <a:r>
              <a:rPr lang="en-US" dirty="0"/>
              <a:t>:</a:t>
            </a:r>
            <a:r>
              <a:rPr lang="en-US" sz="3000" dirty="0"/>
              <a:t> the Fed targets the </a:t>
            </a:r>
            <a:r>
              <a:rPr lang="en-US" sz="3000" i="1" dirty="0"/>
              <a:t>federal funds rate (</a:t>
            </a:r>
            <a:r>
              <a:rPr lang="en-US" sz="3000" dirty="0"/>
              <a:t>or fed funds rate for short), the interest rate on overnight loans between banks.</a:t>
            </a:r>
          </a:p>
          <a:p>
            <a:r>
              <a:rPr lang="en-US" sz="3000" dirty="0"/>
              <a:t>The Fed adjusts bank reserves so that the federal funds rate is within a target range 25 basis points wide; e.g., 5.5-5.25%</a:t>
            </a:r>
          </a:p>
          <a:p>
            <a:r>
              <a:rPr lang="en-US" sz="3000" dirty="0"/>
              <a:t>From the bank’s perspective these loans are very close substitutes to other short-term, safe assets such as Treasury Bills.</a:t>
            </a:r>
          </a:p>
          <a:p>
            <a:r>
              <a:rPr lang="en-US" sz="3000" dirty="0"/>
              <a:t>Therefore, controlling the fed funds rate gives the Fed close control over all safe, </a:t>
            </a:r>
            <a:r>
              <a:rPr lang="en-US" sz="3000" i="1" dirty="0"/>
              <a:t>short-term</a:t>
            </a:r>
            <a:r>
              <a:rPr lang="en-US" sz="3000" dirty="0"/>
              <a:t> interest rates.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8EF69-189A-4D97-AAD5-4DCB306B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7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 and Short-term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is the prime bank lending rate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3E4692-8CFC-16EE-EFFD-6AFA0D481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79643"/>
            <a:ext cx="7579468" cy="4312595"/>
          </a:xfrm>
        </p:spPr>
      </p:pic>
    </p:spTree>
    <p:extLst>
      <p:ext uri="{BB962C8B-B14F-4D97-AF65-F5344CB8AC3E}">
        <p14:creationId xmlns:p14="http://schemas.microsoft.com/office/powerpoint/2010/main" val="5868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EDFD-5D7C-418D-B05B-7434B15F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of Long-Term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B34F-3A35-4DB7-AADC-9C3459BC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Nobody buys a house because of the level overnight interest rates.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536C-AE91-4556-B987-D5F1E16C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CEDC4-CE81-CC12-D329-B1986131E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6" y="1951120"/>
            <a:ext cx="10583694" cy="41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EDFD-5D7C-418D-B05B-7434B15F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g-Term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B34F-3A35-4DB7-AADC-9C3459BC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Unfortunately, the current fed funds rate has much less influence on long term interest rates.</a:t>
            </a:r>
          </a:p>
          <a:p>
            <a:r>
              <a:rPr lang="en-US" dirty="0"/>
              <a:t>Instead, long-term interest rates depend on two factors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average of expected, future short-term rates over the life of the long-term bond. Friday, US Treasuries: 1-Yr 5.14; 2-Yr 4.83. Why?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“Risk” premia that reflect the possibility of unexpected changes in interest rates and the possibility of default.</a:t>
            </a:r>
          </a:p>
          <a:p>
            <a:r>
              <a:rPr lang="en-US" dirty="0"/>
              <a:t>The Secondary Tools are aimed at affecting these factors.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536C-AE91-4556-B987-D5F1E16C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118C-1D25-48C0-8FD6-DF156745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Secondary Tools to Affect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6988-4367-40A4-9D4C-E3B68601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Forward Guidance:  Communicating the Fed’s intentions for the </a:t>
            </a:r>
            <a:r>
              <a:rPr lang="en-US" i="1" dirty="0"/>
              <a:t>future path of short-term interest rates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Long-term Asset Purchases better known as quantitative easing or QE.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of these tools also affect interest rates, and thereby aggregate demand.  But their effect is on interest rates for longer-term and riskier assets.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33D88-578B-4669-B180-09DCBA25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08C8-0262-9239-C8E6-F972437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Jay Powell Talks, People Listen!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17B390-4E93-AE85-D337-169D94652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3583" y="1570038"/>
            <a:ext cx="9404833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6D259-6A0E-E3C9-D265-5DE33E8B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3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Q&amp;A once the material has been presented.</a:t>
            </a:r>
          </a:p>
          <a:p>
            <a:r>
              <a:rPr lang="en-US" dirty="0"/>
              <a:t>Slides will be posted at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.</a:t>
            </a:r>
          </a:p>
          <a:p>
            <a:r>
              <a:rPr lang="en-US" dirty="0"/>
              <a:t>Access to my Google site: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https://sites.google.com/view/macro-current-issues/monetary-policy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1D38-4033-8D88-650E-A52F44B0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ple also Listen to </a:t>
            </a:r>
            <a:r>
              <a:rPr lang="en-US" dirty="0"/>
              <a:t>the BLS!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D92386-3B8C-D16B-1A03-89A542055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334" y="1570038"/>
            <a:ext cx="9749332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3CA6B-B04D-E19A-2EBA-152EC7C6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7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6CE4-BED7-B8F2-0D7B-1B51453D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dicting Future Fed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AC331-87CA-57FC-6CBE-29B3A554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8973178-7A7B-D6F3-3810-251B516A2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666" y="1389678"/>
            <a:ext cx="8992410" cy="476468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740488-6FD8-D504-DFC6-7AB71CDBEC44}"/>
              </a:ext>
            </a:extLst>
          </p:cNvPr>
          <p:cNvSpPr txBox="1"/>
          <p:nvPr/>
        </p:nvSpPr>
        <p:spPr>
          <a:xfrm>
            <a:off x="3157701" y="6449003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https://sites.google.com/view/macro-current-issues/monetary-policy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65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8AB-BE16-1EDB-86AA-DA7204DB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QE</a:t>
            </a:r>
            <a:r>
              <a:rPr lang="en-US" dirty="0"/>
              <a:t> And Long-term, Risky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AE064-0E25-0D29-B9FE-9F6D9ACE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investors require a higher interest rate on risky bonds, than on safe short-term Treasuries.</a:t>
            </a:r>
          </a:p>
          <a:p>
            <a:r>
              <a:rPr lang="en-US" dirty="0"/>
              <a:t>The lower the supply of risky bonds, the lower the required risk premia needed to get enough private investors to buy them.</a:t>
            </a:r>
          </a:p>
          <a:p>
            <a:r>
              <a:rPr lang="en-US" dirty="0"/>
              <a:t>QE lowers the supply of long-term bonds held by private investors and thereby lowers to required risk premia and the interest rate on these bonds.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B4758-95A0-C9FD-FFEC-4BB3AAF5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1154-F82F-4834-9B72-A8C8DC7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Had Been a Big Deal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ED89-DEC9-4213-9D39-7733CAD1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81B6F-E43A-9007-D6B6-E120B76A9563}"/>
              </a:ext>
            </a:extLst>
          </p:cNvPr>
          <p:cNvSpPr txBox="1"/>
          <p:nvPr/>
        </p:nvSpPr>
        <p:spPr>
          <a:xfrm>
            <a:off x="7528560" y="6457890"/>
            <a:ext cx="382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Federal Reserve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8C7E0-743D-A160-B714-B6D4F60A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664"/>
            <a:ext cx="12192000" cy="4882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5126C-5EFC-03EE-6C13-53E61569347A}"/>
              </a:ext>
            </a:extLst>
          </p:cNvPr>
          <p:cNvSpPr txBox="1"/>
          <p:nvPr/>
        </p:nvSpPr>
        <p:spPr>
          <a:xfrm>
            <a:off x="9441180" y="3788945"/>
            <a:ext cx="262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Quantitative</a:t>
            </a:r>
          </a:p>
          <a:p>
            <a:r>
              <a:rPr lang="en-US" sz="2800" dirty="0"/>
              <a:t>Tightening!</a:t>
            </a:r>
          </a:p>
        </p:txBody>
      </p:sp>
    </p:spTree>
    <p:extLst>
      <p:ext uri="{BB962C8B-B14F-4D97-AF65-F5344CB8AC3E}">
        <p14:creationId xmlns:p14="http://schemas.microsoft.com/office/powerpoint/2010/main" val="15670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EB4E-CDAA-4A10-AC16-7EE163F8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3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olicy Strategy: Stabilize Expectations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DF0B-C973-413B-A178-673E1F96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is much easier if the people believe that the Fed will achieve its inflation target. </a:t>
            </a:r>
          </a:p>
          <a:p>
            <a:pPr marL="0" indent="0">
              <a:buNone/>
            </a:pPr>
            <a:r>
              <a:rPr lang="en-US" dirty="0"/>
              <a:t>Ben Bernanke (2007):</a:t>
            </a:r>
          </a:p>
          <a:p>
            <a:pPr marL="0" indent="0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600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”…if inflation expectations respond less than previously to variations in economic activity, then inflation itself will become relatively more insensitive to the level of activity…”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 central bank jargon, stable expectations are “well anchored.”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E956-A595-43FF-A071-B8A11BB2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862C-B9C8-42D6-9110-8E4FB152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choring Requires Credibility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6D83-EF67-405F-BAA3-0179AE615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Credibility, the public believes that the Fed will achieve its goals.</a:t>
            </a:r>
          </a:p>
          <a:p>
            <a:r>
              <a:rPr lang="en-US" dirty="0"/>
              <a:t>Requirements for Credibility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Transparency (Communication)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Accountability (Performance) BOE Letter?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Political Independence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DFFB4-39E9-43AF-AB62-8B9A37B3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7E48-8B5B-41A5-958B-67CFF404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Moderation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CC3F-3296-4DE3-8621-A153E286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Volcker paid a price in the early 1980s, but the price paid dividends from 1990 through 2008.</a:t>
            </a:r>
          </a:p>
          <a:p>
            <a:r>
              <a:rPr lang="en-US" dirty="0"/>
              <a:t>During that period the performance of the US economy was extraordinary and even Milton Friedman gave kudos to the Alan Greenspan.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Has Powell jeopardized Volcker’s legacy?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48DC-D7D5-4CC1-9349-710B67BF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7DD4-E49D-44E4-AA7B-A66A2DB4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Pol</a:t>
            </a:r>
            <a:r>
              <a:rPr lang="en-US" dirty="0"/>
              <a:t>icy Changes under Powell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F15E-5D2F-47C9-867B-C4BAC8F9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Fed’s dual mandate FOMC put more emphasis on the employment goal relative to the inflation goal.</a:t>
            </a:r>
          </a:p>
          <a:p>
            <a:r>
              <a:rPr lang="en-US" dirty="0"/>
              <a:t>Inflation goal switched from targeting forecasted</a:t>
            </a:r>
            <a:r>
              <a:rPr lang="en-US" i="1" dirty="0"/>
              <a:t> future </a:t>
            </a:r>
            <a:r>
              <a:rPr lang="en-US" dirty="0"/>
              <a:t>inflation to:</a:t>
            </a:r>
          </a:p>
          <a:p>
            <a:pPr marL="0" indent="0">
              <a:buNone/>
            </a:pPr>
            <a:r>
              <a:rPr lang="en-US" dirty="0"/>
              <a:t>“In order to anchor longer-term inflation expectations at this [2 percent], the Committee seeks to achieve inflation that averages 2 percent over time, and therefore judges that, following periods when inflation has been running persistently below 2 percent, appropriate monetary policy will likely aim to achieve inflation moderately above 2 percent for some time.”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F451-2397-4B4C-A2B0-B4155CDB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8A5C744-3B1C-BAB0-4A5B-92D5290EC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44579"/>
            <a:ext cx="10515600" cy="44276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4685E-3A85-73C6-CF98-8C42C5D5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Didn’t the Fed Act by April 2021?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A7F8-FA37-6EF6-3EB7-E7E453D3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8BC0B-3BA4-C4B3-C799-50344254F6CC}"/>
              </a:ext>
            </a:extLst>
          </p:cNvPr>
          <p:cNvSpPr txBox="1"/>
          <p:nvPr/>
        </p:nvSpPr>
        <p:spPr>
          <a:xfrm>
            <a:off x="2937510" y="2491740"/>
            <a:ext cx="760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Have They Forgotten about Policy Lags!!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28AB9-D8F6-1193-B038-D8BF7AC57E79}"/>
              </a:ext>
            </a:extLst>
          </p:cNvPr>
          <p:cNvSpPr txBox="1"/>
          <p:nvPr/>
        </p:nvSpPr>
        <p:spPr>
          <a:xfrm>
            <a:off x="2937510" y="3051810"/>
            <a:ext cx="474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But, by March 2022 Things Changed!</a:t>
            </a:r>
          </a:p>
        </p:txBody>
      </p:sp>
    </p:spTree>
    <p:extLst>
      <p:ext uri="{BB962C8B-B14F-4D97-AF65-F5344CB8AC3E}">
        <p14:creationId xmlns:p14="http://schemas.microsoft.com/office/powerpoint/2010/main" val="21355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B643-7D50-F841-F942-7102FEA5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Powell Learned His Lesson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CCD1-8BB3-B55E-D92A-000EB43DC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Letting inflation exceed the target causes lots of problems.</a:t>
            </a:r>
          </a:p>
          <a:p>
            <a:r>
              <a:rPr lang="en-US" dirty="0"/>
              <a:t>Because of lags you must act in advance of a potential problem.</a:t>
            </a:r>
          </a:p>
          <a:p>
            <a:endParaRPr lang="en-US" dirty="0"/>
          </a:p>
          <a:p>
            <a:r>
              <a:rPr lang="en-US" dirty="0"/>
              <a:t>But, in January of this year the Fed reaffirmed that it was targeting average realized inflation!</a:t>
            </a:r>
          </a:p>
          <a:p>
            <a:endParaRPr lang="en-US" dirty="0"/>
          </a:p>
          <a:p>
            <a:r>
              <a:rPr lang="en-US" dirty="0"/>
              <a:t>But where does the economy go from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1CF00-8E58-A7FE-C1D0-A4416371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8265-B620-15A4-E7D7-FC6B4949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CAE3-7DB9-B741-83C4-E68661184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Facts about the Fed; and its historical performance.</a:t>
            </a:r>
          </a:p>
          <a:p>
            <a:r>
              <a:rPr lang="en-US" dirty="0"/>
              <a:t>The short-run determinants of inflation and unemployment.</a:t>
            </a:r>
          </a:p>
          <a:p>
            <a:r>
              <a:rPr lang="en-US" dirty="0"/>
              <a:t>The Fed’s policy tools.</a:t>
            </a:r>
          </a:p>
          <a:p>
            <a:r>
              <a:rPr lang="en-US" dirty="0"/>
              <a:t>Monetary policy during the recession and the subsequent rise in inflation.</a:t>
            </a:r>
          </a:p>
          <a:p>
            <a:r>
              <a:rPr lang="en-US" dirty="0"/>
              <a:t>Where does the Fed go from here?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92322-CD3C-A9BC-56E9-11DE3B9E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19A6-615B-1C16-9175-289C110F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 Economic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4D1E-E799-D546-31F6-FCC51235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4BCAC-5D9A-23BE-3296-6CE9663217A9}"/>
              </a:ext>
            </a:extLst>
          </p:cNvPr>
          <p:cNvSpPr txBox="1"/>
          <p:nvPr/>
        </p:nvSpPr>
        <p:spPr>
          <a:xfrm>
            <a:off x="7559039" y="1600200"/>
            <a:ext cx="4158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Austin </a:t>
            </a:r>
            <a:r>
              <a:rPr lang="en-US" sz="2400" dirty="0" err="1"/>
              <a:t>Goolsbee</a:t>
            </a:r>
            <a:r>
              <a:rPr lang="en-US" sz="2400" dirty="0"/>
              <a:t>, President of the Chicago Fed.  The economy is on a “golden path” and will achieve the  “mother of all soft landings.”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FE4CE-9C2E-37D5-6F58-542DA1F74C2C}"/>
              </a:ext>
            </a:extLst>
          </p:cNvPr>
          <p:cNvSpPr txBox="1"/>
          <p:nvPr/>
        </p:nvSpPr>
        <p:spPr>
          <a:xfrm>
            <a:off x="2493895" y="1109065"/>
            <a:ext cx="276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3/20/2024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F35686-1519-410A-D63D-82AC98B4B87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" y="1600200"/>
            <a:ext cx="53949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22A6-18AC-F118-9DD2-8F855177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Not!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FDF8E-68E7-1F3C-9389-6F5DF416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2B3A49A-3F12-F320-E490-416C89E27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82" y="1521912"/>
            <a:ext cx="5795530" cy="435133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13919E-52E2-7D7A-CE48-3EB6FF37A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62" y="1682366"/>
            <a:ext cx="5286141" cy="42976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3F1F2E8-1E23-CCDF-43AD-1936E1E47973}"/>
              </a:ext>
            </a:extLst>
          </p:cNvPr>
          <p:cNvSpPr/>
          <p:nvPr/>
        </p:nvSpPr>
        <p:spPr>
          <a:xfrm>
            <a:off x="5191626" y="2983832"/>
            <a:ext cx="451185" cy="16543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D94C-BDE8-FFE1-9362-5B004C96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</a:t>
            </a:r>
            <a:r>
              <a:rPr lang="en-US" dirty="0"/>
              <a:t>lation Expectations: Heating 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6DE86-7EA2-ED23-4FC6-C0763208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F4262-09FE-4799-4613-9C541084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25" y="1851407"/>
            <a:ext cx="6189921" cy="416267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8993881-D18F-E8D3-F7EE-F8E68FC95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881" y="1851407"/>
            <a:ext cx="5836544" cy="4206240"/>
          </a:xfrm>
        </p:spPr>
      </p:pic>
    </p:spTree>
    <p:extLst>
      <p:ext uri="{BB962C8B-B14F-4D97-AF65-F5344CB8AC3E}">
        <p14:creationId xmlns:p14="http://schemas.microsoft.com/office/powerpoint/2010/main" val="28907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8662-048C-E1BC-AFA8-F286D690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ve My Pay Grade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DC03-E9BA-8FA7-E1C9-58F4B969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Cut or Not To Cut.</a:t>
            </a:r>
          </a:p>
          <a:p>
            <a:r>
              <a:rPr lang="en-US" dirty="0"/>
              <a:t>Don’t Forget about Lags.</a:t>
            </a:r>
          </a:p>
          <a:p>
            <a:r>
              <a:rPr lang="en-US" dirty="0"/>
              <a:t>Political Reaction once Rates Start Coming Down (Unemployment Up)?</a:t>
            </a:r>
          </a:p>
          <a:p>
            <a:r>
              <a:rPr lang="en-US" dirty="0"/>
              <a:t>Stay Tuned:  5/31, April PCE Inflation (BEA); 7/7 May Employment Report (BLS), 7/12, May CPI Inflation (BLS); 7/12 FOMC Mtg.!</a:t>
            </a:r>
          </a:p>
          <a:p>
            <a:pPr marL="0" indent="0">
              <a:buNone/>
            </a:pPr>
            <a:r>
              <a:rPr lang="en-US" dirty="0"/>
              <a:t>The 2024 election may hinge on what the Fed does and when.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E865D-FDB2-0419-4B62-B68301C4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6400" dirty="0"/>
              <a:t>Geoffrey Woglom grwoglom@amherst.edu</a:t>
            </a:r>
          </a:p>
          <a:p>
            <a:pPr marL="0" indent="0" algn="ctr">
              <a:buNone/>
            </a:pPr>
            <a:r>
              <a:rPr lang="en-US" sz="7400" dirty="0">
                <a:hlinkClick r:id="rId3"/>
              </a:rPr>
              <a:t>https://sites.google.com/view/macro-current-issues/monetary-policy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I</a:t>
            </a:r>
            <a:r>
              <a:rPr lang="en-US" sz="7400" dirty="0">
                <a:hlinkClick r:id="rId4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F497-F0C0-7202-7E2C-0BBD8596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Evolution of the Fed’s Role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in the Macro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9893-883F-C144-F672-D7FC7FE3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Federal Reserve Act of 1913 – “furnish an elastic currency”</a:t>
            </a:r>
          </a:p>
          <a:p>
            <a:r>
              <a:rPr lang="en-US" sz="2800" dirty="0"/>
              <a:t>Employment Act of 1946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“Full employment” is a  Executive Government Responsibility.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Council of Economic Advisors.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Report of the President.</a:t>
            </a:r>
          </a:p>
          <a:p>
            <a:pPr marL="571500" indent="-514350"/>
            <a:r>
              <a:rPr lang="en-US" dirty="0"/>
              <a:t>Humphrey Hawkins Act 1978 &amp; the Fed’s “Dual” mandate</a:t>
            </a:r>
          </a:p>
          <a:p>
            <a:pPr marL="971550" lvl="1" indent="-514350"/>
            <a:r>
              <a:rPr lang="en-US" dirty="0"/>
              <a:t>Full employment</a:t>
            </a:r>
          </a:p>
          <a:p>
            <a:pPr marL="971550" lvl="1" indent="-514350"/>
            <a:r>
              <a:rPr lang="en-US" dirty="0"/>
              <a:t>Price stability</a:t>
            </a:r>
          </a:p>
          <a:p>
            <a:r>
              <a:rPr lang="en-US" dirty="0"/>
              <a:t>Division of Labor between Monetary and Fiscal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4C3EB-CF22-9CAE-D2EE-27D7A8ED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4BBA-DAB0-4288-86CA-E1FF1086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bilizer in Chief: 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389C-DB4A-436D-8603-DEE548E1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Fed’s Dual Mandate: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“Stable prices” which means 2% rate of inflation in  the Personal Consumption Price Index (which corresponds to about 2.5% inflation in the more well-known CPI).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“Maximum employment” which means the highest level of employment (lowest unemployment rate) consistent with mandate 1.</a:t>
            </a:r>
          </a:p>
          <a:p>
            <a:r>
              <a:rPr lang="en-US" sz="2400" dirty="0"/>
              <a:t>Monetary policy is made by the Federal Open Market Committee (FOMC), comprised of the 7 Fed Governors and 5 of the 12 Presidents of the Regional Federal Reserve Banks on a rotating basis.  </a:t>
            </a:r>
          </a:p>
          <a:p>
            <a:r>
              <a:rPr lang="en-US" sz="2400" dirty="0"/>
              <a:t>The FOMC has scheduled meetings 8 times a year, but can hold unscheduled meetings at a moments notice (e.g., March of 2020)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A9B4-7752-4E6C-A57E-29A74214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ABA6E7-BED4-4657-BBB7-80C3B685E2F0}"/>
              </a:ext>
            </a:extLst>
          </p:cNvPr>
          <p:cNvGrpSpPr>
            <a:grpSpLocks noChangeAspect="1"/>
          </p:cNvGrpSpPr>
          <p:nvPr/>
        </p:nvGrpSpPr>
        <p:grpSpPr>
          <a:xfrm>
            <a:off x="7357465" y="0"/>
            <a:ext cx="2349031" cy="2798064"/>
            <a:chOff x="6561931" y="762000"/>
            <a:chExt cx="3090752" cy="39703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F609A6-F8DF-45BB-AF7F-6A70D100A0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61931" y="762000"/>
              <a:ext cx="3090752" cy="3970318"/>
              <a:chOff x="5037931" y="768885"/>
              <a:chExt cx="4221162" cy="4788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E4CB7A-0418-4881-B75B-0DDD2FB13670}"/>
                  </a:ext>
                </a:extLst>
              </p:cNvPr>
              <p:cNvSpPr txBox="1"/>
              <p:nvPr/>
            </p:nvSpPr>
            <p:spPr>
              <a:xfrm>
                <a:off x="5037931" y="768885"/>
                <a:ext cx="4221162" cy="47886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  <p:pic>
            <p:nvPicPr>
              <p:cNvPr id="7" name="Picture 4" descr="Image: Governor Jerome H. Powell">
                <a:extLst>
                  <a:ext uri="{FF2B5EF4-FFF2-40B4-BE49-F238E27FC236}">
                    <a16:creationId xmlns:a16="http://schemas.microsoft.com/office/drawing/2014/main" id="{326C2786-FA03-4EF1-B401-7DDC528A5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1139558"/>
                <a:ext cx="220133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F5D535-62A0-4A3F-85EF-C48FA5435FAF}"/>
                </a:ext>
              </a:extLst>
            </p:cNvPr>
            <p:cNvSpPr txBox="1"/>
            <p:nvPr/>
          </p:nvSpPr>
          <p:spPr>
            <a:xfrm>
              <a:off x="7031736" y="3264408"/>
              <a:ext cx="21099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Jerome Powell</a:t>
              </a:r>
            </a:p>
            <a:p>
              <a:pPr algn="ctr"/>
              <a:r>
                <a:rPr lang="en-US" sz="1800" dirty="0"/>
                <a:t>February 2018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DD473F-45D4-C58F-DABD-D276E7769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17515"/>
            <a:ext cx="10515600" cy="43644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BD07D-5C46-4789-BE3B-CE0DD9E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2AAE-6B9A-45E7-9AA4-A05D329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DF445-1B9B-BBDA-A19B-172B371E1C80}"/>
              </a:ext>
            </a:extLst>
          </p:cNvPr>
          <p:cNvSpPr txBox="1"/>
          <p:nvPr/>
        </p:nvSpPr>
        <p:spPr>
          <a:xfrm>
            <a:off x="4956716" y="2313878"/>
            <a:ext cx="418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Bars are Recessions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99CC2-AA30-F15F-A65B-2455B4254916}"/>
              </a:ext>
            </a:extLst>
          </p:cNvPr>
          <p:cNvSpPr txBox="1"/>
          <p:nvPr/>
        </p:nvSpPr>
        <p:spPr>
          <a:xfrm>
            <a:off x="3753852" y="2313878"/>
            <a:ext cx="18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Volcker Disinflation</a:t>
            </a:r>
          </a:p>
        </p:txBody>
      </p:sp>
    </p:spTree>
    <p:extLst>
      <p:ext uri="{BB962C8B-B14F-4D97-AF65-F5344CB8AC3E}">
        <p14:creationId xmlns:p14="http://schemas.microsoft.com/office/powerpoint/2010/main" val="5977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ED32-CC0D-4465-A709-239684B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“Price Stability”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603B-44AF-4B61-AEC7-D114552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597DDC-418E-3B3C-4BA2-6DFDB0FBA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071" y="1401103"/>
            <a:ext cx="10515600" cy="4753583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F197C49-EE39-5271-39EA-91A964AD2A9E}"/>
              </a:ext>
            </a:extLst>
          </p:cNvPr>
          <p:cNvGrpSpPr/>
          <p:nvPr/>
        </p:nvGrpSpPr>
        <p:grpSpPr>
          <a:xfrm>
            <a:off x="3475685" y="2254615"/>
            <a:ext cx="5184533" cy="3125637"/>
            <a:chOff x="3280144" y="1611346"/>
            <a:chExt cx="5184533" cy="31256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56404-3DAA-A275-64B9-9C0611CBFBB3}"/>
                </a:ext>
              </a:extLst>
            </p:cNvPr>
            <p:cNvSpPr txBox="1"/>
            <p:nvPr/>
          </p:nvSpPr>
          <p:spPr>
            <a:xfrm>
              <a:off x="3892677" y="1611346"/>
              <a:ext cx="45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Great Moderation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91CCF46-963D-CAF7-4D08-5A266E10470F}"/>
                </a:ext>
              </a:extLst>
            </p:cNvPr>
            <p:cNvSpPr/>
            <p:nvPr/>
          </p:nvSpPr>
          <p:spPr>
            <a:xfrm>
              <a:off x="3280144" y="2116322"/>
              <a:ext cx="4572000" cy="262066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7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BEC2-5C22-4238-AC34-470351F3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terminants of Unemployment &amp;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996E-7E47-493D-9BC6-5B55D207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Short run:</a:t>
            </a:r>
          </a:p>
          <a:p>
            <a:r>
              <a:rPr lang="en-US" dirty="0"/>
              <a:t>Unemployment:  The higher the level of total spending the lower the unemployment rate.</a:t>
            </a:r>
          </a:p>
          <a:p>
            <a:r>
              <a:rPr lang="en-US" dirty="0"/>
              <a:t>Inflation: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“Too much Spending:” Total spending </a:t>
            </a:r>
            <a:r>
              <a:rPr lang="en-US" b="1" i="1" dirty="0"/>
              <a:t>above</a:t>
            </a:r>
            <a:r>
              <a:rPr lang="en-US" dirty="0"/>
              <a:t> the economy’s normal capacity (“potential output”) tends to </a:t>
            </a:r>
            <a:r>
              <a:rPr lang="en-US" b="1" i="1" dirty="0"/>
              <a:t>increase</a:t>
            </a:r>
            <a:r>
              <a:rPr lang="en-US" dirty="0"/>
              <a:t> inflation (Vietnam War) 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in production costs (e.g., “supply chain bottlenecks;” stagflation of the 70s)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Expectations of high inflation can cause inflation to be high (persistence of high inflation in early 80s).</a:t>
            </a:r>
          </a:p>
          <a:p>
            <a:r>
              <a:rPr lang="en-US" dirty="0"/>
              <a:t>The Fed can affect 1, influence 3., but has no effect on 2.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FE33-8EBF-42F5-B5CB-8255DE0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E8CF-4888-42FB-80CE-E98E5DC7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the Money Supply?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6CE7B-8C18-49CE-8096-F1977836A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Notice the absence of the money supply.  The Fed does not believe there is a reliable, short-run link between the money supply and total spending or inflation.  </a:t>
            </a:r>
          </a:p>
          <a:p>
            <a:pPr marL="0" indent="0">
              <a:buNone/>
            </a:pPr>
            <a:r>
              <a:rPr lang="en-US" dirty="0"/>
              <a:t>The Minutes of the 3/19-20 FOMC Meeting mentions:</a:t>
            </a:r>
          </a:p>
          <a:p>
            <a:pPr lvl="1"/>
            <a:r>
              <a:rPr lang="en-US" dirty="0"/>
              <a:t>Money Supply, M1, M2 – 0 times</a:t>
            </a:r>
          </a:p>
          <a:p>
            <a:pPr lvl="1"/>
            <a:r>
              <a:rPr lang="en-US" dirty="0"/>
              <a:t>Federal funds  rate </a:t>
            </a:r>
            <a:r>
              <a:rPr lang="en-US"/>
              <a:t>– 18 </a:t>
            </a:r>
            <a:r>
              <a:rPr lang="en-US" dirty="0"/>
              <a:t>times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D9962-6A76-45E1-8680-92491F4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26622</TotalTime>
  <Words>1858</Words>
  <Application>Microsoft Office PowerPoint</Application>
  <PresentationFormat>Widescreen</PresentationFormat>
  <Paragraphs>234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Custom Design</vt:lpstr>
      <vt:lpstr>PowerPoint Presentation</vt:lpstr>
      <vt:lpstr>Submitting Questions</vt:lpstr>
      <vt:lpstr>Outline</vt:lpstr>
      <vt:lpstr>The Evolution of the Fed’s Role  in the Macro Economy</vt:lpstr>
      <vt:lpstr>Stabilizer in Chief:  the Fed</vt:lpstr>
      <vt:lpstr>Track Record on Unemployment</vt:lpstr>
      <vt:lpstr>Track Record on “Price Stability”</vt:lpstr>
      <vt:lpstr>Determinants of Unemployment &amp; Inflation</vt:lpstr>
      <vt:lpstr>What about the Money Supply?</vt:lpstr>
      <vt:lpstr>Do You See a Relationship?</vt:lpstr>
      <vt:lpstr>The Fed’s Affects the Economy via Interest Rates</vt:lpstr>
      <vt:lpstr>Become a Central Banker in One Slide!</vt:lpstr>
      <vt:lpstr>One Big Complication:  Lags</vt:lpstr>
      <vt:lpstr>A Closer Look at Interest Rate Control</vt:lpstr>
      <vt:lpstr>The Fed and Short-term Interest Rates</vt:lpstr>
      <vt:lpstr>The Importance of Long-Term Interest Rates</vt:lpstr>
      <vt:lpstr>Long-Term Interest Rates</vt:lpstr>
      <vt:lpstr>Two Secondary Tools to Affect Interest Rates</vt:lpstr>
      <vt:lpstr>When Jay Powell Talks, People Listen!</vt:lpstr>
      <vt:lpstr>People also Listen to the BLS!</vt:lpstr>
      <vt:lpstr>Predicting Future Fed Actions</vt:lpstr>
      <vt:lpstr>QE And Long-term, Risky Rates</vt:lpstr>
      <vt:lpstr>QE Had Been a Big Deal</vt:lpstr>
      <vt:lpstr>A Policy Strategy: Stabilize Expectations of Inflation</vt:lpstr>
      <vt:lpstr>Anchoring Requires Credibility</vt:lpstr>
      <vt:lpstr>The Great Moderation</vt:lpstr>
      <vt:lpstr>Policy Changes under Powell</vt:lpstr>
      <vt:lpstr>Why Didn’t the Fed Act by April 2021?</vt:lpstr>
      <vt:lpstr>Has Powell Learned His Lesson</vt:lpstr>
      <vt:lpstr>Fed Economic Projections</vt:lpstr>
      <vt:lpstr>Maybe Not!</vt:lpstr>
      <vt:lpstr>Inflation Expectations: Heating Up?</vt:lpstr>
      <vt:lpstr>Above My Pay Grade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440</cp:revision>
  <cp:lastPrinted>2024-02-06T19:48:05Z</cp:lastPrinted>
  <dcterms:created xsi:type="dcterms:W3CDTF">2017-05-03T22:30:38Z</dcterms:created>
  <dcterms:modified xsi:type="dcterms:W3CDTF">2024-05-20T16:08:39Z</dcterms:modified>
</cp:coreProperties>
</file>