
<file path=[Content_Types].xml><?xml version="1.0" encoding="utf-8"?>
<Types xmlns="http://schemas.openxmlformats.org/package/2006/content-types">
  <Default Extension="emf" ContentType="image/x-emf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7"/>
  </p:notesMasterIdLst>
  <p:handoutMasterIdLst>
    <p:handoutMasterId r:id="rId48"/>
  </p:handoutMasterIdLst>
  <p:sldIdLst>
    <p:sldId id="4194" r:id="rId2"/>
    <p:sldId id="4001" r:id="rId3"/>
    <p:sldId id="4094" r:id="rId4"/>
    <p:sldId id="4138" r:id="rId5"/>
    <p:sldId id="4139" r:id="rId6"/>
    <p:sldId id="4135" r:id="rId7"/>
    <p:sldId id="259" r:id="rId8"/>
    <p:sldId id="1557" r:id="rId9"/>
    <p:sldId id="1584" r:id="rId10"/>
    <p:sldId id="325" r:id="rId11"/>
    <p:sldId id="1650" r:id="rId12"/>
    <p:sldId id="1651" r:id="rId13"/>
    <p:sldId id="1558" r:id="rId14"/>
    <p:sldId id="1555" r:id="rId15"/>
    <p:sldId id="1631" r:id="rId16"/>
    <p:sldId id="1632" r:id="rId17"/>
    <p:sldId id="1633" r:id="rId18"/>
    <p:sldId id="1590" r:id="rId19"/>
    <p:sldId id="1591" r:id="rId20"/>
    <p:sldId id="1579" r:id="rId21"/>
    <p:sldId id="1600" r:id="rId22"/>
    <p:sldId id="4136" r:id="rId23"/>
    <p:sldId id="1562" r:id="rId24"/>
    <p:sldId id="1551" r:id="rId25"/>
    <p:sldId id="1614" r:id="rId26"/>
    <p:sldId id="1647" r:id="rId27"/>
    <p:sldId id="1648" r:id="rId28"/>
    <p:sldId id="1649" r:id="rId29"/>
    <p:sldId id="1634" r:id="rId30"/>
    <p:sldId id="1642" r:id="rId31"/>
    <p:sldId id="1572" r:id="rId32"/>
    <p:sldId id="1657" r:id="rId33"/>
    <p:sldId id="1655" r:id="rId34"/>
    <p:sldId id="1654" r:id="rId35"/>
    <p:sldId id="1640" r:id="rId36"/>
    <p:sldId id="1624" r:id="rId37"/>
    <p:sldId id="4137" r:id="rId38"/>
    <p:sldId id="1616" r:id="rId39"/>
    <p:sldId id="1661" r:id="rId40"/>
    <p:sldId id="1575" r:id="rId41"/>
    <p:sldId id="1663" r:id="rId42"/>
    <p:sldId id="1662" r:id="rId43"/>
    <p:sldId id="3974" r:id="rId44"/>
    <p:sldId id="4480" r:id="rId45"/>
    <p:sldId id="4140" r:id="rId4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04"/>
    <a:srgbClr val="0C4C88"/>
    <a:srgbClr val="86429A"/>
    <a:srgbClr val="CF1D01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1" autoAdjust="0"/>
    <p:restoredTop sz="86529" autoAdjust="0"/>
  </p:normalViewPr>
  <p:slideViewPr>
    <p:cSldViewPr snapToGrid="0" snapToObjects="1">
      <p:cViewPr varScale="1">
        <p:scale>
          <a:sx n="89" d="100"/>
          <a:sy n="89" d="100"/>
        </p:scale>
        <p:origin x="86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1E8A9-FC94-5E43-BF52-2C849C27A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5E0-137A-9F44-99F4-7169D6C0C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11A0-DFE4-3E42-9FDF-B067E93F6A88}" type="datetimeFigureOut">
              <a:rPr lang="en-US" smtClean="0"/>
              <a:t>5/14/23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6B6E-DF2B-0B45-B2E7-7B41CB11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A55E8-1921-8B44-82DB-8DA26A2E5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4846-FDBC-A14B-B850-F56D5DC2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5/14/23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14/05/2023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14/05/2023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11_generations_isaacs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Spring</a:t>
            </a:r>
            <a:r>
              <a:rPr lang="en-US" sz="3600" b="1" i="1" dirty="0"/>
              <a:t>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Olli – Washington University in St. Louis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 at that same age.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E76ABD-2C11-4415-93DE-A8200095C452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mobility.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0B190-FF31-4CFD-B541-D4CC1D4155CB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</a:t>
            </a:r>
          </a:p>
          <a:p>
            <a:pPr lvl="1"/>
            <a:r>
              <a:rPr lang="en-US" dirty="0"/>
              <a:t>Growth does not have implications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A19A-3B1B-4308-B3A6-D80D7B43979A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7188F-796B-4BB1-8021-5C53CAB5C5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FF3F11-48F0-4772-B7BF-AB8B02BC53E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9AC06-BCDF-47EB-A20F-C2FB48F55F7A}"/>
              </a:ext>
            </a:extLst>
          </p:cNvPr>
          <p:cNvSpPr txBox="1"/>
          <p:nvPr/>
        </p:nvSpPr>
        <p:spPr>
          <a:xfrm>
            <a:off x="5715726" y="5375306"/>
            <a:ext cx="137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Year of Birth</a:t>
            </a:r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F49CD-4FA5-4BF9-AE5C-503892B9990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endParaRPr lang="en-US" dirty="0"/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/>
              <a:t>Perfect Mobility: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79511-A445-4D60-8BD8-0A627B746B98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CA7B-A5AD-1144-A195-1D28B126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 Probabilities in the United States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E0B-646D-0B44-A541-9E72FB4C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67" y="1018146"/>
            <a:ext cx="865246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72-6C8C-894B-8A6D-4BFBBF0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C38C-C913-FE42-8E43-1AD6A9EF966C}"/>
              </a:ext>
            </a:extLst>
          </p:cNvPr>
          <p:cNvSpPr txBox="1"/>
          <p:nvPr/>
        </p:nvSpPr>
        <p:spPr>
          <a:xfrm>
            <a:off x="5152571" y="6499997"/>
            <a:ext cx="646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https://www.brookings.edu/wp-content/uploads/2016/06/11_generations_isaacs.pdf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DC849-F809-8A4E-A5E3-8CE3C8DB3015}"/>
              </a:ext>
            </a:extLst>
          </p:cNvPr>
          <p:cNvSpPr/>
          <p:nvPr/>
        </p:nvSpPr>
        <p:spPr>
          <a:xfrm>
            <a:off x="1828801" y="1079500"/>
            <a:ext cx="2032000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61F0E6-ED98-4E44-814E-B64F75A2A6B8}"/>
              </a:ext>
            </a:extLst>
          </p:cNvPr>
          <p:cNvSpPr/>
          <p:nvPr/>
        </p:nvSpPr>
        <p:spPr>
          <a:xfrm>
            <a:off x="3458212" y="4552581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2FFB3C-E5A6-4A50-B002-9C8672ECCD18}"/>
              </a:ext>
            </a:extLst>
          </p:cNvPr>
          <p:cNvSpPr/>
          <p:nvPr/>
        </p:nvSpPr>
        <p:spPr>
          <a:xfrm>
            <a:off x="3464564" y="169817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C51D1A-7BAF-4698-B454-D61219038FF9}"/>
              </a:ext>
            </a:extLst>
          </p:cNvPr>
          <p:cNvSpPr/>
          <p:nvPr/>
        </p:nvSpPr>
        <p:spPr>
          <a:xfrm>
            <a:off x="7263134" y="234206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1C993-3500-443D-9539-B086CF5F2F2D}"/>
              </a:ext>
            </a:extLst>
          </p:cNvPr>
          <p:cNvSpPr/>
          <p:nvPr/>
        </p:nvSpPr>
        <p:spPr>
          <a:xfrm>
            <a:off x="7263134" y="495072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9659A-8527-46FC-9FB4-61F2BD234233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070454" y="617626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F60C-8668-4EB8-AA87-9A473D378C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FD902-467D-4224-B789-FE8F27354651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lnSpcReduction="100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</a:t>
            </a:r>
          </a:p>
          <a:p>
            <a:pPr lvl="1"/>
            <a:r>
              <a:rPr lang="en-US" dirty="0"/>
              <a:t>Half of people born in the mid-1980s have not outperformed their parents in terms of income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2F7DC3-745F-41F0-B883-7C52444A5A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desirable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b="0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</a:t>
            </a:r>
          </a:p>
          <a:p>
            <a:pPr marL="457200" lvl="1" indent="0">
              <a:buNone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b="0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1D9CC-5125-43BA-94A2-2FA01738C5DD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444538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incremental steps to take towards a better outcome, and policy changes are best done in incremental steps in any case.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0A9B-2F2D-4D1B-81C7-2796A411A63B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34727-7A9E-4966-B46F-63239B464E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44ACE-45B7-454E-9278-11AE1C726F61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CBAF2-F299-4BBA-8093-3081FBE94926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352-2819-1043-9F26-344876B1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Perception and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ABEA-400C-274A-BC9E-665C709A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Perception: “American Dream”  vs “Old World”</a:t>
            </a:r>
          </a:p>
          <a:p>
            <a:pPr lvl="1"/>
            <a:r>
              <a:rPr lang="en-US" dirty="0"/>
              <a:t>General belief is that the U.S. has </a:t>
            </a:r>
            <a:r>
              <a:rPr lang="en-US" b="1" i="1" dirty="0"/>
              <a:t>greater mobility </a:t>
            </a:r>
            <a:r>
              <a:rPr lang="en-US" dirty="0"/>
              <a:t>than elsewhere.</a:t>
            </a:r>
          </a:p>
          <a:p>
            <a:pPr lvl="2"/>
            <a:r>
              <a:rPr lang="en-US" dirty="0"/>
              <a:t>Fewer explicit barriers – no nobility titles.</a:t>
            </a:r>
          </a:p>
          <a:p>
            <a:pPr lvl="2"/>
            <a:r>
              <a:rPr lang="en-US" dirty="0"/>
              <a:t>More meritocratic – “rags to riches”, </a:t>
            </a:r>
            <a:r>
              <a:rPr lang="en-US" dirty="0" err="1"/>
              <a:t>Heratio</a:t>
            </a:r>
            <a:r>
              <a:rPr lang="en-US" dirty="0"/>
              <a:t> Alger</a:t>
            </a:r>
          </a:p>
          <a:p>
            <a:pPr lvl="2"/>
            <a:r>
              <a:rPr lang="en-US" dirty="0"/>
              <a:t>The American Dream plays a significant part in national identity.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Reality: Overestimate of actual mobility</a:t>
            </a:r>
          </a:p>
          <a:p>
            <a:pPr lvl="1"/>
            <a:r>
              <a:rPr lang="en-US" dirty="0"/>
              <a:t>Common perception is incorrect.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7C8AA-1A6E-B44F-93E5-CD1F49B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DAD76-09C7-4C7B-8D7F-CEC13AB698C0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(5/5):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(5/12): 	Economic Inequality (Adina </a:t>
            </a:r>
            <a:r>
              <a:rPr lang="en-US" dirty="0" err="1"/>
              <a:t>Ardelean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(5/19): 	Economic Mobility (Kathryn Wilson, Kent State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(5/26):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7EF8-F4D2-4139-9EE7-D7162A7904BC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AF90C-B8FC-4060-9033-ABF954328CC1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 psychological traits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 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AAE21-F3B3-4C1A-B47A-703168F13EC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 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6D0E9-C838-43FB-B2EF-D88B3056256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364A6-165C-40F4-93A2-8BE2A54FBFE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788D7D-ACF3-4A93-8E1B-D9979690234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Business Ownership</a:t>
            </a:r>
          </a:p>
          <a:p>
            <a:r>
              <a:rPr lang="en-US" dirty="0"/>
              <a:t>Inventions</a:t>
            </a:r>
          </a:p>
          <a:p>
            <a:r>
              <a:rPr lang="en-US" dirty="0"/>
              <a:t>Job Networks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7AB241-7D9A-450E-B9E6-1F0AABF3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066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Opportunities: </a:t>
            </a:r>
            <a:br>
              <a:rPr lang="en-US" dirty="0"/>
            </a:br>
            <a:r>
              <a:rPr lang="en-US" dirty="0"/>
              <a:t>	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24128-3F3F-4B78-BDE2-942DDFD91B7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078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Business Incorporation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1FFF4-D21D-4509-898B-FD280A52BEC7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78C33-C974-6049-ADBC-C8BF1F764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2B414D"/>
                </a:solidFill>
              </a:rPr>
              <a:t>2 out of 3 sons of the top earners in Canada get access to their father’s employer.</a:t>
            </a:r>
          </a:p>
          <a:p>
            <a:r>
              <a:rPr lang="en-US" b="0" dirty="0">
                <a:solidFill>
                  <a:srgbClr val="2B414D"/>
                </a:solidFill>
              </a:rPr>
              <a:t>Much less access at lower levels of parental earnings.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76F6-44B8-7C44-88DA-00451400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C593B1-5F80-3243-91A2-671C84C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employment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146F4-1614-C543-A4CC-824403A7E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88265"/>
            <a:ext cx="5181600" cy="4143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40AF7-9BA5-4DA0-A7FB-E831444A0C2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78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tomorrow </a:t>
            </a:r>
          </a:p>
          <a:p>
            <a:pPr lvl="1"/>
            <a:r>
              <a:rPr lang="en-US" dirty="0"/>
              <a:t>(https:// </a:t>
            </a:r>
            <a:r>
              <a:rPr lang="en-US" dirty="0" err="1"/>
              <a:t>NEEDEcon.org</a:t>
            </a:r>
            <a:r>
              <a:rPr lang="en-US" dirty="0"/>
              <a:t>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01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8796"/>
            <a:ext cx="3346056" cy="2652338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High math-ability 3</a:t>
            </a:r>
            <a:r>
              <a:rPr lang="en-US" sz="2000" b="0" baseline="30000" dirty="0">
                <a:solidFill>
                  <a:srgbClr val="2B414D"/>
                </a:solidFill>
              </a:rPr>
              <a:t>rd</a:t>
            </a:r>
            <a:r>
              <a:rPr lang="en-US" sz="2000" b="0" dirty="0">
                <a:solidFill>
                  <a:srgbClr val="2B414D"/>
                </a:solidFill>
              </a:rPr>
              <a:t> graders go on to become inventors </a:t>
            </a:r>
            <a:r>
              <a:rPr lang="en-US" sz="2000" b="0" i="1" dirty="0">
                <a:solidFill>
                  <a:srgbClr val="2B414D"/>
                </a:solidFill>
              </a:rPr>
              <a:t>if</a:t>
            </a:r>
            <a:r>
              <a:rPr lang="en-US" sz="2000" b="0" dirty="0">
                <a:solidFill>
                  <a:srgbClr val="2B414D"/>
                </a:solidFill>
              </a:rPr>
              <a:t> their family is well-off.</a:t>
            </a: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(Also if they grow up in high-innovation areas)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9EF08C-AA7D-4229-9FD0-FA102933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35" y="1654852"/>
            <a:ext cx="6630582" cy="4392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5F887-1DEE-4FFC-9B69-76CC438568E3}"/>
              </a:ext>
            </a:extLst>
          </p:cNvPr>
          <p:cNvSpPr txBox="1"/>
          <p:nvPr/>
        </p:nvSpPr>
        <p:spPr>
          <a:xfrm flipH="1">
            <a:off x="9630894" y="6450347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Bell et al (2018)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D63F37-B9F9-4E94-853A-4C3DF2E2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Inventions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9DDFB-958A-4568-8FE2-C0E6E413F7E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84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/>
              <a:t>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491E5-D196-4DC3-B8EA-C5773C80DED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09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B-W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375811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Kathryn Wilson, Ph.D.</a:t>
            </a:r>
          </a:p>
          <a:p>
            <a:pPr marL="0" indent="0" algn="ctr">
              <a:buNone/>
            </a:pPr>
            <a:r>
              <a:rPr lang="en-US" dirty="0"/>
              <a:t>kwilson3@kent.edu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8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Kathryn Wilson, Ph.D.</a:t>
            </a:r>
          </a:p>
          <a:p>
            <a:pPr algn="ctr"/>
            <a:r>
              <a:rPr lang="en-US" sz="2400" dirty="0"/>
              <a:t>Kent State University</a:t>
            </a:r>
          </a:p>
          <a:p>
            <a:pPr algn="ctr"/>
            <a:r>
              <a:rPr lang="en-US" sz="2000" dirty="0"/>
              <a:t>May 19, 2023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2095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class.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27D82-EABE-471D-9100-F4A704E5F6EF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55330</TotalTime>
  <Words>2474</Words>
  <Application>Microsoft Macintosh PowerPoint</Application>
  <PresentationFormat>Widescreen</PresentationFormat>
  <Paragraphs>377</Paragraphs>
  <Slides>45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mobility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American Dream: Geography Matters</vt:lpstr>
      <vt:lpstr>Measuring Relative Mobility</vt:lpstr>
      <vt:lpstr>Transition Probabilities in the United States</vt:lpstr>
      <vt:lpstr>Transitions: International Comparisons</vt:lpstr>
      <vt:lpstr>American Dream: Geography Matters</vt:lpstr>
      <vt:lpstr>  Summary of Empirical Patterns</vt:lpstr>
      <vt:lpstr>III. What is the desirable level of economic mobility?</vt:lpstr>
      <vt:lpstr>Absolute or Relative Mobility?</vt:lpstr>
      <vt:lpstr> The “Right” Level of Relative Mobility</vt:lpstr>
      <vt:lpstr>Survey Says on Upward Mobility from the BOTTOM</vt:lpstr>
      <vt:lpstr>Survey Says on Downward Mobility from the TOP</vt:lpstr>
      <vt:lpstr>Preferences hit Awkward Truth: Math</vt:lpstr>
      <vt:lpstr>Public Perception and Sentiment</vt:lpstr>
      <vt:lpstr>The “American Dream” Shapes Perceptions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Career Opportunities:   an Avenue and Barrier to Mobility</vt:lpstr>
      <vt:lpstr>Career Opportunities – Business Incorporation</vt:lpstr>
      <vt:lpstr>Career Opportunities – employment networks</vt:lpstr>
      <vt:lpstr>Career Opportunities – Inventions</vt:lpstr>
      <vt:lpstr> Policy Options</vt:lpstr>
      <vt:lpstr> Summary: Economic Mobility</vt:lpstr>
      <vt:lpstr>Climate Change Economics</vt:lpstr>
      <vt:lpstr>Evidence of the B-W Wealth Gap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</dc:title>
  <dc:creator>haveman</dc:creator>
  <cp:lastModifiedBy>Jon Haveman</cp:lastModifiedBy>
  <cp:revision>206</cp:revision>
  <cp:lastPrinted>2022-11-15T21:58:27Z</cp:lastPrinted>
  <dcterms:created xsi:type="dcterms:W3CDTF">2019-05-21T15:04:18Z</dcterms:created>
  <dcterms:modified xsi:type="dcterms:W3CDTF">2023-05-14T20:34:31Z</dcterms:modified>
</cp:coreProperties>
</file>