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jpg&amp;ehk=7SeszQtU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54"/>
  </p:notesMasterIdLst>
  <p:sldIdLst>
    <p:sldId id="4761" r:id="rId2"/>
    <p:sldId id="4001" r:id="rId3"/>
    <p:sldId id="4782" r:id="rId4"/>
    <p:sldId id="4867" r:id="rId5"/>
    <p:sldId id="4139" r:id="rId6"/>
    <p:sldId id="4135" r:id="rId7"/>
    <p:sldId id="259" r:id="rId8"/>
    <p:sldId id="1557" r:id="rId9"/>
    <p:sldId id="1584" r:id="rId10"/>
    <p:sldId id="325" r:id="rId11"/>
    <p:sldId id="1650" r:id="rId12"/>
    <p:sldId id="1651" r:id="rId13"/>
    <p:sldId id="1558" r:id="rId14"/>
    <p:sldId id="1555" r:id="rId15"/>
    <p:sldId id="1631" r:id="rId16"/>
    <p:sldId id="1632" r:id="rId17"/>
    <p:sldId id="4870" r:id="rId18"/>
    <p:sldId id="1633" r:id="rId19"/>
    <p:sldId id="4868" r:id="rId20"/>
    <p:sldId id="3985" r:id="rId21"/>
    <p:sldId id="1591" r:id="rId22"/>
    <p:sldId id="4869" r:id="rId23"/>
    <p:sldId id="3544" r:id="rId24"/>
    <p:sldId id="1600" r:id="rId25"/>
    <p:sldId id="4136" r:id="rId26"/>
    <p:sldId id="1562" r:id="rId27"/>
    <p:sldId id="1551" r:id="rId28"/>
    <p:sldId id="1614" r:id="rId29"/>
    <p:sldId id="1647" r:id="rId30"/>
    <p:sldId id="1648" r:id="rId31"/>
    <p:sldId id="1649" r:id="rId32"/>
    <p:sldId id="1634" r:id="rId33"/>
    <p:sldId id="1635" r:id="rId34"/>
    <p:sldId id="1609" r:id="rId35"/>
    <p:sldId id="1642" r:id="rId36"/>
    <p:sldId id="1572" r:id="rId37"/>
    <p:sldId id="1657" r:id="rId38"/>
    <p:sldId id="1655" r:id="rId39"/>
    <p:sldId id="1654" r:id="rId40"/>
    <p:sldId id="1640" r:id="rId41"/>
    <p:sldId id="1624" r:id="rId42"/>
    <p:sldId id="4507" r:id="rId43"/>
    <p:sldId id="4137" r:id="rId44"/>
    <p:sldId id="1616" r:id="rId45"/>
    <p:sldId id="1661" r:id="rId46"/>
    <p:sldId id="1575" r:id="rId47"/>
    <p:sldId id="4508" r:id="rId48"/>
    <p:sldId id="1663" r:id="rId49"/>
    <p:sldId id="1662" r:id="rId50"/>
    <p:sldId id="532" r:id="rId51"/>
    <p:sldId id="4124" r:id="rId52"/>
    <p:sldId id="4506" r:id="rId53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14" autoAdjust="0"/>
    <p:restoredTop sz="91408"/>
  </p:normalViewPr>
  <p:slideViewPr>
    <p:cSldViewPr snapToGrid="0" snapToObjects="1">
      <p:cViewPr varScale="1">
        <p:scale>
          <a:sx n="110" d="100"/>
          <a:sy n="110" d="100"/>
        </p:scale>
        <p:origin x="208" y="22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3022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7EC6A77-897B-A94D-8179-085D1B4EE98D}" type="datetimeFigureOut">
              <a:rPr lang="en-US" smtClean="0"/>
              <a:t>6/16/25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monwealthfund.org/publications/issue-briefs/2015/oct/us-health-care-global-perspective" TargetMode="External"/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axenehp.com/international-healthcare-systems-us-versus-world/" TargetMode="External"/><Relationship Id="rId4" Type="http://schemas.openxmlformats.org/officeDocument/2006/relationships/hyperlink" Target="https://www.healthsystemtracker.org/chart-collection/quality-u-s-healthcare-system-compare-countries/#item-overall-age-specific-potential-years-of-life-lost-per-100000-population-1990-2017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86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55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58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6485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good resources:</a:t>
            </a:r>
            <a:endParaRPr lang="en-US" dirty="0">
              <a:hlinkClick r:id="" action="ppaction://noaction"/>
            </a:endParaRPr>
          </a:p>
          <a:p>
            <a:endParaRPr lang="en-US" dirty="0">
              <a:hlinkClick r:id="" action="ppaction://noaction"/>
            </a:endParaRPr>
          </a:p>
          <a:p>
            <a:endParaRPr lang="en-US" dirty="0">
              <a:hlinkClick r:id="" action="ppaction://noaction"/>
            </a:endParaRPr>
          </a:p>
          <a:p>
            <a:r>
              <a:rPr lang="en-US" dirty="0">
                <a:hlinkClick r:id="" action="ppaction://noaction"/>
              </a:rPr>
              <a:t>https://www.commonwealthfund.org/publications/issue-briefs/2020/jan/us-health-care-global-perspective-2019</a:t>
            </a:r>
            <a:endParaRPr lang="en-US" dirty="0"/>
          </a:p>
          <a:p>
            <a:endParaRPr lang="en-US" dirty="0"/>
          </a:p>
          <a:p>
            <a:r>
              <a:rPr lang="en-US" dirty="0"/>
              <a:t>A bit older report: </a:t>
            </a:r>
            <a:r>
              <a:rPr lang="en-US" dirty="0">
                <a:hlinkClick r:id="rId3"/>
              </a:rPr>
              <a:t>https://www.commonwealthfund.org/publications/issue-briefs/2015/oct/us-health-care-global-perspective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4"/>
              </a:rPr>
              <a:t>https://www.healthsystemtracker.org/chart-collection/quality-u-s-healthcare-system-compare-countries/#item-overall-age-specific-potential-years-of-life-lost-per-100000-population-1990-2017</a:t>
            </a:r>
            <a:endParaRPr lang="en-US" dirty="0"/>
          </a:p>
          <a:p>
            <a:endParaRPr lang="en-US" dirty="0"/>
          </a:p>
          <a:p>
            <a:pPr defTabSz="966630">
              <a:defRPr/>
            </a:pPr>
            <a:r>
              <a:rPr lang="en-US" dirty="0">
                <a:hlinkClick r:id="rId5"/>
              </a:rPr>
              <a:t>https://axenehp.com/international-healthcare-systems-us-versus-world/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C85BC4-8EB5-4604-8AA6-8BB49D60C87E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556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56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39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81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02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020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922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5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91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025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okings.edu/wp-content/uploads/2016/06/11_generations_isaacs.pdf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quitablegrowth.org/research-paper/are-todays-inequalities-limiting-tomorrows-opportunities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okings.edu/blog/social-mobility-memos/2018/01/11/raj-chetty-in-14-charts-big-findings-on-opportunity-and-mobility-we-should-know/" TargetMode="External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brookings.edu/blog/social-mobility-memos/2016/01/12/how-much-social-mobility-do-people-really-wan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brookings.edu/blog/social-mobility-memos/2016/01/12/how-much-social-mobility-do-people-really-want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i.org/publication/usa-lags-peer-countries-mobility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okings.edu/wp-content/uploads/2016/06/02_economic_mobility_sawhill.pdf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okings.edu/wp-content/uploads/2016/06/02_economic_mobility_sawhill.pdf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opportunityinsights.org/paper/recentintergenerationalmobility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&amp;ehk=7SeszQtU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hsie-moje1.wikispaces.com/" TargetMode="External"/><Relationship Id="rId4" Type="http://schemas.openxmlformats.org/officeDocument/2006/relationships/image" Target="../media/image4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mobility.png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842" y="1795708"/>
            <a:ext cx="10967013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/>
              <a:t>Osher Lifelong Learning Institute, </a:t>
            </a:r>
            <a:r>
              <a:rPr lang="en-US" sz="3600" dirty="0">
                <a:solidFill>
                  <a:schemeClr val="tx2"/>
                </a:solidFill>
              </a:rPr>
              <a:t>Spring 2025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600" b="1" i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027990"/>
            <a:ext cx="9144000" cy="18164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University of Hawaii, Manoa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40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dirty="0">
                <a:solidFill>
                  <a:schemeClr val="tx2"/>
                </a:solidFill>
              </a:rPr>
              <a:t>Host: Geoffrey Woglom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dirty="0">
                <a:solidFill>
                  <a:schemeClr val="tx2"/>
                </a:solidFill>
              </a:rPr>
              <a:t>Director, 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381652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711" y="-212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Abs</a:t>
            </a:r>
            <a:r>
              <a:rPr lang="en-US" dirty="0"/>
              <a:t>olute and Relative Mobility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470" y="1588772"/>
            <a:ext cx="6630140" cy="4525513"/>
          </a:xfrm>
        </p:spPr>
        <p:txBody>
          <a:bodyPr anchor="ctr" anchorCtr="0"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en-US" i="1" dirty="0"/>
              <a:t>Absolute</a:t>
            </a:r>
            <a:r>
              <a:rPr lang="en-US" dirty="0"/>
              <a:t> mobility</a:t>
            </a:r>
            <a:r>
              <a:rPr lang="en-US" b="0" dirty="0"/>
              <a:t>: </a:t>
            </a:r>
            <a:r>
              <a:rPr lang="en-US" b="0" dirty="0">
                <a:solidFill>
                  <a:srgbClr val="2B414D"/>
                </a:solidFill>
              </a:rPr>
              <a:t>the </a:t>
            </a:r>
            <a:r>
              <a:rPr lang="en-US" b="0" u="sng" dirty="0">
                <a:solidFill>
                  <a:srgbClr val="2B414D"/>
                </a:solidFill>
              </a:rPr>
              <a:t>difference in income</a:t>
            </a:r>
            <a:r>
              <a:rPr lang="en-US" b="0" dirty="0">
                <a:solidFill>
                  <a:srgbClr val="2B414D"/>
                </a:solidFill>
              </a:rPr>
              <a:t> from one’s parent.</a:t>
            </a:r>
          </a:p>
          <a:p>
            <a:pPr lvl="2">
              <a:buFontTx/>
              <a:buChar char="-"/>
            </a:pPr>
            <a:r>
              <a:rPr lang="en-US" dirty="0"/>
              <a:t>You’re higher on the escalator than your parents were at the same age.</a:t>
            </a:r>
          </a:p>
          <a:p>
            <a:pPr lvl="2">
              <a:buFontTx/>
              <a:buChar char="-"/>
            </a:pPr>
            <a:r>
              <a:rPr lang="en-US" dirty="0"/>
              <a:t>It is possible for </a:t>
            </a:r>
            <a:r>
              <a:rPr lang="en-US" i="1" dirty="0"/>
              <a:t>everyone</a:t>
            </a:r>
            <a:r>
              <a:rPr lang="en-US" dirty="0"/>
              <a:t> to experience upward absolute mobility, especially if the escalator is going up.</a:t>
            </a:r>
          </a:p>
          <a:p>
            <a:pPr marL="914400" lvl="2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i="1" dirty="0"/>
              <a:t>Relative </a:t>
            </a:r>
            <a:r>
              <a:rPr lang="en-US" dirty="0"/>
              <a:t>mobility</a:t>
            </a:r>
            <a:r>
              <a:rPr lang="en-US" b="0" dirty="0">
                <a:solidFill>
                  <a:srgbClr val="2B414D"/>
                </a:solidFill>
              </a:rPr>
              <a:t>: the </a:t>
            </a:r>
            <a:r>
              <a:rPr lang="en-US" b="0" u="sng" dirty="0">
                <a:solidFill>
                  <a:srgbClr val="2B414D"/>
                </a:solidFill>
              </a:rPr>
              <a:t>change in income rank</a:t>
            </a:r>
            <a:r>
              <a:rPr lang="en-US" b="0" dirty="0">
                <a:solidFill>
                  <a:srgbClr val="2B414D"/>
                </a:solidFill>
              </a:rPr>
              <a:t> from one’s parent.</a:t>
            </a:r>
          </a:p>
          <a:p>
            <a:pPr lvl="2">
              <a:buFontTx/>
              <a:buChar char="-"/>
            </a:pPr>
            <a:r>
              <a:rPr lang="en-US" dirty="0"/>
              <a:t>You have fewer people above you on the escalator than your parents did.</a:t>
            </a:r>
          </a:p>
          <a:p>
            <a:pPr lvl="2">
              <a:buFontTx/>
              <a:buChar char="-"/>
            </a:pPr>
            <a:r>
              <a:rPr lang="en-US" dirty="0"/>
              <a:t>Increased relative mobility requires both upward and downward movement.</a:t>
            </a:r>
          </a:p>
          <a:p>
            <a:pPr>
              <a:buFontTx/>
              <a:buChar char="-"/>
            </a:pP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10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D180E53C-8BC8-45D7-87D8-EFA75001EE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96184" y="2151617"/>
            <a:ext cx="4459346" cy="2809998"/>
          </a:xfrm>
        </p:spPr>
      </p:pic>
    </p:spTree>
    <p:extLst>
      <p:ext uri="{BB962C8B-B14F-4D97-AF65-F5344CB8AC3E}">
        <p14:creationId xmlns:p14="http://schemas.microsoft.com/office/powerpoint/2010/main" val="87582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B329B-A2B1-8445-8D98-2AE94A10C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5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re on Absolute vs Relative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25C2C-A14A-A841-A853-2D24737DAD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22354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Can there be absolute mobility with NO relative mobility?</a:t>
            </a:r>
          </a:p>
          <a:p>
            <a:pPr lvl="1"/>
            <a:r>
              <a:rPr lang="en-US" dirty="0"/>
              <a:t>Yes: if everybody experiences the same increase in income, there will be no relative mobility.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80604C-E8CB-734A-9CB3-793F117FD0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22354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Can there be relative mobility with NO absolute mobility?</a:t>
            </a:r>
          </a:p>
          <a:p>
            <a:pPr lvl="1"/>
            <a:r>
              <a:rPr lang="en-US" dirty="0"/>
              <a:t>Yes: There can be a dramatic reshuffling of the distribution even if there is no increase in average income.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7DEF02-B8E3-574E-8548-AC59D5B5B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DD0B504-D3AE-2044-B9BD-11A89B49D3FF}"/>
              </a:ext>
            </a:extLst>
          </p:cNvPr>
          <p:cNvGrpSpPr/>
          <p:nvPr/>
        </p:nvGrpSpPr>
        <p:grpSpPr>
          <a:xfrm>
            <a:off x="6426471" y="3901439"/>
            <a:ext cx="4927329" cy="2235461"/>
            <a:chOff x="6426471" y="3901439"/>
            <a:chExt cx="4927329" cy="223546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2669020-ECA7-3147-9E5F-FF256273F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26471" y="3901439"/>
              <a:ext cx="4927329" cy="223546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760E2B-7011-A146-BBCE-0AA313BA5E13}"/>
                </a:ext>
              </a:extLst>
            </p:cNvPr>
            <p:cNvSpPr txBox="1"/>
            <p:nvPr/>
          </p:nvSpPr>
          <p:spPr>
            <a:xfrm>
              <a:off x="6553200" y="3994766"/>
              <a:ext cx="3124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Parents                                   Kids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831439C-9D67-954E-B440-CBF922E69128}"/>
              </a:ext>
            </a:extLst>
          </p:cNvPr>
          <p:cNvGrpSpPr/>
          <p:nvPr/>
        </p:nvGrpSpPr>
        <p:grpSpPr>
          <a:xfrm>
            <a:off x="918843" y="3901440"/>
            <a:ext cx="5020313" cy="2235460"/>
            <a:chOff x="918843" y="3901440"/>
            <a:chExt cx="5020313" cy="223546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913CBD2-2CC2-4B47-B698-D5873F817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8843" y="3901440"/>
              <a:ext cx="5020313" cy="223546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E6C90F4-2715-8B4B-AB08-211C95FA8F40}"/>
                </a:ext>
              </a:extLst>
            </p:cNvPr>
            <p:cNvSpPr txBox="1"/>
            <p:nvPr/>
          </p:nvSpPr>
          <p:spPr>
            <a:xfrm>
              <a:off x="1076960" y="3994766"/>
              <a:ext cx="3124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Parents                                   Kids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FF29E93-04BC-AE40-B539-BB238BD70055}"/>
              </a:ext>
            </a:extLst>
          </p:cNvPr>
          <p:cNvSpPr txBox="1"/>
          <p:nvPr/>
        </p:nvSpPr>
        <p:spPr>
          <a:xfrm>
            <a:off x="10307011" y="4014389"/>
            <a:ext cx="417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+2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634C9F-D7EF-B64A-AF67-553135383EE7}"/>
              </a:ext>
            </a:extLst>
          </p:cNvPr>
          <p:cNvSpPr txBox="1"/>
          <p:nvPr/>
        </p:nvSpPr>
        <p:spPr>
          <a:xfrm>
            <a:off x="9927545" y="4153151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-1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6B83B5-AB84-104B-853B-A8DB1BA26C6A}"/>
              </a:ext>
            </a:extLst>
          </p:cNvPr>
          <p:cNvSpPr txBox="1"/>
          <p:nvPr/>
        </p:nvSpPr>
        <p:spPr>
          <a:xfrm>
            <a:off x="9632212" y="4291154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+1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015A51-04B3-0243-9D18-1FE9B0DADBD6}"/>
              </a:ext>
            </a:extLst>
          </p:cNvPr>
          <p:cNvSpPr txBox="1"/>
          <p:nvPr/>
        </p:nvSpPr>
        <p:spPr>
          <a:xfrm>
            <a:off x="9271126" y="454884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-2</a:t>
            </a:r>
          </a:p>
        </p:txBody>
      </p:sp>
    </p:spTree>
    <p:extLst>
      <p:ext uri="{BB962C8B-B14F-4D97-AF65-F5344CB8AC3E}">
        <p14:creationId xmlns:p14="http://schemas.microsoft.com/office/powerpoint/2010/main" val="102657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4D4DE-5D35-3F46-B371-ECF1D1913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nomic Growth and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F183C-26CE-0F4C-9274-3FE2CA85F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Economic growth should drive absolute mobility</a:t>
            </a:r>
          </a:p>
          <a:p>
            <a:pPr lvl="1"/>
            <a:r>
              <a:rPr lang="en-US" dirty="0"/>
              <a:t>It has the potential to raise all incomes.</a:t>
            </a:r>
          </a:p>
          <a:p>
            <a:pPr lvl="1"/>
            <a:r>
              <a:rPr lang="en-US" dirty="0"/>
              <a:t>But the extent of mobility that results depends on how income is distributed.</a:t>
            </a:r>
          </a:p>
          <a:p>
            <a:endParaRPr lang="en-US" sz="1400" dirty="0"/>
          </a:p>
          <a:p>
            <a:r>
              <a:rPr lang="en-US" dirty="0"/>
              <a:t>Economic growth and relative mobility are unrelated</a:t>
            </a:r>
          </a:p>
          <a:p>
            <a:pPr lvl="1"/>
            <a:r>
              <a:rPr lang="en-US" dirty="0"/>
              <a:t>Growth does not have implications for whether kids are more or less likely to rise above their parent’s position in the income distribution.</a:t>
            </a:r>
          </a:p>
          <a:p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787465-372D-834F-92E3-F67DD85B4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0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30ECF-0BD9-4339-921C-25658E5BD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Empirical patterns of Economic Mobility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F56E1E-554E-4C4C-8624-A5783044CC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are the facts?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FDA10E-FFF2-4474-989E-274605B48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906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bility – Big Picture for Absolute Mobility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46590" y="1649543"/>
            <a:ext cx="8153398" cy="4074142"/>
          </a:xfrm>
        </p:spPr>
        <p:txBody>
          <a:bodyPr anchor="ctr" anchorCtr="0">
            <a:normAutofit/>
          </a:bodyPr>
          <a:lstStyle/>
          <a:p>
            <a:pPr marL="0" indent="0">
              <a:buNone/>
            </a:pPr>
            <a:r>
              <a:rPr lang="en-US" dirty="0"/>
              <a:t>Decline in </a:t>
            </a:r>
            <a:r>
              <a:rPr lang="en-US" i="1" dirty="0"/>
              <a:t>absolute</a:t>
            </a:r>
            <a:r>
              <a:rPr lang="en-US" dirty="0"/>
              <a:t> mobility in the United States:</a:t>
            </a:r>
          </a:p>
          <a:p>
            <a:pPr marL="0" indent="0">
              <a:buNone/>
            </a:pPr>
            <a:endParaRPr lang="en-US" dirty="0"/>
          </a:p>
          <a:p>
            <a:pPr lvl="1">
              <a:buFontTx/>
              <a:buChar char="-"/>
            </a:pPr>
            <a:r>
              <a:rPr lang="en-US" dirty="0"/>
              <a:t>90% of those born in the early 1940s could expect to earn more than their parents in real terms. </a:t>
            </a:r>
          </a:p>
          <a:p>
            <a:pPr lvl="1">
              <a:buFontTx/>
              <a:buChar char="-"/>
            </a:pPr>
            <a:endParaRPr lang="en-US" dirty="0"/>
          </a:p>
          <a:p>
            <a:pPr lvl="1">
              <a:buFontTx/>
              <a:buChar char="-"/>
            </a:pPr>
            <a:r>
              <a:rPr lang="en-US" dirty="0"/>
              <a:t>For millennials, the fraction is closer to 50%.</a:t>
            </a:r>
          </a:p>
          <a:p>
            <a:pPr marL="457200" lvl="1" indent="0">
              <a:buNone/>
            </a:pPr>
            <a:endParaRPr lang="en-US" dirty="0"/>
          </a:p>
          <a:p>
            <a:pPr lvl="1">
              <a:buFontTx/>
              <a:buChar char="-"/>
            </a:pPr>
            <a:r>
              <a:rPr lang="en-US" dirty="0"/>
              <a:t>Below-median earnings have not increased in real terms since the 1970s.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14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91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D93436-3375-AE4D-9441-E1D77BDB3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BFC1F8-820B-6F4F-8F2A-F6554421B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915" y="54909"/>
            <a:ext cx="8998750" cy="617531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D40E987-3E98-FE4A-B25F-544F79AD213D}"/>
              </a:ext>
            </a:extLst>
          </p:cNvPr>
          <p:cNvSpPr/>
          <p:nvPr/>
        </p:nvSpPr>
        <p:spPr>
          <a:xfrm>
            <a:off x="3999101" y="959563"/>
            <a:ext cx="45542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9 out of 10 </a:t>
            </a:r>
            <a:r>
              <a:rPr lang="en-US" dirty="0"/>
              <a:t>of those born in the early 1940s could expect to earn more than their parents.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DCD50CE-FC38-B844-872E-80FAD672C532}"/>
              </a:ext>
            </a:extLst>
          </p:cNvPr>
          <p:cNvCxnSpPr>
            <a:cxnSpLocks/>
          </p:cNvCxnSpPr>
          <p:nvPr/>
        </p:nvCxnSpPr>
        <p:spPr>
          <a:xfrm flipH="1">
            <a:off x="3208524" y="1216092"/>
            <a:ext cx="790578" cy="358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43F60861-AB60-B64E-9677-EB31D36878C2}"/>
              </a:ext>
            </a:extLst>
          </p:cNvPr>
          <p:cNvSpPr/>
          <p:nvPr/>
        </p:nvSpPr>
        <p:spPr>
          <a:xfrm>
            <a:off x="7429461" y="2740709"/>
            <a:ext cx="4260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b="1" dirty="0"/>
              <a:t>1 in 2 </a:t>
            </a:r>
            <a:r>
              <a:rPr lang="en-US" dirty="0"/>
              <a:t>Millennials (born after 1980) earn more than their parents.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7660861-5314-D34B-ABE0-B2EBF5B94F76}"/>
              </a:ext>
            </a:extLst>
          </p:cNvPr>
          <p:cNvCxnSpPr>
            <a:cxnSpLocks/>
          </p:cNvCxnSpPr>
          <p:nvPr/>
        </p:nvCxnSpPr>
        <p:spPr>
          <a:xfrm flipH="1">
            <a:off x="9663953" y="3429000"/>
            <a:ext cx="162218" cy="51547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DA9AC06-BCDF-47EB-A20F-C2FB48F55F7A}"/>
              </a:ext>
            </a:extLst>
          </p:cNvPr>
          <p:cNvSpPr txBox="1"/>
          <p:nvPr/>
        </p:nvSpPr>
        <p:spPr>
          <a:xfrm>
            <a:off x="5715726" y="5375306"/>
            <a:ext cx="1371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Year of Birth</a:t>
            </a:r>
          </a:p>
        </p:txBody>
      </p:sp>
    </p:spTree>
    <p:extLst>
      <p:ext uri="{BB962C8B-B14F-4D97-AF65-F5344CB8AC3E}">
        <p14:creationId xmlns:p14="http://schemas.microsoft.com/office/powerpoint/2010/main" val="320598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A79AE-BCF3-7049-8294-C143B3897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Abs</a:t>
            </a:r>
            <a:r>
              <a:rPr lang="en-US" dirty="0"/>
              <a:t>olute Mobility by Birth Cohort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D3830E-F597-2D4C-86DE-3B49DFB39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pic>
        <p:nvPicPr>
          <p:cNvPr id="6" name="Picture 5" descr="A close up of a white wall&#10;&#10;Description automatically generated">
            <a:extLst>
              <a:ext uri="{FF2B5EF4-FFF2-40B4-BE49-F238E27FC236}">
                <a16:creationId xmlns:a16="http://schemas.microsoft.com/office/drawing/2014/main" id="{D988F2D9-8ECF-534E-BA7D-D1E3DB8C4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185" y="1018146"/>
            <a:ext cx="7705629" cy="5212080"/>
          </a:xfrm>
          <a:prstGeom prst="rect">
            <a:avLst/>
          </a:prstGeom>
        </p:spPr>
      </p:pic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4DD83CE5-09E0-C94F-BFF8-258CCD08B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6242" y="1018146"/>
            <a:ext cx="7719513" cy="5212080"/>
          </a:xfrm>
          <a:prstGeom prst="rect">
            <a:avLst/>
          </a:prstGeom>
        </p:spPr>
      </p:pic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CABB7E74-E5E1-134A-AB8A-BA9031B352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6242" y="1018146"/>
            <a:ext cx="7706032" cy="5212080"/>
          </a:xfrm>
          <a:prstGeom prst="rect">
            <a:avLst/>
          </a:prstGeom>
        </p:spPr>
      </p:pic>
      <p:pic>
        <p:nvPicPr>
          <p:cNvPr id="12" name="Picture 11" descr="A close up of a map&#10;&#10;Description automatically generated">
            <a:extLst>
              <a:ext uri="{FF2B5EF4-FFF2-40B4-BE49-F238E27FC236}">
                <a16:creationId xmlns:a16="http://schemas.microsoft.com/office/drawing/2014/main" id="{2F846434-3FD0-784D-A036-063F797C97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9301" y="1018146"/>
            <a:ext cx="7710895" cy="5212080"/>
          </a:xfrm>
          <a:prstGeom prst="rect">
            <a:avLst/>
          </a:prstGeom>
        </p:spPr>
      </p:pic>
      <p:pic>
        <p:nvPicPr>
          <p:cNvPr id="14" name="Picture 13" descr="A close up of a map&#10;&#10;Description automatically generated">
            <a:extLst>
              <a:ext uri="{FF2B5EF4-FFF2-40B4-BE49-F238E27FC236}">
                <a16:creationId xmlns:a16="http://schemas.microsoft.com/office/drawing/2014/main" id="{4BF84D09-74FE-0A46-9C85-F71F373B7B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0892" y="1018146"/>
            <a:ext cx="7799304" cy="5212080"/>
          </a:xfrm>
          <a:prstGeom prst="rect">
            <a:avLst/>
          </a:prstGeom>
        </p:spPr>
      </p:pic>
      <p:sp>
        <p:nvSpPr>
          <p:cNvPr id="3" name="Arrow: Up-Down 2">
            <a:extLst>
              <a:ext uri="{FF2B5EF4-FFF2-40B4-BE49-F238E27FC236}">
                <a16:creationId xmlns:a16="http://schemas.microsoft.com/office/drawing/2014/main" id="{FEB88598-0B71-4099-A72A-F08D2081F1A1}"/>
              </a:ext>
            </a:extLst>
          </p:cNvPr>
          <p:cNvSpPr/>
          <p:nvPr/>
        </p:nvSpPr>
        <p:spPr>
          <a:xfrm>
            <a:off x="3629951" y="1477962"/>
            <a:ext cx="244819" cy="979487"/>
          </a:xfrm>
          <a:prstGeom prst="up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508C07-F49C-4F1F-9311-298662244121}"/>
              </a:ext>
            </a:extLst>
          </p:cNvPr>
          <p:cNvSpPr txBox="1"/>
          <p:nvPr/>
        </p:nvSpPr>
        <p:spPr>
          <a:xfrm>
            <a:off x="3548703" y="1108631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94%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C3F344-0E29-4F86-BE9E-F2984187F33F}"/>
              </a:ext>
            </a:extLst>
          </p:cNvPr>
          <p:cNvSpPr txBox="1"/>
          <p:nvPr/>
        </p:nvSpPr>
        <p:spPr>
          <a:xfrm>
            <a:off x="3537403" y="252595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70%</a:t>
            </a:r>
          </a:p>
        </p:txBody>
      </p:sp>
      <p:sp>
        <p:nvSpPr>
          <p:cNvPr id="13" name="Arrow: Up-Down 12">
            <a:extLst>
              <a:ext uri="{FF2B5EF4-FFF2-40B4-BE49-F238E27FC236}">
                <a16:creationId xmlns:a16="http://schemas.microsoft.com/office/drawing/2014/main" id="{CA71D2C9-FB24-4E50-B2AC-04F22248419A}"/>
              </a:ext>
            </a:extLst>
          </p:cNvPr>
          <p:cNvSpPr/>
          <p:nvPr/>
        </p:nvSpPr>
        <p:spPr>
          <a:xfrm>
            <a:off x="6358890" y="1497330"/>
            <a:ext cx="251460" cy="1931670"/>
          </a:xfrm>
          <a:prstGeom prst="upDown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D85E97-1ED3-42BD-8FC7-7C62BCFA169D}"/>
              </a:ext>
            </a:extLst>
          </p:cNvPr>
          <p:cNvSpPr txBox="1"/>
          <p:nvPr/>
        </p:nvSpPr>
        <p:spPr>
          <a:xfrm>
            <a:off x="6192713" y="1108631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93%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41CF35-CCEB-45C1-B0D5-71D2D6569B31}"/>
              </a:ext>
            </a:extLst>
          </p:cNvPr>
          <p:cNvSpPr txBox="1"/>
          <p:nvPr/>
        </p:nvSpPr>
        <p:spPr>
          <a:xfrm>
            <a:off x="6236865" y="3596105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45%</a:t>
            </a:r>
          </a:p>
        </p:txBody>
      </p:sp>
      <p:sp>
        <p:nvSpPr>
          <p:cNvPr id="17" name="Arrow: Up-Down 16">
            <a:extLst>
              <a:ext uri="{FF2B5EF4-FFF2-40B4-BE49-F238E27FC236}">
                <a16:creationId xmlns:a16="http://schemas.microsoft.com/office/drawing/2014/main" id="{6E18DE63-3FFC-4052-8CC7-C049AE3889B4}"/>
              </a:ext>
            </a:extLst>
          </p:cNvPr>
          <p:cNvSpPr/>
          <p:nvPr/>
        </p:nvSpPr>
        <p:spPr>
          <a:xfrm>
            <a:off x="9056360" y="1793457"/>
            <a:ext cx="251460" cy="2298483"/>
          </a:xfrm>
          <a:prstGeom prst="upDown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94B228-925F-420A-9B22-E0C6E9809729}"/>
              </a:ext>
            </a:extLst>
          </p:cNvPr>
          <p:cNvSpPr txBox="1"/>
          <p:nvPr/>
        </p:nvSpPr>
        <p:spPr>
          <a:xfrm>
            <a:off x="8954279" y="1396097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88%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FF25C6-E791-41D7-8FD8-FA7957E61684}"/>
              </a:ext>
            </a:extLst>
          </p:cNvPr>
          <p:cNvSpPr txBox="1"/>
          <p:nvPr/>
        </p:nvSpPr>
        <p:spPr>
          <a:xfrm>
            <a:off x="8890183" y="4267121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33%</a:t>
            </a:r>
          </a:p>
        </p:txBody>
      </p:sp>
    </p:spTree>
    <p:extLst>
      <p:ext uri="{BB962C8B-B14F-4D97-AF65-F5344CB8AC3E}">
        <p14:creationId xmlns:p14="http://schemas.microsoft.com/office/powerpoint/2010/main" val="274940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1" grpId="0"/>
      <p:bldP spid="13" grpId="0" animBg="1"/>
      <p:bldP spid="15" grpId="0"/>
      <p:bldP spid="16" grpId="0"/>
      <p:bldP spid="17" grpId="0" animBg="1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37A9C-A8C9-2F49-57DE-BB1F178C5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900" dirty="0">
                <a:solidFill>
                  <a:schemeClr val="bg1"/>
                </a:solidFill>
              </a:rPr>
              <a:t>Rat</a:t>
            </a:r>
            <a:r>
              <a:rPr lang="en-US" sz="3900" dirty="0"/>
              <a:t>io of Child to Parent Income by Birth Cohort</a:t>
            </a:r>
          </a:p>
        </p:txBody>
      </p:sp>
      <p:pic>
        <p:nvPicPr>
          <p:cNvPr id="6" name="Content Placeholder 5" descr="A graph of growth in the birth of a child&#10;&#10;Description automatically generated">
            <a:extLst>
              <a:ext uri="{FF2B5EF4-FFF2-40B4-BE49-F238E27FC236}">
                <a16:creationId xmlns:a16="http://schemas.microsoft.com/office/drawing/2014/main" id="{39E158C2-5B5B-C19D-4817-F50DB1A5F4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5318" y="1057836"/>
            <a:ext cx="7990164" cy="517099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964531-1959-238B-7F77-200D7B87A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D2D060-CADA-65B0-505A-9C7F15616E52}"/>
              </a:ext>
            </a:extLst>
          </p:cNvPr>
          <p:cNvSpPr txBox="1"/>
          <p:nvPr/>
        </p:nvSpPr>
        <p:spPr>
          <a:xfrm>
            <a:off x="3872754" y="1541931"/>
            <a:ext cx="448235" cy="584775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48C4B4-EEA3-7772-5980-F0A0B2A65428}"/>
              </a:ext>
            </a:extLst>
          </p:cNvPr>
          <p:cNvSpPr txBox="1"/>
          <p:nvPr/>
        </p:nvSpPr>
        <p:spPr>
          <a:xfrm>
            <a:off x="9932894" y="5045451"/>
            <a:ext cx="448235" cy="584775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FA1780-B6CE-10AD-78F4-CEE39149310B}"/>
              </a:ext>
            </a:extLst>
          </p:cNvPr>
          <p:cNvSpPr txBox="1"/>
          <p:nvPr/>
        </p:nvSpPr>
        <p:spPr>
          <a:xfrm>
            <a:off x="5561556" y="6456851"/>
            <a:ext cx="6080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opportunityinsights.org</a:t>
            </a:r>
            <a:r>
              <a:rPr lang="en-US" sz="1200" dirty="0"/>
              <a:t>/wp-content/uploads/2018/03/</a:t>
            </a:r>
            <a:r>
              <a:rPr lang="en-US" sz="1200" dirty="0" err="1"/>
              <a:t>abs_mobility_paper.pdf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2658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A630A-874B-594A-9FC5-B57B21D0D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8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Am</a:t>
            </a:r>
            <a:r>
              <a:rPr lang="en-US" dirty="0"/>
              <a:t>erican Dream: Geography Matters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F4C881-F122-9445-9EC1-8ADB660D9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B18672-E8B7-9446-A9E7-4AF6A0AA6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224" y="1575212"/>
            <a:ext cx="9144000" cy="47672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59C218-E79C-0C45-AD51-72170771CA05}"/>
              </a:ext>
            </a:extLst>
          </p:cNvPr>
          <p:cNvSpPr txBox="1"/>
          <p:nvPr/>
        </p:nvSpPr>
        <p:spPr>
          <a:xfrm>
            <a:off x="6722864" y="6453630"/>
            <a:ext cx="4890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opportunityinsights.org</a:t>
            </a:r>
            <a:r>
              <a:rPr lang="en-US" sz="1200" dirty="0"/>
              <a:t>/paper/the-fading-</a:t>
            </a:r>
            <a:r>
              <a:rPr lang="en-US" sz="1200" dirty="0" err="1"/>
              <a:t>american</a:t>
            </a:r>
            <a:r>
              <a:rPr lang="en-US" sz="1200" dirty="0"/>
              <a:t>-dream/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AC624B-724E-774B-A5F3-5FF6C6298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1224" y="1262572"/>
            <a:ext cx="91439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Trends in Absolute Mobility by State: Change from 1940-1980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87632D-B28B-4280-ADD1-3FEF51EF2422}"/>
              </a:ext>
            </a:extLst>
          </p:cNvPr>
          <p:cNvSpPr/>
          <p:nvPr/>
        </p:nvSpPr>
        <p:spPr>
          <a:xfrm>
            <a:off x="9360162" y="3300123"/>
            <a:ext cx="19733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Decline in Abs. Mob. from 1940-80</a:t>
            </a:r>
          </a:p>
        </p:txBody>
      </p:sp>
    </p:spTree>
    <p:extLst>
      <p:ext uri="{BB962C8B-B14F-4D97-AF65-F5344CB8AC3E}">
        <p14:creationId xmlns:p14="http://schemas.microsoft.com/office/powerpoint/2010/main" val="3476287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398D8-BD44-D144-8840-3194E97F2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3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Me</a:t>
            </a:r>
            <a:r>
              <a:rPr lang="en-US" dirty="0"/>
              <a:t>asuring Relative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11091-890E-D647-8B72-2D9AEBED7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5941"/>
            <a:ext cx="10515600" cy="4171950"/>
          </a:xfrm>
        </p:spPr>
        <p:txBody>
          <a:bodyPr>
            <a:normAutofit lnSpcReduction="10000"/>
          </a:bodyPr>
          <a:lstStyle/>
          <a:p>
            <a:r>
              <a:rPr lang="en-US" i="1" dirty="0"/>
              <a:t>Reminder:  </a:t>
            </a:r>
            <a:r>
              <a:rPr lang="en-US" b="0" i="1" dirty="0">
                <a:solidFill>
                  <a:schemeClr val="tx1"/>
                </a:solidFill>
              </a:rPr>
              <a:t>Relative </a:t>
            </a:r>
            <a:r>
              <a:rPr lang="en-US" b="0" dirty="0">
                <a:solidFill>
                  <a:schemeClr val="tx1"/>
                </a:solidFill>
              </a:rPr>
              <a:t>mobility is the </a:t>
            </a:r>
            <a:r>
              <a:rPr lang="en-US" b="0" u="sng" dirty="0">
                <a:solidFill>
                  <a:schemeClr val="tx1"/>
                </a:solidFill>
              </a:rPr>
              <a:t>change in income RANK</a:t>
            </a:r>
            <a:r>
              <a:rPr lang="en-US" b="0" dirty="0">
                <a:solidFill>
                  <a:schemeClr val="tx1"/>
                </a:solidFill>
              </a:rPr>
              <a:t> from one’s parents.</a:t>
            </a:r>
          </a:p>
          <a:p>
            <a:r>
              <a:rPr lang="en-US" dirty="0"/>
              <a:t>Transition Probabilities: </a:t>
            </a:r>
            <a:r>
              <a:rPr lang="en-US" b="0" dirty="0">
                <a:solidFill>
                  <a:schemeClr val="tx1"/>
                </a:solidFill>
              </a:rPr>
              <a:t>Likelihood that an individual ends up in a different income quintile than their parents.</a:t>
            </a:r>
          </a:p>
          <a:p>
            <a:endParaRPr lang="en-US" b="0" dirty="0">
              <a:solidFill>
                <a:schemeClr val="tx1"/>
              </a:solidFill>
            </a:endParaRPr>
          </a:p>
          <a:p>
            <a:endParaRPr lang="en-US" b="0" dirty="0">
              <a:solidFill>
                <a:schemeClr val="tx1"/>
              </a:solidFill>
            </a:endParaRPr>
          </a:p>
          <a:p>
            <a:endParaRPr lang="en-US" dirty="0"/>
          </a:p>
          <a:p>
            <a:r>
              <a:rPr lang="en-US" dirty="0"/>
              <a:t>Perfect Mobility: </a:t>
            </a:r>
            <a:r>
              <a:rPr lang="en-US" b="0" dirty="0">
                <a:solidFill>
                  <a:schemeClr val="tx1"/>
                </a:solidFill>
              </a:rPr>
              <a:t>For each of the parental income quintiles, 20% of their offspring end up in each income quintile as adults.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FD18BB-971D-8442-8BC8-A37C58B6D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3147EC7-BC26-760E-A640-3CA142944C7C}"/>
              </a:ext>
            </a:extLst>
          </p:cNvPr>
          <p:cNvGraphicFramePr>
            <a:graphicFrameLocks noGrp="1"/>
          </p:cNvGraphicFramePr>
          <p:nvPr/>
        </p:nvGraphicFramePr>
        <p:xfrm>
          <a:off x="992166" y="3542847"/>
          <a:ext cx="10014858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9143">
                  <a:extLst>
                    <a:ext uri="{9D8B030D-6E8A-4147-A177-3AD203B41FA5}">
                      <a16:colId xmlns:a16="http://schemas.microsoft.com/office/drawing/2014/main" val="185355314"/>
                    </a:ext>
                  </a:extLst>
                </a:gridCol>
                <a:gridCol w="1669143">
                  <a:extLst>
                    <a:ext uri="{9D8B030D-6E8A-4147-A177-3AD203B41FA5}">
                      <a16:colId xmlns:a16="http://schemas.microsoft.com/office/drawing/2014/main" val="891315482"/>
                    </a:ext>
                  </a:extLst>
                </a:gridCol>
                <a:gridCol w="1669143">
                  <a:extLst>
                    <a:ext uri="{9D8B030D-6E8A-4147-A177-3AD203B41FA5}">
                      <a16:colId xmlns:a16="http://schemas.microsoft.com/office/drawing/2014/main" val="283438616"/>
                    </a:ext>
                  </a:extLst>
                </a:gridCol>
                <a:gridCol w="1669143">
                  <a:extLst>
                    <a:ext uri="{9D8B030D-6E8A-4147-A177-3AD203B41FA5}">
                      <a16:colId xmlns:a16="http://schemas.microsoft.com/office/drawing/2014/main" val="2470038808"/>
                    </a:ext>
                  </a:extLst>
                </a:gridCol>
                <a:gridCol w="1669143">
                  <a:extLst>
                    <a:ext uri="{9D8B030D-6E8A-4147-A177-3AD203B41FA5}">
                      <a16:colId xmlns:a16="http://schemas.microsoft.com/office/drawing/2014/main" val="1195810249"/>
                    </a:ext>
                  </a:extLst>
                </a:gridCol>
                <a:gridCol w="1669143">
                  <a:extLst>
                    <a:ext uri="{9D8B030D-6E8A-4147-A177-3AD203B41FA5}">
                      <a16:colId xmlns:a16="http://schemas.microsoft.com/office/drawing/2014/main" val="36681179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Quintile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Bottom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(below 20%)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Lower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(20% to 40%)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Middle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(40% to 60%)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Upper 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(60%-80%)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Top 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(above 80%)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657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Income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Below 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$27,000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$27,000-$52,000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$52,000-$85,000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$85,000-$141,000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Above $141,000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587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830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291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11132182-F75F-EA48-8E34-DF13B2AF5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041" y="961568"/>
            <a:ext cx="8936078" cy="5257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13EB36-FBAB-AE4A-87F3-686D114E8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Mobility – Perfect Mobility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B73B8-BD0E-9141-8C9F-997103FE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4003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ACA7B-A5AD-1144-A195-1D28B1263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/>
              <a:t>nsition Probabilities in the United States</a:t>
            </a: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91497E0B-646D-0B44-A541-9E72FB4C4B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9767" y="1018146"/>
            <a:ext cx="8652465" cy="521208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1F1872-6C8C-894B-8A6D-4BFBBF046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76C38C-C913-FE42-8E43-1AD6A9EF966C}"/>
              </a:ext>
            </a:extLst>
          </p:cNvPr>
          <p:cNvSpPr txBox="1"/>
          <p:nvPr/>
        </p:nvSpPr>
        <p:spPr>
          <a:xfrm>
            <a:off x="5152571" y="6499997"/>
            <a:ext cx="6464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3"/>
              </a:rPr>
              <a:t>https://www.brookings.edu/wp-content/uploads/2016/06/11_generations_isaacs.pdf</a:t>
            </a:r>
            <a:endParaRPr lang="en-US" sz="1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7DC849-F809-8A4E-A5E3-8CE3C8DB3015}"/>
              </a:ext>
            </a:extLst>
          </p:cNvPr>
          <p:cNvSpPr/>
          <p:nvPr/>
        </p:nvSpPr>
        <p:spPr>
          <a:xfrm>
            <a:off x="1828801" y="1079500"/>
            <a:ext cx="2032000" cy="618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961F0E6-ED98-4E44-814E-B64F75A2A6B8}"/>
              </a:ext>
            </a:extLst>
          </p:cNvPr>
          <p:cNvSpPr/>
          <p:nvPr/>
        </p:nvSpPr>
        <p:spPr>
          <a:xfrm>
            <a:off x="3458212" y="4552581"/>
            <a:ext cx="491490" cy="4914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92FFB3C-E5A6-4A50-B002-9C8672ECCD18}"/>
              </a:ext>
            </a:extLst>
          </p:cNvPr>
          <p:cNvSpPr/>
          <p:nvPr/>
        </p:nvSpPr>
        <p:spPr>
          <a:xfrm>
            <a:off x="3464564" y="1698171"/>
            <a:ext cx="491490" cy="49149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EC51D1A-7BAF-4698-B454-D61219038FF9}"/>
              </a:ext>
            </a:extLst>
          </p:cNvPr>
          <p:cNvSpPr/>
          <p:nvPr/>
        </p:nvSpPr>
        <p:spPr>
          <a:xfrm>
            <a:off x="7263134" y="2342061"/>
            <a:ext cx="491490" cy="49149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CE1C993-3500-443D-9539-B086CF5F2F2D}"/>
              </a:ext>
            </a:extLst>
          </p:cNvPr>
          <p:cNvSpPr/>
          <p:nvPr/>
        </p:nvSpPr>
        <p:spPr>
          <a:xfrm>
            <a:off x="7263134" y="4950726"/>
            <a:ext cx="491490" cy="4914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75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9" grpId="0" animBg="1"/>
      <p:bldP spid="9" grpId="1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6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/>
              <a:t>nsitions: International Comparisons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22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284" y="1035446"/>
            <a:ext cx="6322417" cy="52120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DA529A-EF00-479B-AB30-C47677229901}"/>
              </a:ext>
            </a:extLst>
          </p:cNvPr>
          <p:cNvSpPr txBox="1"/>
          <p:nvPr/>
        </p:nvSpPr>
        <p:spPr>
          <a:xfrm>
            <a:off x="4354902" y="6456851"/>
            <a:ext cx="7195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 : https://equitablegrowth.org/research-paper/are-todays-inequalities-limiting-tomorrows-opportunities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AE4241A-EAB4-A84D-59A8-53C8E159A727}"/>
              </a:ext>
            </a:extLst>
          </p:cNvPr>
          <p:cNvSpPr/>
          <p:nvPr/>
        </p:nvSpPr>
        <p:spPr>
          <a:xfrm>
            <a:off x="8301049" y="3703177"/>
            <a:ext cx="491490" cy="49149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841D80E-4FB8-4F22-B0D4-0929F4A336EE}"/>
              </a:ext>
            </a:extLst>
          </p:cNvPr>
          <p:cNvSpPr/>
          <p:nvPr/>
        </p:nvSpPr>
        <p:spPr>
          <a:xfrm>
            <a:off x="6894253" y="1730012"/>
            <a:ext cx="491490" cy="49149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32C253-334F-FC5A-03D3-DC3420F9226C}"/>
              </a:ext>
            </a:extLst>
          </p:cNvPr>
          <p:cNvSpPr/>
          <p:nvPr/>
        </p:nvSpPr>
        <p:spPr>
          <a:xfrm>
            <a:off x="8238228" y="1735454"/>
            <a:ext cx="491490" cy="49149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D84A04D-FF62-D77D-FA7F-A2EAD8E2042C}"/>
              </a:ext>
            </a:extLst>
          </p:cNvPr>
          <p:cNvSpPr/>
          <p:nvPr/>
        </p:nvSpPr>
        <p:spPr>
          <a:xfrm>
            <a:off x="5217164" y="3703177"/>
            <a:ext cx="491490" cy="49149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B988B53-C94E-52FA-3652-D765876E4936}"/>
              </a:ext>
            </a:extLst>
          </p:cNvPr>
          <p:cNvSpPr/>
          <p:nvPr/>
        </p:nvSpPr>
        <p:spPr>
          <a:xfrm>
            <a:off x="6891223" y="3688553"/>
            <a:ext cx="491490" cy="49149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3B0D827-DCE0-33E4-D268-92B0FEB4DFED}"/>
              </a:ext>
            </a:extLst>
          </p:cNvPr>
          <p:cNvSpPr/>
          <p:nvPr/>
        </p:nvSpPr>
        <p:spPr>
          <a:xfrm>
            <a:off x="5170026" y="1747828"/>
            <a:ext cx="491490" cy="4914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FBBA48D-BC49-5C09-F23B-7C53F69E3234}"/>
              </a:ext>
            </a:extLst>
          </p:cNvPr>
          <p:cNvSpPr/>
          <p:nvPr/>
        </p:nvSpPr>
        <p:spPr>
          <a:xfrm>
            <a:off x="4973838" y="3100382"/>
            <a:ext cx="491490" cy="4914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CF4086A-BCEB-CE27-F0EE-B84E340BA51B}"/>
              </a:ext>
            </a:extLst>
          </p:cNvPr>
          <p:cNvSpPr/>
          <p:nvPr/>
        </p:nvSpPr>
        <p:spPr>
          <a:xfrm>
            <a:off x="6680135" y="3101198"/>
            <a:ext cx="491490" cy="49149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B0EC3D4-72FC-CED7-F1D6-4B19EDF9C70B}"/>
              </a:ext>
            </a:extLst>
          </p:cNvPr>
          <p:cNvSpPr/>
          <p:nvPr/>
        </p:nvSpPr>
        <p:spPr>
          <a:xfrm>
            <a:off x="4889085" y="4984368"/>
            <a:ext cx="491490" cy="49149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872E094-262C-0530-B36E-603297565581}"/>
              </a:ext>
            </a:extLst>
          </p:cNvPr>
          <p:cNvSpPr/>
          <p:nvPr/>
        </p:nvSpPr>
        <p:spPr>
          <a:xfrm>
            <a:off x="8301049" y="4984368"/>
            <a:ext cx="491490" cy="49149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130B775-D004-8359-965A-D6179F686271}"/>
              </a:ext>
            </a:extLst>
          </p:cNvPr>
          <p:cNvSpPr/>
          <p:nvPr/>
        </p:nvSpPr>
        <p:spPr>
          <a:xfrm>
            <a:off x="8328910" y="3093428"/>
            <a:ext cx="491490" cy="49149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71C9BF4-A9C1-B865-1C49-D0843118F95C}"/>
              </a:ext>
            </a:extLst>
          </p:cNvPr>
          <p:cNvSpPr/>
          <p:nvPr/>
        </p:nvSpPr>
        <p:spPr>
          <a:xfrm>
            <a:off x="6666022" y="4984368"/>
            <a:ext cx="491490" cy="49149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93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60DB83-A3C5-EE41-8A08-435974337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8C8D87-9BD1-F849-910B-7B798256A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808" y="141345"/>
            <a:ext cx="7962383" cy="60888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5E3C38-110F-3F49-89FE-CC00B49EDB30}"/>
              </a:ext>
            </a:extLst>
          </p:cNvPr>
          <p:cNvSpPr txBox="1"/>
          <p:nvPr/>
        </p:nvSpPr>
        <p:spPr>
          <a:xfrm>
            <a:off x="5128054" y="6456851"/>
            <a:ext cx="6580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https://equitablegrowth.org/research-paper/are-todays-inequalities-limiting-tomorrows-opportunities</a:t>
            </a:r>
            <a:endParaRPr lang="en-US" sz="12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F9A5233-23AF-DB4A-ADAA-D5B625F7B448}"/>
              </a:ext>
            </a:extLst>
          </p:cNvPr>
          <p:cNvGrpSpPr/>
          <p:nvPr/>
        </p:nvGrpSpPr>
        <p:grpSpPr>
          <a:xfrm>
            <a:off x="7853082" y="2689412"/>
            <a:ext cx="1626752" cy="1324363"/>
            <a:chOff x="7853082" y="2689412"/>
            <a:chExt cx="1626752" cy="132436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A617054-E3FC-3B45-84AE-1EA730C740A2}"/>
                </a:ext>
              </a:extLst>
            </p:cNvPr>
            <p:cNvSpPr txBox="1"/>
            <p:nvPr/>
          </p:nvSpPr>
          <p:spPr>
            <a:xfrm>
              <a:off x="8641976" y="3429000"/>
              <a:ext cx="8378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U.S.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20C02DA-662C-1049-95C9-D32A7EDCF00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58395" y="3014893"/>
              <a:ext cx="327017" cy="414107"/>
            </a:xfrm>
            <a:prstGeom prst="line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CF6156F-43B8-9447-B677-18FC538051D0}"/>
                </a:ext>
              </a:extLst>
            </p:cNvPr>
            <p:cNvSpPr/>
            <p:nvPr/>
          </p:nvSpPr>
          <p:spPr>
            <a:xfrm>
              <a:off x="7853082" y="2689412"/>
              <a:ext cx="1207823" cy="268941"/>
            </a:xfrm>
            <a:prstGeom prst="rect">
              <a:avLst/>
            </a:prstGeom>
            <a:noFill/>
            <a:ln w="38100">
              <a:solidFill>
                <a:srgbClr val="CF1D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082214D-215C-2545-8E34-BA845AF0CAB1}"/>
              </a:ext>
            </a:extLst>
          </p:cNvPr>
          <p:cNvSpPr txBox="1"/>
          <p:nvPr/>
        </p:nvSpPr>
        <p:spPr>
          <a:xfrm>
            <a:off x="9184195" y="2027643"/>
            <a:ext cx="692882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Brazil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46C5AC-076F-924C-A21B-72687036DA77}"/>
              </a:ext>
            </a:extLst>
          </p:cNvPr>
          <p:cNvSpPr txBox="1"/>
          <p:nvPr/>
        </p:nvSpPr>
        <p:spPr>
          <a:xfrm>
            <a:off x="7252620" y="2008135"/>
            <a:ext cx="715260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China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D77645-5E7C-7549-A2AC-4731A9BC2AD0}"/>
              </a:ext>
            </a:extLst>
          </p:cNvPr>
          <p:cNvSpPr txBox="1"/>
          <p:nvPr/>
        </p:nvSpPr>
        <p:spPr>
          <a:xfrm>
            <a:off x="8154327" y="1915802"/>
            <a:ext cx="360996" cy="276999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  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7DF44D-F8F9-FE4F-9F55-87258D394326}"/>
              </a:ext>
            </a:extLst>
          </p:cNvPr>
          <p:cNvSpPr txBox="1"/>
          <p:nvPr/>
        </p:nvSpPr>
        <p:spPr>
          <a:xfrm>
            <a:off x="3311069" y="3339698"/>
            <a:ext cx="1042786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Germany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700EB2-C41C-0842-AA8C-DD3F4F7BB917}"/>
              </a:ext>
            </a:extLst>
          </p:cNvPr>
          <p:cNvSpPr txBox="1"/>
          <p:nvPr/>
        </p:nvSpPr>
        <p:spPr>
          <a:xfrm>
            <a:off x="7723338" y="1482831"/>
            <a:ext cx="616066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Peru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CEC4BC-8648-1D4F-9A9A-2694A5617729}"/>
              </a:ext>
            </a:extLst>
          </p:cNvPr>
          <p:cNvSpPr txBox="1"/>
          <p:nvPr/>
        </p:nvSpPr>
        <p:spPr>
          <a:xfrm>
            <a:off x="5435704" y="4209275"/>
            <a:ext cx="883575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Canada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EBE7F7-9816-5049-91F7-AB178C3246AC}"/>
              </a:ext>
            </a:extLst>
          </p:cNvPr>
          <p:cNvSpPr txBox="1"/>
          <p:nvPr/>
        </p:nvSpPr>
        <p:spPr>
          <a:xfrm rot="16200000">
            <a:off x="104849" y="2846766"/>
            <a:ext cx="2612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Less Economic Mobility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8AC076-5CF8-6C45-8B48-CAD1827C5EAF}"/>
              </a:ext>
            </a:extLst>
          </p:cNvPr>
          <p:cNvCxnSpPr/>
          <p:nvPr/>
        </p:nvCxnSpPr>
        <p:spPr>
          <a:xfrm flipV="1">
            <a:off x="1836918" y="2054301"/>
            <a:ext cx="0" cy="1837215"/>
          </a:xfrm>
          <a:prstGeom prst="line">
            <a:avLst/>
          </a:prstGeom>
          <a:ln w="635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2244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74177-EE5D-3A46-8FF5-7FF138F12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8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Am</a:t>
            </a:r>
            <a:r>
              <a:rPr lang="en-US" dirty="0"/>
              <a:t>erican Dream: Geography Matters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64BBF8-ECED-1843-9D50-93A7509B1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F840FB-E16D-C748-B803-F57DDE3C3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789" y="1018146"/>
            <a:ext cx="6940508" cy="521208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35F335-9FF9-364E-A2FB-7FD368EFD26F}"/>
              </a:ext>
            </a:extLst>
          </p:cNvPr>
          <p:cNvSpPr/>
          <p:nvPr/>
        </p:nvSpPr>
        <p:spPr>
          <a:xfrm>
            <a:off x="5593497" y="6396335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hlinkClick r:id="rId3"/>
              </a:rPr>
              <a:t>https://www.brookings.edu/blog/social-mobility-memos/2018/01/11/raj-chetty-in-14-charts-big-findings-on-opportunity-and-mobility-we-should-know/</a:t>
            </a:r>
            <a:endParaRPr lang="en-US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E9F913-EBE9-8BA1-ADA5-8C863FBB9CCF}"/>
              </a:ext>
            </a:extLst>
          </p:cNvPr>
          <p:cNvSpPr txBox="1"/>
          <p:nvPr/>
        </p:nvSpPr>
        <p:spPr>
          <a:xfrm>
            <a:off x="4221897" y="5958074"/>
            <a:ext cx="27432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More Relative Upward Mobility</a:t>
            </a:r>
          </a:p>
        </p:txBody>
      </p:sp>
    </p:spTree>
    <p:extLst>
      <p:ext uri="{BB962C8B-B14F-4D97-AF65-F5344CB8AC3E}">
        <p14:creationId xmlns:p14="http://schemas.microsoft.com/office/powerpoint/2010/main" val="9934957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47" y="-2126"/>
            <a:ext cx="10338373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 Su</a:t>
            </a:r>
            <a:r>
              <a:rPr lang="en-US" dirty="0"/>
              <a:t>mmary of Empirical 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608" y="1791479"/>
            <a:ext cx="10876457" cy="4002829"/>
          </a:xfrm>
        </p:spPr>
        <p:txBody>
          <a:bodyPr anchor="ctr" anchorCtr="0">
            <a:normAutofit lnSpcReduction="10000"/>
          </a:bodyPr>
          <a:lstStyle/>
          <a:p>
            <a:r>
              <a:rPr lang="en-US" b="0" dirty="0">
                <a:solidFill>
                  <a:srgbClr val="2B414D"/>
                </a:solidFill>
              </a:rPr>
              <a:t>Absolute economic mobility in the United States has been in decline since the 1940s.</a:t>
            </a:r>
          </a:p>
          <a:p>
            <a:pPr lvl="1"/>
            <a:r>
              <a:rPr lang="en-US" dirty="0"/>
              <a:t>Half of people born in the mid-1980s have not outperformed their parents in terms of income.</a:t>
            </a:r>
            <a:endParaRPr lang="en-US" b="0" dirty="0">
              <a:solidFill>
                <a:srgbClr val="2B414D"/>
              </a:solidFill>
            </a:endParaRPr>
          </a:p>
          <a:p>
            <a:r>
              <a:rPr lang="en-US" b="0" dirty="0">
                <a:solidFill>
                  <a:srgbClr val="2B414D"/>
                </a:solidFill>
              </a:rPr>
              <a:t>Relative mobility is lower in the United States than many developed countries.</a:t>
            </a:r>
            <a:endParaRPr lang="en-US" b="0" i="1" dirty="0">
              <a:solidFill>
                <a:srgbClr val="2B414D"/>
              </a:solidFill>
            </a:endParaRPr>
          </a:p>
          <a:p>
            <a:pPr lvl="1"/>
            <a:r>
              <a:rPr lang="en-US" dirty="0"/>
              <a:t>Income is especially “sticky” at the bottom and the top of the income distribution.</a:t>
            </a:r>
          </a:p>
          <a:p>
            <a:r>
              <a:rPr lang="en-US" b="0" dirty="0">
                <a:solidFill>
                  <a:srgbClr val="2B414D"/>
                </a:solidFill>
              </a:rPr>
              <a:t>Geography matters – there is tremendous variation in mobility within the United States.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25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97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EB8F5-F295-432B-B781-4CE60B59B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79724"/>
          </a:xfrm>
        </p:spPr>
        <p:txBody>
          <a:bodyPr>
            <a:normAutofit/>
          </a:bodyPr>
          <a:lstStyle/>
          <a:p>
            <a:r>
              <a:rPr lang="en-US" sz="5400" dirty="0"/>
              <a:t>III. What is the d</a:t>
            </a:r>
            <a:r>
              <a:rPr lang="en-US" sz="5400" b="1" dirty="0">
                <a:solidFill>
                  <a:srgbClr val="0C4C88"/>
                </a:solidFill>
                <a:ea typeface="+mj-ea"/>
                <a:cs typeface="+mj-cs"/>
              </a:rPr>
              <a:t>esired</a:t>
            </a:r>
            <a:r>
              <a:rPr lang="en-US" sz="5400" dirty="0"/>
              <a:t> level of economic mobility?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57F842-E3DE-4886-95DB-B087920608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Economically what is optimal? What do people think is optimal? </a:t>
            </a:r>
            <a:br>
              <a:rPr lang="en-US" dirty="0"/>
            </a:br>
            <a:r>
              <a:rPr lang="en-US" dirty="0"/>
              <a:t>Mobility and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2B447B-CFAA-4EFC-A561-EC77F8526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1553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47" y="-2126"/>
            <a:ext cx="10338373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Abs</a:t>
            </a:r>
            <a:r>
              <a:rPr lang="en-US" dirty="0"/>
              <a:t>olute or Relative Mobility?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608" y="1791479"/>
            <a:ext cx="10876457" cy="4002829"/>
          </a:xfrm>
        </p:spPr>
        <p:txBody>
          <a:bodyPr anchor="ctr" anchorCtr="0">
            <a:normAutofit/>
          </a:bodyPr>
          <a:lstStyle/>
          <a:p>
            <a:pPr>
              <a:spcAft>
                <a:spcPts val="1000"/>
              </a:spcAft>
              <a:buFontTx/>
              <a:buChar char="-"/>
            </a:pPr>
            <a:r>
              <a:rPr lang="en-US" b="0" dirty="0">
                <a:solidFill>
                  <a:srgbClr val="2B414D"/>
                </a:solidFill>
              </a:rPr>
              <a:t>Upward </a:t>
            </a:r>
            <a:r>
              <a:rPr lang="en-US" b="0" i="1" dirty="0">
                <a:solidFill>
                  <a:srgbClr val="2B414D"/>
                </a:solidFill>
              </a:rPr>
              <a:t>absolute</a:t>
            </a:r>
            <a:r>
              <a:rPr lang="en-US" b="0" dirty="0">
                <a:solidFill>
                  <a:srgbClr val="2B414D"/>
                </a:solidFill>
              </a:rPr>
              <a:t> mobility of the whole population is unambiguously desirable (it’s hard to defend </a:t>
            </a:r>
            <a:r>
              <a:rPr lang="en-US" b="0" i="1" dirty="0">
                <a:solidFill>
                  <a:srgbClr val="2B414D"/>
                </a:solidFill>
              </a:rPr>
              <a:t>not</a:t>
            </a:r>
            <a:r>
              <a:rPr lang="en-US" b="0" dirty="0">
                <a:solidFill>
                  <a:srgbClr val="2B414D"/>
                </a:solidFill>
              </a:rPr>
              <a:t> wanting everyone to be better off!).</a:t>
            </a:r>
          </a:p>
          <a:p>
            <a:pPr lvl="2">
              <a:buFontTx/>
              <a:buChar char="-"/>
            </a:pPr>
            <a:r>
              <a:rPr lang="en-US" dirty="0"/>
              <a:t>The fact that half the population is treading water should worry us.</a:t>
            </a:r>
          </a:p>
          <a:p>
            <a:pPr lvl="1">
              <a:buFontTx/>
              <a:buChar char="-"/>
            </a:pPr>
            <a:endParaRPr lang="en-US" b="0" dirty="0">
              <a:solidFill>
                <a:srgbClr val="2B414D"/>
              </a:solidFill>
            </a:endParaRPr>
          </a:p>
          <a:p>
            <a:pPr>
              <a:buFontTx/>
              <a:buChar char="-"/>
            </a:pPr>
            <a:r>
              <a:rPr lang="en-US" b="0" dirty="0">
                <a:solidFill>
                  <a:srgbClr val="2B414D"/>
                </a:solidFill>
              </a:rPr>
              <a:t>But, </a:t>
            </a:r>
            <a:r>
              <a:rPr lang="en-US" b="0" i="1" dirty="0">
                <a:solidFill>
                  <a:srgbClr val="2B414D"/>
                </a:solidFill>
              </a:rPr>
              <a:t>relative</a:t>
            </a:r>
            <a:r>
              <a:rPr lang="en-US" b="0" dirty="0">
                <a:solidFill>
                  <a:srgbClr val="2B414D"/>
                </a:solidFill>
              </a:rPr>
              <a:t> mobility is a </a:t>
            </a:r>
            <a:r>
              <a:rPr lang="en-US" b="0" i="1" dirty="0">
                <a:solidFill>
                  <a:srgbClr val="2B414D"/>
                </a:solidFill>
              </a:rPr>
              <a:t>zero-sum game</a:t>
            </a:r>
            <a:r>
              <a:rPr lang="en-US" b="0" dirty="0">
                <a:solidFill>
                  <a:srgbClr val="2B414D"/>
                </a:solidFill>
              </a:rPr>
              <a:t>: for some people to rank higher than their parents did, others have to rank </a:t>
            </a:r>
            <a:r>
              <a:rPr lang="en-US" b="0" i="1" dirty="0">
                <a:solidFill>
                  <a:srgbClr val="2B414D"/>
                </a:solidFill>
              </a:rPr>
              <a:t>lower.</a:t>
            </a:r>
            <a:r>
              <a:rPr lang="en-US" b="0" dirty="0">
                <a:solidFill>
                  <a:srgbClr val="2B414D"/>
                </a:solidFill>
              </a:rPr>
              <a:t>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27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16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B542E-F8EE-AC4C-A05D-640C50230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8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Th</a:t>
            </a:r>
            <a:r>
              <a:rPr lang="en-US" dirty="0"/>
              <a:t>e “Right” Level of Relative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E7A44-2894-FF47-9CD6-3407045532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0920" y="1503573"/>
            <a:ext cx="5181600" cy="1634457"/>
          </a:xfrm>
        </p:spPr>
        <p:txBody>
          <a:bodyPr/>
          <a:lstStyle/>
          <a:p>
            <a:r>
              <a:rPr lang="en-US" dirty="0"/>
              <a:t>Efficiency</a:t>
            </a:r>
          </a:p>
          <a:p>
            <a:pPr lvl="1"/>
            <a:r>
              <a:rPr lang="en-US" dirty="0"/>
              <a:t>Want to provide incentives in order to get economic growth.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8C8A89-C3CD-0740-86F2-BD15DE691C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9482" y="1444538"/>
            <a:ext cx="5181600" cy="1634457"/>
          </a:xfrm>
        </p:spPr>
        <p:txBody>
          <a:bodyPr/>
          <a:lstStyle/>
          <a:p>
            <a:r>
              <a:rPr lang="en-US" dirty="0"/>
              <a:t>Equity</a:t>
            </a:r>
          </a:p>
          <a:p>
            <a:pPr lvl="1"/>
            <a:r>
              <a:rPr lang="en-US" dirty="0"/>
              <a:t>Want a system that is “fair”.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EAB475-F403-C840-9EDE-BF60FCA41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63797C-5283-4B36-B955-5F9C6BC62E06}"/>
              </a:ext>
            </a:extLst>
          </p:cNvPr>
          <p:cNvSpPr/>
          <p:nvPr/>
        </p:nvSpPr>
        <p:spPr>
          <a:xfrm>
            <a:off x="817879" y="3197970"/>
            <a:ext cx="10285549" cy="2582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b="1" dirty="0">
                <a:solidFill>
                  <a:srgbClr val="2B414D"/>
                </a:solidFill>
              </a:rPr>
              <a:t>What is the </a:t>
            </a:r>
            <a:r>
              <a:rPr lang="en-US" sz="2800" b="1" i="1" dirty="0">
                <a:solidFill>
                  <a:srgbClr val="2B414D"/>
                </a:solidFill>
              </a:rPr>
              <a:t>optimal</a:t>
            </a:r>
            <a:r>
              <a:rPr lang="en-US" sz="2800" b="1" dirty="0">
                <a:solidFill>
                  <a:srgbClr val="2B414D"/>
                </a:solidFill>
              </a:rPr>
              <a:t> level of relative mobility?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sz="2400" dirty="0">
                <a:solidFill>
                  <a:srgbClr val="2B414D"/>
                </a:solidFill>
              </a:rPr>
              <a:t>This is a hard question, one which we may not be able to answer or agree on.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2400" dirty="0">
              <a:solidFill>
                <a:srgbClr val="2B414D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b="1" dirty="0">
                <a:solidFill>
                  <a:srgbClr val="2B414D"/>
                </a:solidFill>
              </a:rPr>
              <a:t>Is current relative mobility too low (or too high)?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sz="2400" dirty="0">
                <a:solidFill>
                  <a:srgbClr val="2B414D"/>
                </a:solidFill>
              </a:rPr>
              <a:t>The answer would suggest the best incremental steps to take towards a better outcome, and policy changes are best done in incremental steps in any case.</a:t>
            </a:r>
          </a:p>
        </p:txBody>
      </p:sp>
    </p:spTree>
    <p:extLst>
      <p:ext uri="{BB962C8B-B14F-4D97-AF65-F5344CB8AC3E}">
        <p14:creationId xmlns:p14="http://schemas.microsoft.com/office/powerpoint/2010/main" val="274253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666EB-D999-7C4E-8B0A-C07B4B95D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124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500" dirty="0">
                <a:solidFill>
                  <a:schemeClr val="bg1"/>
                </a:solidFill>
              </a:rPr>
              <a:t>“Sur</a:t>
            </a:r>
            <a:r>
              <a:rPr lang="en-US" sz="3500" dirty="0"/>
              <a:t>vey Says” on Upward Mobility from the BOTTOM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F4F0F2-A1AA-AE4A-9288-58F597A82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34678" y="6396301"/>
            <a:ext cx="7407965" cy="365125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https://www.brookings.edu/blog/social-mobility-memos/2016/01/12/how-much-social-mobility-do-people-really-want/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846185-0ECD-6744-AFEB-589202A26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600" y="839586"/>
            <a:ext cx="8170799" cy="542402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E8E0411-DB3A-D5F9-A391-3ABD63DC056C}"/>
              </a:ext>
            </a:extLst>
          </p:cNvPr>
          <p:cNvSpPr/>
          <p:nvPr/>
        </p:nvSpPr>
        <p:spPr>
          <a:xfrm>
            <a:off x="6761018" y="1304335"/>
            <a:ext cx="1953491" cy="3877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9CA76D-CBA1-A6FF-B303-709CA59A7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599" y="839586"/>
            <a:ext cx="8170799" cy="542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84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860" y="1253331"/>
            <a:ext cx="11929140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1 (6/2): Economic Update (Geoffrey Woglom, Amherst College) 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2 (6/09): Climate Change Economics (Sarah Jacobson, Williams College)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3 (6/16): Economic Mobility (Jon Haveman, Exec Director, NEED) 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4 (6/23): Health Economics (Robert </a:t>
            </a:r>
            <a:r>
              <a:rPr lang="en-US" dirty="0" err="1"/>
              <a:t>Rebelein</a:t>
            </a:r>
            <a:r>
              <a:rPr lang="en-US" dirty="0"/>
              <a:t>, Vassar College)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 Week 5 (6/30): Cryptocurrencies (Joan Nix Queens College (CUNY)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2513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666EB-D999-7C4E-8B0A-C07B4B95D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12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“Sur</a:t>
            </a:r>
            <a:r>
              <a:rPr lang="en-US" sz="3600" dirty="0"/>
              <a:t>vey Says” on Downward Mobility from the TOP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F4F0F2-A1AA-AE4A-9288-58F597A82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34678" y="6396301"/>
            <a:ext cx="7407965" cy="365125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https://www.brookings.edu/blog/social-mobility-memos/2016/01/12/how-much-social-mobility-do-people-really-want/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42B919-806E-7E47-873E-B08032661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370" y="872836"/>
            <a:ext cx="8183260" cy="539233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C6AE505-7535-6210-C6C4-8B7F32BFC413}"/>
              </a:ext>
            </a:extLst>
          </p:cNvPr>
          <p:cNvSpPr/>
          <p:nvPr/>
        </p:nvSpPr>
        <p:spPr>
          <a:xfrm>
            <a:off x="6761018" y="1304335"/>
            <a:ext cx="1953491" cy="3877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EEC5DF-7A82-D66F-100C-D6CE105DF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370" y="865909"/>
            <a:ext cx="8183260" cy="539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54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68DEC-2759-CB46-AC63-D5CE3433C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</a:t>
            </a:r>
            <a:r>
              <a:rPr lang="en-US" dirty="0"/>
              <a:t>ferences hit Awkward Truth: Math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32FD9-B3F3-AB4A-AAFA-CC5D78F9A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Again: relative mobility is a zero-sum game.</a:t>
            </a:r>
          </a:p>
          <a:p>
            <a:pPr lvl="1"/>
            <a:r>
              <a:rPr lang="en-US" dirty="0"/>
              <a:t>There are only so many spots in the top quintile (only 20% of population can be there)</a:t>
            </a:r>
          </a:p>
          <a:p>
            <a:pPr lvl="2"/>
            <a:r>
              <a:rPr lang="en-US" dirty="0"/>
              <a:t>Preferences want: </a:t>
            </a:r>
          </a:p>
          <a:p>
            <a:pPr lvl="3"/>
            <a:r>
              <a:rPr lang="en-US" dirty="0"/>
              <a:t>43% of them for kids born into the top</a:t>
            </a:r>
          </a:p>
          <a:p>
            <a:pPr lvl="3"/>
            <a:r>
              <a:rPr lang="en-US" dirty="0"/>
              <a:t>16% for those born into the bottom</a:t>
            </a:r>
          </a:p>
          <a:p>
            <a:pPr lvl="3"/>
            <a:r>
              <a:rPr lang="en-US" dirty="0"/>
              <a:t>Leaves about 14% for each of the other 3 quintiles</a:t>
            </a:r>
          </a:p>
          <a:p>
            <a:pPr lvl="2"/>
            <a:r>
              <a:rPr lang="en-US" dirty="0"/>
              <a:t>Preferences are inconsistent</a:t>
            </a:r>
          </a:p>
          <a:p>
            <a:pPr lvl="3"/>
            <a:r>
              <a:rPr lang="en-US" dirty="0"/>
              <a:t>Greater upward mobility for the bottom than the middle?</a:t>
            </a:r>
          </a:p>
          <a:p>
            <a:r>
              <a:rPr lang="en-US" dirty="0"/>
              <a:t>Results are intuitive:</a:t>
            </a:r>
          </a:p>
          <a:p>
            <a:pPr lvl="1"/>
            <a:r>
              <a:rPr lang="en-US" dirty="0"/>
              <a:t>Stickiness at the top</a:t>
            </a:r>
          </a:p>
          <a:p>
            <a:pPr lvl="1"/>
            <a:r>
              <a:rPr lang="en-US" dirty="0"/>
              <a:t>Mobility from the bottom</a:t>
            </a:r>
          </a:p>
          <a:p>
            <a:r>
              <a:rPr lang="en-US" dirty="0"/>
              <a:t>…but inconsistent:</a:t>
            </a:r>
          </a:p>
          <a:p>
            <a:pPr lvl="1"/>
            <a:r>
              <a:rPr lang="en-US" dirty="0"/>
              <a:t>What about the middle?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F85C12-206F-9245-8701-E91E22A50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3458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50352-2819-1043-9F26-344876B19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Pub</a:t>
            </a:r>
            <a:r>
              <a:rPr lang="en-US" dirty="0"/>
              <a:t>lic Perception and Sentiment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AABEA-400C-274A-BC9E-665C709A3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Perception: “American Dream”  vs “Old World”</a:t>
            </a:r>
          </a:p>
          <a:p>
            <a:pPr lvl="1"/>
            <a:r>
              <a:rPr lang="en-US" dirty="0"/>
              <a:t>General belief is that the U.S. has </a:t>
            </a:r>
            <a:r>
              <a:rPr lang="en-US" b="1" i="1" dirty="0"/>
              <a:t>greater mobility </a:t>
            </a:r>
            <a:r>
              <a:rPr lang="en-US" dirty="0"/>
              <a:t>than elsewhere.</a:t>
            </a:r>
          </a:p>
          <a:p>
            <a:pPr lvl="2"/>
            <a:r>
              <a:rPr lang="en-US" dirty="0"/>
              <a:t>Fewer explicit barriers – no nobility titles.</a:t>
            </a:r>
          </a:p>
          <a:p>
            <a:pPr lvl="2"/>
            <a:r>
              <a:rPr lang="en-US" dirty="0"/>
              <a:t>More meritocratic – “rags to riches”, </a:t>
            </a:r>
            <a:r>
              <a:rPr lang="en-US" dirty="0" err="1"/>
              <a:t>Heratio</a:t>
            </a:r>
            <a:r>
              <a:rPr lang="en-US" dirty="0"/>
              <a:t> Alger</a:t>
            </a:r>
          </a:p>
          <a:p>
            <a:pPr lvl="2"/>
            <a:r>
              <a:rPr lang="en-US" dirty="0"/>
              <a:t>The American Dream plays a significant part in national identity.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Reality: Overestimate of actual mobility</a:t>
            </a:r>
          </a:p>
          <a:p>
            <a:pPr lvl="1"/>
            <a:r>
              <a:rPr lang="en-US" dirty="0"/>
              <a:t>Common perception is incorrect.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57C8AA-1A6E-B44F-93E5-CD1F49B60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32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48038-C48A-4842-8450-0DC3FC206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Inte</a:t>
            </a:r>
            <a:r>
              <a:rPr lang="en-US" dirty="0"/>
              <a:t>rgenerational Elasticity – of Income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210B7-7967-AE41-A10B-25458CA2CB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common measure of relative mobility (IGE):</a:t>
            </a:r>
          </a:p>
          <a:p>
            <a:pPr lvl="1"/>
            <a:r>
              <a:rPr lang="en-US" dirty="0"/>
              <a:t>Q: What is the relationship between the family income of parents and the family income of their child?</a:t>
            </a:r>
          </a:p>
          <a:p>
            <a:pPr lvl="2"/>
            <a:r>
              <a:rPr lang="en-US" dirty="0"/>
              <a:t>A lower IGE implies more economic mobility.</a:t>
            </a:r>
          </a:p>
          <a:p>
            <a:r>
              <a:rPr lang="en-US" dirty="0"/>
              <a:t>Problems with IGE:</a:t>
            </a:r>
          </a:p>
          <a:p>
            <a:pPr lvl="1"/>
            <a:r>
              <a:rPr lang="en-US" dirty="0"/>
              <a:t>Strongly influenced by income inequality.</a:t>
            </a:r>
          </a:p>
          <a:p>
            <a:pPr lvl="1"/>
            <a:r>
              <a:rPr lang="en-US" dirty="0"/>
              <a:t>Strongly affected by data used:</a:t>
            </a:r>
          </a:p>
          <a:p>
            <a:pPr lvl="2"/>
            <a:r>
              <a:rPr lang="en-US" dirty="0"/>
              <a:t>Age range</a:t>
            </a:r>
          </a:p>
          <a:p>
            <a:pPr lvl="2"/>
            <a:r>
              <a:rPr lang="en-US" dirty="0"/>
              <a:t>Can’t include people with zero earnings.</a:t>
            </a:r>
          </a:p>
          <a:p>
            <a:pPr lvl="2"/>
            <a:r>
              <a:rPr lang="en-US" dirty="0"/>
              <a:t>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A0593A-DB82-2F40-9BCE-236F86865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5254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DB2DB-40EB-A74D-BCFF-FB7A6C992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IGE</a:t>
            </a:r>
            <a:r>
              <a:rPr lang="en-US" dirty="0"/>
              <a:t>: U.S. in International Comparison</a:t>
            </a:r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8579C393-F504-BF4B-94FF-98D15F784F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2469" y="1018146"/>
            <a:ext cx="7498244" cy="521208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563612-0DE0-BA4D-A273-07CA0620E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22BDBF-96E6-774A-B187-ADCFFD5FCBF2}"/>
              </a:ext>
            </a:extLst>
          </p:cNvPr>
          <p:cNvSpPr/>
          <p:nvPr/>
        </p:nvSpPr>
        <p:spPr>
          <a:xfrm>
            <a:off x="6491591" y="6441462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hlinkClick r:id="rId3"/>
              </a:rPr>
              <a:t>https://www.epi.org/publication/usa-lags-peer-countries-mobility/</a:t>
            </a:r>
            <a:endParaRPr lang="en-US" sz="14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9BD7CF4-A044-2B42-AE22-4FE9B334BF81}"/>
              </a:ext>
            </a:extLst>
          </p:cNvPr>
          <p:cNvCxnSpPr/>
          <p:nvPr/>
        </p:nvCxnSpPr>
        <p:spPr>
          <a:xfrm>
            <a:off x="2227811" y="1911927"/>
            <a:ext cx="0" cy="3208713"/>
          </a:xfrm>
          <a:prstGeom prst="line">
            <a:avLst/>
          </a:prstGeom>
          <a:ln w="635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ABFC86F-C880-9F41-9D3E-61C7B22CA935}"/>
              </a:ext>
            </a:extLst>
          </p:cNvPr>
          <p:cNvSpPr txBox="1"/>
          <p:nvPr/>
        </p:nvSpPr>
        <p:spPr>
          <a:xfrm>
            <a:off x="1005153" y="4474309"/>
            <a:ext cx="965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More</a:t>
            </a:r>
          </a:p>
          <a:p>
            <a:r>
              <a:rPr lang="en-US" dirty="0"/>
              <a:t>Mobility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FDCD7A-9F47-954A-8E85-3C98140CD70D}"/>
              </a:ext>
            </a:extLst>
          </p:cNvPr>
          <p:cNvSpPr txBox="1"/>
          <p:nvPr/>
        </p:nvSpPr>
        <p:spPr>
          <a:xfrm>
            <a:off x="1005153" y="1911927"/>
            <a:ext cx="965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Less</a:t>
            </a:r>
          </a:p>
          <a:p>
            <a:r>
              <a:rPr lang="en-US" dirty="0"/>
              <a:t>Mobility</a:t>
            </a:r>
          </a:p>
        </p:txBody>
      </p:sp>
    </p:spTree>
    <p:extLst>
      <p:ext uri="{BB962C8B-B14F-4D97-AF65-F5344CB8AC3E}">
        <p14:creationId xmlns:p14="http://schemas.microsoft.com/office/powerpoint/2010/main" val="15414090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029F3-D00B-354F-9187-980A25FB0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9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“American Dream” Shapes Perceptions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5AA266EC-B3C1-9643-A95E-14DF999419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4045" y="1171855"/>
            <a:ext cx="11249835" cy="521208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6D2549-6469-2C47-9144-985EE373C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C87280-7380-974C-A7FB-BF86168CFA8D}"/>
              </a:ext>
            </a:extLst>
          </p:cNvPr>
          <p:cNvSpPr txBox="1"/>
          <p:nvPr/>
        </p:nvSpPr>
        <p:spPr>
          <a:xfrm>
            <a:off x="5666874" y="6456851"/>
            <a:ext cx="60776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https://www.brookings.edu/wp-content/uploads/2016/06/02_economic_mobility_sawhill.pdf</a:t>
            </a:r>
            <a:endParaRPr lang="en-US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088D78-C6C3-EB92-D1B7-DD347D2AF0F3}"/>
              </a:ext>
            </a:extLst>
          </p:cNvPr>
          <p:cNvSpPr/>
          <p:nvPr/>
        </p:nvSpPr>
        <p:spPr>
          <a:xfrm>
            <a:off x="4928260" y="2565070"/>
            <a:ext cx="6032665" cy="712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E4F7B7-F523-98BB-601D-54F809F71356}"/>
              </a:ext>
            </a:extLst>
          </p:cNvPr>
          <p:cNvSpPr/>
          <p:nvPr/>
        </p:nvSpPr>
        <p:spPr>
          <a:xfrm>
            <a:off x="4928259" y="3238366"/>
            <a:ext cx="6032665" cy="712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C71270-511E-8E11-6C68-82B93F1B2E5E}"/>
              </a:ext>
            </a:extLst>
          </p:cNvPr>
          <p:cNvSpPr/>
          <p:nvPr/>
        </p:nvSpPr>
        <p:spPr>
          <a:xfrm>
            <a:off x="4928258" y="3908897"/>
            <a:ext cx="6088701" cy="712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EA34A6-86D3-CD46-39AF-755599B2239B}"/>
              </a:ext>
            </a:extLst>
          </p:cNvPr>
          <p:cNvSpPr/>
          <p:nvPr/>
        </p:nvSpPr>
        <p:spPr>
          <a:xfrm>
            <a:off x="4928257" y="4517097"/>
            <a:ext cx="6144737" cy="712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65FFC923-9D2D-2EEC-B4A4-4EA3F8495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045" y="1172527"/>
            <a:ext cx="11249835" cy="521208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59812FA-91C2-514D-B552-2604D75F1ED7}"/>
              </a:ext>
            </a:extLst>
          </p:cNvPr>
          <p:cNvSpPr/>
          <p:nvPr/>
        </p:nvSpPr>
        <p:spPr>
          <a:xfrm>
            <a:off x="707079" y="1227138"/>
            <a:ext cx="1758329" cy="618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2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EB8F5-F295-432B-B781-4CE60B59B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IV. Exploring channels/barriers to upward mobility and policy options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57F842-E3DE-4886-95DB-B087920608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Focus on Education and Career Opportunities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2B447B-CFAA-4EFC-A561-EC77F8526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3540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8E93D-2BF7-1140-AD92-783DF5016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Bar</a:t>
            </a:r>
            <a:r>
              <a:rPr lang="en-US" dirty="0"/>
              <a:t>riers to Upward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858E9-69BA-BB4C-BDE3-1BC21C52E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Question:</a:t>
            </a:r>
          </a:p>
          <a:p>
            <a:pPr marL="0" indent="0">
              <a:buNone/>
            </a:pPr>
            <a:r>
              <a:rPr lang="en-US" b="0" dirty="0">
                <a:solidFill>
                  <a:srgbClr val="2B414D"/>
                </a:solidFill>
              </a:rPr>
              <a:t>	What are the factors that might prevent someone born</a:t>
            </a:r>
          </a:p>
          <a:p>
            <a:pPr marL="0" indent="0">
              <a:buNone/>
            </a:pPr>
            <a:r>
              <a:rPr lang="en-US" b="0" dirty="0">
                <a:solidFill>
                  <a:srgbClr val="2B414D"/>
                </a:solidFill>
              </a:rPr>
              <a:t>	in a low-income household from doing as well as their </a:t>
            </a:r>
          </a:p>
          <a:p>
            <a:pPr marL="0" indent="0">
              <a:buNone/>
            </a:pPr>
            <a:r>
              <a:rPr lang="en-US" b="0" dirty="0">
                <a:solidFill>
                  <a:srgbClr val="2B414D"/>
                </a:solidFill>
              </a:rPr>
              <a:t>	richer counterpart?</a:t>
            </a:r>
          </a:p>
          <a:p>
            <a:r>
              <a:rPr lang="en-US" dirty="0"/>
              <a:t>Answers:</a:t>
            </a:r>
          </a:p>
          <a:p>
            <a:pPr lvl="1"/>
            <a:r>
              <a:rPr lang="en-US" dirty="0"/>
              <a:t>Birth Lottery</a:t>
            </a:r>
          </a:p>
          <a:p>
            <a:pPr lvl="1"/>
            <a:r>
              <a:rPr lang="en-US" dirty="0"/>
              <a:t>Structural barriers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11A96-55CB-AE41-B29C-5390ADF8C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88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62DDF-2872-4D47-9A32-16ABFF0C4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Bar</a:t>
            </a:r>
            <a:r>
              <a:rPr lang="en-US" dirty="0"/>
              <a:t>riers to Upward Mobility – Birth Lottery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3106F-253A-0842-8957-408B5457A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Early advantages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i="1" dirty="0"/>
              <a:t>Innate (genetic) advantages: </a:t>
            </a:r>
          </a:p>
          <a:p>
            <a:pPr lvl="2"/>
            <a:r>
              <a:rPr lang="en-US" dirty="0"/>
              <a:t>Inherited ability, medical conditions, psychological traits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i="1" dirty="0"/>
              <a:t>Environmental factors:</a:t>
            </a:r>
          </a:p>
          <a:p>
            <a:pPr lvl="2"/>
            <a:r>
              <a:rPr lang="en-US" b="1" dirty="0"/>
              <a:t>In utero</a:t>
            </a:r>
            <a:r>
              <a:rPr lang="en-US" dirty="0"/>
              <a:t>: pre-natal care, mother’s nutrition, exposure to abuse or stress.</a:t>
            </a:r>
          </a:p>
          <a:p>
            <a:pPr lvl="2"/>
            <a:r>
              <a:rPr lang="en-US" b="1" dirty="0"/>
              <a:t>Home environment </a:t>
            </a:r>
            <a:r>
              <a:rPr lang="en-US" dirty="0"/>
              <a:t>which promotes healthy development, transmission of family values.</a:t>
            </a:r>
          </a:p>
          <a:p>
            <a:pPr lvl="2"/>
            <a:r>
              <a:rPr lang="en-US" dirty="0"/>
              <a:t>Availability of </a:t>
            </a:r>
            <a:r>
              <a:rPr lang="en-US" b="1" dirty="0"/>
              <a:t>role models</a:t>
            </a:r>
            <a:r>
              <a:rPr lang="en-US" dirty="0"/>
              <a:t>, mentors, neighborhood effects.</a:t>
            </a:r>
          </a:p>
          <a:p>
            <a:pPr lvl="2"/>
            <a:r>
              <a:rPr lang="en-US" dirty="0"/>
              <a:t>Availability of </a:t>
            </a:r>
            <a:r>
              <a:rPr lang="en-US" b="1" dirty="0"/>
              <a:t>good educators</a:t>
            </a:r>
            <a:r>
              <a:rPr lang="en-US" dirty="0"/>
              <a:t>, facilities, peers.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E85AF8-5F6A-704E-892F-CDCDA78A5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22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D8CD322-C4C0-4531-B2C0-64A0DC18A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Bar</a:t>
            </a:r>
            <a:r>
              <a:rPr lang="en-US" dirty="0"/>
              <a:t>riers to Upward Mobility – Structural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13B82-0981-CD44-ACDB-F47CCA5B2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587" y="1486338"/>
            <a:ext cx="10667824" cy="4602964"/>
          </a:xfrm>
        </p:spPr>
        <p:txBody>
          <a:bodyPr>
            <a:normAutofit/>
          </a:bodyPr>
          <a:lstStyle/>
          <a:p>
            <a:r>
              <a:rPr lang="en-US" dirty="0"/>
              <a:t>Selective access to quality higher education.</a:t>
            </a:r>
          </a:p>
          <a:p>
            <a:pPr lvl="1"/>
            <a:r>
              <a:rPr lang="en-US" dirty="0"/>
              <a:t>Preferential admission for legacy and donor families.</a:t>
            </a:r>
          </a:p>
          <a:p>
            <a:pPr lvl="1"/>
            <a:r>
              <a:rPr lang="en-US" dirty="0"/>
              <a:t>Expectation of extra-curricular activities, AP classes, etc.</a:t>
            </a:r>
          </a:p>
          <a:p>
            <a:r>
              <a:rPr lang="en-US" dirty="0"/>
              <a:t>Effective access to family planning (sex ed, contraceptives, abortion).</a:t>
            </a:r>
          </a:p>
          <a:p>
            <a:pPr lvl="1"/>
            <a:r>
              <a:rPr lang="en-US" dirty="0"/>
              <a:t>Teen births reduce outcomes for both mother and child.</a:t>
            </a:r>
          </a:p>
          <a:p>
            <a:r>
              <a:rPr lang="en-US" dirty="0"/>
              <a:t>Access to lucrative employment.</a:t>
            </a:r>
          </a:p>
          <a:p>
            <a:pPr lvl="1"/>
            <a:r>
              <a:rPr lang="en-US" dirty="0"/>
              <a:t>Reliance on personal connections, homophily, racism, sexism...</a:t>
            </a:r>
          </a:p>
          <a:p>
            <a:r>
              <a:rPr lang="en-US" dirty="0"/>
              <a:t>Access to entrepreneurship and invention. </a:t>
            </a:r>
          </a:p>
          <a:p>
            <a:pPr lvl="1"/>
            <a:r>
              <a:rPr lang="en-US" dirty="0"/>
              <a:t>Initial capital and insurance against negative shocks, social networks.</a:t>
            </a:r>
          </a:p>
          <a:p>
            <a:r>
              <a:rPr lang="en-US" dirty="0"/>
              <a:t>Direct transmission of income-earning assets.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B54934-3C3C-A846-B8CC-8C1680AB2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32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Submit questions in the chat or by raising your digital hand.</a:t>
            </a:r>
          </a:p>
          <a:p>
            <a:pPr lvl="1"/>
            <a:r>
              <a:rPr lang="en-US" dirty="0"/>
              <a:t>I will try to handle them as they come up.</a:t>
            </a:r>
          </a:p>
          <a:p>
            <a:endParaRPr lang="en-US" dirty="0"/>
          </a:p>
          <a:p>
            <a:r>
              <a:rPr lang="en-US" dirty="0"/>
              <a:t>We will do a verbal Q&amp;A once the material has been presented.</a:t>
            </a:r>
          </a:p>
          <a:p>
            <a:endParaRPr lang="en-US" dirty="0"/>
          </a:p>
          <a:p>
            <a:r>
              <a:rPr lang="en-US" dirty="0"/>
              <a:t>Slides will be available from the NEED website tomorrow (https://www.needecon.org/</a:t>
            </a:r>
            <a:r>
              <a:rPr lang="en-US" dirty="0" err="1"/>
              <a:t>delivered_presentations.php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16251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E7BB93CA-0D4A-47B3-8ECF-066058BEC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5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Edu</a:t>
            </a:r>
            <a:r>
              <a:rPr lang="en-US" dirty="0"/>
              <a:t>cation: an </a:t>
            </a:r>
            <a:r>
              <a:rPr lang="en-US" dirty="0">
                <a:solidFill>
                  <a:srgbClr val="00B050"/>
                </a:solidFill>
              </a:rPr>
              <a:t>Avenue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Barrier</a:t>
            </a:r>
            <a:r>
              <a:rPr lang="en-US" dirty="0"/>
              <a:t> to Mobility</a:t>
            </a: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171106-4A06-C540-AEA3-E6065FDD88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75537"/>
            <a:ext cx="12067355" cy="42887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3E48D-E590-4644-8348-159B0128D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9C83E2-1C5D-734A-B48C-73A907C51073}"/>
              </a:ext>
            </a:extLst>
          </p:cNvPr>
          <p:cNvSpPr txBox="1"/>
          <p:nvPr/>
        </p:nvSpPr>
        <p:spPr>
          <a:xfrm>
            <a:off x="5593976" y="6428045"/>
            <a:ext cx="60776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https://www.brookings.edu/wp-content/uploads/2016/06/02_economic_mobility_sawhill.pdf</a:t>
            </a:r>
            <a:endParaRPr lang="en-US" sz="12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68EAEAB-97AC-448B-BBB0-A8A5507855B7}"/>
              </a:ext>
            </a:extLst>
          </p:cNvPr>
          <p:cNvSpPr/>
          <p:nvPr/>
        </p:nvSpPr>
        <p:spPr>
          <a:xfrm>
            <a:off x="7870192" y="1900820"/>
            <a:ext cx="491490" cy="1276719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445CED7-A9FE-4326-B55D-FD8FD99FF0FE}"/>
              </a:ext>
            </a:extLst>
          </p:cNvPr>
          <p:cNvSpPr/>
          <p:nvPr/>
        </p:nvSpPr>
        <p:spPr>
          <a:xfrm>
            <a:off x="4859024" y="1943916"/>
            <a:ext cx="491490" cy="49149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43479A-8903-4C52-9629-473FE4BD246E}"/>
              </a:ext>
            </a:extLst>
          </p:cNvPr>
          <p:cNvSpPr/>
          <p:nvPr/>
        </p:nvSpPr>
        <p:spPr>
          <a:xfrm>
            <a:off x="1291590" y="1748790"/>
            <a:ext cx="788670" cy="38061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F9814C0-7126-42C6-9649-704C549C80B9}"/>
              </a:ext>
            </a:extLst>
          </p:cNvPr>
          <p:cNvSpPr/>
          <p:nvPr/>
        </p:nvSpPr>
        <p:spPr>
          <a:xfrm>
            <a:off x="7721602" y="1748790"/>
            <a:ext cx="788670" cy="3806190"/>
          </a:xfrm>
          <a:prstGeom prst="rect">
            <a:avLst/>
          </a:prstGeom>
          <a:noFill/>
          <a:ln w="57150">
            <a:solidFill>
              <a:srgbClr val="E2E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F294116-ED08-4884-B9DE-55AE9E02ADF5}"/>
              </a:ext>
            </a:extLst>
          </p:cNvPr>
          <p:cNvSpPr/>
          <p:nvPr/>
        </p:nvSpPr>
        <p:spPr>
          <a:xfrm>
            <a:off x="1440180" y="4237536"/>
            <a:ext cx="491490" cy="4914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9568C5F-5648-4A42-8B07-79079FE4C054}"/>
              </a:ext>
            </a:extLst>
          </p:cNvPr>
          <p:cNvSpPr/>
          <p:nvPr/>
        </p:nvSpPr>
        <p:spPr>
          <a:xfrm>
            <a:off x="7870192" y="4713087"/>
            <a:ext cx="491490" cy="491490"/>
          </a:xfrm>
          <a:prstGeom prst="ellipse">
            <a:avLst/>
          </a:prstGeom>
          <a:noFill/>
          <a:ln w="38100">
            <a:solidFill>
              <a:srgbClr val="E2E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7D14F86-2F7A-48C7-A27E-C0B9DB19648B}"/>
              </a:ext>
            </a:extLst>
          </p:cNvPr>
          <p:cNvSpPr/>
          <p:nvPr/>
        </p:nvSpPr>
        <p:spPr>
          <a:xfrm>
            <a:off x="1417320" y="1650897"/>
            <a:ext cx="491490" cy="74141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37946E2-7AD9-4B91-9260-A9BA18E3FC91}"/>
              </a:ext>
            </a:extLst>
          </p:cNvPr>
          <p:cNvSpPr/>
          <p:nvPr/>
        </p:nvSpPr>
        <p:spPr>
          <a:xfrm>
            <a:off x="7889248" y="1982832"/>
            <a:ext cx="429262" cy="40005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5BD43AE-942D-45A1-BEA5-5F86B2A0DEDC}"/>
              </a:ext>
            </a:extLst>
          </p:cNvPr>
          <p:cNvSpPr/>
          <p:nvPr/>
        </p:nvSpPr>
        <p:spPr>
          <a:xfrm>
            <a:off x="4710434" y="1748790"/>
            <a:ext cx="788670" cy="38061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85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17" grpId="0" animBg="1"/>
      <p:bldP spid="17" grpId="1" animBg="1"/>
      <p:bldP spid="18" grpId="0" animBg="1"/>
      <p:bldP spid="18" grpId="1" animBg="1"/>
      <p:bldP spid="18" grpId="2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C8A90-B10F-1B40-A5F1-28755EAEB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08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Coll</a:t>
            </a:r>
            <a:r>
              <a:rPr lang="en-US" sz="3800" dirty="0"/>
              <a:t>ege Attendance Rates – by Parent’s Income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3493F0-9319-7F45-9A2C-1D952E077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5F69794-15F7-FC4E-BAB9-18A051F963E3}"/>
              </a:ext>
            </a:extLst>
          </p:cNvPr>
          <p:cNvGrpSpPr/>
          <p:nvPr/>
        </p:nvGrpSpPr>
        <p:grpSpPr>
          <a:xfrm>
            <a:off x="1680447" y="1147476"/>
            <a:ext cx="8501521" cy="5212080"/>
            <a:chOff x="1680447" y="648431"/>
            <a:chExt cx="8804820" cy="587344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99BAC72-ED0D-A046-90F1-DAB2645F20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4896" y="4117962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389">
              <a:extLst>
                <a:ext uri="{FF2B5EF4-FFF2-40B4-BE49-F238E27FC236}">
                  <a16:creationId xmlns:a16="http://schemas.microsoft.com/office/drawing/2014/main" id="{3618003A-1447-A74E-98E5-F0DA412FF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0512" y="6244878"/>
              <a:ext cx="21031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Parent Income Rank</a:t>
              </a:r>
              <a:endParaRPr lang="en-US" dirty="0"/>
            </a:p>
          </p:txBody>
        </p:sp>
        <p:sp>
          <p:nvSpPr>
            <p:cNvPr id="8" name="Line 8">
              <a:extLst>
                <a:ext uri="{FF2B5EF4-FFF2-40B4-BE49-F238E27FC236}">
                  <a16:creationId xmlns:a16="http://schemas.microsoft.com/office/drawing/2014/main" id="{7AE2F4DB-A9B6-964B-B570-8D7B064A57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1332" y="5378455"/>
              <a:ext cx="8002588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9">
              <a:extLst>
                <a:ext uri="{FF2B5EF4-FFF2-40B4-BE49-F238E27FC236}">
                  <a16:creationId xmlns:a16="http://schemas.microsoft.com/office/drawing/2014/main" id="{7CDC7C31-65C3-D341-AB51-754667E8DA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001" y="4285681"/>
              <a:ext cx="8002588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10">
              <a:extLst>
                <a:ext uri="{FF2B5EF4-FFF2-40B4-BE49-F238E27FC236}">
                  <a16:creationId xmlns:a16="http://schemas.microsoft.com/office/drawing/2014/main" id="{A7E75BEA-9E0A-6940-90B7-3374F805A9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1332" y="3199824"/>
              <a:ext cx="8002588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11">
              <a:extLst>
                <a:ext uri="{FF2B5EF4-FFF2-40B4-BE49-F238E27FC236}">
                  <a16:creationId xmlns:a16="http://schemas.microsoft.com/office/drawing/2014/main" id="{39D64445-7BBE-7840-A1E7-670EA38F67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1332" y="2107049"/>
              <a:ext cx="8002588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2">
              <a:extLst>
                <a:ext uri="{FF2B5EF4-FFF2-40B4-BE49-F238E27FC236}">
                  <a16:creationId xmlns:a16="http://schemas.microsoft.com/office/drawing/2014/main" id="{3AFAB172-AC1B-704A-A14C-2AD0F30CE6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1332" y="1014275"/>
              <a:ext cx="8002588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916E154-919C-9446-A0B9-8AFB3F14F7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2783" y="5445889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50257CB-E196-F44E-A9E2-72369D870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8358" y="5349061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34E9189-833A-7945-A69F-42DB8B5A95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3933" y="5257420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E54F29D-A50B-9147-8649-343F990EA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3158" y="5186529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6A7B257-A85C-9D46-8556-3D1E3A707C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8733" y="5106990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2A62338-96A2-1B47-9676-6B3A230281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2721" y="5041286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EA48F6C-3C81-C149-97FB-2866F8E686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8296" y="4980769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1C27E32-1A2A-5E41-8F1E-EFD370AA65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3871" y="4937541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9AE7932-D7E1-5745-9FC8-BF2E728F2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9446" y="4866651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7552DC9-B870-3044-A4F0-282E7C5EE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8671" y="4806133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B5EAD55-5CA3-B344-9DF3-EB9C5847A5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4246" y="4757718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8EBF3FE-8B7A-B34D-AC02-5277E6D0C1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8233" y="4685097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D198D69-BBC9-4B40-A176-0D137D87D9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3808" y="4617663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622BF17-21EC-C64B-818E-998A4438F0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9383" y="4557145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94D385E-420F-7942-9402-174A72B84D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4958" y="4479338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57E038D-BD43-8646-9B5E-8FE3BA218E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4183" y="4418819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7C53A31-FC43-DC4A-A2E5-DEA44482E5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9758" y="4341012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2927387-5BA3-C54C-890A-F8411D3CE4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746" y="4285681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B975079-4219-1A43-87E0-CF23EBBA3C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9321" y="4195770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DB80FB9-1406-E640-A7CE-79DA496261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0471" y="4045341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57947F1-EB06-0748-B56F-B63C369110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9696" y="3948512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74E086F-5AB1-8D40-B155-C702F49DC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5271" y="3868974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BD723CA-2B9B-094E-A306-7AE4F4BF70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9259" y="3784250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C5DEF5B-5467-5541-A319-D23399956F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4834" y="3713359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AC4D625-DE43-8945-BCFE-6096A93ADE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0409" y="3621717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F85E594-B1B5-7248-B853-CD2000971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5984" y="3543909"/>
              <a:ext cx="98425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3B045E7-D4FE-3842-A4C2-1D03A6475C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5209" y="3459185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3E2EE6D-4569-BA4D-8A3A-62C00B8878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0784" y="3381377"/>
              <a:ext cx="98425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A22FC96-D5F2-994F-A354-8AC8308FA6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4771" y="3289735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3FF692D-C0A6-B446-88E7-84DE09BF7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0346" y="3192907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38DC7D6-4BB7-2447-AB60-AD893DA486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5921" y="3115098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DE802012-9CEB-A241-B99F-5AAC77A10B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1496" y="3025188"/>
              <a:ext cx="98425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C26AA60-187E-B64B-B84E-027011F2B4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0721" y="2933546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6AFDB73-837F-1948-A8AE-EC3536EFED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6296" y="2843635"/>
              <a:ext cx="98425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103A328-7FFE-9146-B3CD-46548BA2DE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0284" y="2746806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384C790-F469-5B49-AC13-94164DFF4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55859" y="2656896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3C8C65EE-CB5B-FB4B-BE04-C0069AA86D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11434" y="2553150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6F0553DC-9F96-284E-8B80-9A44D08343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7009" y="2451134"/>
              <a:ext cx="98425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1A5D6D51-2F5B-2D42-9FAF-F04446CA14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16234" y="2354306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B2E668B-8699-7247-828E-6D97D2650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1809" y="2276500"/>
              <a:ext cx="98425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240F01F9-A134-A64B-B248-FAC804FC7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5796" y="2191774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386CD985-6CC2-3148-BBE6-264A01888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1371" y="2112236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D3F03B6-2F7A-3D40-828B-3E50F9DB22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6946" y="2010221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7AE481E2-79E0-424E-9C32-6188EDA59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92521" y="1908207"/>
              <a:ext cx="98425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B0BE0484-3536-6D4B-A7FC-0F605A0900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41746" y="1811377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B5F2FC1C-9DF1-B44C-92E8-DC9E847941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7321" y="1707633"/>
              <a:ext cx="98425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E613B51F-C749-5F43-84C0-E5B4BDE1F8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51309" y="1617721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D201B0F-8BFC-2346-A980-86D7E87C67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6884" y="1532997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BCCE3C4B-23E8-BD40-9B49-8C5CE97858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62459" y="1460376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8398F2E2-9410-714D-B1D6-6CC023813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3582" y="1635012"/>
              <a:ext cx="7558088" cy="3985514"/>
            </a:xfrm>
            <a:custGeom>
              <a:avLst/>
              <a:gdLst>
                <a:gd name="T0" fmla="*/ 0 w 1364"/>
                <a:gd name="T1" fmla="*/ 660 h 660"/>
                <a:gd name="T2" fmla="*/ 682 w 1364"/>
                <a:gd name="T3" fmla="*/ 330 h 660"/>
                <a:gd name="T4" fmla="*/ 1364 w 1364"/>
                <a:gd name="T5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4" h="660">
                  <a:moveTo>
                    <a:pt x="0" y="660"/>
                  </a:moveTo>
                  <a:lnTo>
                    <a:pt x="682" y="330"/>
                  </a:lnTo>
                  <a:lnTo>
                    <a:pt x="1364" y="0"/>
                  </a:lnTo>
                </a:path>
              </a:pathLst>
            </a:custGeom>
            <a:noFill/>
            <a:ln w="22225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166">
              <a:extLst>
                <a:ext uri="{FF2B5EF4-FFF2-40B4-BE49-F238E27FC236}">
                  <a16:creationId xmlns:a16="http://schemas.microsoft.com/office/drawing/2014/main" id="{4794686C-022D-6E49-A895-9D3DFFA341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31332" y="856929"/>
              <a:ext cx="0" cy="492094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Line 167">
              <a:extLst>
                <a:ext uri="{FF2B5EF4-FFF2-40B4-BE49-F238E27FC236}">
                  <a16:creationId xmlns:a16="http://schemas.microsoft.com/office/drawing/2014/main" id="{769C8BF2-528E-8A40-AF96-51568F34C4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7671" y="5378455"/>
              <a:ext cx="936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A3AB4018-B9BA-0D4C-BE1B-F5BB0AB1CC2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7612" y="5177710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20%</a:t>
              </a:r>
              <a:endParaRPr lang="en-US" dirty="0"/>
            </a:p>
          </p:txBody>
        </p:sp>
        <p:sp>
          <p:nvSpPr>
            <p:cNvPr id="66" name="Line 169">
              <a:extLst>
                <a:ext uri="{FF2B5EF4-FFF2-40B4-BE49-F238E27FC236}">
                  <a16:creationId xmlns:a16="http://schemas.microsoft.com/office/drawing/2014/main" id="{ECE1982E-2E0A-0F4E-99D8-66B1DE8E78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7671" y="4285681"/>
              <a:ext cx="936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BB138013-32CD-6742-8C8E-31BB0484D4C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7612" y="4084936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40%</a:t>
              </a:r>
              <a:endParaRPr lang="en-US" dirty="0"/>
            </a:p>
          </p:txBody>
        </p:sp>
        <p:sp>
          <p:nvSpPr>
            <p:cNvPr id="68" name="Line 171">
              <a:extLst>
                <a:ext uri="{FF2B5EF4-FFF2-40B4-BE49-F238E27FC236}">
                  <a16:creationId xmlns:a16="http://schemas.microsoft.com/office/drawing/2014/main" id="{DD83621E-FEF3-4C4B-8130-4AE138B503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7671" y="3199824"/>
              <a:ext cx="936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E659783E-3569-5B4D-A127-A0D3301F2EE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7612" y="2997348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60%</a:t>
              </a:r>
              <a:endParaRPr lang="en-US" dirty="0"/>
            </a:p>
          </p:txBody>
        </p:sp>
        <p:sp>
          <p:nvSpPr>
            <p:cNvPr id="70" name="Line 173">
              <a:extLst>
                <a:ext uri="{FF2B5EF4-FFF2-40B4-BE49-F238E27FC236}">
                  <a16:creationId xmlns:a16="http://schemas.microsoft.com/office/drawing/2014/main" id="{0D7F1DD3-5629-9245-B6FC-D49C814624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7671" y="2107049"/>
              <a:ext cx="936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A12C019B-67F2-3244-B631-8C3F27D566A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7612" y="1904574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80%</a:t>
              </a:r>
              <a:endParaRPr lang="en-US" dirty="0"/>
            </a:p>
          </p:txBody>
        </p:sp>
        <p:sp>
          <p:nvSpPr>
            <p:cNvPr id="72" name="Line 175">
              <a:extLst>
                <a:ext uri="{FF2B5EF4-FFF2-40B4-BE49-F238E27FC236}">
                  <a16:creationId xmlns:a16="http://schemas.microsoft.com/office/drawing/2014/main" id="{B4B4B18F-66D5-554A-A31C-E589C9608B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7671" y="1014275"/>
              <a:ext cx="936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F4F7CD5C-5559-6A47-8E77-43DA5E861C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893493" y="804884"/>
              <a:ext cx="58990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100%</a:t>
              </a:r>
              <a:endParaRPr lang="en-US" dirty="0"/>
            </a:p>
          </p:txBody>
        </p:sp>
        <p:sp>
          <p:nvSpPr>
            <p:cNvPr id="74" name="Line 178">
              <a:extLst>
                <a:ext uri="{FF2B5EF4-FFF2-40B4-BE49-F238E27FC236}">
                  <a16:creationId xmlns:a16="http://schemas.microsoft.com/office/drawing/2014/main" id="{D2DF8B3D-2E59-9D46-B1FD-EF28754A14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1332" y="5777871"/>
              <a:ext cx="8002588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Line 179">
              <a:extLst>
                <a:ext uri="{FF2B5EF4-FFF2-40B4-BE49-F238E27FC236}">
                  <a16:creationId xmlns:a16="http://schemas.microsoft.com/office/drawing/2014/main" id="{C76F5DD0-BC69-A247-BDB6-A38F1688E2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5795" y="5777871"/>
              <a:ext cx="0" cy="1020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865E7E5-3F63-DF4D-9C92-EE01F0A3B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3882" y="5928302"/>
              <a:ext cx="1282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77" name="Line 181">
              <a:extLst>
                <a:ext uri="{FF2B5EF4-FFF2-40B4-BE49-F238E27FC236}">
                  <a16:creationId xmlns:a16="http://schemas.microsoft.com/office/drawing/2014/main" id="{2A60DBD8-BE44-A047-B1B3-EBE668F49C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5670" y="5777871"/>
              <a:ext cx="0" cy="1020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FA0ED01-C849-DA41-AB69-EFE715B527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8670" y="5928302"/>
              <a:ext cx="2564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</a:rPr>
                <a:t>20</a:t>
              </a:r>
              <a:endParaRPr lang="en-US"/>
            </a:p>
          </p:txBody>
        </p:sp>
        <p:sp>
          <p:nvSpPr>
            <p:cNvPr id="79" name="Line 183">
              <a:extLst>
                <a:ext uri="{FF2B5EF4-FFF2-40B4-BE49-F238E27FC236}">
                  <a16:creationId xmlns:a16="http://schemas.microsoft.com/office/drawing/2014/main" id="{36B199A6-32A0-A84D-96E3-8C18EAAC0E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61895" y="5777871"/>
              <a:ext cx="0" cy="1020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15F9122D-7A23-D143-9FF5-E0FFD337B1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4895" y="5928302"/>
              <a:ext cx="2564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</a:rPr>
                <a:t>40</a:t>
              </a:r>
              <a:endParaRPr lang="en-US"/>
            </a:p>
          </p:txBody>
        </p:sp>
        <p:sp>
          <p:nvSpPr>
            <p:cNvPr id="81" name="Line 185">
              <a:extLst>
                <a:ext uri="{FF2B5EF4-FFF2-40B4-BE49-F238E27FC236}">
                  <a16:creationId xmlns:a16="http://schemas.microsoft.com/office/drawing/2014/main" id="{085A2CA2-A60E-8649-B0D7-43E519645D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3358" y="5777871"/>
              <a:ext cx="0" cy="1020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1F3B924C-ADA8-2444-8423-1FEEAACCE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4770" y="5928302"/>
              <a:ext cx="2564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</a:rPr>
                <a:t>60</a:t>
              </a:r>
              <a:endParaRPr lang="en-US"/>
            </a:p>
          </p:txBody>
        </p:sp>
        <p:sp>
          <p:nvSpPr>
            <p:cNvPr id="83" name="Line 187">
              <a:extLst>
                <a:ext uri="{FF2B5EF4-FFF2-40B4-BE49-F238E27FC236}">
                  <a16:creationId xmlns:a16="http://schemas.microsoft.com/office/drawing/2014/main" id="{ECC1C5F5-524B-EF47-8AB7-F368571053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43233" y="5777871"/>
              <a:ext cx="0" cy="1020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3ACB546F-5D15-DB49-B32E-3F7675BB4E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16233" y="5928302"/>
              <a:ext cx="2564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</a:rPr>
                <a:t>80</a:t>
              </a:r>
              <a:endParaRPr lang="en-US"/>
            </a:p>
          </p:txBody>
        </p:sp>
        <p:sp>
          <p:nvSpPr>
            <p:cNvPr id="85" name="Line 189">
              <a:extLst>
                <a:ext uri="{FF2B5EF4-FFF2-40B4-BE49-F238E27FC236}">
                  <a16:creationId xmlns:a16="http://schemas.microsoft.com/office/drawing/2014/main" id="{6A81748C-AF72-2D49-8DE5-4A3F7B7D15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89458" y="5777871"/>
              <a:ext cx="0" cy="1020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9174AC52-5DAE-C547-9889-81134C871A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00546" y="5928302"/>
              <a:ext cx="38472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</a:rPr>
                <a:t>100</a:t>
              </a:r>
              <a:endParaRPr lang="en-US"/>
            </a:p>
          </p:txBody>
        </p:sp>
        <p:sp>
          <p:nvSpPr>
            <p:cNvPr id="87" name="Rectangle 104">
              <a:extLst>
                <a:ext uri="{FF2B5EF4-FFF2-40B4-BE49-F238E27FC236}">
                  <a16:creationId xmlns:a16="http://schemas.microsoft.com/office/drawing/2014/main" id="{54D2E3A6-893E-5240-A8DB-D0FC072D9D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43641" y="3779063"/>
              <a:ext cx="208390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84-87 Slope = 0.745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Rectangle 105">
              <a:extLst>
                <a:ext uri="{FF2B5EF4-FFF2-40B4-BE49-F238E27FC236}">
                  <a16:creationId xmlns:a16="http://schemas.microsoft.com/office/drawing/2014/main" id="{FC928852-CA66-A14C-B8FD-C0304EBCC2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60077" y="4028050"/>
              <a:ext cx="73096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(0.008)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Rectangle 375">
              <a:extLst>
                <a:ext uri="{FF2B5EF4-FFF2-40B4-BE49-F238E27FC236}">
                  <a16:creationId xmlns:a16="http://schemas.microsoft.com/office/drawing/2014/main" id="{67D776CA-1FCD-C441-B0B8-05DF390882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87840" y="3049220"/>
              <a:ext cx="24622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Percent in College at 19</a:t>
              </a:r>
              <a:endParaRPr lang="en-US" dirty="0"/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3FA1FAE0-2A55-D049-969D-61BC9A426971}"/>
              </a:ext>
            </a:extLst>
          </p:cNvPr>
          <p:cNvSpPr txBox="1"/>
          <p:nvPr/>
        </p:nvSpPr>
        <p:spPr>
          <a:xfrm>
            <a:off x="7012774" y="6496977"/>
            <a:ext cx="4658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2"/>
              </a:rPr>
              <a:t>https://opportunityinsights.org/paper/recentintergenerationalmobility/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683693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31CDC-2B1C-DCBA-4BE3-68204BAFE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Col</a:t>
            </a:r>
            <a:r>
              <a:rPr lang="en-US" dirty="0"/>
              <a:t>lege: The Great Equalizer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83D2B3-0B47-31A0-C4F5-6C70845CC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  <p:pic>
        <p:nvPicPr>
          <p:cNvPr id="1026" name="Picture 2" descr="ES_20180110_Chetty11">
            <a:extLst>
              <a:ext uri="{FF2B5EF4-FFF2-40B4-BE49-F238E27FC236}">
                <a16:creationId xmlns:a16="http://schemas.microsoft.com/office/drawing/2014/main" id="{49B7D89C-5F36-E847-7EAB-6DB45A2CC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377" y="935932"/>
            <a:ext cx="8279245" cy="525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7634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13B82-0981-CD44-ACDB-F47CCA5B2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587" y="1486338"/>
            <a:ext cx="10515600" cy="4602964"/>
          </a:xfrm>
        </p:spPr>
        <p:txBody>
          <a:bodyPr>
            <a:normAutofit/>
          </a:bodyPr>
          <a:lstStyle/>
          <a:p>
            <a:r>
              <a:rPr lang="en-US" dirty="0"/>
              <a:t>Business Ownership</a:t>
            </a:r>
          </a:p>
          <a:p>
            <a:r>
              <a:rPr lang="en-US" dirty="0"/>
              <a:t>Inventions</a:t>
            </a:r>
          </a:p>
          <a:p>
            <a:r>
              <a:rPr lang="en-US" dirty="0"/>
              <a:t>Job Networks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B54934-3C3C-A846-B8CC-8C1680AB2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E7AB241-7D9A-450E-B9E6-1F0AABF3B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306639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Car</a:t>
            </a:r>
            <a:r>
              <a:rPr lang="en-US" dirty="0"/>
              <a:t>eer Opportunities: </a:t>
            </a:r>
            <a:br>
              <a:rPr lang="en-US" dirty="0"/>
            </a:br>
            <a:r>
              <a:rPr lang="en-US" dirty="0"/>
              <a:t>	an </a:t>
            </a:r>
            <a:r>
              <a:rPr lang="en-US" dirty="0">
                <a:solidFill>
                  <a:srgbClr val="00B050"/>
                </a:solidFill>
              </a:rPr>
              <a:t>Avenue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Barrier</a:t>
            </a:r>
            <a:r>
              <a:rPr lang="en-US" dirty="0"/>
              <a:t> to Mobility</a:t>
            </a:r>
          </a:p>
        </p:txBody>
      </p:sp>
    </p:spTree>
    <p:extLst>
      <p:ext uri="{BB962C8B-B14F-4D97-AF65-F5344CB8AC3E}">
        <p14:creationId xmlns:p14="http://schemas.microsoft.com/office/powerpoint/2010/main" val="7900780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772D39-0045-F642-9CBF-2FA51AF6D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C7953-1DF2-C04D-82DC-1DF28237E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6964" y="1084157"/>
            <a:ext cx="4376367" cy="52341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C55F9D1-EDCD-3D4A-8F35-DA925E04E908}"/>
              </a:ext>
            </a:extLst>
          </p:cNvPr>
          <p:cNvSpPr txBox="1"/>
          <p:nvPr/>
        </p:nvSpPr>
        <p:spPr>
          <a:xfrm flipH="1">
            <a:off x="8911905" y="6475832"/>
            <a:ext cx="31040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B414D"/>
                </a:solidFill>
              </a:rPr>
              <a:t>Graph from Sarada and Tocoian (2018)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33F32E8-28A6-B349-AB42-BDA289BAC666}"/>
              </a:ext>
            </a:extLst>
          </p:cNvPr>
          <p:cNvSpPr/>
          <p:nvPr/>
        </p:nvSpPr>
        <p:spPr>
          <a:xfrm rot="20505120">
            <a:off x="7211995" y="2926858"/>
            <a:ext cx="2363268" cy="538638"/>
          </a:xfrm>
          <a:prstGeom prst="ellipse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0F3A1B-CBE6-A243-85EE-D23FB3E28F92}"/>
              </a:ext>
            </a:extLst>
          </p:cNvPr>
          <p:cNvSpPr txBox="1"/>
          <p:nvPr/>
        </p:nvSpPr>
        <p:spPr>
          <a:xfrm>
            <a:off x="412763" y="1765366"/>
            <a:ext cx="57543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C4C88"/>
                </a:solidFill>
              </a:rPr>
              <a:t>Ownership of a business is a big indicator of wealth accumulation.</a:t>
            </a:r>
          </a:p>
          <a:p>
            <a:endParaRPr lang="en-US" sz="2800" b="1" dirty="0">
              <a:solidFill>
                <a:srgbClr val="0C4C88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C4C88"/>
                </a:solidFill>
              </a:rPr>
              <a:t>Children from a wealthy family are more likely to incorporate a business.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C4C88"/>
              </a:solidFill>
            </a:endParaRPr>
          </a:p>
        </p:txBody>
      </p:sp>
      <p:sp>
        <p:nvSpPr>
          <p:cNvPr id="15" name="Arrow: Up-Down 14">
            <a:extLst>
              <a:ext uri="{FF2B5EF4-FFF2-40B4-BE49-F238E27FC236}">
                <a16:creationId xmlns:a16="http://schemas.microsoft.com/office/drawing/2014/main" id="{0CC09784-AE58-4148-9016-CCB2D4560932}"/>
              </a:ext>
            </a:extLst>
          </p:cNvPr>
          <p:cNvSpPr/>
          <p:nvPr/>
        </p:nvSpPr>
        <p:spPr>
          <a:xfrm>
            <a:off x="7343850" y="3530432"/>
            <a:ext cx="120580" cy="538648"/>
          </a:xfrm>
          <a:prstGeom prst="upDownArrow">
            <a:avLst/>
          </a:prstGeom>
          <a:solidFill>
            <a:srgbClr val="0C4C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Up-Down 15">
            <a:extLst>
              <a:ext uri="{FF2B5EF4-FFF2-40B4-BE49-F238E27FC236}">
                <a16:creationId xmlns:a16="http://schemas.microsoft.com/office/drawing/2014/main" id="{DF481458-0EC3-4135-ACD8-B57362F7C466}"/>
              </a:ext>
            </a:extLst>
          </p:cNvPr>
          <p:cNvSpPr/>
          <p:nvPr/>
        </p:nvSpPr>
        <p:spPr>
          <a:xfrm>
            <a:off x="10792110" y="2409720"/>
            <a:ext cx="120580" cy="341644"/>
          </a:xfrm>
          <a:prstGeom prst="upDownArrow">
            <a:avLst/>
          </a:prstGeom>
          <a:solidFill>
            <a:srgbClr val="0C4C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4">
            <a:extLst>
              <a:ext uri="{FF2B5EF4-FFF2-40B4-BE49-F238E27FC236}">
                <a16:creationId xmlns:a16="http://schemas.microsoft.com/office/drawing/2014/main" id="{39B5AD4D-0EE2-4886-BC13-3AA67EBCE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21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Car</a:t>
            </a:r>
            <a:r>
              <a:rPr lang="en-US" dirty="0"/>
              <a:t>eer Opportunities	– Business Incorporation</a:t>
            </a:r>
          </a:p>
        </p:txBody>
      </p:sp>
    </p:spTree>
    <p:extLst>
      <p:ext uri="{BB962C8B-B14F-4D97-AF65-F5344CB8AC3E}">
        <p14:creationId xmlns:p14="http://schemas.microsoft.com/office/powerpoint/2010/main" val="67028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5" grpId="1" animBg="1"/>
      <p:bldP spid="16" grpId="0" animBg="1"/>
      <p:bldP spid="16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C593B1-5F80-3243-91A2-671C84C21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Car</a:t>
            </a:r>
            <a:r>
              <a:rPr lang="en-US" dirty="0"/>
              <a:t>eer Opportunities	– employment networks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378C33-C974-6049-ADBC-C8BF1F76480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0" dirty="0">
                <a:solidFill>
                  <a:srgbClr val="2B414D"/>
                </a:solidFill>
              </a:rPr>
              <a:t>2 out of 3 sons of the top earners in Canada get access to their father’s employer.</a:t>
            </a:r>
          </a:p>
          <a:p>
            <a:pPr marL="0" indent="0">
              <a:buNone/>
            </a:pPr>
            <a:endParaRPr lang="en-US" b="0" dirty="0">
              <a:solidFill>
                <a:srgbClr val="2B414D"/>
              </a:solidFill>
            </a:endParaRPr>
          </a:p>
          <a:p>
            <a:r>
              <a:rPr lang="en-US" b="0" dirty="0">
                <a:solidFill>
                  <a:srgbClr val="2B414D"/>
                </a:solidFill>
              </a:rPr>
              <a:t>Much less access at lower levels of parental earnings.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48146F4-1614-C543-A4CC-824403A7E1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12971" y="1325563"/>
            <a:ext cx="5897602" cy="471600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CB76F6-44B8-7C44-88DA-004514003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7823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08796"/>
            <a:ext cx="3346056" cy="2652338"/>
          </a:xfrm>
        </p:spPr>
        <p:txBody>
          <a:bodyPr anchor="ctr" anchorCtr="0">
            <a:normAutofit/>
          </a:bodyPr>
          <a:lstStyle/>
          <a:p>
            <a:pPr marL="0" indent="0">
              <a:buNone/>
            </a:pPr>
            <a:r>
              <a:rPr lang="en-US" sz="2000" b="0" dirty="0">
                <a:solidFill>
                  <a:srgbClr val="2B414D"/>
                </a:solidFill>
              </a:rPr>
              <a:t>High math-ability 3</a:t>
            </a:r>
            <a:r>
              <a:rPr lang="en-US" sz="2000" b="0" baseline="30000" dirty="0">
                <a:solidFill>
                  <a:srgbClr val="2B414D"/>
                </a:solidFill>
              </a:rPr>
              <a:t>rd</a:t>
            </a:r>
            <a:r>
              <a:rPr lang="en-US" sz="2000" b="0" dirty="0">
                <a:solidFill>
                  <a:srgbClr val="2B414D"/>
                </a:solidFill>
              </a:rPr>
              <a:t> graders go on to become inventors </a:t>
            </a:r>
            <a:r>
              <a:rPr lang="en-US" sz="2000" b="0" i="1" dirty="0">
                <a:solidFill>
                  <a:srgbClr val="2B414D"/>
                </a:solidFill>
              </a:rPr>
              <a:t>if</a:t>
            </a:r>
            <a:r>
              <a:rPr lang="en-US" sz="2000" b="0" dirty="0">
                <a:solidFill>
                  <a:srgbClr val="2B414D"/>
                </a:solidFill>
              </a:rPr>
              <a:t> their family is well-off.</a:t>
            </a:r>
          </a:p>
          <a:p>
            <a:pPr marL="0" indent="0">
              <a:buNone/>
            </a:pPr>
            <a:endParaRPr lang="en-US" sz="2000" b="0" dirty="0">
              <a:solidFill>
                <a:srgbClr val="2B414D"/>
              </a:solidFill>
            </a:endParaRPr>
          </a:p>
          <a:p>
            <a:pPr marL="0" indent="0">
              <a:buNone/>
            </a:pPr>
            <a:endParaRPr lang="en-US" sz="2000" b="0" dirty="0">
              <a:solidFill>
                <a:srgbClr val="2B414D"/>
              </a:solidFill>
            </a:endParaRPr>
          </a:p>
          <a:p>
            <a:pPr marL="0" indent="0">
              <a:buNone/>
            </a:pPr>
            <a:r>
              <a:rPr lang="en-US" sz="2000" b="0" dirty="0">
                <a:solidFill>
                  <a:srgbClr val="2B414D"/>
                </a:solidFill>
              </a:rPr>
              <a:t>(Also if they grow up in high-innovation areas.)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46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79EF08C-AA7D-4229-9FD0-FA1029338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671" y="1357904"/>
            <a:ext cx="7135491" cy="47273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595F887-1DEE-4FFC-9B69-76CC438568E3}"/>
              </a:ext>
            </a:extLst>
          </p:cNvPr>
          <p:cNvSpPr txBox="1"/>
          <p:nvPr/>
        </p:nvSpPr>
        <p:spPr>
          <a:xfrm flipH="1">
            <a:off x="9630894" y="6450347"/>
            <a:ext cx="31040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B414D"/>
                </a:solidFill>
              </a:rPr>
              <a:t>Graph from Bell et al (2018)</a:t>
            </a: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69D63F37-B9F9-4E94-853A-4C3DF2E2B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21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Car</a:t>
            </a:r>
            <a:r>
              <a:rPr lang="en-US" dirty="0"/>
              <a:t>eer Opportunities	– Inventions</a:t>
            </a:r>
          </a:p>
        </p:txBody>
      </p:sp>
    </p:spTree>
    <p:extLst>
      <p:ext uri="{BB962C8B-B14F-4D97-AF65-F5344CB8AC3E}">
        <p14:creationId xmlns:p14="http://schemas.microsoft.com/office/powerpoint/2010/main" val="2132844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73457-E554-CB6D-E39B-693511175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57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Inv</a:t>
            </a:r>
            <a:r>
              <a:rPr lang="en-US" dirty="0"/>
              <a:t>entors Are From Rich Families</a:t>
            </a:r>
          </a:p>
        </p:txBody>
      </p:sp>
      <p:pic>
        <p:nvPicPr>
          <p:cNvPr id="6" name="Content Placeholder 5" descr="A picture containing text, screenshot, line, font&#10;&#10;Description automatically generated">
            <a:extLst>
              <a:ext uri="{FF2B5EF4-FFF2-40B4-BE49-F238E27FC236}">
                <a16:creationId xmlns:a16="http://schemas.microsoft.com/office/drawing/2014/main" id="{42EC2167-40C3-D216-394E-81178029D8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8323" y="976272"/>
            <a:ext cx="7625063" cy="52238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58F82C-BA1C-E336-C21E-C71420480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724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36689-B14B-D247-A44B-2EA5ACB2F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99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Pol</a:t>
            </a:r>
            <a:r>
              <a:rPr lang="en-US" dirty="0"/>
              <a:t>icy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12D89-BBDC-EC44-9DC1-80A41E2DD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Investments in education</a:t>
            </a:r>
          </a:p>
          <a:p>
            <a:pPr lvl="1"/>
            <a:r>
              <a:rPr lang="en-US" dirty="0"/>
              <a:t>Make preparedness for college more universally available.</a:t>
            </a:r>
          </a:p>
          <a:p>
            <a:r>
              <a:rPr lang="en-US" dirty="0"/>
              <a:t>Entrepreneurship</a:t>
            </a:r>
          </a:p>
          <a:p>
            <a:pPr lvl="1"/>
            <a:r>
              <a:rPr lang="en-US" dirty="0"/>
              <a:t>Introduce children to it at an early age and seek to reduce barriers to starting a business.</a:t>
            </a:r>
          </a:p>
          <a:p>
            <a:r>
              <a:rPr lang="en-US" dirty="0"/>
              <a:t>Housing vouchers, public housing, zoning laws</a:t>
            </a:r>
          </a:p>
          <a:p>
            <a:pPr lvl="1"/>
            <a:r>
              <a:rPr lang="en-US" dirty="0"/>
              <a:t>Help underprivileged children grow up in neighborhoods conducive to mobility.</a:t>
            </a:r>
          </a:p>
          <a:p>
            <a:r>
              <a:rPr lang="en-US" dirty="0"/>
              <a:t>Implement policies to reduce inequality.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FB65C1-0405-3747-9CCA-06FE1211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339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6681E-1822-1742-8FD6-EA094AD49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mmary: Economic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7B667-75BB-3D43-B3B5-F7965FC9D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65949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I. What do we mean by economic mobility? 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Absolute vs Relative Mobility</a:t>
            </a:r>
          </a:p>
          <a:p>
            <a:pPr marL="0" indent="0">
              <a:buNone/>
            </a:pPr>
            <a:r>
              <a:rPr lang="en-US" dirty="0"/>
              <a:t>II. Empirical patterns of economic mobility</a:t>
            </a:r>
          </a:p>
          <a:p>
            <a:pPr lvl="1"/>
            <a:r>
              <a:rPr lang="en-US" dirty="0"/>
              <a:t>Absolute mobility is in decline</a:t>
            </a:r>
          </a:p>
          <a:p>
            <a:pPr lvl="1"/>
            <a:r>
              <a:rPr lang="en-US" dirty="0"/>
              <a:t>Relative mobility is much lower in the U.S. than elsewhere.</a:t>
            </a:r>
          </a:p>
          <a:p>
            <a:pPr lvl="2">
              <a:spcAft>
                <a:spcPts val="1000"/>
              </a:spcAft>
            </a:pPr>
            <a:r>
              <a:rPr lang="en-US" dirty="0"/>
              <a:t>Brings into question the notion of the  “American dream”.</a:t>
            </a:r>
          </a:p>
          <a:p>
            <a:pPr marL="0" indent="0">
              <a:buNone/>
            </a:pPr>
            <a:r>
              <a:rPr lang="en-US" dirty="0"/>
              <a:t>III. What is the desirable level of economic mobility?</a:t>
            </a:r>
          </a:p>
          <a:p>
            <a:pPr lvl="1"/>
            <a:r>
              <a:rPr lang="en-US" dirty="0"/>
              <a:t>Absolute: concern that 50% of kids are treading water or falling behind.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Relative: not as much as people seem to think there is.</a:t>
            </a:r>
          </a:p>
          <a:p>
            <a:pPr marL="0" indent="0">
              <a:buNone/>
            </a:pPr>
            <a:r>
              <a:rPr lang="en-US" dirty="0"/>
              <a:t>IV. Exploring channels/barriers to upward mobility and policy options</a:t>
            </a:r>
          </a:p>
          <a:p>
            <a:pPr lvl="1"/>
            <a:r>
              <a:rPr lang="en-US" dirty="0"/>
              <a:t>Often what is an avenue to mobility at the individual level may be a barrier at the societal level due to structural factors (i.e., Education and Career Opportunities)</a:t>
            </a:r>
          </a:p>
          <a:p>
            <a:pPr lvl="1"/>
            <a:r>
              <a:rPr lang="en-US" dirty="0"/>
              <a:t>There are plenty of levers to pull to increase mobility.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4AC4F7-CBF4-5B46-A1B9-802E68921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193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AE4E16-0EA1-40DB-A268-EDEE8E157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3021" y="1672447"/>
            <a:ext cx="5176348" cy="36672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076278-44AD-48A9-8F33-D395C3CC1B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022906" y="1304246"/>
            <a:ext cx="3720115" cy="35029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2631" y="2370601"/>
            <a:ext cx="9144000" cy="1289761"/>
          </a:xfrm>
        </p:spPr>
        <p:txBody>
          <a:bodyPr anchor="ctr" anchorCtr="0"/>
          <a:lstStyle/>
          <a:p>
            <a:r>
              <a:rPr lang="en-US" dirty="0">
                <a:solidFill>
                  <a:schemeClr val="bg1"/>
                </a:solidFill>
              </a:rPr>
              <a:t>Economic mobility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3638" y="5983030"/>
            <a:ext cx="9144000" cy="8749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solidFill>
                  <a:schemeClr val="bg1"/>
                </a:solidFill>
              </a:rPr>
              <a:t>&lt;location/audience&gt;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chemeClr val="bg1"/>
                </a:solidFill>
              </a:rPr>
              <a:t>&lt;date&gt;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739F97-2E48-4EBF-904D-C4533E4950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2" y="351746"/>
            <a:ext cx="5714996" cy="952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3F742F-1C14-2F4B-B5B8-9D313DAC47AE}"/>
              </a:ext>
            </a:extLst>
          </p:cNvPr>
          <p:cNvSpPr txBox="1"/>
          <p:nvPr/>
        </p:nvSpPr>
        <p:spPr>
          <a:xfrm>
            <a:off x="1634362" y="4879011"/>
            <a:ext cx="427945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Jon </a:t>
            </a:r>
            <a:r>
              <a:rPr lang="en-US" sz="2400" dirty="0" err="1"/>
              <a:t>Haveman</a:t>
            </a:r>
            <a:endParaRPr lang="en-US" sz="2400" dirty="0"/>
          </a:p>
          <a:p>
            <a:pPr algn="ctr"/>
            <a:r>
              <a:rPr lang="en-US" sz="2400" dirty="0"/>
              <a:t>NEED</a:t>
            </a:r>
          </a:p>
          <a:p>
            <a:pPr algn="ctr"/>
            <a:r>
              <a:rPr lang="en-US" sz="2000" dirty="0"/>
              <a:t>June 16, 2025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4180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63C8C-35B5-4D56-AC2E-DE26E31B3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66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Nex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 Week: International</a:t>
            </a:r>
            <a:r>
              <a:rPr lang="en-US" dirty="0"/>
              <a:t> Per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/>
              <a:t>Capita Spending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202AE2E-22E7-404C-B599-0267449036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22349" y="948267"/>
            <a:ext cx="8992017" cy="54235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57FA2D-F02B-45F6-B430-4AD339DF6EB5}"/>
              </a:ext>
            </a:extLst>
          </p:cNvPr>
          <p:cNvSpPr txBox="1"/>
          <p:nvPr/>
        </p:nvSpPr>
        <p:spPr>
          <a:xfrm>
            <a:off x="3239730" y="6371861"/>
            <a:ext cx="8937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Source: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Roosa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Tikkanen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Melinda K. Abrams,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U.S. Health Care from a Global Perspective, 2019: Higher Spending, Worse Outcomes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(Commonwealth Fund, Jan. 2020).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68DE0D-14AC-6FF9-2BA1-BB0591266D94}"/>
              </a:ext>
            </a:extLst>
          </p:cNvPr>
          <p:cNvSpPr txBox="1"/>
          <p:nvPr/>
        </p:nvSpPr>
        <p:spPr>
          <a:xfrm>
            <a:off x="4872790" y="1472493"/>
            <a:ext cx="34387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US spends more than twice the OECD average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1E3CA59-FEFD-3F42-FCBC-774B4F5EB9BB}"/>
              </a:ext>
            </a:extLst>
          </p:cNvPr>
          <p:cNvCxnSpPr>
            <a:cxnSpLocks/>
          </p:cNvCxnSpPr>
          <p:nvPr/>
        </p:nvCxnSpPr>
        <p:spPr>
          <a:xfrm>
            <a:off x="7856621" y="1734325"/>
            <a:ext cx="1777236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809F7D6-1719-8115-A35A-285E127ED28B}"/>
              </a:ext>
            </a:extLst>
          </p:cNvPr>
          <p:cNvCxnSpPr>
            <a:cxnSpLocks/>
          </p:cNvCxnSpPr>
          <p:nvPr/>
        </p:nvCxnSpPr>
        <p:spPr>
          <a:xfrm flipH="1">
            <a:off x="3609474" y="2141621"/>
            <a:ext cx="1143000" cy="1518443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7693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www.NEEDEcon.org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Ph.D.</a:t>
            </a:r>
          </a:p>
          <a:p>
            <a:pPr marL="0" indent="0" algn="ctr">
              <a:buNone/>
            </a:pPr>
            <a:r>
              <a:rPr lang="en-US" dirty="0" err="1"/>
              <a:t>Jon@NEEDEcon.org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www.NEEDEcon.org/testimonials.php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 err="1"/>
              <a:t>www.NEEDEcon.org</a:t>
            </a:r>
            <a:r>
              <a:rPr lang="en-US" dirty="0"/>
              <a:t>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19220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47097494-8549-654C-92C9-50A305BD10B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630880" y="975861"/>
            <a:ext cx="8930239" cy="52543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13EB36-FBAB-AE4A-87F3-686D114E8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Mobility - Actual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B73B8-BD0E-9141-8C9F-997103FE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527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 err="1"/>
              <a:t>Oana</a:t>
            </a:r>
            <a:r>
              <a:rPr lang="en-US" dirty="0"/>
              <a:t> </a:t>
            </a:r>
            <a:r>
              <a:rPr lang="en-US" dirty="0" err="1"/>
              <a:t>Tocoian</a:t>
            </a:r>
            <a:r>
              <a:rPr lang="en-US" dirty="0"/>
              <a:t>, UCSD</a:t>
            </a:r>
          </a:p>
          <a:p>
            <a:pPr lvl="1"/>
            <a:r>
              <a:rPr lang="en-US" dirty="0"/>
              <a:t>Kathryn Wilson, Kent State University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NEED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552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607247B2-215B-4554-876C-1F0EB271D4AE}"/>
              </a:ext>
            </a:extLst>
          </p:cNvPr>
          <p:cNvSpPr>
            <a:spLocks/>
          </p:cNvSpPr>
          <p:nvPr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91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A81A560-D6F0-4CF2-A6B8-0F9C43F36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F69183D-BA9A-4ADF-BD36-FB418154C4BB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60C5E11-4956-F645-9B92-01DBB4FA25D2}"/>
              </a:ext>
            </a:extLst>
          </p:cNvPr>
          <p:cNvSpPr txBox="1">
            <a:spLocks/>
          </p:cNvSpPr>
          <p:nvPr/>
        </p:nvSpPr>
        <p:spPr>
          <a:xfrm>
            <a:off x="510363" y="1508125"/>
            <a:ext cx="11323674" cy="425357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000"/>
              </a:spcAft>
              <a:buNone/>
            </a:pPr>
            <a:r>
              <a:rPr lang="en-US" dirty="0"/>
              <a:t>I. What do we mean by economic mobility?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II. Empirical patterns of economic mobility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III. What is the desired level of economic mobility?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IV. Exploring channels/barriers to upward mobility and policy options.</a:t>
            </a:r>
          </a:p>
        </p:txBody>
      </p:sp>
    </p:spTree>
    <p:extLst>
      <p:ext uri="{BB962C8B-B14F-4D97-AF65-F5344CB8AC3E}">
        <p14:creationId xmlns:p14="http://schemas.microsoft.com/office/powerpoint/2010/main" val="751562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15BA4-4BB9-4FFD-B62F-153A6732B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What do we mean by economic mobility?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692C4C-A974-4D2D-954E-83E4E1C6E4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Definition and motivation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128DB3-74B0-4153-9A22-40621C510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928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E7DF5-6751-D34D-B769-082BAFA3F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nomic Mobility – Defined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5E8B2-B9AB-A846-9356-08D94553E2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25563"/>
            <a:ext cx="9471660" cy="4529579"/>
          </a:xfrm>
        </p:spPr>
        <p:txBody>
          <a:bodyPr>
            <a:normAutofit/>
          </a:bodyPr>
          <a:lstStyle/>
          <a:p>
            <a:r>
              <a:rPr lang="en-US" dirty="0"/>
              <a:t>Economic Mobility – Our working definition:</a:t>
            </a:r>
          </a:p>
          <a:p>
            <a:pPr lvl="1"/>
            <a:r>
              <a:rPr lang="en-US" dirty="0"/>
              <a:t>Ability to advance beyond the status of your parents.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Variety of measures:</a:t>
            </a:r>
          </a:p>
          <a:p>
            <a:pPr lvl="1"/>
            <a:r>
              <a:rPr lang="en-US" dirty="0"/>
              <a:t>Income</a:t>
            </a:r>
          </a:p>
          <a:p>
            <a:pPr lvl="1"/>
            <a:r>
              <a:rPr lang="en-US" dirty="0"/>
              <a:t>Wealth</a:t>
            </a:r>
          </a:p>
          <a:p>
            <a:pPr lvl="1"/>
            <a:r>
              <a:rPr lang="en-US" dirty="0"/>
              <a:t>Education level</a:t>
            </a:r>
          </a:p>
          <a:p>
            <a:pPr lvl="1"/>
            <a:r>
              <a:rPr lang="en-US" dirty="0"/>
              <a:t>Occupation</a:t>
            </a:r>
          </a:p>
          <a:p>
            <a:pPr lvl="1"/>
            <a:r>
              <a:rPr lang="en-US" dirty="0"/>
              <a:t>Home ownership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C5CA8-FD54-6C49-917A-8EF3B5FB6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F3C586-7924-480D-880B-C8D02853BB22}"/>
              </a:ext>
            </a:extLst>
          </p:cNvPr>
          <p:cNvSpPr/>
          <p:nvPr/>
        </p:nvSpPr>
        <p:spPr>
          <a:xfrm>
            <a:off x="1727860" y="5495443"/>
            <a:ext cx="93566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2B414D"/>
                </a:solidFill>
              </a:rPr>
              <a:t>We will consider </a:t>
            </a:r>
            <a:r>
              <a:rPr lang="en-US" sz="3200" i="1" dirty="0">
                <a:solidFill>
                  <a:srgbClr val="2B414D"/>
                </a:solidFill>
              </a:rPr>
              <a:t>intergenerational mobility in </a:t>
            </a:r>
            <a:r>
              <a:rPr lang="en-US" sz="3200" i="1" u="sng" dirty="0">
                <a:solidFill>
                  <a:srgbClr val="2B414D"/>
                </a:solidFill>
              </a:rPr>
              <a:t>INCOME.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E86C5D68-47D6-49B4-91C4-FDFD6658EB11}"/>
              </a:ext>
            </a:extLst>
          </p:cNvPr>
          <p:cNvSpPr/>
          <p:nvPr/>
        </p:nvSpPr>
        <p:spPr>
          <a:xfrm>
            <a:off x="4100340" y="3429000"/>
            <a:ext cx="617220" cy="17630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518ADE-A381-4371-9AF4-41892585E10C}"/>
              </a:ext>
            </a:extLst>
          </p:cNvPr>
          <p:cNvSpPr txBox="1"/>
          <p:nvPr/>
        </p:nvSpPr>
        <p:spPr>
          <a:xfrm>
            <a:off x="4874940" y="3869054"/>
            <a:ext cx="636610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C4C88"/>
                </a:solidFill>
              </a:rPr>
              <a:t>More Broadly:</a:t>
            </a:r>
          </a:p>
          <a:p>
            <a:r>
              <a:rPr lang="en-US" sz="2400" dirty="0"/>
              <a:t>The ability to improve your socioeconomic status.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46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34785</TotalTime>
  <Words>2526</Words>
  <Application>Microsoft Macintosh PowerPoint</Application>
  <PresentationFormat>Widescreen</PresentationFormat>
  <Paragraphs>419</Paragraphs>
  <Slides>52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Arial</vt:lpstr>
      <vt:lpstr>Calibri</vt:lpstr>
      <vt:lpstr>Courier New</vt:lpstr>
      <vt:lpstr>Custom Design</vt:lpstr>
      <vt:lpstr>PowerPoint Presentation</vt:lpstr>
      <vt:lpstr> Available NEED Topics Include:</vt:lpstr>
      <vt:lpstr> Course Outline</vt:lpstr>
      <vt:lpstr>Submitting Questions</vt:lpstr>
      <vt:lpstr>Economic mobility</vt:lpstr>
      <vt:lpstr>Credits and Disclaimer</vt:lpstr>
      <vt:lpstr>Outline</vt:lpstr>
      <vt:lpstr>I. What do we mean by economic mobility? </vt:lpstr>
      <vt:lpstr>Economic Mobility – Defined</vt:lpstr>
      <vt:lpstr>Absolute and Relative Mobility </vt:lpstr>
      <vt:lpstr>More on Absolute vs Relative Mobility</vt:lpstr>
      <vt:lpstr>Economic Growth and Mobility</vt:lpstr>
      <vt:lpstr>II. Empirical patterns of Economic Mobility</vt:lpstr>
      <vt:lpstr>Mobility – Big Picture for Absolute Mobility</vt:lpstr>
      <vt:lpstr>PowerPoint Presentation</vt:lpstr>
      <vt:lpstr>Absolute Mobility by Birth Cohort</vt:lpstr>
      <vt:lpstr>Ratio of Child to Parent Income by Birth Cohort</vt:lpstr>
      <vt:lpstr>American Dream: Geography Matters</vt:lpstr>
      <vt:lpstr>Measuring Relative Mobility</vt:lpstr>
      <vt:lpstr>Wealth Mobility – Perfect Mobility</vt:lpstr>
      <vt:lpstr>Transition Probabilities in the United States</vt:lpstr>
      <vt:lpstr>Transitions: International Comparisons</vt:lpstr>
      <vt:lpstr>PowerPoint Presentation</vt:lpstr>
      <vt:lpstr>American Dream: Geography Matters</vt:lpstr>
      <vt:lpstr>  Summary of Empirical Patterns</vt:lpstr>
      <vt:lpstr>III. What is the desired level of economic mobility?</vt:lpstr>
      <vt:lpstr>Absolute or Relative Mobility?</vt:lpstr>
      <vt:lpstr> The “Right” Level of Relative Mobility</vt:lpstr>
      <vt:lpstr>“Survey Says” on Upward Mobility from the BOTTOM</vt:lpstr>
      <vt:lpstr>“Survey Says” on Downward Mobility from the TOP</vt:lpstr>
      <vt:lpstr>Preferences hit Awkward Truth: Math</vt:lpstr>
      <vt:lpstr>Public Perception and Sentiment</vt:lpstr>
      <vt:lpstr>Intergenerational Elasticity – of Income</vt:lpstr>
      <vt:lpstr>IGE: U.S. in International Comparison</vt:lpstr>
      <vt:lpstr>The “American Dream” Shapes Perceptions</vt:lpstr>
      <vt:lpstr>IV. Exploring channels/barriers to upward mobility and policy options</vt:lpstr>
      <vt:lpstr>Barriers to Upward Mobility</vt:lpstr>
      <vt:lpstr>Barriers to Upward Mobility – Birth Lottery</vt:lpstr>
      <vt:lpstr>Barriers to Upward Mobility – Structural</vt:lpstr>
      <vt:lpstr>Education: an Avenue and Barrier to Mobility</vt:lpstr>
      <vt:lpstr>College Attendance Rates – by Parent’s Income</vt:lpstr>
      <vt:lpstr>College: The Great Equalizer</vt:lpstr>
      <vt:lpstr>Career Opportunities:   an Avenue and Barrier to Mobility</vt:lpstr>
      <vt:lpstr>Career Opportunities – Business Incorporation</vt:lpstr>
      <vt:lpstr>Career Opportunities – employment networks</vt:lpstr>
      <vt:lpstr>Career Opportunities – Inventions</vt:lpstr>
      <vt:lpstr>Inventors Are From Rich Families</vt:lpstr>
      <vt:lpstr> Policy Options</vt:lpstr>
      <vt:lpstr> Summary: Economic Mobility</vt:lpstr>
      <vt:lpstr>Next Week: International Per Capita Spending</vt:lpstr>
      <vt:lpstr> Thank you!</vt:lpstr>
      <vt:lpstr>Wealth Mobility - Actual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713</cp:revision>
  <cp:lastPrinted>2024-09-19T20:35:19Z</cp:lastPrinted>
  <dcterms:created xsi:type="dcterms:W3CDTF">2017-05-03T22:30:38Z</dcterms:created>
  <dcterms:modified xsi:type="dcterms:W3CDTF">2025-06-16T20:29:54Z</dcterms:modified>
</cp:coreProperties>
</file>