
<file path=[Content_Types].xml><?xml version="1.0" encoding="utf-8"?>
<Types xmlns="http://schemas.openxmlformats.org/package/2006/content-types">
  <Default Extension="emf" ContentType="image/x-emf"/>
  <Default Extension="jpg" ContentType="image/jpeg"/>
  <Default Extension="jpg&amp;ehk=7SeszQtU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5"/>
  </p:notesMasterIdLst>
  <p:handoutMasterIdLst>
    <p:handoutMasterId r:id="rId56"/>
  </p:handoutMasterIdLst>
  <p:sldIdLst>
    <p:sldId id="4132" r:id="rId2"/>
    <p:sldId id="4133" r:id="rId3"/>
    <p:sldId id="4134" r:id="rId4"/>
    <p:sldId id="1027" r:id="rId5"/>
    <p:sldId id="256" r:id="rId6"/>
    <p:sldId id="4135" r:id="rId7"/>
    <p:sldId id="259" r:id="rId8"/>
    <p:sldId id="1557" r:id="rId9"/>
    <p:sldId id="1584" r:id="rId10"/>
    <p:sldId id="325" r:id="rId11"/>
    <p:sldId id="1650" r:id="rId12"/>
    <p:sldId id="1651" r:id="rId13"/>
    <p:sldId id="1558" r:id="rId14"/>
    <p:sldId id="1555" r:id="rId15"/>
    <p:sldId id="1631" r:id="rId16"/>
    <p:sldId id="1632" r:id="rId17"/>
    <p:sldId id="1633" r:id="rId18"/>
    <p:sldId id="1643" r:id="rId19"/>
    <p:sldId id="1645" r:id="rId20"/>
    <p:sldId id="1590" r:id="rId21"/>
    <p:sldId id="1591" r:id="rId22"/>
    <p:sldId id="1579" r:id="rId23"/>
    <p:sldId id="1600" r:id="rId24"/>
    <p:sldId id="1644" r:id="rId25"/>
    <p:sldId id="1646" r:id="rId26"/>
    <p:sldId id="4136" r:id="rId27"/>
    <p:sldId id="1562" r:id="rId28"/>
    <p:sldId id="1551" r:id="rId29"/>
    <p:sldId id="1614" r:id="rId30"/>
    <p:sldId id="334" r:id="rId31"/>
    <p:sldId id="1647" r:id="rId32"/>
    <p:sldId id="1648" r:id="rId33"/>
    <p:sldId id="1649" r:id="rId34"/>
    <p:sldId id="1634" r:id="rId35"/>
    <p:sldId id="1642" r:id="rId36"/>
    <p:sldId id="1638" r:id="rId37"/>
    <p:sldId id="1637" r:id="rId38"/>
    <p:sldId id="1572" r:id="rId39"/>
    <p:sldId id="1657" r:id="rId40"/>
    <p:sldId id="1655" r:id="rId41"/>
    <p:sldId id="1654" r:id="rId42"/>
    <p:sldId id="1640" r:id="rId43"/>
    <p:sldId id="1624" r:id="rId44"/>
    <p:sldId id="1625" r:id="rId45"/>
    <p:sldId id="1629" r:id="rId46"/>
    <p:sldId id="4137" r:id="rId47"/>
    <p:sldId id="1616" r:id="rId48"/>
    <p:sldId id="1661" r:id="rId49"/>
    <p:sldId id="1575" r:id="rId50"/>
    <p:sldId id="1663" r:id="rId51"/>
    <p:sldId id="1662" r:id="rId52"/>
    <p:sldId id="1169" r:id="rId53"/>
    <p:sldId id="4121" r:id="rId54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004"/>
    <a:srgbClr val="0C4C88"/>
    <a:srgbClr val="86429A"/>
    <a:srgbClr val="CF1D01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4" autoAdjust="0"/>
    <p:restoredTop sz="86395" autoAdjust="0"/>
  </p:normalViewPr>
  <p:slideViewPr>
    <p:cSldViewPr snapToGrid="0" snapToObjects="1">
      <p:cViewPr varScale="1">
        <p:scale>
          <a:sx n="103" d="100"/>
          <a:sy n="103" d="100"/>
        </p:scale>
        <p:origin x="176" y="3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0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C1E8A9-FC94-5E43-BF52-2C849C27AB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775E0-137A-9F44-99F4-7169D6C0CE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F11A0-DFE4-3E42-9FDF-B067E93F6A88}" type="datetimeFigureOut">
              <a:rPr lang="en-US" smtClean="0"/>
              <a:t>5/2/22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A6B6E-DF2B-0B45-B2E7-7B41CB1159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A55E8-1921-8B44-82DB-8DA26A2E51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4846-FDBC-A14B-B850-F56D5DC2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27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5/2/22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661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5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Chetty et al (2017) – “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Mobility Report Cards: The Role of Colleges in Intergenerational Mobility”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49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58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8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Bitcoin today was trading at $56,850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97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3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8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0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2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2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91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2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02/05/2022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02/05/2022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Mobility/Images/race_abs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Mobility/Images/gender_abs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11_generations_isaacs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social-mobility-memos/2018/01/11/raj-chetty-in-14-charts-big-findings-on-opportunity-and-mobility-we-should-know/" TargetMode="Externa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Mobility/Images/race_rel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Mobility/Images/gender_rel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opportunityinsights.org/paper/recentintergenerationalmobility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opportunityinsights.org/paper/recentintergenerationalmobility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social-mobility-memos/2014/10/27/the-inheritance-of-education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7SeszQtU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hsie-moje1.wikispaces.com/" TargetMode="External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Spring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</a:t>
            </a:r>
            <a:r>
              <a:rPr lang="en-US" sz="3100">
                <a:solidFill>
                  <a:schemeClr val="tx2"/>
                </a:solidFill>
              </a:rPr>
              <a:t>of Alabama-Huntsville</a:t>
            </a: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April-May,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58296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11" y="-21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and Relative Mobility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70" y="1588772"/>
            <a:ext cx="6630140" cy="4525513"/>
          </a:xfrm>
        </p:spPr>
        <p:txBody>
          <a:bodyPr anchor="ctr" anchorCtr="0"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i="1" dirty="0"/>
              <a:t>Absolute</a:t>
            </a:r>
            <a:r>
              <a:rPr lang="en-US" dirty="0"/>
              <a:t> mobility</a:t>
            </a:r>
            <a:r>
              <a:rPr lang="en-US" b="0" dirty="0"/>
              <a:t>: </a:t>
            </a:r>
            <a:r>
              <a:rPr lang="en-US" b="0" dirty="0">
                <a:solidFill>
                  <a:srgbClr val="2B414D"/>
                </a:solidFill>
              </a:rPr>
              <a:t>the </a:t>
            </a:r>
            <a:r>
              <a:rPr lang="en-US" b="0" u="sng" dirty="0">
                <a:solidFill>
                  <a:srgbClr val="2B414D"/>
                </a:solidFill>
              </a:rPr>
              <a:t>difference in income</a:t>
            </a:r>
            <a:r>
              <a:rPr lang="en-US" b="0" dirty="0">
                <a:solidFill>
                  <a:srgbClr val="2B414D"/>
                </a:solidFill>
              </a:rPr>
              <a:t> from one’s parent.</a:t>
            </a:r>
          </a:p>
          <a:p>
            <a:pPr lvl="2">
              <a:buFontTx/>
              <a:buChar char="-"/>
            </a:pPr>
            <a:r>
              <a:rPr lang="en-US" dirty="0"/>
              <a:t>You’re higher on the escalator than your parents were.</a:t>
            </a:r>
          </a:p>
          <a:p>
            <a:pPr lvl="2">
              <a:buFontTx/>
              <a:buChar char="-"/>
            </a:pPr>
            <a:r>
              <a:rPr lang="en-US" dirty="0"/>
              <a:t>It is possible for </a:t>
            </a:r>
            <a:r>
              <a:rPr lang="en-US" i="1" dirty="0"/>
              <a:t>everyone</a:t>
            </a:r>
            <a:r>
              <a:rPr lang="en-US" dirty="0"/>
              <a:t> to experience upward absolute mobility, especially if the escalator is going up.</a:t>
            </a:r>
          </a:p>
          <a:p>
            <a:pPr marL="914400" lvl="2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i="1" dirty="0"/>
              <a:t>Relative </a:t>
            </a:r>
            <a:r>
              <a:rPr lang="en-US" dirty="0"/>
              <a:t>mobility</a:t>
            </a:r>
            <a:r>
              <a:rPr lang="en-US" b="0" dirty="0">
                <a:solidFill>
                  <a:srgbClr val="2B414D"/>
                </a:solidFill>
              </a:rPr>
              <a:t>: the </a:t>
            </a:r>
            <a:r>
              <a:rPr lang="en-US" b="0" u="sng" dirty="0">
                <a:solidFill>
                  <a:srgbClr val="2B414D"/>
                </a:solidFill>
              </a:rPr>
              <a:t>change in income rank</a:t>
            </a:r>
            <a:r>
              <a:rPr lang="en-US" b="0" dirty="0">
                <a:solidFill>
                  <a:srgbClr val="2B414D"/>
                </a:solidFill>
              </a:rPr>
              <a:t> from one’s parent.</a:t>
            </a:r>
          </a:p>
          <a:p>
            <a:pPr lvl="2">
              <a:buFontTx/>
              <a:buChar char="-"/>
            </a:pPr>
            <a:r>
              <a:rPr lang="en-US" dirty="0"/>
              <a:t>You have fewer people above you on the escalator than your parents did.</a:t>
            </a:r>
          </a:p>
          <a:p>
            <a:pPr lvl="2">
              <a:buFontTx/>
              <a:buChar char="-"/>
            </a:pPr>
            <a:r>
              <a:rPr lang="en-US" dirty="0"/>
              <a:t>Increased relative mobility requires both upward and downward movement.</a:t>
            </a:r>
          </a:p>
          <a:p>
            <a:pPr>
              <a:buFontTx/>
              <a:buChar char="-"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6E76ABD-2C11-4415-93DE-A8200095C452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D180E53C-8BC8-45D7-87D8-EFA75001EE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6184" y="2151617"/>
            <a:ext cx="4459346" cy="2809998"/>
          </a:xfrm>
        </p:spPr>
      </p:pic>
    </p:spTree>
    <p:extLst>
      <p:ext uri="{BB962C8B-B14F-4D97-AF65-F5344CB8AC3E}">
        <p14:creationId xmlns:p14="http://schemas.microsoft.com/office/powerpoint/2010/main" val="87582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329B-A2B1-8445-8D98-2AE94A10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re on Absolute vs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25C2C-A14A-A841-A853-2D24737DA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absolute mobility with NO relative mobility?</a:t>
            </a:r>
          </a:p>
          <a:p>
            <a:pPr lvl="1"/>
            <a:r>
              <a:rPr lang="en-US" dirty="0"/>
              <a:t>Yes: if everybody experiences the same increase in income, there will be no relative income.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0604C-E8CB-734A-9CB3-793F117FD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relative mobility with NO absolute mobility?</a:t>
            </a:r>
          </a:p>
          <a:p>
            <a:pPr lvl="1"/>
            <a:r>
              <a:rPr lang="en-US" dirty="0"/>
              <a:t>Yes: There can be a dramatic reshuffling of the distribution even if there is no increase in average income.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DEF02-B8E3-574E-8548-AC59D5B5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D0B504-D3AE-2044-B9BD-11A89B49D3FF}"/>
              </a:ext>
            </a:extLst>
          </p:cNvPr>
          <p:cNvGrpSpPr/>
          <p:nvPr/>
        </p:nvGrpSpPr>
        <p:grpSpPr>
          <a:xfrm>
            <a:off x="6426471" y="3901439"/>
            <a:ext cx="4927329" cy="2235461"/>
            <a:chOff x="6426471" y="3901439"/>
            <a:chExt cx="4927329" cy="22354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669020-ECA7-3147-9E5F-FF256273F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6471" y="3901439"/>
              <a:ext cx="4927329" cy="223546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760E2B-7011-A146-BBCE-0AA313BA5E13}"/>
                </a:ext>
              </a:extLst>
            </p:cNvPr>
            <p:cNvSpPr txBox="1"/>
            <p:nvPr/>
          </p:nvSpPr>
          <p:spPr>
            <a:xfrm>
              <a:off x="655320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31439C-9D67-954E-B440-CBF922E69128}"/>
              </a:ext>
            </a:extLst>
          </p:cNvPr>
          <p:cNvGrpSpPr/>
          <p:nvPr/>
        </p:nvGrpSpPr>
        <p:grpSpPr>
          <a:xfrm>
            <a:off x="918843" y="3901440"/>
            <a:ext cx="5020313" cy="2235460"/>
            <a:chOff x="918843" y="3901440"/>
            <a:chExt cx="5020313" cy="2235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13CBD2-2CC2-4B47-B698-D5873F817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843" y="3901440"/>
              <a:ext cx="5020313" cy="22354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6C90F4-2715-8B4B-AB08-211C95FA8F40}"/>
                </a:ext>
              </a:extLst>
            </p:cNvPr>
            <p:cNvSpPr txBox="1"/>
            <p:nvPr/>
          </p:nvSpPr>
          <p:spPr>
            <a:xfrm>
              <a:off x="107696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FF29E93-04BC-AE40-B539-BB238BD70055}"/>
              </a:ext>
            </a:extLst>
          </p:cNvPr>
          <p:cNvSpPr txBox="1"/>
          <p:nvPr/>
        </p:nvSpPr>
        <p:spPr>
          <a:xfrm>
            <a:off x="10307011" y="4014389"/>
            <a:ext cx="4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+2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34C9F-D7EF-B64A-AF67-553135383EE7}"/>
              </a:ext>
            </a:extLst>
          </p:cNvPr>
          <p:cNvSpPr txBox="1"/>
          <p:nvPr/>
        </p:nvSpPr>
        <p:spPr>
          <a:xfrm>
            <a:off x="9927545" y="4153151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6B83B5-AB84-104B-853B-A8DB1BA26C6A}"/>
              </a:ext>
            </a:extLst>
          </p:cNvPr>
          <p:cNvSpPr txBox="1"/>
          <p:nvPr/>
        </p:nvSpPr>
        <p:spPr>
          <a:xfrm>
            <a:off x="9632212" y="42911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+1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15A51-04B3-0243-9D18-1FE9B0DADBD6}"/>
              </a:ext>
            </a:extLst>
          </p:cNvPr>
          <p:cNvSpPr txBox="1"/>
          <p:nvPr/>
        </p:nvSpPr>
        <p:spPr>
          <a:xfrm>
            <a:off x="9271126" y="454884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-2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F30B190-FF31-4CFD-B541-D4CC1D4155CB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657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D4DE-5D35-3F46-B371-ECF1D191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Growth and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F183C-26CE-0F4C-9274-3FE2CA85F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Economic growth should drive absolute mobility</a:t>
            </a:r>
          </a:p>
          <a:p>
            <a:pPr lvl="1"/>
            <a:r>
              <a:rPr lang="en-US" dirty="0"/>
              <a:t>It has the potential to raise all incomes.</a:t>
            </a:r>
          </a:p>
          <a:p>
            <a:pPr lvl="1"/>
            <a:r>
              <a:rPr lang="en-US" dirty="0"/>
              <a:t>But the extent of mobility that results depends on how income is distributed.</a:t>
            </a:r>
          </a:p>
          <a:p>
            <a:endParaRPr lang="en-US" sz="1400" dirty="0"/>
          </a:p>
          <a:p>
            <a:r>
              <a:rPr lang="en-US" dirty="0"/>
              <a:t>Economic growth and relative mobility are unrelated</a:t>
            </a:r>
          </a:p>
          <a:p>
            <a:pPr lvl="1"/>
            <a:r>
              <a:rPr lang="en-US" dirty="0"/>
              <a:t>Growth does not have implications whether kids are more or less likely to rise above their parent’s position in the income distribution.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87465-372D-834F-92E3-F67DD85B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EA19A-3B1B-4308-B3A6-D80D7B43979A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008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0ECF-0BD9-4339-921C-25658E5B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Empirical patterns of Economic Mobility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56E1E-554E-4C4C-8624-A5783044C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facts?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DA10E-FFF2-4474-989E-274605B4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906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bility – Big Picture for Absolute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6590" y="1649543"/>
            <a:ext cx="8153398" cy="4074142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dirty="0"/>
              <a:t>Decline in </a:t>
            </a:r>
            <a:r>
              <a:rPr lang="en-US" i="1" dirty="0"/>
              <a:t>absolute</a:t>
            </a:r>
            <a:r>
              <a:rPr lang="en-US" dirty="0"/>
              <a:t> mobility in the United States: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90% of those born in the early 1940s could expect to earn more than their parents in real terms. For millennials, the fraction is closer to 50%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Below-median earnings have not increased in real terms since the 1970s.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A27188F-796B-4BB1-8021-5C53CAB5C5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9919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D93436-3375-AE4D-9441-E1D77BDB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FC1F8-820B-6F4F-8F2A-F6554421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335" y="274109"/>
            <a:ext cx="8679329" cy="59561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40E987-3E98-FE4A-B25F-544F79AD213D}"/>
              </a:ext>
            </a:extLst>
          </p:cNvPr>
          <p:cNvSpPr/>
          <p:nvPr/>
        </p:nvSpPr>
        <p:spPr>
          <a:xfrm>
            <a:off x="4394389" y="1159895"/>
            <a:ext cx="4554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9 out of 10 </a:t>
            </a:r>
            <a:r>
              <a:rPr lang="en-US" dirty="0"/>
              <a:t>of those born in the early 1940s could expect to earn more than their parents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CD50CE-FC38-B844-872E-80FAD672C532}"/>
              </a:ext>
            </a:extLst>
          </p:cNvPr>
          <p:cNvCxnSpPr>
            <a:cxnSpLocks/>
          </p:cNvCxnSpPr>
          <p:nvPr/>
        </p:nvCxnSpPr>
        <p:spPr>
          <a:xfrm flipH="1">
            <a:off x="3603812" y="1416424"/>
            <a:ext cx="790578" cy="358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3F60861-AB60-B64E-9677-EB31D36878C2}"/>
              </a:ext>
            </a:extLst>
          </p:cNvPr>
          <p:cNvSpPr/>
          <p:nvPr/>
        </p:nvSpPr>
        <p:spPr>
          <a:xfrm>
            <a:off x="6895071" y="2431477"/>
            <a:ext cx="4260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1 in 2 </a:t>
            </a:r>
            <a:r>
              <a:rPr lang="en-US" dirty="0"/>
              <a:t>Millennials (born after 1980) earn more than their parents.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660861-5314-D34B-ABE0-B2EBF5B94F76}"/>
              </a:ext>
            </a:extLst>
          </p:cNvPr>
          <p:cNvCxnSpPr>
            <a:cxnSpLocks/>
          </p:cNvCxnSpPr>
          <p:nvPr/>
        </p:nvCxnSpPr>
        <p:spPr>
          <a:xfrm flipH="1">
            <a:off x="9663953" y="3429000"/>
            <a:ext cx="162218" cy="515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8FF3F11-48F0-4772-B7BF-AB8B02BC53E0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059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79AE-BCF3-7049-8294-C143B389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Mobility by Birth Cohort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3830E-F597-2D4C-86DE-3B49DFB3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6" name="Picture 5" descr="A close up of a white wall&#10;&#10;Description automatically generated">
            <a:extLst>
              <a:ext uri="{FF2B5EF4-FFF2-40B4-BE49-F238E27FC236}">
                <a16:creationId xmlns:a16="http://schemas.microsoft.com/office/drawing/2014/main" id="{D988F2D9-8ECF-534E-BA7D-D1E3DB8C4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5" y="1018146"/>
            <a:ext cx="7705629" cy="5212080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4DD83CE5-09E0-C94F-BFF8-258CCD08B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242" y="1018146"/>
            <a:ext cx="7719513" cy="5212080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CABB7E74-E5E1-134A-AB8A-BA9031B35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242" y="1018146"/>
            <a:ext cx="7706032" cy="5212080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2F846434-3FD0-784D-A036-063F797C9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301" y="1018146"/>
            <a:ext cx="7710895" cy="5212080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4BF84D09-74FE-0A46-9C85-F71F373B7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892" y="1018146"/>
            <a:ext cx="7799304" cy="5212080"/>
          </a:xfrm>
          <a:prstGeom prst="rect">
            <a:avLst/>
          </a:prstGeom>
        </p:spPr>
      </p:pic>
      <p:sp>
        <p:nvSpPr>
          <p:cNvPr id="3" name="Arrow: Up-Down 2">
            <a:extLst>
              <a:ext uri="{FF2B5EF4-FFF2-40B4-BE49-F238E27FC236}">
                <a16:creationId xmlns:a16="http://schemas.microsoft.com/office/drawing/2014/main" id="{FEB88598-0B71-4099-A72A-F08D2081F1A1}"/>
              </a:ext>
            </a:extLst>
          </p:cNvPr>
          <p:cNvSpPr/>
          <p:nvPr/>
        </p:nvSpPr>
        <p:spPr>
          <a:xfrm>
            <a:off x="3629951" y="1477962"/>
            <a:ext cx="244819" cy="979487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08C07-F49C-4F1F-9311-298662244121}"/>
              </a:ext>
            </a:extLst>
          </p:cNvPr>
          <p:cNvSpPr txBox="1"/>
          <p:nvPr/>
        </p:nvSpPr>
        <p:spPr>
          <a:xfrm>
            <a:off x="354870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3F344-0E29-4F86-BE9E-F2984187F33F}"/>
              </a:ext>
            </a:extLst>
          </p:cNvPr>
          <p:cNvSpPr txBox="1"/>
          <p:nvPr/>
        </p:nvSpPr>
        <p:spPr>
          <a:xfrm>
            <a:off x="3537403" y="25259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70%</a:t>
            </a:r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CA71D2C9-FB24-4E50-B2AC-04F22248419A}"/>
              </a:ext>
            </a:extLst>
          </p:cNvPr>
          <p:cNvSpPr/>
          <p:nvPr/>
        </p:nvSpPr>
        <p:spPr>
          <a:xfrm>
            <a:off x="6358890" y="1497330"/>
            <a:ext cx="251460" cy="1931670"/>
          </a:xfrm>
          <a:prstGeom prst="up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85E97-1ED3-42BD-8FC7-7C62BCFA169D}"/>
              </a:ext>
            </a:extLst>
          </p:cNvPr>
          <p:cNvSpPr txBox="1"/>
          <p:nvPr/>
        </p:nvSpPr>
        <p:spPr>
          <a:xfrm>
            <a:off x="619271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41CF35-CCEB-45C1-B0D5-71D2D6569B31}"/>
              </a:ext>
            </a:extLst>
          </p:cNvPr>
          <p:cNvSpPr txBox="1"/>
          <p:nvPr/>
        </p:nvSpPr>
        <p:spPr>
          <a:xfrm>
            <a:off x="6236865" y="359610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45%</a:t>
            </a:r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6E18DE63-3FFC-4052-8CC7-C049AE3889B4}"/>
              </a:ext>
            </a:extLst>
          </p:cNvPr>
          <p:cNvSpPr/>
          <p:nvPr/>
        </p:nvSpPr>
        <p:spPr>
          <a:xfrm>
            <a:off x="9056360" y="1793457"/>
            <a:ext cx="251460" cy="2298483"/>
          </a:xfrm>
          <a:prstGeom prst="up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94B228-925F-420A-9B22-E0C6E9809729}"/>
              </a:ext>
            </a:extLst>
          </p:cNvPr>
          <p:cNvSpPr txBox="1"/>
          <p:nvPr/>
        </p:nvSpPr>
        <p:spPr>
          <a:xfrm>
            <a:off x="8954279" y="139609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FF25C6-E791-41D7-8FD8-FA7957E61684}"/>
              </a:ext>
            </a:extLst>
          </p:cNvPr>
          <p:cNvSpPr txBox="1"/>
          <p:nvPr/>
        </p:nvSpPr>
        <p:spPr>
          <a:xfrm>
            <a:off x="8890183" y="426712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2F49CD-4FA5-4BF9-AE5C-503892B9990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94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3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A630A-874B-594A-9FC5-B57B21D0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4C881-F122-9445-9EC1-8ADB660D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18672-E8B7-9446-A9E7-4AF6A0AA6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4" y="1575212"/>
            <a:ext cx="9144000" cy="476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59C218-E79C-0C45-AD51-72170771CA05}"/>
              </a:ext>
            </a:extLst>
          </p:cNvPr>
          <p:cNvSpPr txBox="1"/>
          <p:nvPr/>
        </p:nvSpPr>
        <p:spPr>
          <a:xfrm>
            <a:off x="6965932" y="6535621"/>
            <a:ext cx="4387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opportunityinsights.org</a:t>
            </a:r>
            <a:r>
              <a:rPr lang="en-US" sz="1200" dirty="0"/>
              <a:t>/paper/the-fading-</a:t>
            </a:r>
            <a:r>
              <a:rPr lang="en-US" sz="1200" dirty="0" err="1"/>
              <a:t>american</a:t>
            </a:r>
            <a:r>
              <a:rPr lang="en-US" sz="1200" dirty="0"/>
              <a:t>-dream/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C624B-724E-774B-A5F3-5FF6C629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224" y="1262572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 by State: Change from 1940-1980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7632D-B28B-4280-ADD1-3FEF51EF2422}"/>
              </a:ext>
            </a:extLst>
          </p:cNvPr>
          <p:cNvSpPr/>
          <p:nvPr/>
        </p:nvSpPr>
        <p:spPr>
          <a:xfrm>
            <a:off x="9360162" y="3300123"/>
            <a:ext cx="1973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Decline in Abs. Mob. from 1940-80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25D0F0-B69D-4054-8B09-E94CEA141165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6287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60E43-E2B0-394A-92AF-888BB7E0B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Ab</a:t>
            </a:r>
            <a:r>
              <a:rPr lang="en-US" dirty="0"/>
              <a:t>solute Mobility: Race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9AB5E54-69D3-574C-AB74-C23B1AA529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21280" y="1018146"/>
            <a:ext cx="6949439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43A30-A205-DD4F-96E8-BE94BB6C3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452C0E-46BA-C84F-AA51-0F67C25A3C49}"/>
              </a:ext>
            </a:extLst>
          </p:cNvPr>
          <p:cNvSpPr/>
          <p:nvPr/>
        </p:nvSpPr>
        <p:spPr>
          <a:xfrm>
            <a:off x="2651126" y="1050925"/>
            <a:ext cx="1644649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EA0D34-FB53-4250-BD87-BE408190907E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0948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BB2E-73F6-C34B-890E-DB2B2EF77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Abs</a:t>
            </a:r>
            <a:r>
              <a:rPr lang="en-US" dirty="0"/>
              <a:t>olute Mobility: Gender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CB36096-A91C-414B-ADC8-0D2569D0A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720634" y="1018146"/>
            <a:ext cx="6750731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6B4041-56A9-DF41-BA13-BA55591C5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1EED73-2A55-BA4B-842E-6431E02121E9}"/>
              </a:ext>
            </a:extLst>
          </p:cNvPr>
          <p:cNvSpPr/>
          <p:nvPr/>
        </p:nvSpPr>
        <p:spPr>
          <a:xfrm>
            <a:off x="2762252" y="1050925"/>
            <a:ext cx="1597024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281F6F-50EF-4F73-8925-1EE7639D58C7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786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7169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98D8-BD44-D144-8840-3194E97F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asuring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1091-890E-D647-8B72-2D9AEBED7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941"/>
            <a:ext cx="10515600" cy="4171950"/>
          </a:xfrm>
        </p:spPr>
        <p:txBody>
          <a:bodyPr>
            <a:normAutofit/>
          </a:bodyPr>
          <a:lstStyle/>
          <a:p>
            <a:r>
              <a:rPr lang="en-US" i="1" dirty="0"/>
              <a:t>Reminder:  </a:t>
            </a:r>
            <a:r>
              <a:rPr lang="en-US" b="0" i="1" dirty="0">
                <a:solidFill>
                  <a:schemeClr val="tx1"/>
                </a:solidFill>
              </a:rPr>
              <a:t>Relative </a:t>
            </a:r>
            <a:r>
              <a:rPr lang="en-US" b="0" dirty="0">
                <a:solidFill>
                  <a:schemeClr val="tx1"/>
                </a:solidFill>
              </a:rPr>
              <a:t>mobility is the </a:t>
            </a:r>
            <a:r>
              <a:rPr lang="en-US" b="0" u="sng" dirty="0">
                <a:solidFill>
                  <a:schemeClr val="tx1"/>
                </a:solidFill>
              </a:rPr>
              <a:t>change in income rank</a:t>
            </a:r>
            <a:r>
              <a:rPr lang="en-US" b="0" dirty="0">
                <a:solidFill>
                  <a:schemeClr val="tx1"/>
                </a:solidFill>
              </a:rPr>
              <a:t> from one’s parent.</a:t>
            </a:r>
          </a:p>
          <a:p>
            <a:endParaRPr lang="en-US" dirty="0"/>
          </a:p>
          <a:p>
            <a:r>
              <a:rPr lang="en-US" dirty="0"/>
              <a:t>Transition Probabilities: </a:t>
            </a:r>
            <a:r>
              <a:rPr lang="en-US" b="0" dirty="0">
                <a:solidFill>
                  <a:schemeClr val="tx1"/>
                </a:solidFill>
              </a:rPr>
              <a:t>Likelihood that an individual ends up in a different income quintile than their parents.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r>
              <a:rPr lang="en-US" dirty="0"/>
              <a:t>Perfect Equality: </a:t>
            </a:r>
            <a:r>
              <a:rPr lang="en-US" b="0" dirty="0">
                <a:solidFill>
                  <a:schemeClr val="tx1"/>
                </a:solidFill>
              </a:rPr>
              <a:t>For each of the parental income quintiles, 20% of their offspring end up in each income quintile as adults.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D18BB-971D-8442-8BC8-A37C58B6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879511-A445-4D60-8BD8-0A627B746B98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69888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ACA7B-A5AD-1144-A195-1D28B1263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 Probabilities in the United States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91497E0B-646D-0B44-A541-9E72FB4C4B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9767" y="1018146"/>
            <a:ext cx="865246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F1872-6C8C-894B-8A6D-4BFBBF046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76C38C-C913-FE42-8E43-1AD6A9EF966C}"/>
              </a:ext>
            </a:extLst>
          </p:cNvPr>
          <p:cNvSpPr txBox="1"/>
          <p:nvPr/>
        </p:nvSpPr>
        <p:spPr>
          <a:xfrm>
            <a:off x="5152571" y="6499997"/>
            <a:ext cx="6464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3"/>
              </a:rPr>
              <a:t>https://www.brookings.edu/wp-content/uploads/2016/06/11_generations_isaacs.pdf</a:t>
            </a:r>
            <a:endParaRPr lang="en-US" sz="1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7DC849-F809-8A4E-A5E3-8CE3C8DB3015}"/>
              </a:ext>
            </a:extLst>
          </p:cNvPr>
          <p:cNvSpPr/>
          <p:nvPr/>
        </p:nvSpPr>
        <p:spPr>
          <a:xfrm>
            <a:off x="1828801" y="1079500"/>
            <a:ext cx="2032000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961F0E6-ED98-4E44-814E-B64F75A2A6B8}"/>
              </a:ext>
            </a:extLst>
          </p:cNvPr>
          <p:cNvSpPr/>
          <p:nvPr/>
        </p:nvSpPr>
        <p:spPr>
          <a:xfrm>
            <a:off x="3458212" y="4552581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92FFB3C-E5A6-4A50-B002-9C8672ECCD18}"/>
              </a:ext>
            </a:extLst>
          </p:cNvPr>
          <p:cNvSpPr/>
          <p:nvPr/>
        </p:nvSpPr>
        <p:spPr>
          <a:xfrm>
            <a:off x="3464564" y="1698171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EC51D1A-7BAF-4698-B454-D61219038FF9}"/>
              </a:ext>
            </a:extLst>
          </p:cNvPr>
          <p:cNvSpPr/>
          <p:nvPr/>
        </p:nvSpPr>
        <p:spPr>
          <a:xfrm>
            <a:off x="7263134" y="2342061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CE1C993-3500-443D-9539-B086CF5F2F2D}"/>
              </a:ext>
            </a:extLst>
          </p:cNvPr>
          <p:cNvSpPr/>
          <p:nvPr/>
        </p:nvSpPr>
        <p:spPr>
          <a:xfrm>
            <a:off x="7263134" y="495072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9659A-8527-46FC-9FB4-61F2BD234233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275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nsitions: International Comparisons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22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84" y="1035446"/>
            <a:ext cx="6322417" cy="5212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DA529A-EF00-479B-AB30-C47677229901}"/>
              </a:ext>
            </a:extLst>
          </p:cNvPr>
          <p:cNvSpPr txBox="1"/>
          <p:nvPr/>
        </p:nvSpPr>
        <p:spPr>
          <a:xfrm>
            <a:off x="3070454" y="6176269"/>
            <a:ext cx="8393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 : https://equitablegrowth.org/research-paper/are-todays-inequalities-limiting-tomorrows-opportunities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1F60C-8668-4EB8-AA87-9A473D378C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61588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4177-EE5D-3A46-8FF5-7FF138F1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4BBF8-ECED-1843-9D50-93A7509B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840FB-E16D-C748-B803-F57DDE3C3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789" y="1018146"/>
            <a:ext cx="6940508" cy="5212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5F335-9FF9-364E-A2FB-7FD368EFD26F}"/>
              </a:ext>
            </a:extLst>
          </p:cNvPr>
          <p:cNvSpPr/>
          <p:nvPr/>
        </p:nvSpPr>
        <p:spPr>
          <a:xfrm>
            <a:off x="5538281" y="63347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https://www.brookings.edu/blog/social-mobility-memos/2018/01/11/raj-chetty-in-14-charts-big-findings-on-opportunity-and-mobility-we-should-know/</a:t>
            </a:r>
            <a:endParaRPr lang="en-US" sz="1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FD902-467D-4224-B789-FE8F27354651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3495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653A-77A5-ED45-BADE-E5E852CB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Mobility: Race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162FDC4-E498-7546-B9A4-B7DE809A8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3318" y="1400454"/>
            <a:ext cx="12005364" cy="47548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2A52DD-EE5A-D944-8A63-CA335055C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BFB401-AD02-FD4F-AA63-0EE9E66B3479}"/>
              </a:ext>
            </a:extLst>
          </p:cNvPr>
          <p:cNvSpPr/>
          <p:nvPr/>
        </p:nvSpPr>
        <p:spPr>
          <a:xfrm>
            <a:off x="136968" y="1429312"/>
            <a:ext cx="1904557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761143-AED7-2747-8FDB-26089003D3BF}"/>
              </a:ext>
            </a:extLst>
          </p:cNvPr>
          <p:cNvSpPr/>
          <p:nvPr/>
        </p:nvSpPr>
        <p:spPr>
          <a:xfrm>
            <a:off x="1498600" y="3634451"/>
            <a:ext cx="590550" cy="1794076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02F097-F6A8-C145-8332-26F037AD7EBC}"/>
              </a:ext>
            </a:extLst>
          </p:cNvPr>
          <p:cNvSpPr/>
          <p:nvPr/>
        </p:nvSpPr>
        <p:spPr>
          <a:xfrm>
            <a:off x="2114550" y="2990850"/>
            <a:ext cx="546100" cy="2437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55312F-28A3-F341-A263-22D99EF32ED5}"/>
              </a:ext>
            </a:extLst>
          </p:cNvPr>
          <p:cNvSpPr/>
          <p:nvPr/>
        </p:nvSpPr>
        <p:spPr>
          <a:xfrm>
            <a:off x="2935632" y="4044949"/>
            <a:ext cx="590550" cy="1383577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0F2B8B-FE35-234A-849A-57413CC9A066}"/>
              </a:ext>
            </a:extLst>
          </p:cNvPr>
          <p:cNvSpPr/>
          <p:nvPr/>
        </p:nvSpPr>
        <p:spPr>
          <a:xfrm>
            <a:off x="3551582" y="3073400"/>
            <a:ext cx="546100" cy="23551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1B8C33-E1E5-1D43-90C8-0CC00F728EC3}"/>
              </a:ext>
            </a:extLst>
          </p:cNvPr>
          <p:cNvSpPr/>
          <p:nvPr/>
        </p:nvSpPr>
        <p:spPr>
          <a:xfrm>
            <a:off x="4348507" y="4114800"/>
            <a:ext cx="590550" cy="1313726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E9DC535-F0B3-7249-AA56-85D64D646AA9}"/>
              </a:ext>
            </a:extLst>
          </p:cNvPr>
          <p:cNvSpPr/>
          <p:nvPr/>
        </p:nvSpPr>
        <p:spPr>
          <a:xfrm>
            <a:off x="4964457" y="3206750"/>
            <a:ext cx="546100" cy="22217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D2F52D-F013-344A-A56A-A1127CBB9E65}"/>
              </a:ext>
            </a:extLst>
          </p:cNvPr>
          <p:cNvSpPr/>
          <p:nvPr/>
        </p:nvSpPr>
        <p:spPr>
          <a:xfrm>
            <a:off x="5804589" y="4718050"/>
            <a:ext cx="590550" cy="710476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399583-3497-F145-B05F-758AD35DACAD}"/>
              </a:ext>
            </a:extLst>
          </p:cNvPr>
          <p:cNvSpPr/>
          <p:nvPr/>
        </p:nvSpPr>
        <p:spPr>
          <a:xfrm>
            <a:off x="6420539" y="3930650"/>
            <a:ext cx="546100" cy="14978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13016F1-BA9F-42E9-8AE7-94635AC8F48B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33401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374CC-0257-A34C-936E-C84CB7E6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Rel</a:t>
            </a:r>
            <a:r>
              <a:rPr lang="en-US" dirty="0"/>
              <a:t>ative Mobility: Gender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E937435-85BA-3E4F-A1BA-7D2C88103F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408087" y="1234372"/>
            <a:ext cx="11375826" cy="47548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040371-C0B2-154C-96FD-D40C7923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A7CD8F-E447-9546-8B04-BB551E230CC8}"/>
              </a:ext>
            </a:extLst>
          </p:cNvPr>
          <p:cNvSpPr/>
          <p:nvPr/>
        </p:nvSpPr>
        <p:spPr>
          <a:xfrm>
            <a:off x="432243" y="1264212"/>
            <a:ext cx="1796607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C28CEA6-1DEB-F647-A017-DB972D70A87E}"/>
              </a:ext>
            </a:extLst>
          </p:cNvPr>
          <p:cNvSpPr/>
          <p:nvPr/>
        </p:nvSpPr>
        <p:spPr>
          <a:xfrm>
            <a:off x="1625600" y="3201105"/>
            <a:ext cx="590550" cy="1887125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3E4FDE-CF5C-BD40-817E-CD140A6D64AD}"/>
              </a:ext>
            </a:extLst>
          </p:cNvPr>
          <p:cNvSpPr/>
          <p:nvPr/>
        </p:nvSpPr>
        <p:spPr>
          <a:xfrm>
            <a:off x="2241550" y="3035299"/>
            <a:ext cx="546100" cy="20529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C6466AC-012E-6C49-9FB1-CA338041899A}"/>
              </a:ext>
            </a:extLst>
          </p:cNvPr>
          <p:cNvSpPr/>
          <p:nvPr/>
        </p:nvSpPr>
        <p:spPr>
          <a:xfrm>
            <a:off x="2990850" y="3676650"/>
            <a:ext cx="590550" cy="1383944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EFA54F-D38F-E647-9D4D-6FB2CC38887D}"/>
              </a:ext>
            </a:extLst>
          </p:cNvPr>
          <p:cNvSpPr/>
          <p:nvPr/>
        </p:nvSpPr>
        <p:spPr>
          <a:xfrm>
            <a:off x="3606800" y="3498850"/>
            <a:ext cx="546100" cy="15617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BE5C61-C046-C141-9BDA-8AA63E4C3495}"/>
              </a:ext>
            </a:extLst>
          </p:cNvPr>
          <p:cNvSpPr/>
          <p:nvPr/>
        </p:nvSpPr>
        <p:spPr>
          <a:xfrm>
            <a:off x="4375150" y="3917950"/>
            <a:ext cx="590550" cy="1170280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0EE1A4-DCAE-A940-83ED-6248E9E2E945}"/>
              </a:ext>
            </a:extLst>
          </p:cNvPr>
          <p:cNvSpPr/>
          <p:nvPr/>
        </p:nvSpPr>
        <p:spPr>
          <a:xfrm>
            <a:off x="4991100" y="3676650"/>
            <a:ext cx="546100" cy="1411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102A94-02D4-5E41-BD90-F2519B9387CD}"/>
              </a:ext>
            </a:extLst>
          </p:cNvPr>
          <p:cNvSpPr/>
          <p:nvPr/>
        </p:nvSpPr>
        <p:spPr>
          <a:xfrm>
            <a:off x="5759450" y="4521200"/>
            <a:ext cx="590550" cy="539394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DE385F-B56A-A749-8CC6-811A71927E0C}"/>
              </a:ext>
            </a:extLst>
          </p:cNvPr>
          <p:cNvSpPr/>
          <p:nvPr/>
        </p:nvSpPr>
        <p:spPr>
          <a:xfrm>
            <a:off x="6375400" y="4165600"/>
            <a:ext cx="546100" cy="89499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0EA9CB-E270-214B-8EB2-5A8BBCEBF41C}"/>
              </a:ext>
            </a:extLst>
          </p:cNvPr>
          <p:cNvSpPr/>
          <p:nvPr/>
        </p:nvSpPr>
        <p:spPr>
          <a:xfrm>
            <a:off x="7131050" y="4413250"/>
            <a:ext cx="590550" cy="647344"/>
          </a:xfrm>
          <a:prstGeom prst="rect">
            <a:avLst/>
          </a:prstGeom>
          <a:noFill/>
          <a:ln w="38100">
            <a:solidFill>
              <a:srgbClr val="8642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85712F-4150-9C45-B0AB-9B4AF17F625A}"/>
              </a:ext>
            </a:extLst>
          </p:cNvPr>
          <p:cNvSpPr/>
          <p:nvPr/>
        </p:nvSpPr>
        <p:spPr>
          <a:xfrm>
            <a:off x="7747000" y="4222750"/>
            <a:ext cx="546100" cy="83784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5341D2B-A8F1-4298-BBCE-04AB58450A30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619252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Su</a:t>
            </a:r>
            <a:r>
              <a:rPr lang="en-US" dirty="0"/>
              <a:t>mmary of Empirical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 fontScale="92500"/>
          </a:bodyPr>
          <a:lstStyle/>
          <a:p>
            <a:r>
              <a:rPr lang="en-US" b="0" dirty="0">
                <a:solidFill>
                  <a:srgbClr val="2B414D"/>
                </a:solidFill>
              </a:rPr>
              <a:t>Absolute economic mobility in the United States has been in decline since the 1940s</a:t>
            </a:r>
          </a:p>
          <a:p>
            <a:pPr lvl="1"/>
            <a:r>
              <a:rPr lang="en-US" dirty="0"/>
              <a:t>Half of people born in the mid-1980s have not outperformed their parents in terms of income</a:t>
            </a:r>
            <a:endParaRPr lang="en-US" b="0" dirty="0">
              <a:solidFill>
                <a:srgbClr val="2B414D"/>
              </a:solidFill>
            </a:endParaRPr>
          </a:p>
          <a:p>
            <a:r>
              <a:rPr lang="en-US" b="0" dirty="0">
                <a:solidFill>
                  <a:srgbClr val="2B414D"/>
                </a:solidFill>
              </a:rPr>
              <a:t>Relative mobility is lower in the United States than many developed countries</a:t>
            </a:r>
            <a:endParaRPr lang="en-US" b="0" i="1" dirty="0">
              <a:solidFill>
                <a:srgbClr val="2B414D"/>
              </a:solidFill>
            </a:endParaRPr>
          </a:p>
          <a:p>
            <a:pPr lvl="1"/>
            <a:r>
              <a:rPr lang="en-US" dirty="0"/>
              <a:t>Income is especially “sticky” at the bottom and the top of the income distribution</a:t>
            </a:r>
          </a:p>
          <a:p>
            <a:r>
              <a:rPr lang="en-US" b="0" dirty="0">
                <a:solidFill>
                  <a:srgbClr val="2B414D"/>
                </a:solidFill>
              </a:rPr>
              <a:t>Geography matters – there is tremendous variation in mobility within the United States</a:t>
            </a:r>
          </a:p>
          <a:p>
            <a:r>
              <a:rPr lang="en-US" b="0" dirty="0">
                <a:solidFill>
                  <a:srgbClr val="2B414D"/>
                </a:solidFill>
              </a:rPr>
              <a:t>There are racial differences (large) and gender differences (smaller) in absolute and relative mobility.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26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2F7DC3-745F-41F0-B883-7C52444A5A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597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79724"/>
          </a:xfrm>
        </p:spPr>
        <p:txBody>
          <a:bodyPr>
            <a:normAutofit/>
          </a:bodyPr>
          <a:lstStyle/>
          <a:p>
            <a:r>
              <a:rPr lang="en-US" sz="5400" dirty="0"/>
              <a:t>III. What is the desirable level of economic mobility?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Economically what is optimal? What do people think is optimal? </a:t>
            </a:r>
            <a:br>
              <a:rPr lang="en-US" dirty="0"/>
            </a:br>
            <a:r>
              <a:rPr lang="en-US" dirty="0"/>
              <a:t>Mobility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55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or Relative Mobility?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/>
          </a:bodyPr>
          <a:lstStyle/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Upward </a:t>
            </a:r>
            <a:r>
              <a:rPr lang="en-US" b="0" i="1" dirty="0">
                <a:solidFill>
                  <a:srgbClr val="2B414D"/>
                </a:solidFill>
              </a:rPr>
              <a:t>absolute</a:t>
            </a:r>
            <a:r>
              <a:rPr lang="en-US" b="0" dirty="0">
                <a:solidFill>
                  <a:srgbClr val="2B414D"/>
                </a:solidFill>
              </a:rPr>
              <a:t> mobility of the whole population is unambiguously desirable (it’s hard to defend </a:t>
            </a:r>
            <a:r>
              <a:rPr lang="en-US" b="0" i="1" dirty="0">
                <a:solidFill>
                  <a:srgbClr val="2B414D"/>
                </a:solidFill>
              </a:rPr>
              <a:t>not</a:t>
            </a:r>
            <a:r>
              <a:rPr lang="en-US" b="0" dirty="0">
                <a:solidFill>
                  <a:srgbClr val="2B414D"/>
                </a:solidFill>
              </a:rPr>
              <a:t> wanting everyone to be better off!)</a:t>
            </a:r>
          </a:p>
          <a:p>
            <a:pPr marL="457200" lvl="1" indent="0">
              <a:buNone/>
            </a:pPr>
            <a:r>
              <a:rPr lang="en-US" dirty="0"/>
              <a:t>The fact that half the population is treading water should worry us.</a:t>
            </a:r>
          </a:p>
          <a:p>
            <a:pPr lvl="1">
              <a:buFontTx/>
              <a:buChar char="-"/>
            </a:pPr>
            <a:endParaRPr lang="en-US" b="0" dirty="0">
              <a:solidFill>
                <a:srgbClr val="2B414D"/>
              </a:solidFill>
            </a:endParaRPr>
          </a:p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But, </a:t>
            </a:r>
            <a:r>
              <a:rPr lang="en-US" b="0" i="1" dirty="0">
                <a:solidFill>
                  <a:srgbClr val="2B414D"/>
                </a:solidFill>
              </a:rPr>
              <a:t>relative</a:t>
            </a:r>
            <a:r>
              <a:rPr lang="en-US" b="0" dirty="0">
                <a:solidFill>
                  <a:srgbClr val="2B414D"/>
                </a:solidFill>
              </a:rPr>
              <a:t> mobility is a </a:t>
            </a:r>
            <a:r>
              <a:rPr lang="en-US" b="0" i="1" dirty="0">
                <a:solidFill>
                  <a:srgbClr val="2B414D"/>
                </a:solidFill>
              </a:rPr>
              <a:t>zero-sum game</a:t>
            </a:r>
            <a:r>
              <a:rPr lang="en-US" b="0" dirty="0">
                <a:solidFill>
                  <a:srgbClr val="2B414D"/>
                </a:solidFill>
              </a:rPr>
              <a:t>: for some people to rank higher than their parents did, others have to rank </a:t>
            </a:r>
            <a:r>
              <a:rPr lang="en-US" b="0" i="1" dirty="0">
                <a:solidFill>
                  <a:srgbClr val="2B414D"/>
                </a:solidFill>
              </a:rPr>
              <a:t>lower.</a:t>
            </a:r>
            <a:r>
              <a:rPr lang="en-US" b="0" dirty="0">
                <a:solidFill>
                  <a:srgbClr val="2B414D"/>
                </a:solidFill>
              </a:rPr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A1D9CC-5125-43BA-94A2-2FA01738C5DD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116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542E-F8EE-AC4C-A05D-640C5023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“Right” Level of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7A44-2894-FF47-9CD6-340704553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920" y="1503573"/>
            <a:ext cx="5181600" cy="1634457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Want to provide incentives in order to get economic growth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C8A89-C3CD-0740-86F2-BD15DE691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482" y="1444538"/>
            <a:ext cx="5181600" cy="1634457"/>
          </a:xfrm>
        </p:spPr>
        <p:txBody>
          <a:bodyPr/>
          <a:lstStyle/>
          <a:p>
            <a:r>
              <a:rPr lang="en-US" dirty="0"/>
              <a:t>Equity</a:t>
            </a:r>
          </a:p>
          <a:p>
            <a:pPr lvl="1"/>
            <a:r>
              <a:rPr lang="en-US" dirty="0"/>
              <a:t>Want a system that is “fair”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AB475-F403-C840-9EDE-BF60FCA4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63797C-5283-4B36-B955-5F9C6BC62E06}"/>
              </a:ext>
            </a:extLst>
          </p:cNvPr>
          <p:cNvSpPr/>
          <p:nvPr/>
        </p:nvSpPr>
        <p:spPr>
          <a:xfrm>
            <a:off x="817879" y="3197970"/>
            <a:ext cx="10285549" cy="258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What is the </a:t>
            </a:r>
            <a:r>
              <a:rPr lang="en-US" sz="2800" b="1" i="1" dirty="0">
                <a:solidFill>
                  <a:srgbClr val="2B414D"/>
                </a:solidFill>
              </a:rPr>
              <a:t>optimal</a:t>
            </a:r>
            <a:r>
              <a:rPr lang="en-US" sz="2800" b="1" dirty="0">
                <a:solidFill>
                  <a:srgbClr val="2B414D"/>
                </a:solidFill>
              </a:rPr>
              <a:t> level of relative mobility?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This is a hard question, one which we may not be able to answer or agree on.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rgbClr val="2B414D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Is current relative mobility too low (or too high)?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The answer would suggest the best incremental steps to take towards a better outcome, and policy changes are best done in incremental steps in any case.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340A9B-2F2D-4D1B-81C7-2796A411A63B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25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(4/11): 	US Economy &amp; Russia/Ukraine Conflict</a:t>
            </a:r>
          </a:p>
          <a:p>
            <a:pPr lvl="1"/>
            <a:r>
              <a:rPr lang="en-US" dirty="0"/>
              <a:t>Week 2 (4/18): 	Trade and Globalization (Alan Deardorff, University of Michigan)</a:t>
            </a:r>
          </a:p>
          <a:p>
            <a:pPr lvl="1"/>
            <a:r>
              <a:rPr lang="en-US" dirty="0"/>
              <a:t>Week 3 (4/25): 	The Black-White Wealth Gap (Stephanie </a:t>
            </a:r>
            <a:r>
              <a:rPr lang="en-US" dirty="0" err="1"/>
              <a:t>Seguino</a:t>
            </a:r>
            <a:r>
              <a:rPr lang="en-US" dirty="0"/>
              <a:t>, Univ. of Vermont)</a:t>
            </a:r>
          </a:p>
          <a:p>
            <a:pPr lvl="1"/>
            <a:r>
              <a:rPr lang="en-US" b="1" dirty="0"/>
              <a:t>Week 4 (5/2): 	Economic Mobility (Kathryn Wilson, Kent State University)</a:t>
            </a:r>
          </a:p>
          <a:p>
            <a:pPr lvl="1"/>
            <a:r>
              <a:rPr lang="en-US" dirty="0"/>
              <a:t>Week 5 (5/9):	Cryptocurrencies and the Future of Money  (G. Woglom)</a:t>
            </a:r>
          </a:p>
          <a:p>
            <a:pPr lvl="1"/>
            <a:r>
              <a:rPr lang="en-US" dirty="0"/>
              <a:t>Week 6 (5/16):	Autonomous Vehicles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166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80" y="3678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is the Mobility Porridge?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3930" y="1809339"/>
            <a:ext cx="10515599" cy="3934985"/>
          </a:xfrm>
        </p:spPr>
        <p:txBody>
          <a:bodyPr anchor="ctr" anchorCtr="0"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How might we answer the second question (is mobility too low/ too high)?</a:t>
            </a:r>
          </a:p>
          <a:p>
            <a:pPr lvl="1">
              <a:buFontTx/>
              <a:buChar char="-"/>
            </a:pPr>
            <a:r>
              <a:rPr lang="en-US" dirty="0"/>
              <a:t>Common sense judgement</a:t>
            </a:r>
          </a:p>
          <a:p>
            <a:pPr lvl="2">
              <a:buFontTx/>
              <a:buChar char="-"/>
            </a:pPr>
            <a:r>
              <a:rPr lang="en-US" dirty="0"/>
              <a:t>E.g. is it plausible that – due to merit alone – a child from the top 1% would be 77 times as likely to attend an Ivy League school than a child from the bottom quintile?</a:t>
            </a:r>
          </a:p>
          <a:p>
            <a:pPr marL="914400" lvl="2" indent="0">
              <a:buNone/>
            </a:pPr>
            <a:r>
              <a:rPr lang="en-US" dirty="0"/>
              <a:t>	What if the likelihood was 5-fold?</a:t>
            </a:r>
          </a:p>
          <a:p>
            <a:pPr lvl="2">
              <a:buFontTx/>
              <a:buChar char="-"/>
            </a:pPr>
            <a:endParaRPr lang="en-US" dirty="0"/>
          </a:p>
          <a:p>
            <a:pPr lvl="2">
              <a:buFontTx/>
              <a:buChar char="-"/>
            </a:pPr>
            <a:r>
              <a:rPr lang="en-US" dirty="0"/>
              <a:t>Forget merit: is it </a:t>
            </a:r>
            <a:r>
              <a:rPr lang="en-US" i="1" dirty="0"/>
              <a:t>wise</a:t>
            </a:r>
            <a:r>
              <a:rPr lang="en-US" dirty="0"/>
              <a:t> for a society to exclude large segments of the population from the circles of its future leaders?</a:t>
            </a:r>
          </a:p>
          <a:p>
            <a:pPr lvl="2">
              <a:buFontTx/>
              <a:buChar char="-"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Examination of the channels through which relative mobility can occur, how they relate to family resources and how they respond to investigative changes (see next section)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30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BF2872B-2688-4F5B-AF25-B7F6F50F0AEA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7060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Upward Mobility from the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46185-0ECD-6744-AFEB-589202A26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600" y="839586"/>
            <a:ext cx="8170799" cy="54240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F34727-7A9E-4966-B46F-63239B464EEA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5847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Downward Mobility from the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2B919-806E-7E47-873E-B08032661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70" y="872836"/>
            <a:ext cx="8183260" cy="5392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D44ACE-45B7-454E-9278-11AE1C726F61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1542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8DEC-2759-CB46-AC63-D5CE3433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</a:t>
            </a:r>
            <a:r>
              <a:rPr lang="en-US" dirty="0"/>
              <a:t>ferences hit Awkward Truth: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32FD9-B3F3-AB4A-AAFA-CC5D78F9A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Again: relative mobility is a zero-sum game</a:t>
            </a:r>
          </a:p>
          <a:p>
            <a:pPr lvl="1"/>
            <a:r>
              <a:rPr lang="en-US" dirty="0"/>
              <a:t>There are only so many spots in the top quintile (only 20% of population can be there)</a:t>
            </a:r>
          </a:p>
          <a:p>
            <a:pPr lvl="2"/>
            <a:r>
              <a:rPr lang="en-US" dirty="0"/>
              <a:t>Preferences want: </a:t>
            </a:r>
          </a:p>
          <a:p>
            <a:pPr lvl="3"/>
            <a:r>
              <a:rPr lang="en-US" dirty="0"/>
              <a:t>43% of them for kids born into the top</a:t>
            </a:r>
          </a:p>
          <a:p>
            <a:pPr lvl="3"/>
            <a:r>
              <a:rPr lang="en-US" dirty="0"/>
              <a:t>16% for those born into the bottom</a:t>
            </a:r>
          </a:p>
          <a:p>
            <a:pPr lvl="3"/>
            <a:r>
              <a:rPr lang="en-US" dirty="0"/>
              <a:t>Leaves about 14% for each of the other 3 quintiles</a:t>
            </a:r>
          </a:p>
          <a:p>
            <a:pPr lvl="2"/>
            <a:r>
              <a:rPr lang="en-US" dirty="0"/>
              <a:t>Preferences are inconsistent</a:t>
            </a:r>
          </a:p>
          <a:p>
            <a:pPr lvl="3"/>
            <a:r>
              <a:rPr lang="en-US" dirty="0"/>
              <a:t>Greater upward mobility for the bottom than the middle?</a:t>
            </a:r>
          </a:p>
          <a:p>
            <a:r>
              <a:rPr lang="en-US" dirty="0"/>
              <a:t>Results are intuitive:</a:t>
            </a:r>
          </a:p>
          <a:p>
            <a:pPr lvl="1"/>
            <a:r>
              <a:rPr lang="en-US" dirty="0"/>
              <a:t>Stickiness at the top</a:t>
            </a:r>
          </a:p>
          <a:p>
            <a:pPr lvl="1"/>
            <a:r>
              <a:rPr lang="en-US" dirty="0"/>
              <a:t>Mobility from the bottom</a:t>
            </a:r>
          </a:p>
          <a:p>
            <a:r>
              <a:rPr lang="en-US" dirty="0"/>
              <a:t>…but inconsistent:</a:t>
            </a:r>
          </a:p>
          <a:p>
            <a:pPr lvl="1"/>
            <a:r>
              <a:rPr lang="en-US" dirty="0"/>
              <a:t>What about the middle?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85C12-206F-9245-8701-E91E22A5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9CBAF2-F299-4BBA-8093-3081FBE94926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83458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50352-2819-1043-9F26-344876B19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Pub</a:t>
            </a:r>
            <a:r>
              <a:rPr lang="en-US" dirty="0"/>
              <a:t>lic Perception and Sentiment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AABEA-400C-274A-BC9E-665C709A3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Perception: “American Dream”  vs “Old World”</a:t>
            </a:r>
          </a:p>
          <a:p>
            <a:pPr lvl="1"/>
            <a:r>
              <a:rPr lang="en-US" dirty="0"/>
              <a:t>General belief is that the U.S. has </a:t>
            </a:r>
            <a:r>
              <a:rPr lang="en-US" b="1" i="1" dirty="0"/>
              <a:t>greater mobility </a:t>
            </a:r>
            <a:r>
              <a:rPr lang="en-US" dirty="0"/>
              <a:t>than elsewhere.</a:t>
            </a:r>
          </a:p>
          <a:p>
            <a:pPr lvl="2"/>
            <a:r>
              <a:rPr lang="en-US" dirty="0"/>
              <a:t>Fewer explicit barriers – no nobility titles.</a:t>
            </a:r>
          </a:p>
          <a:p>
            <a:pPr lvl="2"/>
            <a:r>
              <a:rPr lang="en-US" dirty="0"/>
              <a:t>More meritocratic – “rags to riches”, </a:t>
            </a:r>
            <a:r>
              <a:rPr lang="en-US" dirty="0" err="1"/>
              <a:t>Heratio</a:t>
            </a:r>
            <a:r>
              <a:rPr lang="en-US" dirty="0"/>
              <a:t> Alger</a:t>
            </a:r>
          </a:p>
          <a:p>
            <a:pPr lvl="2"/>
            <a:r>
              <a:rPr lang="en-US" dirty="0"/>
              <a:t>The American Dream plays a significant part in national identity.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Reality: Overestimate of actual mobility</a:t>
            </a:r>
          </a:p>
          <a:p>
            <a:pPr lvl="1"/>
            <a:r>
              <a:rPr lang="en-US" dirty="0"/>
              <a:t>Common perception is incorrect.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7C8AA-1A6E-B44F-93E5-CD1F49B6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DAD76-09C7-4C7B-8D7F-CEC13AB698C0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0632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29F3-D00B-354F-9187-980A25FB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“American Dream” Shapes Perceptions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A266EC-B3C1-9643-A95E-14DF99941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045" y="1171855"/>
            <a:ext cx="1124983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D2549-6469-2C47-9144-985EE373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9812FA-91C2-514D-B552-2604D75F1ED7}"/>
              </a:ext>
            </a:extLst>
          </p:cNvPr>
          <p:cNvSpPr/>
          <p:nvPr/>
        </p:nvSpPr>
        <p:spPr>
          <a:xfrm>
            <a:off x="707079" y="1227138"/>
            <a:ext cx="1758329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C87280-7380-974C-A7FB-BF86168CFA8D}"/>
              </a:ext>
            </a:extLst>
          </p:cNvPr>
          <p:cNvSpPr txBox="1"/>
          <p:nvPr/>
        </p:nvSpPr>
        <p:spPr>
          <a:xfrm>
            <a:off x="5666874" y="6456851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47EF8-F4D2-4139-9EE7-D7162A7904BC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1120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86A47-0F11-A148-BFA2-2D66E40C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bility and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484C7B-B881-1048-BEEA-B3F6FEF134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2150347"/>
            <a:ext cx="10618690" cy="370334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Less mobility may have normative implications about the desired level of inequality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32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dirty="0"/>
              <a:t>More inequality makes both absolute and relative mobility more difficult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016F6A-0D20-4B47-9799-782B15F34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3AE989-FF6E-461D-BA34-DAD81DDC95B4}"/>
              </a:ext>
            </a:extLst>
          </p:cNvPr>
          <p:cNvSpPr txBox="1"/>
          <p:nvPr/>
        </p:nvSpPr>
        <p:spPr>
          <a:xfrm>
            <a:off x="2561154" y="3084"/>
            <a:ext cx="7069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III. What is the Desirable Level of Economic Mobility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966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</p:spTree>
    <p:extLst>
      <p:ext uri="{BB962C8B-B14F-4D97-AF65-F5344CB8AC3E}">
        <p14:creationId xmlns:p14="http://schemas.microsoft.com/office/powerpoint/2010/main" val="196398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IV. Exploring barriers to upward mobility and 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Education and Career Opportunities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54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E93D-2BF7-1140-AD92-783DF501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858E9-69BA-BB4C-BDE3-1BC21C52E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Question: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What are the factors that might prevent someone born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in a low-income household from doing as well as their 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richer counterpart?</a:t>
            </a:r>
          </a:p>
          <a:p>
            <a:r>
              <a:rPr lang="en-US" dirty="0"/>
              <a:t>Answers:</a:t>
            </a:r>
          </a:p>
          <a:p>
            <a:pPr lvl="1"/>
            <a:r>
              <a:rPr lang="en-US" dirty="0"/>
              <a:t>Birth Lottery</a:t>
            </a:r>
          </a:p>
          <a:p>
            <a:pPr lvl="1"/>
            <a:r>
              <a:rPr lang="en-US" dirty="0"/>
              <a:t>Structural barriers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11A96-55CB-AE41-B29C-5390ADF8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CAF90C-B8FC-4060-9033-ABF954328CC1}"/>
              </a:ext>
            </a:extLst>
          </p:cNvPr>
          <p:cNvSpPr txBox="1"/>
          <p:nvPr/>
        </p:nvSpPr>
        <p:spPr>
          <a:xfrm>
            <a:off x="2171464" y="-7524"/>
            <a:ext cx="7849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788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7926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2DDF-2872-4D47-9A32-16ABFF0C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Birth Lottery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106F-253A-0842-8957-408B5457A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Early advantages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i="1" dirty="0"/>
              <a:t>Innate (genetic) advantages: </a:t>
            </a:r>
          </a:p>
          <a:p>
            <a:pPr lvl="2"/>
            <a:r>
              <a:rPr lang="en-US" dirty="0"/>
              <a:t>Inherited ability, medical conditions,  psychological traits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i="1" dirty="0"/>
              <a:t>Environmental factors:</a:t>
            </a:r>
          </a:p>
          <a:p>
            <a:pPr lvl="2"/>
            <a:r>
              <a:rPr lang="en-US" b="1" dirty="0"/>
              <a:t>In utero</a:t>
            </a:r>
            <a:r>
              <a:rPr lang="en-US" dirty="0"/>
              <a:t>: pre-natal care, mother’s nutrition, exposure to abuse or stress.</a:t>
            </a:r>
          </a:p>
          <a:p>
            <a:pPr lvl="2"/>
            <a:r>
              <a:rPr lang="en-US" b="1" dirty="0"/>
              <a:t>Home environment </a:t>
            </a:r>
            <a:r>
              <a:rPr lang="en-US" dirty="0"/>
              <a:t>which promotes healthy development, transmission of family values 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role models</a:t>
            </a:r>
            <a:r>
              <a:rPr lang="en-US" dirty="0"/>
              <a:t>, mentors, neighborhood effects.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good educators</a:t>
            </a:r>
            <a:r>
              <a:rPr lang="en-US" dirty="0"/>
              <a:t>, facilities, peers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85AF8-5F6A-704E-892F-CDCDA78A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B4336-22B5-4688-BB56-0A23223CD86E}"/>
              </a:ext>
            </a:extLst>
          </p:cNvPr>
          <p:cNvSpPr txBox="1"/>
          <p:nvPr/>
        </p:nvSpPr>
        <p:spPr>
          <a:xfrm>
            <a:off x="2171464" y="-7524"/>
            <a:ext cx="7849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1223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486338"/>
            <a:ext cx="10515600" cy="4602964"/>
          </a:xfrm>
        </p:spPr>
        <p:txBody>
          <a:bodyPr>
            <a:normAutofit/>
          </a:bodyPr>
          <a:lstStyle/>
          <a:p>
            <a:r>
              <a:rPr lang="en-US" dirty="0"/>
              <a:t>Selective access to quality higher education</a:t>
            </a:r>
          </a:p>
          <a:p>
            <a:pPr lvl="1"/>
            <a:r>
              <a:rPr lang="en-US" dirty="0"/>
              <a:t>Preferential admission for legacy and donor families.</a:t>
            </a:r>
          </a:p>
          <a:p>
            <a:pPr lvl="1"/>
            <a:r>
              <a:rPr lang="en-US" dirty="0"/>
              <a:t>Expectation of extra-curricular activities, AP classes, etc.</a:t>
            </a:r>
          </a:p>
          <a:p>
            <a:r>
              <a:rPr lang="en-US" dirty="0"/>
              <a:t>Effective access to family planning (sex ed, contraceptives, abortion)</a:t>
            </a:r>
          </a:p>
          <a:p>
            <a:pPr lvl="1"/>
            <a:r>
              <a:rPr lang="en-US" dirty="0"/>
              <a:t>Teen births reduce outcomes for both mother and child.</a:t>
            </a:r>
          </a:p>
          <a:p>
            <a:r>
              <a:rPr lang="en-US" dirty="0"/>
              <a:t>Access to lucrative employment </a:t>
            </a:r>
          </a:p>
          <a:p>
            <a:pPr lvl="1"/>
            <a:r>
              <a:rPr lang="en-US" dirty="0"/>
              <a:t>Reliance on personal connections, homophily, racism, sexism...</a:t>
            </a:r>
          </a:p>
          <a:p>
            <a:r>
              <a:rPr lang="en-US" dirty="0"/>
              <a:t>Access to entrepreneurship and invention </a:t>
            </a:r>
          </a:p>
          <a:p>
            <a:pPr lvl="1"/>
            <a:r>
              <a:rPr lang="en-US" dirty="0"/>
              <a:t>initial capital and insurance against negative shocks, social networks.</a:t>
            </a:r>
          </a:p>
          <a:p>
            <a:r>
              <a:rPr lang="en-US" dirty="0"/>
              <a:t>Direct transmission of income-earning assets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94A28-A01F-495E-B508-8838791FE940}"/>
              </a:ext>
            </a:extLst>
          </p:cNvPr>
          <p:cNvSpPr txBox="1"/>
          <p:nvPr/>
        </p:nvSpPr>
        <p:spPr>
          <a:xfrm>
            <a:off x="2171464" y="-7524"/>
            <a:ext cx="7849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Barriers to Upward Mobility and Policy Options</a:t>
            </a:r>
            <a:endParaRPr lang="en-US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8CD322-C4C0-4531-B2C0-64A0DC18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Structural</a:t>
            </a:r>
          </a:p>
        </p:txBody>
      </p:sp>
    </p:spTree>
    <p:extLst>
      <p:ext uri="{BB962C8B-B14F-4D97-AF65-F5344CB8AC3E}">
        <p14:creationId xmlns:p14="http://schemas.microsoft.com/office/powerpoint/2010/main" val="23903223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171106-4A06-C540-AEA3-E6065FDD8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75537"/>
            <a:ext cx="12067355" cy="42887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3E48D-E590-4644-8348-159B0128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C83E2-1C5D-734A-B48C-73A907C51073}"/>
              </a:ext>
            </a:extLst>
          </p:cNvPr>
          <p:cNvSpPr txBox="1"/>
          <p:nvPr/>
        </p:nvSpPr>
        <p:spPr>
          <a:xfrm>
            <a:off x="5593976" y="6428045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8EAEAB-97AC-448B-BBB0-A8A5507855B7}"/>
              </a:ext>
            </a:extLst>
          </p:cNvPr>
          <p:cNvSpPr/>
          <p:nvPr/>
        </p:nvSpPr>
        <p:spPr>
          <a:xfrm>
            <a:off x="7870192" y="1900820"/>
            <a:ext cx="491490" cy="127671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45CED7-A9FE-4326-B55D-FD8FD99FF0FE}"/>
              </a:ext>
            </a:extLst>
          </p:cNvPr>
          <p:cNvSpPr/>
          <p:nvPr/>
        </p:nvSpPr>
        <p:spPr>
          <a:xfrm>
            <a:off x="4859024" y="1943916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6F88E1-1761-4CBA-9DB3-0FF0CAFAF61B}"/>
              </a:ext>
            </a:extLst>
          </p:cNvPr>
          <p:cNvSpPr txBox="1"/>
          <p:nvPr/>
        </p:nvSpPr>
        <p:spPr>
          <a:xfrm>
            <a:off x="2171464" y="-7524"/>
            <a:ext cx="7849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Barriers to Upward Mobility and Policy Options</a:t>
            </a:r>
            <a:endParaRPr lang="en-US" sz="2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7BB93CA-0D4A-47B3-8ECF-066058BE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cation: 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3479A-8903-4C52-9629-473FE4BD246E}"/>
              </a:ext>
            </a:extLst>
          </p:cNvPr>
          <p:cNvSpPr/>
          <p:nvPr/>
        </p:nvSpPr>
        <p:spPr>
          <a:xfrm>
            <a:off x="1291590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9814C0-7126-42C6-9649-704C549C80B9}"/>
              </a:ext>
            </a:extLst>
          </p:cNvPr>
          <p:cNvSpPr/>
          <p:nvPr/>
        </p:nvSpPr>
        <p:spPr>
          <a:xfrm>
            <a:off x="7721602" y="1748790"/>
            <a:ext cx="788670" cy="3806190"/>
          </a:xfrm>
          <a:prstGeom prst="rect">
            <a:avLst/>
          </a:prstGeom>
          <a:noFill/>
          <a:ln w="5715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F294116-ED08-4884-B9DE-55AE9E02ADF5}"/>
              </a:ext>
            </a:extLst>
          </p:cNvPr>
          <p:cNvSpPr/>
          <p:nvPr/>
        </p:nvSpPr>
        <p:spPr>
          <a:xfrm>
            <a:off x="1440180" y="423753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9568C5F-5648-4A42-8B07-79079FE4C054}"/>
              </a:ext>
            </a:extLst>
          </p:cNvPr>
          <p:cNvSpPr/>
          <p:nvPr/>
        </p:nvSpPr>
        <p:spPr>
          <a:xfrm>
            <a:off x="7870192" y="4713087"/>
            <a:ext cx="491490" cy="491490"/>
          </a:xfrm>
          <a:prstGeom prst="ellipse">
            <a:avLst/>
          </a:prstGeom>
          <a:noFill/>
          <a:ln w="3810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D14F86-2F7A-48C7-A27E-C0B9DB19648B}"/>
              </a:ext>
            </a:extLst>
          </p:cNvPr>
          <p:cNvSpPr/>
          <p:nvPr/>
        </p:nvSpPr>
        <p:spPr>
          <a:xfrm>
            <a:off x="1417320" y="1650897"/>
            <a:ext cx="491490" cy="74141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7946E2-7AD9-4B91-9260-A9BA18E3FC91}"/>
              </a:ext>
            </a:extLst>
          </p:cNvPr>
          <p:cNvSpPr/>
          <p:nvPr/>
        </p:nvSpPr>
        <p:spPr>
          <a:xfrm>
            <a:off x="7889248" y="1982832"/>
            <a:ext cx="429262" cy="40005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BD43AE-942D-45A1-BEA5-5F86B2A0DEDC}"/>
              </a:ext>
            </a:extLst>
          </p:cNvPr>
          <p:cNvSpPr/>
          <p:nvPr/>
        </p:nvSpPr>
        <p:spPr>
          <a:xfrm>
            <a:off x="4710434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8A90-B10F-1B40-A5F1-28755EAE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Coll</a:t>
            </a:r>
            <a:r>
              <a:rPr lang="en-US" sz="3800" dirty="0"/>
              <a:t>ege Attendance Rates – by Parent’s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493F0-9319-7F45-9A2C-1D952E07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F69794-15F7-FC4E-BAB9-18A051F963E3}"/>
              </a:ext>
            </a:extLst>
          </p:cNvPr>
          <p:cNvGrpSpPr/>
          <p:nvPr/>
        </p:nvGrpSpPr>
        <p:grpSpPr>
          <a:xfrm>
            <a:off x="1680447" y="1147476"/>
            <a:ext cx="8501521" cy="5212080"/>
            <a:chOff x="1680447" y="648431"/>
            <a:chExt cx="8804820" cy="587344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9BAC72-ED0D-A046-90F1-DAB2645F2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6" y="4117962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389">
              <a:extLst>
                <a:ext uri="{FF2B5EF4-FFF2-40B4-BE49-F238E27FC236}">
                  <a16:creationId xmlns:a16="http://schemas.microsoft.com/office/drawing/2014/main" id="{3618003A-1447-A74E-98E5-F0DA412FF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512" y="6244878"/>
              <a:ext cx="2103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Parent Income Rank</a:t>
              </a:r>
              <a:endParaRPr lang="en-US" dirty="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7AE2F4DB-A9B6-964B-B570-8D7B064A5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37845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7CDC7C31-65C3-D341-AB51-754667E8D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001" y="4285681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A7E75BEA-9E0A-6940-90B7-3374F805A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3199824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39D64445-7BBE-7840-A1E7-670EA38F6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2107049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3AFAB172-AC1B-704A-A14C-2AD0F30CE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101427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16E154-919C-9446-A0B9-8AFB3F14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783" y="544588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50257CB-E196-F44E-A9E2-72369D870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358" y="534906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34E9189-833A-7945-A69F-42DB8B5A9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933" y="525742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54F29D-A50B-9147-8649-343F990EA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158" y="518652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6A7B257-A85C-9D46-8556-3D1E3A707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733" y="510699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2A62338-96A2-1B47-9676-6B3A23028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721" y="504128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EA48F6C-3C81-C149-97FB-2866F8E68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296" y="498076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1C27E32-1A2A-5E41-8F1E-EFD370AA6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871" y="493754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AE7932-D7E1-5745-9FC8-BF2E728F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446" y="486665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7552DC9-B870-3044-A4F0-282E7C5EE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1" y="4806133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5EAD55-5CA3-B344-9DF3-EB9C5847A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246" y="475771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EBF3FE-8B7A-B34D-AC02-5277E6D0C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233" y="46850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D198D69-BBC9-4B40-A176-0D137D87D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808" y="4617663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22BF17-21EC-C64B-818E-998A4438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383" y="455714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4D385E-420F-7942-9402-174A72B84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958" y="447933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57E038D-BD43-8646-9B5E-8FE3BA218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183" y="441881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C53A31-FC43-DC4A-A2E5-DEA44482E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758" y="43410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2927387-5BA3-C54C-890A-F8411D3CE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746" y="428568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975079-4219-1A43-87E0-CF23EBBA3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9321" y="419577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B80FB9-1406-E640-A7CE-79DA49626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0471" y="404534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57947F1-EB06-0748-B56F-B63C36911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696" y="39485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74E086F-5AB1-8D40-B155-C702F49DC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5271" y="38689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BD723CA-2B9B-094E-A306-7AE4F4BF7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9259" y="37842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C5DEF5B-5467-5541-A319-D23399956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4834" y="371335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AC4D625-DE43-8945-BCFE-6096A93AD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0409" y="362171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F85E594-B1B5-7248-B853-CD2000971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984" y="3543909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3B045E7-D4FE-3842-A4C2-1D03A6475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5209" y="345918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3E2EE6D-4569-BA4D-8A3A-62C00B887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0784" y="338137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A22FC96-D5F2-994F-A354-8AC8308FA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1" y="328973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3FF692D-C0A6-B446-88E7-84DE09BF7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346" y="319290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38DC7D6-4BB7-2447-AB60-AD893DA48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921" y="311509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E802012-9CEB-A241-B99F-5AAC77A10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496" y="3025188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C26AA60-187E-B64B-B84E-027011F2B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0721" y="293354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6AFDB73-837F-1948-A8AE-EC3536EF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6296" y="2843635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103A328-7FFE-9146-B3CD-46548BA2D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0284" y="27468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384C790-F469-5B49-AC13-94164DFF4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5859" y="2656896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C8C65EE-CB5B-FB4B-BE04-C0069AA86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1434" y="25531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F0553DC-9F96-284E-8B80-9A44D0834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09" y="2451134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5D6D51-2F5B-2D42-9FAF-F04446CA1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4" y="23543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B2E668B-8699-7247-828E-6D97D2650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1809" y="2276500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40F01F9-A134-A64B-B248-FAC804FC7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5796" y="21917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86CD985-6CC2-3148-BBE6-264A01888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1371" y="211223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D3F03B6-2F7A-3D40-828B-3E50F9DB2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6946" y="20102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AE481E2-79E0-424E-9C32-6188EDA59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521" y="190820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0BE0484-3536-6D4B-A7FC-0F605A090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1746" y="181137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5F2FC1C-9DF1-B44C-92E8-DC9E84794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7321" y="1707633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613B51F-C749-5F43-84C0-E5B4BDE1F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1309" y="16177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D201B0F-8BFC-2346-A980-86D7E87C6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6884" y="15329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CCE3C4B-23E8-BD40-9B49-8C5CE9785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2459" y="146037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398F2E2-9410-714D-B1D6-6CC023813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582" y="1635012"/>
              <a:ext cx="7558088" cy="3985514"/>
            </a:xfrm>
            <a:custGeom>
              <a:avLst/>
              <a:gdLst>
                <a:gd name="T0" fmla="*/ 0 w 1364"/>
                <a:gd name="T1" fmla="*/ 660 h 660"/>
                <a:gd name="T2" fmla="*/ 682 w 1364"/>
                <a:gd name="T3" fmla="*/ 330 h 660"/>
                <a:gd name="T4" fmla="*/ 1364 w 1364"/>
                <a:gd name="T5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4" h="660">
                  <a:moveTo>
                    <a:pt x="0" y="660"/>
                  </a:moveTo>
                  <a:lnTo>
                    <a:pt x="682" y="330"/>
                  </a:lnTo>
                  <a:lnTo>
                    <a:pt x="1364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166">
              <a:extLst>
                <a:ext uri="{FF2B5EF4-FFF2-40B4-BE49-F238E27FC236}">
                  <a16:creationId xmlns:a16="http://schemas.microsoft.com/office/drawing/2014/main" id="{4794686C-022D-6E49-A895-9D3DFFA341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1332" y="856929"/>
              <a:ext cx="0" cy="49209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Line 167">
              <a:extLst>
                <a:ext uri="{FF2B5EF4-FFF2-40B4-BE49-F238E27FC236}">
                  <a16:creationId xmlns:a16="http://schemas.microsoft.com/office/drawing/2014/main" id="{769C8BF2-528E-8A40-AF96-51568F34C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537845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3AB4018-B9BA-0D4C-BE1B-F5BB0AB1CC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5177710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20%</a:t>
              </a:r>
              <a:endParaRPr lang="en-US" dirty="0"/>
            </a:p>
          </p:txBody>
        </p:sp>
        <p:sp>
          <p:nvSpPr>
            <p:cNvPr id="66" name="Line 169">
              <a:extLst>
                <a:ext uri="{FF2B5EF4-FFF2-40B4-BE49-F238E27FC236}">
                  <a16:creationId xmlns:a16="http://schemas.microsoft.com/office/drawing/2014/main" id="{ECE1982E-2E0A-0F4E-99D8-66B1DE8E7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4285681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B138013-32CD-6742-8C8E-31BB0484D4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4084936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40%</a:t>
              </a:r>
              <a:endParaRPr lang="en-US" dirty="0"/>
            </a:p>
          </p:txBody>
        </p:sp>
        <p:sp>
          <p:nvSpPr>
            <p:cNvPr id="68" name="Line 171">
              <a:extLst>
                <a:ext uri="{FF2B5EF4-FFF2-40B4-BE49-F238E27FC236}">
                  <a16:creationId xmlns:a16="http://schemas.microsoft.com/office/drawing/2014/main" id="{DD83621E-FEF3-4C4B-8130-4AE138B503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3199824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659783E-3569-5B4D-A127-A0D3301F2E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2997348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60%</a:t>
              </a:r>
              <a:endParaRPr lang="en-US" dirty="0"/>
            </a:p>
          </p:txBody>
        </p:sp>
        <p:sp>
          <p:nvSpPr>
            <p:cNvPr id="70" name="Line 173">
              <a:extLst>
                <a:ext uri="{FF2B5EF4-FFF2-40B4-BE49-F238E27FC236}">
                  <a16:creationId xmlns:a16="http://schemas.microsoft.com/office/drawing/2014/main" id="{0D7F1DD3-5629-9245-B6FC-D49C81462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2107049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12C019B-67F2-3244-B631-8C3F27D566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1904574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80%</a:t>
              </a:r>
              <a:endParaRPr lang="en-US" dirty="0"/>
            </a:p>
          </p:txBody>
        </p:sp>
        <p:sp>
          <p:nvSpPr>
            <p:cNvPr id="72" name="Line 175">
              <a:extLst>
                <a:ext uri="{FF2B5EF4-FFF2-40B4-BE49-F238E27FC236}">
                  <a16:creationId xmlns:a16="http://schemas.microsoft.com/office/drawing/2014/main" id="{B4B4B18F-66D5-554A-A31C-E589C9608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101427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4F7CD5C-5559-6A47-8E77-43DA5E861C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93493" y="804884"/>
              <a:ext cx="5899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100%</a:t>
              </a:r>
              <a:endParaRPr lang="en-US" dirty="0"/>
            </a:p>
          </p:txBody>
        </p:sp>
        <p:sp>
          <p:nvSpPr>
            <p:cNvPr id="74" name="Line 178">
              <a:extLst>
                <a:ext uri="{FF2B5EF4-FFF2-40B4-BE49-F238E27FC236}">
                  <a16:creationId xmlns:a16="http://schemas.microsoft.com/office/drawing/2014/main" id="{D2DF8B3D-2E59-9D46-B1FD-EF28754A1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777871"/>
              <a:ext cx="800258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79">
              <a:extLst>
                <a:ext uri="{FF2B5EF4-FFF2-40B4-BE49-F238E27FC236}">
                  <a16:creationId xmlns:a16="http://schemas.microsoft.com/office/drawing/2014/main" id="{C76F5DD0-BC69-A247-BDB6-A38F1688E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7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865E7E5-3F63-DF4D-9C92-EE01F0A3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882" y="5928302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77" name="Line 181">
              <a:extLst>
                <a:ext uri="{FF2B5EF4-FFF2-40B4-BE49-F238E27FC236}">
                  <a16:creationId xmlns:a16="http://schemas.microsoft.com/office/drawing/2014/main" id="{2A60DBD8-BE44-A047-B1B3-EBE668F49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5670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FA0ED01-C849-DA41-AB69-EFE715B52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79" name="Line 183">
              <a:extLst>
                <a:ext uri="{FF2B5EF4-FFF2-40B4-BE49-F238E27FC236}">
                  <a16:creationId xmlns:a16="http://schemas.microsoft.com/office/drawing/2014/main" id="{36B199A6-32A0-A84D-96E3-8C18EAAC0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18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5F9122D-7A23-D143-9FF5-E0FFD337B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5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81" name="Line 185">
              <a:extLst>
                <a:ext uri="{FF2B5EF4-FFF2-40B4-BE49-F238E27FC236}">
                  <a16:creationId xmlns:a16="http://schemas.microsoft.com/office/drawing/2014/main" id="{085A2CA2-A60E-8649-B0D7-43E519645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33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F3B924C-ADA8-2444-8423-1FEEAACCE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83" name="Line 187">
              <a:extLst>
                <a:ext uri="{FF2B5EF4-FFF2-40B4-BE49-F238E27FC236}">
                  <a16:creationId xmlns:a16="http://schemas.microsoft.com/office/drawing/2014/main" id="{ECC1C5F5-524B-EF47-8AB7-F36857105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3233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ACB546F-5D15-DB49-B32E-3F7675BB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3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85" name="Line 189">
              <a:extLst>
                <a:ext uri="{FF2B5EF4-FFF2-40B4-BE49-F238E27FC236}">
                  <a16:creationId xmlns:a16="http://schemas.microsoft.com/office/drawing/2014/main" id="{6A81748C-AF72-2D49-8DE5-4A3F7B7D1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894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174AC52-5DAE-C547-9889-81134C871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0546" y="592830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87" name="Rectangle 104">
              <a:extLst>
                <a:ext uri="{FF2B5EF4-FFF2-40B4-BE49-F238E27FC236}">
                  <a16:creationId xmlns:a16="http://schemas.microsoft.com/office/drawing/2014/main" id="{54D2E3A6-893E-5240-A8DB-D0FC072D9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3641" y="3779063"/>
              <a:ext cx="208390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84-87 Slope = 0.745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105">
              <a:extLst>
                <a:ext uri="{FF2B5EF4-FFF2-40B4-BE49-F238E27FC236}">
                  <a16:creationId xmlns:a16="http://schemas.microsoft.com/office/drawing/2014/main" id="{FC928852-CA66-A14C-B8FD-C0304EBCC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0077" y="4028050"/>
              <a:ext cx="7309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(0.008)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375">
              <a:extLst>
                <a:ext uri="{FF2B5EF4-FFF2-40B4-BE49-F238E27FC236}">
                  <a16:creationId xmlns:a16="http://schemas.microsoft.com/office/drawing/2014/main" id="{67D776CA-1FCD-C441-B0B8-05DF39088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87840" y="3049220"/>
              <a:ext cx="24622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Percent in College at 19</a:t>
              </a:r>
              <a:endParaRPr lang="en-US" dirty="0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FA1FAE0-2A55-D049-969D-61BC9A426971}"/>
              </a:ext>
            </a:extLst>
          </p:cNvPr>
          <p:cNvSpPr txBox="1"/>
          <p:nvPr/>
        </p:nvSpPr>
        <p:spPr>
          <a:xfrm>
            <a:off x="7012774" y="6496977"/>
            <a:ext cx="465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https://opportunityinsights.org/paper/recentintergenerationalmobility/</a:t>
            </a:r>
            <a:endParaRPr lang="en-US" sz="1200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224D5B93-2B7A-4F75-B401-F52AA55A5985}"/>
              </a:ext>
            </a:extLst>
          </p:cNvPr>
          <p:cNvSpPr txBox="1"/>
          <p:nvPr/>
        </p:nvSpPr>
        <p:spPr>
          <a:xfrm>
            <a:off x="2171464" y="-7524"/>
            <a:ext cx="7849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683693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0608-38D2-9342-97CA-DE7055FF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0"/>
            <a:ext cx="10515600" cy="1325563"/>
          </a:xfrm>
        </p:spPr>
        <p:txBody>
          <a:bodyPr/>
          <a:lstStyle/>
          <a:p>
            <a:r>
              <a:rPr lang="en-US" sz="3800" dirty="0">
                <a:solidFill>
                  <a:schemeClr val="bg1"/>
                </a:solidFill>
              </a:rPr>
              <a:t>Coll</a:t>
            </a:r>
            <a:r>
              <a:rPr lang="en-US" sz="3800" dirty="0"/>
              <a:t>ege</a:t>
            </a:r>
            <a:r>
              <a:rPr lang="en-US" dirty="0"/>
              <a:t> Quality Rank – by Parent’s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1FDA61-1024-254B-9775-D19477090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133489-F903-A14A-985F-9021E5702EC8}"/>
              </a:ext>
            </a:extLst>
          </p:cNvPr>
          <p:cNvGrpSpPr/>
          <p:nvPr/>
        </p:nvGrpSpPr>
        <p:grpSpPr>
          <a:xfrm>
            <a:off x="1704201" y="1168556"/>
            <a:ext cx="8777020" cy="5212080"/>
            <a:chOff x="1704201" y="809974"/>
            <a:chExt cx="8777020" cy="5985461"/>
          </a:xfrm>
        </p:grpSpPr>
        <p:sp>
          <p:nvSpPr>
            <p:cNvPr id="6" name="Line 391">
              <a:extLst>
                <a:ext uri="{FF2B5EF4-FFF2-40B4-BE49-F238E27FC236}">
                  <a16:creationId xmlns:a16="http://schemas.microsoft.com/office/drawing/2014/main" id="{7D85155E-2E1B-A247-A5FB-45ABB0603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0250" y="6640673"/>
              <a:ext cx="863600" cy="0"/>
            </a:xfrm>
            <a:prstGeom prst="line">
              <a:avLst/>
            </a:pr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392">
              <a:extLst>
                <a:ext uri="{FF2B5EF4-FFF2-40B4-BE49-F238E27FC236}">
                  <a16:creationId xmlns:a16="http://schemas.microsoft.com/office/drawing/2014/main" id="{0C4185EB-67B8-D941-8496-03C82C3312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81637" y="6640673"/>
              <a:ext cx="863600" cy="0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393">
              <a:extLst>
                <a:ext uri="{FF2B5EF4-FFF2-40B4-BE49-F238E27FC236}">
                  <a16:creationId xmlns:a16="http://schemas.microsoft.com/office/drawing/2014/main" id="{7C28F19F-553C-2B47-A11D-C11C7A6E66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97788" y="6640673"/>
              <a:ext cx="863600" cy="0"/>
            </a:xfrm>
            <a:prstGeom prst="line">
              <a:avLst/>
            </a:prstGeom>
            <a:noFill/>
            <a:ln w="22225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394">
              <a:extLst>
                <a:ext uri="{FF2B5EF4-FFF2-40B4-BE49-F238E27FC236}">
                  <a16:creationId xmlns:a16="http://schemas.microsoft.com/office/drawing/2014/main" id="{7FE7A5DF-DB5D-6D4C-B80A-6107DBAE9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1962" y="6518436"/>
              <a:ext cx="8463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1984-87</a:t>
              </a:r>
              <a:endParaRPr lang="en-US" altLang="en-US" dirty="0"/>
            </a:p>
          </p:txBody>
        </p:sp>
        <p:sp>
          <p:nvSpPr>
            <p:cNvPr id="10" name="Rectangle 395">
              <a:extLst>
                <a:ext uri="{FF2B5EF4-FFF2-40B4-BE49-F238E27FC236}">
                  <a16:creationId xmlns:a16="http://schemas.microsoft.com/office/drawing/2014/main" id="{D3337089-A029-2A43-A410-9A8009989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3350" y="6518436"/>
              <a:ext cx="8463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1988-90</a:t>
              </a:r>
              <a:endParaRPr lang="en-US" altLang="en-US" dirty="0"/>
            </a:p>
          </p:txBody>
        </p:sp>
        <p:sp>
          <p:nvSpPr>
            <p:cNvPr id="11" name="Rectangle 396">
              <a:extLst>
                <a:ext uri="{FF2B5EF4-FFF2-40B4-BE49-F238E27FC236}">
                  <a16:creationId xmlns:a16="http://schemas.microsoft.com/office/drawing/2014/main" id="{71FB6865-6CF4-C045-9026-FBD35AA441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01088" y="6518436"/>
              <a:ext cx="84638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000000"/>
                  </a:solidFill>
                </a:rPr>
                <a:t>1991-93</a:t>
              </a:r>
              <a:endParaRPr lang="en-US" altLang="en-US" dirty="0"/>
            </a:p>
          </p:txBody>
        </p:sp>
        <p:sp>
          <p:nvSpPr>
            <p:cNvPr id="12" name="Oval 603">
              <a:extLst>
                <a:ext uri="{FF2B5EF4-FFF2-40B4-BE49-F238E27FC236}">
                  <a16:creationId xmlns:a16="http://schemas.microsoft.com/office/drawing/2014/main" id="{3A655099-845B-1640-8227-BB2280FA2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8486" y="6595087"/>
              <a:ext cx="103188" cy="101600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F160CA0-C0EC-AE48-9ECD-9A521EAD7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7632" y="6599408"/>
              <a:ext cx="98425" cy="100013"/>
            </a:xfrm>
            <a:prstGeom prst="rect">
              <a:avLst/>
            </a:prstGeom>
            <a:noFill/>
            <a:ln w="22225">
              <a:solidFill>
                <a:srgbClr val="55752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>
              <a:extLst>
                <a:ext uri="{FF2B5EF4-FFF2-40B4-BE49-F238E27FC236}">
                  <a16:creationId xmlns:a16="http://schemas.microsoft.com/office/drawing/2014/main" id="{04B8968B-5D7F-1145-9200-DD30785F2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401" y="6579667"/>
              <a:ext cx="117475" cy="100013"/>
            </a:xfrm>
            <a:custGeom>
              <a:avLst/>
              <a:gdLst>
                <a:gd name="T0" fmla="*/ 35 w 74"/>
                <a:gd name="T1" fmla="*/ 0 h 63"/>
                <a:gd name="T2" fmla="*/ 0 w 74"/>
                <a:gd name="T3" fmla="*/ 63 h 63"/>
                <a:gd name="T4" fmla="*/ 74 w 74"/>
                <a:gd name="T5" fmla="*/ 63 h 63"/>
                <a:gd name="T6" fmla="*/ 35 w 74"/>
                <a:gd name="T7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3">
                  <a:moveTo>
                    <a:pt x="35" y="0"/>
                  </a:moveTo>
                  <a:lnTo>
                    <a:pt x="0" y="63"/>
                  </a:lnTo>
                  <a:lnTo>
                    <a:pt x="74" y="63"/>
                  </a:lnTo>
                  <a:lnTo>
                    <a:pt x="35" y="0"/>
                  </a:lnTo>
                  <a:close/>
                </a:path>
              </a:pathLst>
            </a:cu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389">
              <a:extLst>
                <a:ext uri="{FF2B5EF4-FFF2-40B4-BE49-F238E27FC236}">
                  <a16:creationId xmlns:a16="http://schemas.microsoft.com/office/drawing/2014/main" id="{1065FAA1-0A57-6D42-A430-103C81F56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512" y="6244878"/>
              <a:ext cx="2103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Parent Income Rank</a:t>
              </a:r>
              <a:endParaRPr lang="en-US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21FC6-F019-AB4A-AD06-D269EAB2E536}"/>
                </a:ext>
              </a:extLst>
            </p:cNvPr>
            <p:cNvGrpSpPr/>
            <p:nvPr/>
          </p:nvGrpSpPr>
          <p:grpSpPr>
            <a:xfrm>
              <a:off x="1704201" y="809974"/>
              <a:ext cx="8777020" cy="5382051"/>
              <a:chOff x="180201" y="438499"/>
              <a:chExt cx="8777020" cy="5382051"/>
            </a:xfrm>
          </p:grpSpPr>
          <p:sp>
            <p:nvSpPr>
              <p:cNvPr id="17" name="Line 9">
                <a:extLst>
                  <a:ext uri="{FF2B5EF4-FFF2-40B4-BE49-F238E27FC236}">
                    <a16:creationId xmlns:a16="http://schemas.microsoft.com/office/drawing/2014/main" id="{7852328A-2DA2-7045-B027-45E1F02505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4329114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Line 10">
                <a:extLst>
                  <a:ext uri="{FF2B5EF4-FFF2-40B4-BE49-F238E27FC236}">
                    <a16:creationId xmlns:a16="http://schemas.microsoft.com/office/drawing/2014/main" id="{D67F5195-FEB7-C542-AAEC-BBDABFEF6B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3403601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Line 11">
                <a:extLst>
                  <a:ext uri="{FF2B5EF4-FFF2-40B4-BE49-F238E27FC236}">
                    <a16:creationId xmlns:a16="http://schemas.microsoft.com/office/drawing/2014/main" id="{9FB4370B-55B9-7A49-AD7B-E3F96C427E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2478089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Line 12">
                <a:extLst>
                  <a:ext uri="{FF2B5EF4-FFF2-40B4-BE49-F238E27FC236}">
                    <a16:creationId xmlns:a16="http://schemas.microsoft.com/office/drawing/2014/main" id="{08C11854-D2BB-4243-AA50-D15007DC47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1552576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Line 13">
                <a:extLst>
                  <a:ext uri="{FF2B5EF4-FFF2-40B4-BE49-F238E27FC236}">
                    <a16:creationId xmlns:a16="http://schemas.microsoft.com/office/drawing/2014/main" id="{E0935FDE-4045-D84C-9C35-567EFBE10D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627064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Line 8">
                <a:extLst>
                  <a:ext uri="{FF2B5EF4-FFF2-40B4-BE49-F238E27FC236}">
                    <a16:creationId xmlns:a16="http://schemas.microsoft.com/office/drawing/2014/main" id="{1E9A58A6-78AA-A548-9F38-D21FAC1636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5260976"/>
                <a:ext cx="8002588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9273462-FC80-6246-8D2B-0D8B2A178C16}"/>
                  </a:ext>
                </a:extLst>
              </p:cNvPr>
              <p:cNvSpPr/>
              <p:nvPr/>
            </p:nvSpPr>
            <p:spPr>
              <a:xfrm>
                <a:off x="2747962" y="4374356"/>
                <a:ext cx="460375" cy="102771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BD454044-89C0-A04D-B3BD-59332E2746FF}"/>
                  </a:ext>
                </a:extLst>
              </p:cNvPr>
              <p:cNvSpPr/>
              <p:nvPr/>
            </p:nvSpPr>
            <p:spPr>
              <a:xfrm>
                <a:off x="6600825" y="2539207"/>
                <a:ext cx="458787" cy="28628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0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E92E1C5-09AE-E34C-BB55-6320B79CA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738" y="49450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54470703-02FD-474F-AD84-A6D3C66BB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313" y="4862514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250834E8-9AEA-2247-A3E7-421998157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888" y="47894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00A111B-F3D1-784B-8578-7D5843744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113" y="47402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95067F7-53F7-4743-98E8-5C722C354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0688" y="46847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6CE42AAD-F229-D247-831F-28BB14511F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675" y="46339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3A10EE11-9B93-0542-8AEB-BE159F954E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0250" y="45894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E4E4B70-8E49-8346-BFEE-65BC8CEC3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5825" y="45624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21DA1ECF-F5CB-AD45-87C5-E1A6C4C1B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45069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5CFFC964-2753-B544-BE18-253765426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0625" y="44624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4112D964-96F9-124D-9BC7-46E37571E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6200" y="44243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60D05EFB-5865-004E-89C8-2E96DDD00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0188" y="436880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E13F611D-B6CC-CF4A-A861-D2817BE00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5763" y="432435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E445E382-7AB5-984E-889E-D6465AEEC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1338" y="427355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C057BA1-85F7-B847-8ED0-DBDBF01F1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913" y="421322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978C6921-7E16-C641-96FD-E0DBD6F9E7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6138" y="41687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E2E66A53-D73B-A54C-8787-60E8EFB0B3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1713" y="410210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AFF85EEB-FF31-AD45-9D2B-F2A7DDC74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5700" y="40528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BBF17833-11A5-6D48-9246-C93B140455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1275" y="39798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7911DB17-9B71-EF41-A141-50232C7DA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850" y="392430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1FB1BD32-D483-4644-9ED6-F2DA461950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425" y="38639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C98FFBDE-1CF3-324A-B248-B13D9ED50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1650" y="379253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18047B27-B7F1-C742-BA9B-C62A186BA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7225" y="37258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DCD993DC-E2D2-E947-8099-AC7B8E95A3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1213" y="36591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EF7D11DA-EC9E-0440-856F-167D0567F5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6788" y="360362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D48B2B60-F327-5E4A-B458-B3A8493EAE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2363" y="3532189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6F5CF289-3ADA-3049-AC3B-2E0A22123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38" y="3465514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F5C1E19-AD62-D142-9BC9-CDB0F03C2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7163" y="33924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A24BE66-652F-1043-871C-3DF650815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2738" y="3332164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4A557FEB-D522-C047-8CD9-59311E2B61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6725" y="32543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D458648-88E3-AE46-84CC-EF50F363CE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3171826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FD7B6F5-F4F4-BF4C-8A0C-EBD930EBB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7875" y="309880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A5CDE35C-7651-C44A-AA81-413AB60F7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3450" y="3009901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A5A05312-FE77-774C-87AA-8C328E167F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2675" y="292735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A5AAD342-6A71-3048-85C2-42AA68D16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8250" y="2849564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C88F085F-AA87-BD47-9D77-1D719A1CD3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2238" y="276066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D7881A2-76C5-9B41-B27E-E7FE00960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7813" y="2660651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11A84799-9FB7-5F4F-B205-F34078DA3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3388" y="2551114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C24F0844-B93E-D94B-BA62-67766DC73F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8963" y="2444751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8DD634A9-F9E1-1441-A2F0-FF85AF506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8188" y="2339976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61ED920C-3AC2-7442-A7FE-C6318176E3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3763" y="2235201"/>
                <a:ext cx="98425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00055F82-22B9-A849-BEDC-577047D00C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7750" y="213518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94CD9C40-B858-9347-9F3F-BF4E6E30C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3325" y="20177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A0EA0CCC-86A8-2449-92EF-D28DA9EB7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8900" y="1874839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AC251363-2631-1A4E-B8A2-654582D9F6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4475" y="1712914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88DCFF6-DDB3-2B4F-824B-8586A48B3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3700" y="1558926"/>
                <a:ext cx="100013" cy="98425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5ADDCA6C-5393-F341-9933-B9F39FDC26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9275" y="1381126"/>
                <a:ext cx="98425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31BD8DC0-E192-9945-9076-08FA0AC0A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3263" y="11922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27C4746-72DF-9E49-950B-E66139CEB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8838" y="998539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F2312D74-D8AA-9F49-ACB7-F40DF6F3F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4413" y="709614"/>
                <a:ext cx="100013" cy="100013"/>
              </a:xfrm>
              <a:prstGeom prst="ellipse">
                <a:avLst/>
              </a:prstGeom>
              <a:solidFill>
                <a:srgbClr val="1A476F"/>
              </a:solidFill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89AD4AF7-C88B-A646-B6B8-D10D490A38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3625" y="4867276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911D5809-E52A-454D-A510-89FE3EA750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9200" y="4840289"/>
                <a:ext cx="115888" cy="98425"/>
              </a:xfrm>
              <a:custGeom>
                <a:avLst/>
                <a:gdLst>
                  <a:gd name="T0" fmla="*/ 38 w 73"/>
                  <a:gd name="T1" fmla="*/ 0 h 62"/>
                  <a:gd name="T2" fmla="*/ 0 w 73"/>
                  <a:gd name="T3" fmla="*/ 62 h 62"/>
                  <a:gd name="T4" fmla="*/ 73 w 73"/>
                  <a:gd name="T5" fmla="*/ 62 h 62"/>
                  <a:gd name="T6" fmla="*/ 38 w 7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2">
                    <a:moveTo>
                      <a:pt x="38" y="0"/>
                    </a:moveTo>
                    <a:lnTo>
                      <a:pt x="0" y="62"/>
                    </a:lnTo>
                    <a:lnTo>
                      <a:pt x="73" y="62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40BAAE29-9E8E-A740-80ED-35C2E612B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4775" y="4767264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D630EF42-1697-1843-9266-C930953BE7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763" y="4706939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B31F2A6-C1DC-0442-ADC5-A4805C985F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4338" y="4656139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1056616D-F71F-E740-9F94-F60650E25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913" y="4606926"/>
                <a:ext cx="115888" cy="100013"/>
              </a:xfrm>
              <a:custGeom>
                <a:avLst/>
                <a:gdLst>
                  <a:gd name="T0" fmla="*/ 35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5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5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D177C89F-58A3-1B41-BA0F-B61E08BB7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9138" y="4551364"/>
                <a:ext cx="122238" cy="104775"/>
              </a:xfrm>
              <a:custGeom>
                <a:avLst/>
                <a:gdLst>
                  <a:gd name="T0" fmla="*/ 39 w 77"/>
                  <a:gd name="T1" fmla="*/ 0 h 66"/>
                  <a:gd name="T2" fmla="*/ 0 w 77"/>
                  <a:gd name="T3" fmla="*/ 66 h 66"/>
                  <a:gd name="T4" fmla="*/ 77 w 77"/>
                  <a:gd name="T5" fmla="*/ 66 h 66"/>
                  <a:gd name="T6" fmla="*/ 39 w 77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6">
                    <a:moveTo>
                      <a:pt x="39" y="0"/>
                    </a:moveTo>
                    <a:lnTo>
                      <a:pt x="0" y="66"/>
                    </a:lnTo>
                    <a:lnTo>
                      <a:pt x="77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1DAD6912-C41F-D740-AB4C-6F119634B6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4713" y="4506914"/>
                <a:ext cx="115888" cy="104775"/>
              </a:xfrm>
              <a:custGeom>
                <a:avLst/>
                <a:gdLst>
                  <a:gd name="T0" fmla="*/ 38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8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8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342A508E-46BA-204D-AA6F-33B266C49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0288" y="447357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7B60EF6E-1237-7447-9066-67302A1DD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4275" y="4424364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43B41A72-0801-F34F-95E7-886FDE2A44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9850" y="4391026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01AF0E3E-6E46-FF41-B7B7-109B3F877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425" y="4346576"/>
                <a:ext cx="115888" cy="104775"/>
              </a:xfrm>
              <a:custGeom>
                <a:avLst/>
                <a:gdLst>
                  <a:gd name="T0" fmla="*/ 35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5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5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3322CB22-192C-424E-B260-40DB3947DE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4650" y="4306889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825EE54B-4145-2F4D-B47C-1EFF46069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0225" y="425767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1522F6F3-B66A-DE42-9810-7990DF166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25800" y="4208464"/>
                <a:ext cx="115888" cy="104775"/>
              </a:xfrm>
              <a:custGeom>
                <a:avLst/>
                <a:gdLst>
                  <a:gd name="T0" fmla="*/ 38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8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8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9">
                <a:extLst>
                  <a:ext uri="{FF2B5EF4-FFF2-40B4-BE49-F238E27FC236}">
                    <a16:creationId xmlns:a16="http://schemas.microsoft.com/office/drawing/2014/main" id="{5FE281CA-914F-A04B-A01B-150EEADD0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79788" y="4152901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A5096074-C703-6449-841C-EB654C252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5363" y="4108451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E3D2B446-C0D4-BC4C-A5CD-0E8F75329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4588" y="4057651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8BE7F27B-F2B4-A245-9F9C-23F210C23B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163" y="3997326"/>
                <a:ext cx="122238" cy="104775"/>
              </a:xfrm>
              <a:custGeom>
                <a:avLst/>
                <a:gdLst>
                  <a:gd name="T0" fmla="*/ 39 w 77"/>
                  <a:gd name="T1" fmla="*/ 0 h 66"/>
                  <a:gd name="T2" fmla="*/ 0 w 77"/>
                  <a:gd name="T3" fmla="*/ 66 h 66"/>
                  <a:gd name="T4" fmla="*/ 77 w 77"/>
                  <a:gd name="T5" fmla="*/ 66 h 66"/>
                  <a:gd name="T6" fmla="*/ 39 w 77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6">
                    <a:moveTo>
                      <a:pt x="39" y="0"/>
                    </a:moveTo>
                    <a:lnTo>
                      <a:pt x="0" y="66"/>
                    </a:lnTo>
                    <a:lnTo>
                      <a:pt x="77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D43B43AF-CAF3-894C-9570-9680169D7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5738" y="3930651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94">
                <a:extLst>
                  <a:ext uri="{FF2B5EF4-FFF2-40B4-BE49-F238E27FC236}">
                    <a16:creationId xmlns:a16="http://schemas.microsoft.com/office/drawing/2014/main" id="{1880ABFE-B4B7-1F44-9627-5BB4E1E107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3870326"/>
                <a:ext cx="115888" cy="98425"/>
              </a:xfrm>
              <a:custGeom>
                <a:avLst/>
                <a:gdLst>
                  <a:gd name="T0" fmla="*/ 38 w 73"/>
                  <a:gd name="T1" fmla="*/ 0 h 62"/>
                  <a:gd name="T2" fmla="*/ 0 w 73"/>
                  <a:gd name="T3" fmla="*/ 62 h 62"/>
                  <a:gd name="T4" fmla="*/ 73 w 73"/>
                  <a:gd name="T5" fmla="*/ 62 h 62"/>
                  <a:gd name="T6" fmla="*/ 38 w 7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2">
                    <a:moveTo>
                      <a:pt x="38" y="0"/>
                    </a:moveTo>
                    <a:lnTo>
                      <a:pt x="0" y="62"/>
                    </a:lnTo>
                    <a:lnTo>
                      <a:pt x="73" y="62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19278C90-7021-DF47-8D5C-0863ADAD5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5300" y="3808414"/>
                <a:ext cx="117475" cy="104775"/>
              </a:xfrm>
              <a:custGeom>
                <a:avLst/>
                <a:gdLst>
                  <a:gd name="T0" fmla="*/ 35 w 74"/>
                  <a:gd name="T1" fmla="*/ 0 h 66"/>
                  <a:gd name="T2" fmla="*/ 0 w 74"/>
                  <a:gd name="T3" fmla="*/ 66 h 66"/>
                  <a:gd name="T4" fmla="*/ 74 w 74"/>
                  <a:gd name="T5" fmla="*/ 66 h 66"/>
                  <a:gd name="T6" fmla="*/ 35 w 74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6">
                    <a:moveTo>
                      <a:pt x="35" y="0"/>
                    </a:moveTo>
                    <a:lnTo>
                      <a:pt x="0" y="66"/>
                    </a:lnTo>
                    <a:lnTo>
                      <a:pt x="74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96">
                <a:extLst>
                  <a:ext uri="{FF2B5EF4-FFF2-40B4-BE49-F238E27FC236}">
                    <a16:creationId xmlns:a16="http://schemas.microsoft.com/office/drawing/2014/main" id="{B230141D-7D8C-4B41-994C-F32B6188F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0875" y="3736976"/>
                <a:ext cx="115888" cy="100013"/>
              </a:xfrm>
              <a:custGeom>
                <a:avLst/>
                <a:gdLst>
                  <a:gd name="T0" fmla="*/ 35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5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5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5A08AF62-5635-CE41-9336-AC9254FA5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0100" y="3670301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3051D0CB-D51B-1B49-8968-0C5636960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5675" y="3608389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C6D8B2C6-B638-7C42-8D21-43DA96D19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1250" y="3536951"/>
                <a:ext cx="115888" cy="104775"/>
              </a:xfrm>
              <a:custGeom>
                <a:avLst/>
                <a:gdLst>
                  <a:gd name="T0" fmla="*/ 38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8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8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989762CE-3C43-DA4C-9804-0979BB3AE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825" y="3459164"/>
                <a:ext cx="115888" cy="106363"/>
              </a:xfrm>
              <a:custGeom>
                <a:avLst/>
                <a:gdLst>
                  <a:gd name="T0" fmla="*/ 38 w 73"/>
                  <a:gd name="T1" fmla="*/ 0 h 67"/>
                  <a:gd name="T2" fmla="*/ 0 w 73"/>
                  <a:gd name="T3" fmla="*/ 67 h 67"/>
                  <a:gd name="T4" fmla="*/ 73 w 73"/>
                  <a:gd name="T5" fmla="*/ 67 h 67"/>
                  <a:gd name="T6" fmla="*/ 38 w 73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7">
                    <a:moveTo>
                      <a:pt x="38" y="0"/>
                    </a:moveTo>
                    <a:lnTo>
                      <a:pt x="0" y="67"/>
                    </a:lnTo>
                    <a:lnTo>
                      <a:pt x="73" y="67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9187A6CD-FFB4-C748-8B8A-4076CE240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813" y="3387726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BCD19B5C-2FCF-3044-B200-1FEC1FFDB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6388" y="3325814"/>
                <a:ext cx="115888" cy="100013"/>
              </a:xfrm>
              <a:custGeom>
                <a:avLst/>
                <a:gdLst>
                  <a:gd name="T0" fmla="*/ 35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5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5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047779CE-5F15-4B4F-BED2-39E1B4029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5613" y="3243264"/>
                <a:ext cx="122238" cy="104775"/>
              </a:xfrm>
              <a:custGeom>
                <a:avLst/>
                <a:gdLst>
                  <a:gd name="T0" fmla="*/ 39 w 77"/>
                  <a:gd name="T1" fmla="*/ 0 h 66"/>
                  <a:gd name="T2" fmla="*/ 0 w 77"/>
                  <a:gd name="T3" fmla="*/ 66 h 66"/>
                  <a:gd name="T4" fmla="*/ 77 w 77"/>
                  <a:gd name="T5" fmla="*/ 66 h 66"/>
                  <a:gd name="T6" fmla="*/ 39 w 77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6">
                    <a:moveTo>
                      <a:pt x="39" y="0"/>
                    </a:moveTo>
                    <a:lnTo>
                      <a:pt x="0" y="66"/>
                    </a:lnTo>
                    <a:lnTo>
                      <a:pt x="77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3326880F-AD21-2441-B5F7-36A862839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1188" y="3165476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A6BC5754-6B2F-8D43-AC0C-A3CE8E784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6763" y="307657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310604EC-8AB8-BA4B-B002-7DAF1AC02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2338" y="2998789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AFDD688A-5BAF-F14F-9E23-EC70BC8275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56325" y="2909889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D3F4310A-DF76-3E46-8593-55E24C52E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11900" y="2816226"/>
                <a:ext cx="115888" cy="104775"/>
              </a:xfrm>
              <a:custGeom>
                <a:avLst/>
                <a:gdLst>
                  <a:gd name="T0" fmla="*/ 35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5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5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906EB48A-AEF5-A847-B7AB-373E82278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1125" y="2727326"/>
                <a:ext cx="122238" cy="106363"/>
              </a:xfrm>
              <a:custGeom>
                <a:avLst/>
                <a:gdLst>
                  <a:gd name="T0" fmla="*/ 39 w 77"/>
                  <a:gd name="T1" fmla="*/ 0 h 67"/>
                  <a:gd name="T2" fmla="*/ 0 w 77"/>
                  <a:gd name="T3" fmla="*/ 67 h 67"/>
                  <a:gd name="T4" fmla="*/ 77 w 77"/>
                  <a:gd name="T5" fmla="*/ 67 h 67"/>
                  <a:gd name="T6" fmla="*/ 39 w 77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7">
                    <a:moveTo>
                      <a:pt x="39" y="0"/>
                    </a:moveTo>
                    <a:lnTo>
                      <a:pt x="0" y="67"/>
                    </a:lnTo>
                    <a:lnTo>
                      <a:pt x="77" y="67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38462BC7-CBAF-4340-873B-523D077C33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16700" y="2633664"/>
                <a:ext cx="115888" cy="104775"/>
              </a:xfrm>
              <a:custGeom>
                <a:avLst/>
                <a:gdLst>
                  <a:gd name="T0" fmla="*/ 39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9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9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62289DB0-EBA8-4148-A387-30AAE714CD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72275" y="2522539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596678D1-6A1F-3145-8995-E6FA17DA2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7850" y="242252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5D3CB667-ECFE-9E48-99BF-9C36B3114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1838" y="2306639"/>
                <a:ext cx="117475" cy="100013"/>
              </a:xfrm>
              <a:custGeom>
                <a:avLst/>
                <a:gdLst>
                  <a:gd name="T0" fmla="*/ 35 w 74"/>
                  <a:gd name="T1" fmla="*/ 0 h 63"/>
                  <a:gd name="T2" fmla="*/ 0 w 74"/>
                  <a:gd name="T3" fmla="*/ 63 h 63"/>
                  <a:gd name="T4" fmla="*/ 74 w 74"/>
                  <a:gd name="T5" fmla="*/ 63 h 63"/>
                  <a:gd name="T6" fmla="*/ 35 w 74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3">
                    <a:moveTo>
                      <a:pt x="35" y="0"/>
                    </a:moveTo>
                    <a:lnTo>
                      <a:pt x="0" y="63"/>
                    </a:lnTo>
                    <a:lnTo>
                      <a:pt x="74" y="63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33FF2C61-CEB5-B346-8B84-434419450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37413" y="2190751"/>
                <a:ext cx="115888" cy="104775"/>
              </a:xfrm>
              <a:custGeom>
                <a:avLst/>
                <a:gdLst>
                  <a:gd name="T0" fmla="*/ 35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5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5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45A0DD91-E164-484E-B73D-78CB71D66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6638" y="2090739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8FCAD2B6-40E6-E04E-B1A9-304629405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42213" y="1957389"/>
                <a:ext cx="115888" cy="104775"/>
              </a:xfrm>
              <a:custGeom>
                <a:avLst/>
                <a:gdLst>
                  <a:gd name="T0" fmla="*/ 39 w 73"/>
                  <a:gd name="T1" fmla="*/ 0 h 66"/>
                  <a:gd name="T2" fmla="*/ 0 w 73"/>
                  <a:gd name="T3" fmla="*/ 66 h 66"/>
                  <a:gd name="T4" fmla="*/ 73 w 73"/>
                  <a:gd name="T5" fmla="*/ 66 h 66"/>
                  <a:gd name="T6" fmla="*/ 39 w 73"/>
                  <a:gd name="T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6">
                    <a:moveTo>
                      <a:pt x="39" y="0"/>
                    </a:moveTo>
                    <a:lnTo>
                      <a:pt x="0" y="66"/>
                    </a:lnTo>
                    <a:lnTo>
                      <a:pt x="73" y="6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904C3DBB-F2A8-E34C-ADA5-B4DB38FE70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97788" y="1830389"/>
                <a:ext cx="115888" cy="98425"/>
              </a:xfrm>
              <a:custGeom>
                <a:avLst/>
                <a:gdLst>
                  <a:gd name="T0" fmla="*/ 38 w 73"/>
                  <a:gd name="T1" fmla="*/ 0 h 62"/>
                  <a:gd name="T2" fmla="*/ 0 w 73"/>
                  <a:gd name="T3" fmla="*/ 62 h 62"/>
                  <a:gd name="T4" fmla="*/ 73 w 73"/>
                  <a:gd name="T5" fmla="*/ 62 h 62"/>
                  <a:gd name="T6" fmla="*/ 38 w 73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2">
                    <a:moveTo>
                      <a:pt x="38" y="0"/>
                    </a:moveTo>
                    <a:lnTo>
                      <a:pt x="0" y="62"/>
                    </a:lnTo>
                    <a:lnTo>
                      <a:pt x="73" y="62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5F7DA3A1-E152-D041-8524-FE27237E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53363" y="168592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16938433-35FD-4843-B986-93498F0BF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007350" y="1525589"/>
                <a:ext cx="117475" cy="98425"/>
              </a:xfrm>
              <a:custGeom>
                <a:avLst/>
                <a:gdLst>
                  <a:gd name="T0" fmla="*/ 35 w 74"/>
                  <a:gd name="T1" fmla="*/ 0 h 62"/>
                  <a:gd name="T2" fmla="*/ 0 w 74"/>
                  <a:gd name="T3" fmla="*/ 62 h 62"/>
                  <a:gd name="T4" fmla="*/ 74 w 74"/>
                  <a:gd name="T5" fmla="*/ 62 h 62"/>
                  <a:gd name="T6" fmla="*/ 35 w 74"/>
                  <a:gd name="T7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4" h="62">
                    <a:moveTo>
                      <a:pt x="35" y="0"/>
                    </a:moveTo>
                    <a:lnTo>
                      <a:pt x="0" y="62"/>
                    </a:lnTo>
                    <a:lnTo>
                      <a:pt x="74" y="62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2285F898-BA4D-9045-88EE-09FAE2DC3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62925" y="1341439"/>
                <a:ext cx="115888" cy="106363"/>
              </a:xfrm>
              <a:custGeom>
                <a:avLst/>
                <a:gdLst>
                  <a:gd name="T0" fmla="*/ 35 w 73"/>
                  <a:gd name="T1" fmla="*/ 0 h 67"/>
                  <a:gd name="T2" fmla="*/ 0 w 73"/>
                  <a:gd name="T3" fmla="*/ 67 h 67"/>
                  <a:gd name="T4" fmla="*/ 73 w 73"/>
                  <a:gd name="T5" fmla="*/ 67 h 67"/>
                  <a:gd name="T6" fmla="*/ 35 w 73"/>
                  <a:gd name="T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7">
                    <a:moveTo>
                      <a:pt x="35" y="0"/>
                    </a:moveTo>
                    <a:lnTo>
                      <a:pt x="0" y="67"/>
                    </a:lnTo>
                    <a:lnTo>
                      <a:pt x="73" y="67"/>
                    </a:lnTo>
                    <a:lnTo>
                      <a:pt x="35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3D2A5E92-BC35-AF48-B345-34D81CDE1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12150" y="1169989"/>
                <a:ext cx="122238" cy="100013"/>
              </a:xfrm>
              <a:custGeom>
                <a:avLst/>
                <a:gdLst>
                  <a:gd name="T0" fmla="*/ 39 w 77"/>
                  <a:gd name="T1" fmla="*/ 0 h 63"/>
                  <a:gd name="T2" fmla="*/ 0 w 77"/>
                  <a:gd name="T3" fmla="*/ 63 h 63"/>
                  <a:gd name="T4" fmla="*/ 77 w 77"/>
                  <a:gd name="T5" fmla="*/ 63 h 63"/>
                  <a:gd name="T6" fmla="*/ 39 w 77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63">
                    <a:moveTo>
                      <a:pt x="39" y="0"/>
                    </a:moveTo>
                    <a:lnTo>
                      <a:pt x="0" y="63"/>
                    </a:lnTo>
                    <a:lnTo>
                      <a:pt x="77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38F2FDB2-6CBB-4E40-9FB4-D3288D701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67725" y="1003301"/>
                <a:ext cx="115888" cy="100013"/>
              </a:xfrm>
              <a:custGeom>
                <a:avLst/>
                <a:gdLst>
                  <a:gd name="T0" fmla="*/ 39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9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9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23">
                <a:extLst>
                  <a:ext uri="{FF2B5EF4-FFF2-40B4-BE49-F238E27FC236}">
                    <a16:creationId xmlns:a16="http://schemas.microsoft.com/office/drawing/2014/main" id="{A7DD4417-38D7-7946-B031-EF69D2D9F4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3300" y="765176"/>
                <a:ext cx="115888" cy="100013"/>
              </a:xfrm>
              <a:custGeom>
                <a:avLst/>
                <a:gdLst>
                  <a:gd name="T0" fmla="*/ 38 w 73"/>
                  <a:gd name="T1" fmla="*/ 0 h 63"/>
                  <a:gd name="T2" fmla="*/ 0 w 73"/>
                  <a:gd name="T3" fmla="*/ 63 h 63"/>
                  <a:gd name="T4" fmla="*/ 73 w 73"/>
                  <a:gd name="T5" fmla="*/ 63 h 63"/>
                  <a:gd name="T6" fmla="*/ 38 w 73"/>
                  <a:gd name="T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63">
                    <a:moveTo>
                      <a:pt x="38" y="0"/>
                    </a:moveTo>
                    <a:lnTo>
                      <a:pt x="0" y="63"/>
                    </a:lnTo>
                    <a:lnTo>
                      <a:pt x="73" y="63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4C83C879-70F8-FD4C-BDF1-3FA0BB70D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4738" y="47450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955252FF-8916-9247-B753-832329BB9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313" y="47339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32E2F7C7-D326-AE42-8CDC-AC6AA488A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5888" y="46894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522A4303-F89A-3744-B333-3C97AA047F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113" y="46450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80F8D47-8927-A844-B589-DC624B4C9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0688" y="46005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56BB42F-FC31-B34D-8A2B-3911FEFE11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4675" y="4557714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E09207B-0060-1E48-AAEB-0A2C1218C8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0250" y="450691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FD401AC5-7028-694E-8ABC-F7CCEE2F73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5825" y="446881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2675C579-E6C3-4D48-BA9A-60E8CD501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400" y="44291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005C53B5-0F52-4441-AE58-37AE4A4FBB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0625" y="43846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F9C25D66-EF35-BA45-9441-5AECAA0A47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6200" y="43402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BCEA48A4-D244-174F-B269-B4A05652F8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0188" y="430688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D71266C4-B03D-1C47-9ED6-DB985502F2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5763" y="42624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A421A6DF-95A6-0546-B634-F3E1DBBC3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1338" y="423068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22265221-CECB-E84B-A2C5-161E6F65C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913" y="418623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21A42F4A-A7A3-694B-A3CB-E1A97F6CB4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6138" y="414178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1B578A9D-C48C-4347-B9B7-CA695C336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41713" y="410845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A9082ED3-CCE5-0743-A292-5DB83A34B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95700" y="405765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F5CD04B0-9D27-7B4D-BB1A-CB7C5214F9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1275" y="400208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A6546955-938B-7146-BE4C-9A5ADCF90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850" y="39528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9F0C45F7-A925-AA44-A60E-99FB48175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425" y="389731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3F78505E-5E19-E249-99E8-663CEE560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1650" y="3859214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8021A1D-72E7-F14F-BD9B-8CF5D8C36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7225" y="378618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Rectangle 147">
                <a:extLst>
                  <a:ext uri="{FF2B5EF4-FFF2-40B4-BE49-F238E27FC236}">
                    <a16:creationId xmlns:a16="http://schemas.microsoft.com/office/drawing/2014/main" id="{1407DEA3-6F21-E44B-853E-8FC618D0E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1213" y="372586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5716E713-FBA9-4A41-8930-1EF9C5083E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6788" y="367030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Rectangle 149">
                <a:extLst>
                  <a:ext uri="{FF2B5EF4-FFF2-40B4-BE49-F238E27FC236}">
                    <a16:creationId xmlns:a16="http://schemas.microsoft.com/office/drawing/2014/main" id="{26CC7C50-B003-9141-95E8-867167531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2363" y="358616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8BDE559E-E51B-A54C-9E9E-82A9A6AB38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7938" y="3525839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D6C18967-96E2-6C41-A5C0-58FC68EB17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7163" y="344805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Rectangle 152">
                <a:extLst>
                  <a:ext uri="{FF2B5EF4-FFF2-40B4-BE49-F238E27FC236}">
                    <a16:creationId xmlns:a16="http://schemas.microsoft.com/office/drawing/2014/main" id="{5EDFC59C-9BE4-444F-8077-0166C42070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2738" y="3387726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F20CAC90-6D18-5B4E-9406-65ACDF7B8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6725" y="33099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91DC5405-A935-4B47-A116-8322257E03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02300" y="322738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437FEDC3-F879-4347-BF78-38E8D8AF6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7875" y="315436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8504301F-47E6-A240-9655-B7706AB97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3450" y="3065464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A29B1697-0563-D744-8E1B-0C9C7F48E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2675" y="2982914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Rectangle 158">
                <a:extLst>
                  <a:ext uri="{FF2B5EF4-FFF2-40B4-BE49-F238E27FC236}">
                    <a16:creationId xmlns:a16="http://schemas.microsoft.com/office/drawing/2014/main" id="{AAD5540F-8277-F64F-BA86-BCFB0D9C9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8250" y="2894014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0" name="Rectangle 159">
                <a:extLst>
                  <a:ext uri="{FF2B5EF4-FFF2-40B4-BE49-F238E27FC236}">
                    <a16:creationId xmlns:a16="http://schemas.microsoft.com/office/drawing/2014/main" id="{C9726ED2-2AD7-2A49-ADC5-5FE5EF4D0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2238" y="280035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82A19CA0-9981-D640-9EA1-C455395E93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7813" y="2705101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AF09E644-1C8C-8C40-9862-88C7752BC9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3388" y="25939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1F23E34B-33BB-E14E-95FA-7F1FA938C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8963" y="2489201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BDBF3C90-0DC2-A745-9472-BDCB79AC9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8188" y="23780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33C70D39-1FCB-5D40-B851-9EF607725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3763" y="2255839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B6C77F36-DBA9-DC44-8181-F80B6CA4B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7750" y="213518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7" name="Rectangle 166">
                <a:extLst>
                  <a:ext uri="{FF2B5EF4-FFF2-40B4-BE49-F238E27FC236}">
                    <a16:creationId xmlns:a16="http://schemas.microsoft.com/office/drawing/2014/main" id="{310C3BE3-AA20-BD4A-AFC6-5A34FF9B87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3325" y="20018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D38A7EEF-D9CC-034A-9B5D-B22072246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8900" y="1874839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B0B421EE-6735-8145-94B6-97C725E23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4475" y="1719264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96F84E8B-799A-0540-8CB9-7A47AFA64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3700" y="1558926"/>
                <a:ext cx="100013" cy="98425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86BC0C77-3FC7-7042-B388-580729DB91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69275" y="1403351"/>
                <a:ext cx="98425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23EE974-1398-2E44-AD92-C9779D4F1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3263" y="1214439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8EB0F09D-958A-8642-82FE-1A923C9EF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8838" y="103187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80FC1F17-E91A-E14D-8DDD-24B5A99496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4413" y="809626"/>
                <a:ext cx="100013" cy="100013"/>
              </a:xfrm>
              <a:prstGeom prst="rect">
                <a:avLst/>
              </a:prstGeom>
              <a:noFill/>
              <a:ln w="22225">
                <a:solidFill>
                  <a:srgbClr val="55752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8C24158F-817D-E543-91CC-A99745254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538" y="958851"/>
                <a:ext cx="7558088" cy="3990975"/>
              </a:xfrm>
              <a:custGeom>
                <a:avLst/>
                <a:gdLst>
                  <a:gd name="T0" fmla="*/ 0 w 1364"/>
                  <a:gd name="T1" fmla="*/ 720 h 720"/>
                  <a:gd name="T2" fmla="*/ 28 w 1364"/>
                  <a:gd name="T3" fmla="*/ 711 h 720"/>
                  <a:gd name="T4" fmla="*/ 56 w 1364"/>
                  <a:gd name="T5" fmla="*/ 702 h 720"/>
                  <a:gd name="T6" fmla="*/ 83 w 1364"/>
                  <a:gd name="T7" fmla="*/ 694 h 720"/>
                  <a:gd name="T8" fmla="*/ 111 w 1364"/>
                  <a:gd name="T9" fmla="*/ 685 h 720"/>
                  <a:gd name="T10" fmla="*/ 139 w 1364"/>
                  <a:gd name="T11" fmla="*/ 676 h 720"/>
                  <a:gd name="T12" fmla="*/ 167 w 1364"/>
                  <a:gd name="T13" fmla="*/ 667 h 720"/>
                  <a:gd name="T14" fmla="*/ 195 w 1364"/>
                  <a:gd name="T15" fmla="*/ 658 h 720"/>
                  <a:gd name="T16" fmla="*/ 223 w 1364"/>
                  <a:gd name="T17" fmla="*/ 649 h 720"/>
                  <a:gd name="T18" fmla="*/ 250 w 1364"/>
                  <a:gd name="T19" fmla="*/ 639 h 720"/>
                  <a:gd name="T20" fmla="*/ 278 w 1364"/>
                  <a:gd name="T21" fmla="*/ 630 h 720"/>
                  <a:gd name="T22" fmla="*/ 306 w 1364"/>
                  <a:gd name="T23" fmla="*/ 620 h 720"/>
                  <a:gd name="T24" fmla="*/ 334 w 1364"/>
                  <a:gd name="T25" fmla="*/ 610 h 720"/>
                  <a:gd name="T26" fmla="*/ 362 w 1364"/>
                  <a:gd name="T27" fmla="*/ 600 h 720"/>
                  <a:gd name="T28" fmla="*/ 390 w 1364"/>
                  <a:gd name="T29" fmla="*/ 590 h 720"/>
                  <a:gd name="T30" fmla="*/ 417 w 1364"/>
                  <a:gd name="T31" fmla="*/ 580 h 720"/>
                  <a:gd name="T32" fmla="*/ 445 w 1364"/>
                  <a:gd name="T33" fmla="*/ 570 h 720"/>
                  <a:gd name="T34" fmla="*/ 473 w 1364"/>
                  <a:gd name="T35" fmla="*/ 559 h 720"/>
                  <a:gd name="T36" fmla="*/ 501 w 1364"/>
                  <a:gd name="T37" fmla="*/ 548 h 720"/>
                  <a:gd name="T38" fmla="*/ 529 w 1364"/>
                  <a:gd name="T39" fmla="*/ 538 h 720"/>
                  <a:gd name="T40" fmla="*/ 557 w 1364"/>
                  <a:gd name="T41" fmla="*/ 526 h 720"/>
                  <a:gd name="T42" fmla="*/ 584 w 1364"/>
                  <a:gd name="T43" fmla="*/ 515 h 720"/>
                  <a:gd name="T44" fmla="*/ 612 w 1364"/>
                  <a:gd name="T45" fmla="*/ 503 h 720"/>
                  <a:gd name="T46" fmla="*/ 640 w 1364"/>
                  <a:gd name="T47" fmla="*/ 491 h 720"/>
                  <a:gd name="T48" fmla="*/ 668 w 1364"/>
                  <a:gd name="T49" fmla="*/ 479 h 720"/>
                  <a:gd name="T50" fmla="*/ 696 w 1364"/>
                  <a:gd name="T51" fmla="*/ 466 h 720"/>
                  <a:gd name="T52" fmla="*/ 724 w 1364"/>
                  <a:gd name="T53" fmla="*/ 453 h 720"/>
                  <a:gd name="T54" fmla="*/ 751 w 1364"/>
                  <a:gd name="T55" fmla="*/ 439 h 720"/>
                  <a:gd name="T56" fmla="*/ 779 w 1364"/>
                  <a:gd name="T57" fmla="*/ 426 h 720"/>
                  <a:gd name="T58" fmla="*/ 807 w 1364"/>
                  <a:gd name="T59" fmla="*/ 411 h 720"/>
                  <a:gd name="T60" fmla="*/ 835 w 1364"/>
                  <a:gd name="T61" fmla="*/ 396 h 720"/>
                  <a:gd name="T62" fmla="*/ 863 w 1364"/>
                  <a:gd name="T63" fmla="*/ 381 h 720"/>
                  <a:gd name="T64" fmla="*/ 891 w 1364"/>
                  <a:gd name="T65" fmla="*/ 365 h 720"/>
                  <a:gd name="T66" fmla="*/ 918 w 1364"/>
                  <a:gd name="T67" fmla="*/ 349 h 720"/>
                  <a:gd name="T68" fmla="*/ 946 w 1364"/>
                  <a:gd name="T69" fmla="*/ 331 h 720"/>
                  <a:gd name="T70" fmla="*/ 974 w 1364"/>
                  <a:gd name="T71" fmla="*/ 314 h 720"/>
                  <a:gd name="T72" fmla="*/ 1002 w 1364"/>
                  <a:gd name="T73" fmla="*/ 296 h 720"/>
                  <a:gd name="T74" fmla="*/ 1030 w 1364"/>
                  <a:gd name="T75" fmla="*/ 277 h 720"/>
                  <a:gd name="T76" fmla="*/ 1058 w 1364"/>
                  <a:gd name="T77" fmla="*/ 258 h 720"/>
                  <a:gd name="T78" fmla="*/ 1085 w 1364"/>
                  <a:gd name="T79" fmla="*/ 238 h 720"/>
                  <a:gd name="T80" fmla="*/ 1113 w 1364"/>
                  <a:gd name="T81" fmla="*/ 218 h 720"/>
                  <a:gd name="T82" fmla="*/ 1141 w 1364"/>
                  <a:gd name="T83" fmla="*/ 197 h 720"/>
                  <a:gd name="T84" fmla="*/ 1169 w 1364"/>
                  <a:gd name="T85" fmla="*/ 175 h 720"/>
                  <a:gd name="T86" fmla="*/ 1197 w 1364"/>
                  <a:gd name="T87" fmla="*/ 153 h 720"/>
                  <a:gd name="T88" fmla="*/ 1225 w 1364"/>
                  <a:gd name="T89" fmla="*/ 130 h 720"/>
                  <a:gd name="T90" fmla="*/ 1252 w 1364"/>
                  <a:gd name="T91" fmla="*/ 106 h 720"/>
                  <a:gd name="T92" fmla="*/ 1280 w 1364"/>
                  <a:gd name="T93" fmla="*/ 81 h 720"/>
                  <a:gd name="T94" fmla="*/ 1308 w 1364"/>
                  <a:gd name="T95" fmla="*/ 55 h 720"/>
                  <a:gd name="T96" fmla="*/ 1336 w 1364"/>
                  <a:gd name="T97" fmla="*/ 28 h 720"/>
                  <a:gd name="T98" fmla="*/ 1364 w 1364"/>
                  <a:gd name="T9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64" h="720">
                    <a:moveTo>
                      <a:pt x="0" y="720"/>
                    </a:moveTo>
                    <a:lnTo>
                      <a:pt x="28" y="711"/>
                    </a:lnTo>
                    <a:lnTo>
                      <a:pt x="56" y="702"/>
                    </a:lnTo>
                    <a:lnTo>
                      <a:pt x="83" y="694"/>
                    </a:lnTo>
                    <a:lnTo>
                      <a:pt x="111" y="685"/>
                    </a:lnTo>
                    <a:lnTo>
                      <a:pt x="139" y="676"/>
                    </a:lnTo>
                    <a:lnTo>
                      <a:pt x="167" y="667"/>
                    </a:lnTo>
                    <a:lnTo>
                      <a:pt x="195" y="658"/>
                    </a:lnTo>
                    <a:lnTo>
                      <a:pt x="223" y="649"/>
                    </a:lnTo>
                    <a:lnTo>
                      <a:pt x="250" y="639"/>
                    </a:lnTo>
                    <a:lnTo>
                      <a:pt x="278" y="630"/>
                    </a:lnTo>
                    <a:lnTo>
                      <a:pt x="306" y="620"/>
                    </a:lnTo>
                    <a:lnTo>
                      <a:pt x="334" y="610"/>
                    </a:lnTo>
                    <a:lnTo>
                      <a:pt x="362" y="600"/>
                    </a:lnTo>
                    <a:lnTo>
                      <a:pt x="390" y="590"/>
                    </a:lnTo>
                    <a:lnTo>
                      <a:pt x="417" y="580"/>
                    </a:lnTo>
                    <a:lnTo>
                      <a:pt x="445" y="570"/>
                    </a:lnTo>
                    <a:lnTo>
                      <a:pt x="473" y="559"/>
                    </a:lnTo>
                    <a:lnTo>
                      <a:pt x="501" y="548"/>
                    </a:lnTo>
                    <a:lnTo>
                      <a:pt x="529" y="538"/>
                    </a:lnTo>
                    <a:lnTo>
                      <a:pt x="557" y="526"/>
                    </a:lnTo>
                    <a:lnTo>
                      <a:pt x="584" y="515"/>
                    </a:lnTo>
                    <a:lnTo>
                      <a:pt x="612" y="503"/>
                    </a:lnTo>
                    <a:lnTo>
                      <a:pt x="640" y="491"/>
                    </a:lnTo>
                    <a:lnTo>
                      <a:pt x="668" y="479"/>
                    </a:lnTo>
                    <a:lnTo>
                      <a:pt x="696" y="466"/>
                    </a:lnTo>
                    <a:lnTo>
                      <a:pt x="724" y="453"/>
                    </a:lnTo>
                    <a:lnTo>
                      <a:pt x="751" y="439"/>
                    </a:lnTo>
                    <a:lnTo>
                      <a:pt x="779" y="426"/>
                    </a:lnTo>
                    <a:lnTo>
                      <a:pt x="807" y="411"/>
                    </a:lnTo>
                    <a:lnTo>
                      <a:pt x="835" y="396"/>
                    </a:lnTo>
                    <a:lnTo>
                      <a:pt x="863" y="381"/>
                    </a:lnTo>
                    <a:lnTo>
                      <a:pt x="891" y="365"/>
                    </a:lnTo>
                    <a:lnTo>
                      <a:pt x="918" y="349"/>
                    </a:lnTo>
                    <a:lnTo>
                      <a:pt x="946" y="331"/>
                    </a:lnTo>
                    <a:lnTo>
                      <a:pt x="974" y="314"/>
                    </a:lnTo>
                    <a:lnTo>
                      <a:pt x="1002" y="296"/>
                    </a:lnTo>
                    <a:lnTo>
                      <a:pt x="1030" y="277"/>
                    </a:lnTo>
                    <a:lnTo>
                      <a:pt x="1058" y="258"/>
                    </a:lnTo>
                    <a:lnTo>
                      <a:pt x="1085" y="238"/>
                    </a:lnTo>
                    <a:lnTo>
                      <a:pt x="1113" y="218"/>
                    </a:lnTo>
                    <a:lnTo>
                      <a:pt x="1141" y="197"/>
                    </a:lnTo>
                    <a:lnTo>
                      <a:pt x="1169" y="175"/>
                    </a:lnTo>
                    <a:lnTo>
                      <a:pt x="1197" y="153"/>
                    </a:lnTo>
                    <a:lnTo>
                      <a:pt x="1225" y="130"/>
                    </a:lnTo>
                    <a:lnTo>
                      <a:pt x="1252" y="106"/>
                    </a:lnTo>
                    <a:lnTo>
                      <a:pt x="1280" y="81"/>
                    </a:lnTo>
                    <a:lnTo>
                      <a:pt x="1308" y="55"/>
                    </a:lnTo>
                    <a:lnTo>
                      <a:pt x="1336" y="28"/>
                    </a:lnTo>
                    <a:lnTo>
                      <a:pt x="1364" y="0"/>
                    </a:lnTo>
                  </a:path>
                </a:pathLst>
              </a:custGeom>
              <a:noFill/>
              <a:ln w="22225">
                <a:solidFill>
                  <a:srgbClr val="1A476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AF7192FA-DD3E-554D-8CDC-B10F62552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538" y="976314"/>
                <a:ext cx="7558088" cy="3946525"/>
              </a:xfrm>
              <a:custGeom>
                <a:avLst/>
                <a:gdLst>
                  <a:gd name="T0" fmla="*/ 0 w 1364"/>
                  <a:gd name="T1" fmla="*/ 712 h 712"/>
                  <a:gd name="T2" fmla="*/ 28 w 1364"/>
                  <a:gd name="T3" fmla="*/ 704 h 712"/>
                  <a:gd name="T4" fmla="*/ 56 w 1364"/>
                  <a:gd name="T5" fmla="*/ 695 h 712"/>
                  <a:gd name="T6" fmla="*/ 83 w 1364"/>
                  <a:gd name="T7" fmla="*/ 687 h 712"/>
                  <a:gd name="T8" fmla="*/ 111 w 1364"/>
                  <a:gd name="T9" fmla="*/ 678 h 712"/>
                  <a:gd name="T10" fmla="*/ 139 w 1364"/>
                  <a:gd name="T11" fmla="*/ 670 h 712"/>
                  <a:gd name="T12" fmla="*/ 167 w 1364"/>
                  <a:gd name="T13" fmla="*/ 661 h 712"/>
                  <a:gd name="T14" fmla="*/ 195 w 1364"/>
                  <a:gd name="T15" fmla="*/ 653 h 712"/>
                  <a:gd name="T16" fmla="*/ 223 w 1364"/>
                  <a:gd name="T17" fmla="*/ 644 h 712"/>
                  <a:gd name="T18" fmla="*/ 250 w 1364"/>
                  <a:gd name="T19" fmla="*/ 635 h 712"/>
                  <a:gd name="T20" fmla="*/ 278 w 1364"/>
                  <a:gd name="T21" fmla="*/ 626 h 712"/>
                  <a:gd name="T22" fmla="*/ 306 w 1364"/>
                  <a:gd name="T23" fmla="*/ 617 h 712"/>
                  <a:gd name="T24" fmla="*/ 334 w 1364"/>
                  <a:gd name="T25" fmla="*/ 607 h 712"/>
                  <a:gd name="T26" fmla="*/ 362 w 1364"/>
                  <a:gd name="T27" fmla="*/ 598 h 712"/>
                  <a:gd name="T28" fmla="*/ 390 w 1364"/>
                  <a:gd name="T29" fmla="*/ 588 h 712"/>
                  <a:gd name="T30" fmla="*/ 417 w 1364"/>
                  <a:gd name="T31" fmla="*/ 578 h 712"/>
                  <a:gd name="T32" fmla="*/ 445 w 1364"/>
                  <a:gd name="T33" fmla="*/ 568 h 712"/>
                  <a:gd name="T34" fmla="*/ 473 w 1364"/>
                  <a:gd name="T35" fmla="*/ 558 h 712"/>
                  <a:gd name="T36" fmla="*/ 501 w 1364"/>
                  <a:gd name="T37" fmla="*/ 547 h 712"/>
                  <a:gd name="T38" fmla="*/ 529 w 1364"/>
                  <a:gd name="T39" fmla="*/ 537 h 712"/>
                  <a:gd name="T40" fmla="*/ 557 w 1364"/>
                  <a:gd name="T41" fmla="*/ 526 h 712"/>
                  <a:gd name="T42" fmla="*/ 584 w 1364"/>
                  <a:gd name="T43" fmla="*/ 514 h 712"/>
                  <a:gd name="T44" fmla="*/ 612 w 1364"/>
                  <a:gd name="T45" fmla="*/ 503 h 712"/>
                  <a:gd name="T46" fmla="*/ 640 w 1364"/>
                  <a:gd name="T47" fmla="*/ 491 h 712"/>
                  <a:gd name="T48" fmla="*/ 668 w 1364"/>
                  <a:gd name="T49" fmla="*/ 478 h 712"/>
                  <a:gd name="T50" fmla="*/ 696 w 1364"/>
                  <a:gd name="T51" fmla="*/ 465 h 712"/>
                  <a:gd name="T52" fmla="*/ 724 w 1364"/>
                  <a:gd name="T53" fmla="*/ 452 h 712"/>
                  <a:gd name="T54" fmla="*/ 751 w 1364"/>
                  <a:gd name="T55" fmla="*/ 438 h 712"/>
                  <a:gd name="T56" fmla="*/ 779 w 1364"/>
                  <a:gd name="T57" fmla="*/ 424 h 712"/>
                  <a:gd name="T58" fmla="*/ 807 w 1364"/>
                  <a:gd name="T59" fmla="*/ 410 h 712"/>
                  <a:gd name="T60" fmla="*/ 835 w 1364"/>
                  <a:gd name="T61" fmla="*/ 394 h 712"/>
                  <a:gd name="T62" fmla="*/ 863 w 1364"/>
                  <a:gd name="T63" fmla="*/ 379 h 712"/>
                  <a:gd name="T64" fmla="*/ 891 w 1364"/>
                  <a:gd name="T65" fmla="*/ 362 h 712"/>
                  <a:gd name="T66" fmla="*/ 918 w 1364"/>
                  <a:gd name="T67" fmla="*/ 346 h 712"/>
                  <a:gd name="T68" fmla="*/ 946 w 1364"/>
                  <a:gd name="T69" fmla="*/ 328 h 712"/>
                  <a:gd name="T70" fmla="*/ 974 w 1364"/>
                  <a:gd name="T71" fmla="*/ 310 h 712"/>
                  <a:gd name="T72" fmla="*/ 1002 w 1364"/>
                  <a:gd name="T73" fmla="*/ 292 h 712"/>
                  <a:gd name="T74" fmla="*/ 1030 w 1364"/>
                  <a:gd name="T75" fmla="*/ 273 h 712"/>
                  <a:gd name="T76" fmla="*/ 1058 w 1364"/>
                  <a:gd name="T77" fmla="*/ 254 h 712"/>
                  <a:gd name="T78" fmla="*/ 1085 w 1364"/>
                  <a:gd name="T79" fmla="*/ 234 h 712"/>
                  <a:gd name="T80" fmla="*/ 1113 w 1364"/>
                  <a:gd name="T81" fmla="*/ 214 h 712"/>
                  <a:gd name="T82" fmla="*/ 1141 w 1364"/>
                  <a:gd name="T83" fmla="*/ 193 h 712"/>
                  <a:gd name="T84" fmla="*/ 1169 w 1364"/>
                  <a:gd name="T85" fmla="*/ 171 h 712"/>
                  <a:gd name="T86" fmla="*/ 1197 w 1364"/>
                  <a:gd name="T87" fmla="*/ 149 h 712"/>
                  <a:gd name="T88" fmla="*/ 1225 w 1364"/>
                  <a:gd name="T89" fmla="*/ 126 h 712"/>
                  <a:gd name="T90" fmla="*/ 1252 w 1364"/>
                  <a:gd name="T91" fmla="*/ 103 h 712"/>
                  <a:gd name="T92" fmla="*/ 1280 w 1364"/>
                  <a:gd name="T93" fmla="*/ 78 h 712"/>
                  <a:gd name="T94" fmla="*/ 1308 w 1364"/>
                  <a:gd name="T95" fmla="*/ 53 h 712"/>
                  <a:gd name="T96" fmla="*/ 1336 w 1364"/>
                  <a:gd name="T97" fmla="*/ 27 h 712"/>
                  <a:gd name="T98" fmla="*/ 1364 w 1364"/>
                  <a:gd name="T99" fmla="*/ 0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64" h="712">
                    <a:moveTo>
                      <a:pt x="0" y="712"/>
                    </a:moveTo>
                    <a:lnTo>
                      <a:pt x="28" y="704"/>
                    </a:lnTo>
                    <a:lnTo>
                      <a:pt x="56" y="695"/>
                    </a:lnTo>
                    <a:lnTo>
                      <a:pt x="83" y="687"/>
                    </a:lnTo>
                    <a:lnTo>
                      <a:pt x="111" y="678"/>
                    </a:lnTo>
                    <a:lnTo>
                      <a:pt x="139" y="670"/>
                    </a:lnTo>
                    <a:lnTo>
                      <a:pt x="167" y="661"/>
                    </a:lnTo>
                    <a:lnTo>
                      <a:pt x="195" y="653"/>
                    </a:lnTo>
                    <a:lnTo>
                      <a:pt x="223" y="644"/>
                    </a:lnTo>
                    <a:lnTo>
                      <a:pt x="250" y="635"/>
                    </a:lnTo>
                    <a:lnTo>
                      <a:pt x="278" y="626"/>
                    </a:lnTo>
                    <a:lnTo>
                      <a:pt x="306" y="617"/>
                    </a:lnTo>
                    <a:lnTo>
                      <a:pt x="334" y="607"/>
                    </a:lnTo>
                    <a:lnTo>
                      <a:pt x="362" y="598"/>
                    </a:lnTo>
                    <a:lnTo>
                      <a:pt x="390" y="588"/>
                    </a:lnTo>
                    <a:lnTo>
                      <a:pt x="417" y="578"/>
                    </a:lnTo>
                    <a:lnTo>
                      <a:pt x="445" y="568"/>
                    </a:lnTo>
                    <a:lnTo>
                      <a:pt x="473" y="558"/>
                    </a:lnTo>
                    <a:lnTo>
                      <a:pt x="501" y="547"/>
                    </a:lnTo>
                    <a:lnTo>
                      <a:pt x="529" y="537"/>
                    </a:lnTo>
                    <a:lnTo>
                      <a:pt x="557" y="526"/>
                    </a:lnTo>
                    <a:lnTo>
                      <a:pt x="584" y="514"/>
                    </a:lnTo>
                    <a:lnTo>
                      <a:pt x="612" y="503"/>
                    </a:lnTo>
                    <a:lnTo>
                      <a:pt x="640" y="491"/>
                    </a:lnTo>
                    <a:lnTo>
                      <a:pt x="668" y="478"/>
                    </a:lnTo>
                    <a:lnTo>
                      <a:pt x="696" y="465"/>
                    </a:lnTo>
                    <a:lnTo>
                      <a:pt x="724" y="452"/>
                    </a:lnTo>
                    <a:lnTo>
                      <a:pt x="751" y="438"/>
                    </a:lnTo>
                    <a:lnTo>
                      <a:pt x="779" y="424"/>
                    </a:lnTo>
                    <a:lnTo>
                      <a:pt x="807" y="410"/>
                    </a:lnTo>
                    <a:lnTo>
                      <a:pt x="835" y="394"/>
                    </a:lnTo>
                    <a:lnTo>
                      <a:pt x="863" y="379"/>
                    </a:lnTo>
                    <a:lnTo>
                      <a:pt x="891" y="362"/>
                    </a:lnTo>
                    <a:lnTo>
                      <a:pt x="918" y="346"/>
                    </a:lnTo>
                    <a:lnTo>
                      <a:pt x="946" y="328"/>
                    </a:lnTo>
                    <a:lnTo>
                      <a:pt x="974" y="310"/>
                    </a:lnTo>
                    <a:lnTo>
                      <a:pt x="1002" y="292"/>
                    </a:lnTo>
                    <a:lnTo>
                      <a:pt x="1030" y="273"/>
                    </a:lnTo>
                    <a:lnTo>
                      <a:pt x="1058" y="254"/>
                    </a:lnTo>
                    <a:lnTo>
                      <a:pt x="1085" y="234"/>
                    </a:lnTo>
                    <a:lnTo>
                      <a:pt x="1113" y="214"/>
                    </a:lnTo>
                    <a:lnTo>
                      <a:pt x="1141" y="193"/>
                    </a:lnTo>
                    <a:lnTo>
                      <a:pt x="1169" y="171"/>
                    </a:lnTo>
                    <a:lnTo>
                      <a:pt x="1197" y="149"/>
                    </a:lnTo>
                    <a:lnTo>
                      <a:pt x="1225" y="126"/>
                    </a:lnTo>
                    <a:lnTo>
                      <a:pt x="1252" y="103"/>
                    </a:lnTo>
                    <a:lnTo>
                      <a:pt x="1280" y="78"/>
                    </a:lnTo>
                    <a:lnTo>
                      <a:pt x="1308" y="53"/>
                    </a:lnTo>
                    <a:lnTo>
                      <a:pt x="1336" y="27"/>
                    </a:lnTo>
                    <a:lnTo>
                      <a:pt x="1364" y="0"/>
                    </a:lnTo>
                  </a:path>
                </a:pathLst>
              </a:custGeom>
              <a:noFill/>
              <a:ln w="22225">
                <a:solidFill>
                  <a:srgbClr val="90353B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6D47884A-9FE0-E143-BCF4-312BCDA2ED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538" y="992189"/>
                <a:ext cx="7558088" cy="3819525"/>
              </a:xfrm>
              <a:custGeom>
                <a:avLst/>
                <a:gdLst>
                  <a:gd name="T0" fmla="*/ 0 w 1364"/>
                  <a:gd name="T1" fmla="*/ 689 h 689"/>
                  <a:gd name="T2" fmla="*/ 28 w 1364"/>
                  <a:gd name="T3" fmla="*/ 682 h 689"/>
                  <a:gd name="T4" fmla="*/ 56 w 1364"/>
                  <a:gd name="T5" fmla="*/ 674 h 689"/>
                  <a:gd name="T6" fmla="*/ 83 w 1364"/>
                  <a:gd name="T7" fmla="*/ 667 h 689"/>
                  <a:gd name="T8" fmla="*/ 111 w 1364"/>
                  <a:gd name="T9" fmla="*/ 659 h 689"/>
                  <a:gd name="T10" fmla="*/ 139 w 1364"/>
                  <a:gd name="T11" fmla="*/ 652 h 689"/>
                  <a:gd name="T12" fmla="*/ 167 w 1364"/>
                  <a:gd name="T13" fmla="*/ 644 h 689"/>
                  <a:gd name="T14" fmla="*/ 195 w 1364"/>
                  <a:gd name="T15" fmla="*/ 637 h 689"/>
                  <a:gd name="T16" fmla="*/ 223 w 1364"/>
                  <a:gd name="T17" fmla="*/ 629 h 689"/>
                  <a:gd name="T18" fmla="*/ 250 w 1364"/>
                  <a:gd name="T19" fmla="*/ 621 h 689"/>
                  <a:gd name="T20" fmla="*/ 278 w 1364"/>
                  <a:gd name="T21" fmla="*/ 613 h 689"/>
                  <a:gd name="T22" fmla="*/ 306 w 1364"/>
                  <a:gd name="T23" fmla="*/ 605 h 689"/>
                  <a:gd name="T24" fmla="*/ 334 w 1364"/>
                  <a:gd name="T25" fmla="*/ 597 h 689"/>
                  <a:gd name="T26" fmla="*/ 362 w 1364"/>
                  <a:gd name="T27" fmla="*/ 589 h 689"/>
                  <a:gd name="T28" fmla="*/ 390 w 1364"/>
                  <a:gd name="T29" fmla="*/ 580 h 689"/>
                  <a:gd name="T30" fmla="*/ 417 w 1364"/>
                  <a:gd name="T31" fmla="*/ 571 h 689"/>
                  <a:gd name="T32" fmla="*/ 445 w 1364"/>
                  <a:gd name="T33" fmla="*/ 562 h 689"/>
                  <a:gd name="T34" fmla="*/ 473 w 1364"/>
                  <a:gd name="T35" fmla="*/ 553 h 689"/>
                  <a:gd name="T36" fmla="*/ 501 w 1364"/>
                  <a:gd name="T37" fmla="*/ 543 h 689"/>
                  <a:gd name="T38" fmla="*/ 529 w 1364"/>
                  <a:gd name="T39" fmla="*/ 533 h 689"/>
                  <a:gd name="T40" fmla="*/ 557 w 1364"/>
                  <a:gd name="T41" fmla="*/ 523 h 689"/>
                  <a:gd name="T42" fmla="*/ 584 w 1364"/>
                  <a:gd name="T43" fmla="*/ 513 h 689"/>
                  <a:gd name="T44" fmla="*/ 612 w 1364"/>
                  <a:gd name="T45" fmla="*/ 502 h 689"/>
                  <a:gd name="T46" fmla="*/ 640 w 1364"/>
                  <a:gd name="T47" fmla="*/ 491 h 689"/>
                  <a:gd name="T48" fmla="*/ 668 w 1364"/>
                  <a:gd name="T49" fmla="*/ 479 h 689"/>
                  <a:gd name="T50" fmla="*/ 696 w 1364"/>
                  <a:gd name="T51" fmla="*/ 467 h 689"/>
                  <a:gd name="T52" fmla="*/ 724 w 1364"/>
                  <a:gd name="T53" fmla="*/ 454 h 689"/>
                  <a:gd name="T54" fmla="*/ 751 w 1364"/>
                  <a:gd name="T55" fmla="*/ 441 h 689"/>
                  <a:gd name="T56" fmla="*/ 779 w 1364"/>
                  <a:gd name="T57" fmla="*/ 428 h 689"/>
                  <a:gd name="T58" fmla="*/ 807 w 1364"/>
                  <a:gd name="T59" fmla="*/ 413 h 689"/>
                  <a:gd name="T60" fmla="*/ 835 w 1364"/>
                  <a:gd name="T61" fmla="*/ 399 h 689"/>
                  <a:gd name="T62" fmla="*/ 863 w 1364"/>
                  <a:gd name="T63" fmla="*/ 383 h 689"/>
                  <a:gd name="T64" fmla="*/ 891 w 1364"/>
                  <a:gd name="T65" fmla="*/ 367 h 689"/>
                  <a:gd name="T66" fmla="*/ 918 w 1364"/>
                  <a:gd name="T67" fmla="*/ 350 h 689"/>
                  <a:gd name="T68" fmla="*/ 946 w 1364"/>
                  <a:gd name="T69" fmla="*/ 333 h 689"/>
                  <a:gd name="T70" fmla="*/ 974 w 1364"/>
                  <a:gd name="T71" fmla="*/ 315 h 689"/>
                  <a:gd name="T72" fmla="*/ 1002 w 1364"/>
                  <a:gd name="T73" fmla="*/ 297 h 689"/>
                  <a:gd name="T74" fmla="*/ 1030 w 1364"/>
                  <a:gd name="T75" fmla="*/ 278 h 689"/>
                  <a:gd name="T76" fmla="*/ 1058 w 1364"/>
                  <a:gd name="T77" fmla="*/ 258 h 689"/>
                  <a:gd name="T78" fmla="*/ 1085 w 1364"/>
                  <a:gd name="T79" fmla="*/ 238 h 689"/>
                  <a:gd name="T80" fmla="*/ 1113 w 1364"/>
                  <a:gd name="T81" fmla="*/ 218 h 689"/>
                  <a:gd name="T82" fmla="*/ 1141 w 1364"/>
                  <a:gd name="T83" fmla="*/ 196 h 689"/>
                  <a:gd name="T84" fmla="*/ 1169 w 1364"/>
                  <a:gd name="T85" fmla="*/ 175 h 689"/>
                  <a:gd name="T86" fmla="*/ 1197 w 1364"/>
                  <a:gd name="T87" fmla="*/ 152 h 689"/>
                  <a:gd name="T88" fmla="*/ 1225 w 1364"/>
                  <a:gd name="T89" fmla="*/ 129 h 689"/>
                  <a:gd name="T90" fmla="*/ 1252 w 1364"/>
                  <a:gd name="T91" fmla="*/ 105 h 689"/>
                  <a:gd name="T92" fmla="*/ 1280 w 1364"/>
                  <a:gd name="T93" fmla="*/ 80 h 689"/>
                  <a:gd name="T94" fmla="*/ 1308 w 1364"/>
                  <a:gd name="T95" fmla="*/ 54 h 689"/>
                  <a:gd name="T96" fmla="*/ 1336 w 1364"/>
                  <a:gd name="T97" fmla="*/ 27 h 689"/>
                  <a:gd name="T98" fmla="*/ 1364 w 1364"/>
                  <a:gd name="T99" fmla="*/ 0 h 6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364" h="689">
                    <a:moveTo>
                      <a:pt x="0" y="689"/>
                    </a:moveTo>
                    <a:lnTo>
                      <a:pt x="28" y="682"/>
                    </a:lnTo>
                    <a:lnTo>
                      <a:pt x="56" y="674"/>
                    </a:lnTo>
                    <a:lnTo>
                      <a:pt x="83" y="667"/>
                    </a:lnTo>
                    <a:lnTo>
                      <a:pt x="111" y="659"/>
                    </a:lnTo>
                    <a:lnTo>
                      <a:pt x="139" y="652"/>
                    </a:lnTo>
                    <a:lnTo>
                      <a:pt x="167" y="644"/>
                    </a:lnTo>
                    <a:lnTo>
                      <a:pt x="195" y="637"/>
                    </a:lnTo>
                    <a:lnTo>
                      <a:pt x="223" y="629"/>
                    </a:lnTo>
                    <a:lnTo>
                      <a:pt x="250" y="621"/>
                    </a:lnTo>
                    <a:lnTo>
                      <a:pt x="278" y="613"/>
                    </a:lnTo>
                    <a:lnTo>
                      <a:pt x="306" y="605"/>
                    </a:lnTo>
                    <a:lnTo>
                      <a:pt x="334" y="597"/>
                    </a:lnTo>
                    <a:lnTo>
                      <a:pt x="362" y="589"/>
                    </a:lnTo>
                    <a:lnTo>
                      <a:pt x="390" y="580"/>
                    </a:lnTo>
                    <a:lnTo>
                      <a:pt x="417" y="571"/>
                    </a:lnTo>
                    <a:lnTo>
                      <a:pt x="445" y="562"/>
                    </a:lnTo>
                    <a:lnTo>
                      <a:pt x="473" y="553"/>
                    </a:lnTo>
                    <a:lnTo>
                      <a:pt x="501" y="543"/>
                    </a:lnTo>
                    <a:lnTo>
                      <a:pt x="529" y="533"/>
                    </a:lnTo>
                    <a:lnTo>
                      <a:pt x="557" y="523"/>
                    </a:lnTo>
                    <a:lnTo>
                      <a:pt x="584" y="513"/>
                    </a:lnTo>
                    <a:lnTo>
                      <a:pt x="612" y="502"/>
                    </a:lnTo>
                    <a:lnTo>
                      <a:pt x="640" y="491"/>
                    </a:lnTo>
                    <a:lnTo>
                      <a:pt x="668" y="479"/>
                    </a:lnTo>
                    <a:lnTo>
                      <a:pt x="696" y="467"/>
                    </a:lnTo>
                    <a:lnTo>
                      <a:pt x="724" y="454"/>
                    </a:lnTo>
                    <a:lnTo>
                      <a:pt x="751" y="441"/>
                    </a:lnTo>
                    <a:lnTo>
                      <a:pt x="779" y="428"/>
                    </a:lnTo>
                    <a:lnTo>
                      <a:pt x="807" y="413"/>
                    </a:lnTo>
                    <a:lnTo>
                      <a:pt x="835" y="399"/>
                    </a:lnTo>
                    <a:lnTo>
                      <a:pt x="863" y="383"/>
                    </a:lnTo>
                    <a:lnTo>
                      <a:pt x="891" y="367"/>
                    </a:lnTo>
                    <a:lnTo>
                      <a:pt x="918" y="350"/>
                    </a:lnTo>
                    <a:lnTo>
                      <a:pt x="946" y="333"/>
                    </a:lnTo>
                    <a:lnTo>
                      <a:pt x="974" y="315"/>
                    </a:lnTo>
                    <a:lnTo>
                      <a:pt x="1002" y="297"/>
                    </a:lnTo>
                    <a:lnTo>
                      <a:pt x="1030" y="278"/>
                    </a:lnTo>
                    <a:lnTo>
                      <a:pt x="1058" y="258"/>
                    </a:lnTo>
                    <a:lnTo>
                      <a:pt x="1085" y="238"/>
                    </a:lnTo>
                    <a:lnTo>
                      <a:pt x="1113" y="218"/>
                    </a:lnTo>
                    <a:lnTo>
                      <a:pt x="1141" y="196"/>
                    </a:lnTo>
                    <a:lnTo>
                      <a:pt x="1169" y="175"/>
                    </a:lnTo>
                    <a:lnTo>
                      <a:pt x="1197" y="152"/>
                    </a:lnTo>
                    <a:lnTo>
                      <a:pt x="1225" y="129"/>
                    </a:lnTo>
                    <a:lnTo>
                      <a:pt x="1252" y="105"/>
                    </a:lnTo>
                    <a:lnTo>
                      <a:pt x="1280" y="80"/>
                    </a:lnTo>
                    <a:lnTo>
                      <a:pt x="1308" y="54"/>
                    </a:lnTo>
                    <a:lnTo>
                      <a:pt x="1336" y="27"/>
                    </a:lnTo>
                    <a:lnTo>
                      <a:pt x="1364" y="0"/>
                    </a:lnTo>
                  </a:path>
                </a:pathLst>
              </a:custGeom>
              <a:noFill/>
              <a:ln w="22225">
                <a:solidFill>
                  <a:srgbClr val="55752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8" name="Line 167">
                <a:extLst>
                  <a:ext uri="{FF2B5EF4-FFF2-40B4-BE49-F238E27FC236}">
                    <a16:creationId xmlns:a16="http://schemas.microsoft.com/office/drawing/2014/main" id="{DE43ADED-EED6-CE4D-BE2A-759A965B2F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03288" y="482601"/>
                <a:ext cx="0" cy="4922838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9" name="Line 168">
                <a:extLst>
                  <a:ext uri="{FF2B5EF4-FFF2-40B4-BE49-F238E27FC236}">
                    <a16:creationId xmlns:a16="http://schemas.microsoft.com/office/drawing/2014/main" id="{EF7DAF7F-9060-6841-AD43-BC7169CC8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5260976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0" name="Rectangle 179">
                <a:extLst>
                  <a:ext uri="{FF2B5EF4-FFF2-40B4-BE49-F238E27FC236}">
                    <a16:creationId xmlns:a16="http://schemas.microsoft.com/office/drawing/2014/main" id="{9D5143BC-A42E-3C4C-8837-69654CAB5E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0572" y="5063739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30</a:t>
                </a:r>
                <a:endParaRPr lang="en-US" altLang="en-US"/>
              </a:p>
            </p:txBody>
          </p:sp>
          <p:sp>
            <p:nvSpPr>
              <p:cNvPr id="181" name="Line 170">
                <a:extLst>
                  <a:ext uri="{FF2B5EF4-FFF2-40B4-BE49-F238E27FC236}">
                    <a16:creationId xmlns:a16="http://schemas.microsoft.com/office/drawing/2014/main" id="{042A72A3-5848-CA49-9E82-C0D46BBF20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4329114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2" name="Rectangle 181">
                <a:extLst>
                  <a:ext uri="{FF2B5EF4-FFF2-40B4-BE49-F238E27FC236}">
                    <a16:creationId xmlns:a16="http://schemas.microsoft.com/office/drawing/2014/main" id="{630BCE3A-FC79-5A4A-80BD-E576B3D00A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0572" y="4133464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40</a:t>
                </a:r>
                <a:endParaRPr lang="en-US" altLang="en-US"/>
              </a:p>
            </p:txBody>
          </p:sp>
          <p:sp>
            <p:nvSpPr>
              <p:cNvPr id="183" name="Line 172">
                <a:extLst>
                  <a:ext uri="{FF2B5EF4-FFF2-40B4-BE49-F238E27FC236}">
                    <a16:creationId xmlns:a16="http://schemas.microsoft.com/office/drawing/2014/main" id="{B6DB13AB-33E7-9944-A7C0-1EB3B2F9A9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3403601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B6901071-E2C1-024F-86D9-469357B5C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0572" y="3207952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50</a:t>
                </a:r>
                <a:endParaRPr lang="en-US" altLang="en-US"/>
              </a:p>
            </p:txBody>
          </p:sp>
          <p:sp>
            <p:nvSpPr>
              <p:cNvPr id="185" name="Line 174">
                <a:extLst>
                  <a:ext uri="{FF2B5EF4-FFF2-40B4-BE49-F238E27FC236}">
                    <a16:creationId xmlns:a16="http://schemas.microsoft.com/office/drawing/2014/main" id="{7771218F-5EDF-4049-8224-30E0B3D62A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2478089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46A0AE42-B700-1145-B4C6-383FBF94E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0572" y="2280852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60</a:t>
                </a:r>
                <a:endParaRPr lang="en-US" altLang="en-US"/>
              </a:p>
            </p:txBody>
          </p:sp>
          <p:sp>
            <p:nvSpPr>
              <p:cNvPr id="187" name="Line 176">
                <a:extLst>
                  <a:ext uri="{FF2B5EF4-FFF2-40B4-BE49-F238E27FC236}">
                    <a16:creationId xmlns:a16="http://schemas.microsoft.com/office/drawing/2014/main" id="{E92A232D-B599-454A-AA90-E0F5DFCC24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1552576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BF8C711D-BA6A-BD4E-894F-6A28F3F326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2160" y="1355339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70</a:t>
                </a:r>
                <a:endParaRPr lang="en-US" altLang="en-US"/>
              </a:p>
            </p:txBody>
          </p:sp>
          <p:sp>
            <p:nvSpPr>
              <p:cNvPr id="189" name="Line 178">
                <a:extLst>
                  <a:ext uri="{FF2B5EF4-FFF2-40B4-BE49-F238E27FC236}">
                    <a16:creationId xmlns:a16="http://schemas.microsoft.com/office/drawing/2014/main" id="{1A0B1529-143B-0744-9C17-E238701188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09625" y="627064"/>
                <a:ext cx="93663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8C301688-CF5E-D547-8D7D-5EE1CC2AC3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532160" y="428239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80</a:t>
                </a:r>
                <a:endParaRPr lang="en-US" altLang="en-US"/>
              </a:p>
            </p:txBody>
          </p:sp>
          <p:sp>
            <p:nvSpPr>
              <p:cNvPr id="191" name="Line 181">
                <a:extLst>
                  <a:ext uri="{FF2B5EF4-FFF2-40B4-BE49-F238E27FC236}">
                    <a16:creationId xmlns:a16="http://schemas.microsoft.com/office/drawing/2014/main" id="{538364E2-767B-CA4A-8F8D-5724E1A02C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03288" y="5405439"/>
                <a:ext cx="8002588" cy="0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2" name="Line 182">
                <a:extLst>
                  <a:ext uri="{FF2B5EF4-FFF2-40B4-BE49-F238E27FC236}">
                    <a16:creationId xmlns:a16="http://schemas.microsoft.com/office/drawing/2014/main" id="{02A37497-18A2-2F40-806A-3A5B4C09B8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47750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DCA7AD07-7E2F-F84C-BFB4-C6F024DAD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838" y="5543551"/>
                <a:ext cx="12824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0</a:t>
                </a:r>
                <a:endParaRPr lang="en-US" altLang="en-US"/>
              </a:p>
            </p:txBody>
          </p:sp>
          <p:sp>
            <p:nvSpPr>
              <p:cNvPr id="194" name="Line 184">
                <a:extLst>
                  <a:ext uri="{FF2B5EF4-FFF2-40B4-BE49-F238E27FC236}">
                    <a16:creationId xmlns:a16="http://schemas.microsoft.com/office/drawing/2014/main" id="{C4305ADC-AB49-2346-B4A4-285A7DFB35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87625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B40F95C0-7C2F-E841-9360-C00BB5FBF8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60625" y="5543551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20</a:t>
                </a:r>
                <a:endParaRPr lang="en-US" altLang="en-US"/>
              </a:p>
            </p:txBody>
          </p:sp>
          <p:sp>
            <p:nvSpPr>
              <p:cNvPr id="196" name="Line 186">
                <a:extLst>
                  <a:ext uri="{FF2B5EF4-FFF2-40B4-BE49-F238E27FC236}">
                    <a16:creationId xmlns:a16="http://schemas.microsoft.com/office/drawing/2014/main" id="{96D0B812-FB4F-A04B-91BD-F0F15DD910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33850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D15AF414-886D-E34C-86C0-9D17DE49F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6850" y="5543551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40</a:t>
                </a:r>
                <a:endParaRPr lang="en-US" altLang="en-US"/>
              </a:p>
            </p:txBody>
          </p:sp>
          <p:sp>
            <p:nvSpPr>
              <p:cNvPr id="198" name="Line 188">
                <a:extLst>
                  <a:ext uri="{FF2B5EF4-FFF2-40B4-BE49-F238E27FC236}">
                    <a16:creationId xmlns:a16="http://schemas.microsoft.com/office/drawing/2014/main" id="{2EDC000C-D6BC-BE42-9E9F-3F278A8442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75313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B3B31719-BFCC-B848-94DF-0612882953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6725" y="5543551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60</a:t>
                </a:r>
                <a:endParaRPr lang="en-US" altLang="en-US"/>
              </a:p>
            </p:txBody>
          </p:sp>
          <p:sp>
            <p:nvSpPr>
              <p:cNvPr id="200" name="Line 190">
                <a:extLst>
                  <a:ext uri="{FF2B5EF4-FFF2-40B4-BE49-F238E27FC236}">
                    <a16:creationId xmlns:a16="http://schemas.microsoft.com/office/drawing/2014/main" id="{04311156-C5CE-9740-92C1-17A694A205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15188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AC0C4925-D81C-B748-BBD7-D4E063476D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8188" y="5543551"/>
                <a:ext cx="256480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80</a:t>
                </a:r>
                <a:endParaRPr lang="en-US" altLang="en-US"/>
              </a:p>
            </p:txBody>
          </p:sp>
          <p:sp>
            <p:nvSpPr>
              <p:cNvPr id="202" name="Line 192">
                <a:extLst>
                  <a:ext uri="{FF2B5EF4-FFF2-40B4-BE49-F238E27FC236}">
                    <a16:creationId xmlns:a16="http://schemas.microsoft.com/office/drawing/2014/main" id="{4E2E7245-E36A-FF4C-95C9-AD6377F41A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761413" y="5405439"/>
                <a:ext cx="0" cy="93663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Rectangle 202">
                <a:extLst>
                  <a:ext uri="{FF2B5EF4-FFF2-40B4-BE49-F238E27FC236}">
                    <a16:creationId xmlns:a16="http://schemas.microsoft.com/office/drawing/2014/main" id="{249B7F25-A9AB-8240-B0F3-A6D2AF9D6D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2500" y="5543551"/>
                <a:ext cx="38472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000000"/>
                    </a:solidFill>
                  </a:rPr>
                  <a:t>100</a:t>
                </a:r>
                <a:endParaRPr lang="en-US" altLang="en-US"/>
              </a:p>
            </p:txBody>
          </p:sp>
          <p:sp>
            <p:nvSpPr>
              <p:cNvPr id="204" name="Rectangle 203">
                <a:extLst>
                  <a:ext uri="{FF2B5EF4-FFF2-40B4-BE49-F238E27FC236}">
                    <a16:creationId xmlns:a16="http://schemas.microsoft.com/office/drawing/2014/main" id="{8A260949-4AF5-854A-A260-D4A357F141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-1085530" y="2789558"/>
                <a:ext cx="2808461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lang="en-US" altLang="en-US" dirty="0">
                    <a:solidFill>
                      <a:srgbClr val="000000"/>
                    </a:solidFill>
                  </a:rPr>
                  <a:t>Mean College Quality Rank</a:t>
                </a:r>
                <a:endParaRPr lang="en-US" altLang="en-US" dirty="0"/>
              </a:p>
            </p:txBody>
          </p:sp>
          <p:sp>
            <p:nvSpPr>
              <p:cNvPr id="205" name="Rectangle 104">
                <a:extLst>
                  <a:ext uri="{FF2B5EF4-FFF2-40B4-BE49-F238E27FC236}">
                    <a16:creationId xmlns:a16="http://schemas.microsoft.com/office/drawing/2014/main" id="{C490ECCF-4EB4-3240-BB68-51D2D2C78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2440" y="4393248"/>
                <a:ext cx="45717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84-87 Coll. </a:t>
                </a:r>
                <a:r>
                  <a:rPr lang="en-US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Qual</a:t>
                </a: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Gradient (P75-P25) = 0.191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6" name="Rectangle 104">
                <a:extLst>
                  <a:ext uri="{FF2B5EF4-FFF2-40B4-BE49-F238E27FC236}">
                    <a16:creationId xmlns:a16="http://schemas.microsoft.com/office/drawing/2014/main" id="{9DF1C859-360F-6A44-A326-90A92A8F4D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2440" y="4725849"/>
                <a:ext cx="45717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88-90 Coll. </a:t>
                </a:r>
                <a:r>
                  <a:rPr lang="en-US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Qual</a:t>
                </a: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Gradient (P75-P25) = 0.192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7" name="Rectangle 104">
                <a:extLst>
                  <a:ext uri="{FF2B5EF4-FFF2-40B4-BE49-F238E27FC236}">
                    <a16:creationId xmlns:a16="http://schemas.microsoft.com/office/drawing/2014/main" id="{4419C117-7AB5-1B42-8113-37FE63322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82440" y="5030649"/>
                <a:ext cx="4571764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91-93 Coll. </a:t>
                </a:r>
                <a:r>
                  <a:rPr lang="en-US" dirty="0" err="1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Qual</a:t>
                </a:r>
                <a:r>
                  <a:rPr lang="en-US" dirty="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rPr>
                  <a:t> Gradient (P75-P25) = 0.181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526E214E-2AB1-E541-8274-8A3A19C6ED13}"/>
              </a:ext>
            </a:extLst>
          </p:cNvPr>
          <p:cNvSpPr txBox="1"/>
          <p:nvPr/>
        </p:nvSpPr>
        <p:spPr>
          <a:xfrm>
            <a:off x="7012774" y="6496977"/>
            <a:ext cx="465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https://opportunityinsights.org/paper/recentintergenerationalmobility/</a:t>
            </a:r>
            <a:endParaRPr lang="en-US" sz="1200" dirty="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596FE740-027A-42F2-A233-4FE71D2F68E9}"/>
              </a:ext>
            </a:extLst>
          </p:cNvPr>
          <p:cNvSpPr txBox="1"/>
          <p:nvPr/>
        </p:nvSpPr>
        <p:spPr>
          <a:xfrm>
            <a:off x="2171464" y="-7524"/>
            <a:ext cx="7849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4274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07FDB-41E6-8F44-8203-70547DE15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7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cational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80D12-9C4E-BC47-B531-110C52C20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F0C39B-D4AE-5147-BF9F-8542C6C34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908" y="977076"/>
            <a:ext cx="8708183" cy="5212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906545A-6122-6E4D-9A3C-B0D63E3654BE}"/>
              </a:ext>
            </a:extLst>
          </p:cNvPr>
          <p:cNvSpPr txBox="1"/>
          <p:nvPr/>
        </p:nvSpPr>
        <p:spPr>
          <a:xfrm>
            <a:off x="5091952" y="6456851"/>
            <a:ext cx="6451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https://www.brookings.edu/blog/social-mobility-memos/2014/10/27/the-inheritance-of-education/</a:t>
            </a:r>
            <a:endParaRPr lang="en-US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243DB7-2E4D-463C-BDA4-F4A53C4B0E86}"/>
              </a:ext>
            </a:extLst>
          </p:cNvPr>
          <p:cNvSpPr txBox="1"/>
          <p:nvPr/>
        </p:nvSpPr>
        <p:spPr>
          <a:xfrm>
            <a:off x="2171464" y="-7524"/>
            <a:ext cx="7849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3401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486338"/>
            <a:ext cx="10515600" cy="4602964"/>
          </a:xfrm>
        </p:spPr>
        <p:txBody>
          <a:bodyPr>
            <a:normAutofit/>
          </a:bodyPr>
          <a:lstStyle/>
          <a:p>
            <a:r>
              <a:rPr lang="en-US" dirty="0"/>
              <a:t>Business Ownership</a:t>
            </a:r>
          </a:p>
          <a:p>
            <a:r>
              <a:rPr lang="en-US" dirty="0"/>
              <a:t>Inventions</a:t>
            </a:r>
          </a:p>
          <a:p>
            <a:r>
              <a:rPr lang="en-US" dirty="0"/>
              <a:t>Job Networks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E94A28-A01F-495E-B508-8838791FE940}"/>
              </a:ext>
            </a:extLst>
          </p:cNvPr>
          <p:cNvSpPr txBox="1"/>
          <p:nvPr/>
        </p:nvSpPr>
        <p:spPr>
          <a:xfrm>
            <a:off x="2171464" y="-7524"/>
            <a:ext cx="7849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Barriers to Upward Mobility and Policy Options</a:t>
            </a:r>
            <a:endParaRPr lang="en-US" sz="2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E7AB241-7D9A-450E-B9E6-1F0AABF3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30663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Opportunities: </a:t>
            </a:r>
            <a:br>
              <a:rPr lang="en-US" dirty="0"/>
            </a:br>
            <a:r>
              <a:rPr lang="en-US" dirty="0"/>
              <a:t>	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</p:spTree>
    <p:extLst>
      <p:ext uri="{BB962C8B-B14F-4D97-AF65-F5344CB8AC3E}">
        <p14:creationId xmlns:p14="http://schemas.microsoft.com/office/powerpoint/2010/main" val="7900780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72D39-0045-F642-9CBF-2FA51AF6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C7953-1DF2-C04D-82DC-1DF28237E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964" y="1084157"/>
            <a:ext cx="4376367" cy="5234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55F9D1-EDCD-3D4A-8F35-DA925E04E908}"/>
              </a:ext>
            </a:extLst>
          </p:cNvPr>
          <p:cNvSpPr txBox="1"/>
          <p:nvPr/>
        </p:nvSpPr>
        <p:spPr>
          <a:xfrm flipH="1">
            <a:off x="8911905" y="6475832"/>
            <a:ext cx="31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Graph from Sarada and Tocoian (2018)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3F32E8-28A6-B349-AB42-BDA289BAC666}"/>
              </a:ext>
            </a:extLst>
          </p:cNvPr>
          <p:cNvSpPr/>
          <p:nvPr/>
        </p:nvSpPr>
        <p:spPr>
          <a:xfrm rot="20505120">
            <a:off x="7211995" y="2926858"/>
            <a:ext cx="2363268" cy="538638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0F3A1B-CBE6-A243-85EE-D23FB3E28F92}"/>
              </a:ext>
            </a:extLst>
          </p:cNvPr>
          <p:cNvSpPr txBox="1"/>
          <p:nvPr/>
        </p:nvSpPr>
        <p:spPr>
          <a:xfrm>
            <a:off x="412763" y="1765366"/>
            <a:ext cx="57543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Ownership of a business is a big indicator of wealth accumulation</a:t>
            </a:r>
          </a:p>
          <a:p>
            <a:endParaRPr lang="en-US" sz="2800" b="1" dirty="0">
              <a:solidFill>
                <a:srgbClr val="0C4C88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Children from a wealthy family are more likely to incorporate a business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C4C88"/>
              </a:solidFill>
            </a:endParaRPr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0CC09784-AE58-4148-9016-CCB2D4560932}"/>
              </a:ext>
            </a:extLst>
          </p:cNvPr>
          <p:cNvSpPr/>
          <p:nvPr/>
        </p:nvSpPr>
        <p:spPr>
          <a:xfrm>
            <a:off x="7343850" y="3530432"/>
            <a:ext cx="120580" cy="538648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DF481458-0EC3-4135-ACD8-B57362F7C466}"/>
              </a:ext>
            </a:extLst>
          </p:cNvPr>
          <p:cNvSpPr/>
          <p:nvPr/>
        </p:nvSpPr>
        <p:spPr>
          <a:xfrm>
            <a:off x="10792110" y="2409720"/>
            <a:ext cx="120580" cy="341644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39B5AD4D-0EE2-4886-BC13-3AA67EBC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Business Incorporation</a:t>
            </a:r>
          </a:p>
        </p:txBody>
      </p:sp>
    </p:spTree>
    <p:extLst>
      <p:ext uri="{BB962C8B-B14F-4D97-AF65-F5344CB8AC3E}">
        <p14:creationId xmlns:p14="http://schemas.microsoft.com/office/powerpoint/2010/main" val="6702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378C33-C974-6049-ADBC-C8BF1F7648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2B414D"/>
                </a:solidFill>
              </a:rPr>
              <a:t>2 out of 3 sons of the top earners in Canada get access to their father’s employer.</a:t>
            </a:r>
          </a:p>
          <a:p>
            <a:r>
              <a:rPr lang="en-US" b="0" dirty="0">
                <a:solidFill>
                  <a:srgbClr val="2B414D"/>
                </a:solidFill>
              </a:rPr>
              <a:t>Much less access at lower levels of parental earnings.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B76F6-44B8-7C44-88DA-00451400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C593B1-5F80-3243-91A2-671C84C2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employment networks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8146F4-1614-C543-A4CC-824403A7E1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88265"/>
            <a:ext cx="5181600" cy="41434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920BFC-2AD8-4819-97B8-BD53196B1D2B}"/>
              </a:ext>
            </a:extLst>
          </p:cNvPr>
          <p:cNvSpPr txBox="1"/>
          <p:nvPr/>
        </p:nvSpPr>
        <p:spPr>
          <a:xfrm>
            <a:off x="2171464" y="-7524"/>
            <a:ext cx="7849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Barriers to Upward Mobility and Policy Options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277823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08796"/>
            <a:ext cx="3346056" cy="2652338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2000" b="0" dirty="0">
                <a:solidFill>
                  <a:srgbClr val="2B414D"/>
                </a:solidFill>
              </a:rPr>
              <a:t>High math-ability 3</a:t>
            </a:r>
            <a:r>
              <a:rPr lang="en-US" sz="2000" b="0" baseline="30000" dirty="0">
                <a:solidFill>
                  <a:srgbClr val="2B414D"/>
                </a:solidFill>
              </a:rPr>
              <a:t>rd</a:t>
            </a:r>
            <a:r>
              <a:rPr lang="en-US" sz="2000" b="0" dirty="0">
                <a:solidFill>
                  <a:srgbClr val="2B414D"/>
                </a:solidFill>
              </a:rPr>
              <a:t> graders go on to become inventors </a:t>
            </a:r>
            <a:r>
              <a:rPr lang="en-US" sz="2000" b="0" i="1" dirty="0">
                <a:solidFill>
                  <a:srgbClr val="2B414D"/>
                </a:solidFill>
              </a:rPr>
              <a:t>if</a:t>
            </a:r>
            <a:r>
              <a:rPr lang="en-US" sz="2000" b="0" dirty="0">
                <a:solidFill>
                  <a:srgbClr val="2B414D"/>
                </a:solidFill>
              </a:rPr>
              <a:t> their family is well-off.</a:t>
            </a:r>
          </a:p>
          <a:p>
            <a:pPr marL="0" indent="0">
              <a:buNone/>
            </a:pPr>
            <a:endParaRPr lang="en-US" sz="2000" b="0" dirty="0">
              <a:solidFill>
                <a:srgbClr val="2B414D"/>
              </a:solidFill>
            </a:endParaRPr>
          </a:p>
          <a:p>
            <a:pPr marL="0" indent="0">
              <a:buNone/>
            </a:pPr>
            <a:endParaRPr lang="en-US" sz="2000" b="0" dirty="0">
              <a:solidFill>
                <a:srgbClr val="2B414D"/>
              </a:solidFill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rgbClr val="2B414D"/>
                </a:solidFill>
              </a:rPr>
              <a:t>(Also if they grow up in high-innovation areas)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49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79EF08C-AA7D-4229-9FD0-FA1029338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335" y="1654852"/>
            <a:ext cx="6630582" cy="4392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95F887-1DEE-4FFC-9B69-76CC438568E3}"/>
              </a:ext>
            </a:extLst>
          </p:cNvPr>
          <p:cNvSpPr txBox="1"/>
          <p:nvPr/>
        </p:nvSpPr>
        <p:spPr>
          <a:xfrm flipH="1">
            <a:off x="9630894" y="6450347"/>
            <a:ext cx="31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Graph from Bell et al (2018)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231DF9-0D14-4E7B-8ED3-EA38E7A30562}"/>
              </a:ext>
            </a:extLst>
          </p:cNvPr>
          <p:cNvSpPr txBox="1"/>
          <p:nvPr/>
        </p:nvSpPr>
        <p:spPr>
          <a:xfrm>
            <a:off x="2171464" y="-7524"/>
            <a:ext cx="7849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IV. Exploring Barriers to Upward Mobility and Policy Options</a:t>
            </a:r>
            <a:endParaRPr lang="en-US" sz="2400" dirty="0"/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69D63F37-B9F9-4E94-853A-4C3DF2E2B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Inventions</a:t>
            </a:r>
          </a:p>
        </p:txBody>
      </p:sp>
    </p:spTree>
    <p:extLst>
      <p:ext uri="{BB962C8B-B14F-4D97-AF65-F5344CB8AC3E}">
        <p14:creationId xmlns:p14="http://schemas.microsoft.com/office/powerpoint/2010/main" val="21328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021" y="1672447"/>
            <a:ext cx="5176348" cy="3667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76278-44AD-48A9-8F33-D395C3CC1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22906" y="1304246"/>
            <a:ext cx="3720115" cy="3502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2631" y="2370601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mobility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5983030"/>
            <a:ext cx="9144000" cy="8749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&lt;location/audience&gt;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&lt;date&gt;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3F742F-1C14-2F4B-B5B8-9D313DAC47AE}"/>
              </a:ext>
            </a:extLst>
          </p:cNvPr>
          <p:cNvSpPr txBox="1"/>
          <p:nvPr/>
        </p:nvSpPr>
        <p:spPr>
          <a:xfrm>
            <a:off x="1634362" y="4879011"/>
            <a:ext cx="42794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Kathryn Wilson, Ph.D.</a:t>
            </a:r>
          </a:p>
          <a:p>
            <a:pPr algn="ctr"/>
            <a:r>
              <a:rPr lang="en-US" sz="2400" dirty="0"/>
              <a:t>Kent State University</a:t>
            </a:r>
          </a:p>
          <a:p>
            <a:pPr algn="ctr"/>
            <a:r>
              <a:rPr lang="en-US" sz="2000" dirty="0"/>
              <a:t>May 2, 2022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797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6689-B14B-D247-A44B-2EA5ACB2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Po</a:t>
            </a:r>
            <a:r>
              <a:rPr lang="en-US" dirty="0"/>
              <a:t>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12D89-BBDC-EC44-9DC1-80A41E2DD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Investments in education</a:t>
            </a:r>
          </a:p>
          <a:p>
            <a:pPr lvl="1"/>
            <a:r>
              <a:rPr lang="en-US" dirty="0"/>
              <a:t>Make preparedness for college more universally available.</a:t>
            </a:r>
          </a:p>
          <a:p>
            <a:r>
              <a:rPr lang="en-US" dirty="0"/>
              <a:t>Entrepreneurship</a:t>
            </a:r>
          </a:p>
          <a:p>
            <a:pPr lvl="1"/>
            <a:r>
              <a:rPr lang="en-US" dirty="0"/>
              <a:t>Introduce children to it at an early age and seek to reduce barriers to starting a business.</a:t>
            </a:r>
          </a:p>
          <a:p>
            <a:r>
              <a:rPr lang="en-US" dirty="0"/>
              <a:t>Housing vouchers, public housing, zoning laws</a:t>
            </a:r>
          </a:p>
          <a:p>
            <a:pPr lvl="1"/>
            <a:r>
              <a:rPr lang="en-US" dirty="0"/>
              <a:t>Help underprivileged children grow up in neighborhoods conducive to mobility.</a:t>
            </a:r>
          </a:p>
          <a:p>
            <a:r>
              <a:rPr lang="en-US" dirty="0"/>
              <a:t>Implement policies to reduce inequality.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B65C1-0405-3747-9CCA-06FE1211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339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681E-1822-1742-8FD6-EA094AD4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Economic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7B667-75BB-3D43-B3B5-F7965FC9D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659496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lvl="1"/>
            <a:r>
              <a:rPr lang="en-US" dirty="0"/>
              <a:t>Absolute vs Relative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lvl="1"/>
            <a:r>
              <a:rPr lang="en-US" dirty="0"/>
              <a:t>Absolute mobility is in decline</a:t>
            </a:r>
          </a:p>
          <a:p>
            <a:pPr lvl="1"/>
            <a:r>
              <a:rPr lang="en-US" dirty="0"/>
              <a:t>Relative mobility is much lower in the U.S. than elsewhere.</a:t>
            </a:r>
          </a:p>
          <a:p>
            <a:pPr lvl="2"/>
            <a:r>
              <a:rPr lang="en-US" dirty="0"/>
              <a:t>Brings into question the notion of the  “American dream”.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desirable level of economic mobility?</a:t>
            </a:r>
          </a:p>
          <a:p>
            <a:pPr lvl="1"/>
            <a:r>
              <a:rPr lang="en-US" dirty="0"/>
              <a:t>Absolute: concern that 50% of kids are treading water or falling behind.</a:t>
            </a:r>
          </a:p>
          <a:p>
            <a:pPr lvl="1"/>
            <a:r>
              <a:rPr lang="en-US" dirty="0"/>
              <a:t>Relative: not as much as people seem to think there is.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barriers to upward mobility and policy options</a:t>
            </a:r>
          </a:p>
          <a:p>
            <a:pPr lvl="1"/>
            <a:r>
              <a:rPr lang="en-US" dirty="0"/>
              <a:t>Education and Career Opportunities are both avenues but also barriers to mobility</a:t>
            </a:r>
          </a:p>
          <a:p>
            <a:pPr lvl="1"/>
            <a:r>
              <a:rPr lang="en-US" dirty="0"/>
              <a:t>There are plenty of levers to pull to increase mobility.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AC4F7-CBF4-5B46-A1B9-802E6892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934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31FED-3158-4041-B49F-33E88EC3B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09" y="940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Cry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ptocurrency: Geoffrey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</a:rPr>
              <a:t>Woglom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17AE0-0462-4108-A9DF-D6DB663A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pic>
        <p:nvPicPr>
          <p:cNvPr id="12" name="Content Placeholder 11" descr="Graphical user interface, chart, application, line chart&#10;&#10;Description automatically generated">
            <a:extLst>
              <a:ext uri="{FF2B5EF4-FFF2-40B4-BE49-F238E27FC236}">
                <a16:creationId xmlns:a16="http://schemas.microsoft.com/office/drawing/2014/main" id="{9ACBCEA4-E927-4096-8DAA-42D41D380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151" y="1403496"/>
            <a:ext cx="11455697" cy="457731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6F7EA4-CE5B-459D-B713-F636F350EDA4}"/>
              </a:ext>
            </a:extLst>
          </p:cNvPr>
          <p:cNvSpPr txBox="1"/>
          <p:nvPr/>
        </p:nvSpPr>
        <p:spPr>
          <a:xfrm>
            <a:off x="1179390" y="2489827"/>
            <a:ext cx="4086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Blue Line </a:t>
            </a:r>
            <a:r>
              <a:rPr lang="en-US" sz="2800" dirty="0"/>
              <a:t>Price of Bitcoin</a:t>
            </a:r>
          </a:p>
          <a:p>
            <a:r>
              <a:rPr lang="en-US" sz="2800" dirty="0">
                <a:solidFill>
                  <a:srgbClr val="C00000"/>
                </a:solidFill>
              </a:rPr>
              <a:t>Red Line:  </a:t>
            </a:r>
            <a:r>
              <a:rPr lang="en-US" sz="2800" dirty="0"/>
              <a:t>Price of Gold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D9BA70-B58F-43D9-A48A-C6E3DD1DB05D}"/>
              </a:ext>
            </a:extLst>
          </p:cNvPr>
          <p:cNvGrpSpPr/>
          <p:nvPr/>
        </p:nvGrpSpPr>
        <p:grpSpPr>
          <a:xfrm>
            <a:off x="5057775" y="1845643"/>
            <a:ext cx="5879648" cy="2831132"/>
            <a:chOff x="5762624" y="1811925"/>
            <a:chExt cx="5238752" cy="260291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D8CF569-62E3-4D0F-AE4E-975FCB31663C}"/>
                </a:ext>
              </a:extLst>
            </p:cNvPr>
            <p:cNvSpPr txBox="1"/>
            <p:nvPr/>
          </p:nvSpPr>
          <p:spPr>
            <a:xfrm>
              <a:off x="5762624" y="1811925"/>
              <a:ext cx="5238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Almost 500% increase in 6 months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6794D6A-ED8B-472B-8B6D-1F9112E8D3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8940" y="2523286"/>
              <a:ext cx="510948" cy="189155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141E6DC-582F-43BC-9973-7BAE5621A70E}"/>
              </a:ext>
            </a:extLst>
          </p:cNvPr>
          <p:cNvSpPr txBox="1"/>
          <p:nvPr/>
        </p:nvSpPr>
        <p:spPr>
          <a:xfrm>
            <a:off x="1892599" y="3565679"/>
            <a:ext cx="2248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On, 12/9, 1PM</a:t>
            </a:r>
            <a:br>
              <a:rPr lang="en-US" sz="2400" dirty="0"/>
            </a:br>
            <a:r>
              <a:rPr lang="en-US" sz="2400" dirty="0"/>
              <a:t>1 bitcoin = $48k</a:t>
            </a:r>
          </a:p>
        </p:txBody>
      </p:sp>
    </p:spTree>
    <p:extLst>
      <p:ext uri="{BB962C8B-B14F-4D97-AF65-F5344CB8AC3E}">
        <p14:creationId xmlns:p14="http://schemas.microsoft.com/office/powerpoint/2010/main" val="351799249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Kathryn Wilson, Ph.D.</a:t>
            </a:r>
          </a:p>
          <a:p>
            <a:pPr marL="0" indent="0" algn="ctr">
              <a:buNone/>
            </a:pPr>
            <a:r>
              <a:rPr lang="en-US" dirty="0"/>
              <a:t>kwilson3@kent.edu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587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 err="1"/>
              <a:t>Oana</a:t>
            </a:r>
            <a:r>
              <a:rPr lang="en-US" dirty="0"/>
              <a:t> </a:t>
            </a:r>
            <a:r>
              <a:rPr lang="en-US" dirty="0" err="1"/>
              <a:t>Tocoian</a:t>
            </a:r>
            <a:r>
              <a:rPr lang="en-US" dirty="0"/>
              <a:t>, UCSD</a:t>
            </a:r>
          </a:p>
          <a:p>
            <a:pPr lvl="1"/>
            <a:r>
              <a:rPr lang="en-US" dirty="0"/>
              <a:t>Kathryn Wilson, Kent State University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NEED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52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91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510363" y="1508125"/>
            <a:ext cx="11323674" cy="42535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desirable level of economic mobility?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barriers to upward mobility and policy options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5BA4-4BB9-4FFD-B62F-153A6732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What do we mean by economic mobility?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92C4C-A974-4D2D-954E-83E4E1C6E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 and 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8DB3-74B0-4153-9A22-40621C51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28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7DF5-6751-D34D-B769-082BAFA3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Mobility –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5E8B2-B9AB-A846-9356-08D94553E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9471660" cy="4529579"/>
          </a:xfrm>
        </p:spPr>
        <p:txBody>
          <a:bodyPr>
            <a:normAutofit/>
          </a:bodyPr>
          <a:lstStyle/>
          <a:p>
            <a:r>
              <a:rPr lang="en-US" dirty="0"/>
              <a:t>Economic Mobility – Our working definition:</a:t>
            </a:r>
          </a:p>
          <a:p>
            <a:pPr lvl="1"/>
            <a:r>
              <a:rPr lang="en-US" dirty="0"/>
              <a:t>Ability to advance beyond the status of your parents.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Variety of measures:</a:t>
            </a:r>
          </a:p>
          <a:p>
            <a:pPr lvl="1"/>
            <a:r>
              <a:rPr lang="en-US" dirty="0"/>
              <a:t>Income</a:t>
            </a:r>
          </a:p>
          <a:p>
            <a:pPr lvl="1"/>
            <a:r>
              <a:rPr lang="en-US" dirty="0"/>
              <a:t>Wealth</a:t>
            </a:r>
          </a:p>
          <a:p>
            <a:pPr lvl="1"/>
            <a:r>
              <a:rPr lang="en-US" dirty="0"/>
              <a:t>Education level</a:t>
            </a:r>
          </a:p>
          <a:p>
            <a:pPr lvl="1"/>
            <a:r>
              <a:rPr lang="en-US" dirty="0"/>
              <a:t>Occupation</a:t>
            </a:r>
          </a:p>
          <a:p>
            <a:pPr lvl="1"/>
            <a:r>
              <a:rPr lang="en-US" dirty="0"/>
              <a:t>Home ownership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C5CA8-FD54-6C49-917A-8EF3B5FB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3C586-7924-480D-880B-C8D02853BB22}"/>
              </a:ext>
            </a:extLst>
          </p:cNvPr>
          <p:cNvSpPr/>
          <p:nvPr/>
        </p:nvSpPr>
        <p:spPr>
          <a:xfrm>
            <a:off x="1727860" y="5495443"/>
            <a:ext cx="9356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B414D"/>
                </a:solidFill>
              </a:rPr>
              <a:t>We will consider </a:t>
            </a:r>
            <a:r>
              <a:rPr lang="en-US" sz="3200" i="1" dirty="0">
                <a:solidFill>
                  <a:srgbClr val="2B414D"/>
                </a:solidFill>
              </a:rPr>
              <a:t>intergenerational mobility in </a:t>
            </a:r>
            <a:r>
              <a:rPr lang="en-US" sz="3200" i="1" u="sng" dirty="0">
                <a:solidFill>
                  <a:srgbClr val="2B414D"/>
                </a:solidFill>
              </a:rPr>
              <a:t>INCOME.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86C5D68-47D6-49B4-91C4-FDFD6658EB11}"/>
              </a:ext>
            </a:extLst>
          </p:cNvPr>
          <p:cNvSpPr/>
          <p:nvPr/>
        </p:nvSpPr>
        <p:spPr>
          <a:xfrm>
            <a:off x="4100340" y="3429000"/>
            <a:ext cx="617220" cy="17630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18ADE-A381-4371-9AF4-41892585E10C}"/>
              </a:ext>
            </a:extLst>
          </p:cNvPr>
          <p:cNvSpPr txBox="1"/>
          <p:nvPr/>
        </p:nvSpPr>
        <p:spPr>
          <a:xfrm>
            <a:off x="4874940" y="3869054"/>
            <a:ext cx="6209520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C4C88"/>
                </a:solidFill>
              </a:rPr>
              <a:t>More Broadly:</a:t>
            </a:r>
          </a:p>
          <a:p>
            <a:r>
              <a:rPr lang="en-US" sz="2400" dirty="0"/>
              <a:t>The ability to improve your socioeconomic class.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F27D82-EABE-471D-9100-F4A704E5F6EF}"/>
              </a:ext>
            </a:extLst>
          </p:cNvPr>
          <p:cNvSpPr txBox="1"/>
          <p:nvPr/>
        </p:nvSpPr>
        <p:spPr>
          <a:xfrm>
            <a:off x="3206651" y="-29716"/>
            <a:ext cx="577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I. What do we mean by economic mobility?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924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46375</TotalTime>
  <Words>2855</Words>
  <Application>Microsoft Macintosh PowerPoint</Application>
  <PresentationFormat>Widescreen</PresentationFormat>
  <Paragraphs>446</Paragraphs>
  <Slides>53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Arial</vt:lpstr>
      <vt:lpstr>Calibri</vt:lpstr>
      <vt:lpstr>Courier New</vt:lpstr>
      <vt:lpstr>Wingdings</vt:lpstr>
      <vt:lpstr>Custom Design</vt:lpstr>
      <vt:lpstr>PowerPoint Presentation</vt:lpstr>
      <vt:lpstr> Available NEED Topics Include:</vt:lpstr>
      <vt:lpstr> Course Outline</vt:lpstr>
      <vt:lpstr>Submitting Questions</vt:lpstr>
      <vt:lpstr>Economic mobility</vt:lpstr>
      <vt:lpstr>Credits and Disclaimer</vt:lpstr>
      <vt:lpstr>Outline</vt:lpstr>
      <vt:lpstr>I. What do we mean by economic mobility? </vt:lpstr>
      <vt:lpstr>Economic Mobility – Defined</vt:lpstr>
      <vt:lpstr>Absolute and Relative Mobility </vt:lpstr>
      <vt:lpstr>More on Absolute vs Relative Mobility</vt:lpstr>
      <vt:lpstr>Economic Growth and Mobility</vt:lpstr>
      <vt:lpstr>II. Empirical patterns of Economic Mobility</vt:lpstr>
      <vt:lpstr>Mobility – Big Picture for Absolute Mobility</vt:lpstr>
      <vt:lpstr>PowerPoint Presentation</vt:lpstr>
      <vt:lpstr>Absolute Mobility by Birth Cohort</vt:lpstr>
      <vt:lpstr>American Dream: Geography Matters</vt:lpstr>
      <vt:lpstr> Absolute Mobility: Race</vt:lpstr>
      <vt:lpstr> Absolute Mobility: Gender</vt:lpstr>
      <vt:lpstr>Measuring Relative Mobility</vt:lpstr>
      <vt:lpstr>Transition Probabilities in the United States</vt:lpstr>
      <vt:lpstr>Transitions: International Comparisons</vt:lpstr>
      <vt:lpstr>American Dream: Geography Matters</vt:lpstr>
      <vt:lpstr>Relative Mobility: Race</vt:lpstr>
      <vt:lpstr>Relative Mobility: Gender</vt:lpstr>
      <vt:lpstr>  Summary of Empirical Patterns</vt:lpstr>
      <vt:lpstr>III. What is the desirable level of economic mobility?</vt:lpstr>
      <vt:lpstr>Absolute or Relative Mobility?</vt:lpstr>
      <vt:lpstr> The “Right” Level of Relative Mobility</vt:lpstr>
      <vt:lpstr>How is the Mobility Porridge?</vt:lpstr>
      <vt:lpstr>Survey Says on Upward Mobility from the BOTTOM</vt:lpstr>
      <vt:lpstr>Survey Says on Downward Mobility from the TOP</vt:lpstr>
      <vt:lpstr>Preferences hit Awkward Truth: Math</vt:lpstr>
      <vt:lpstr>Public Perception and Sentiment</vt:lpstr>
      <vt:lpstr>The “American Dream” Shapes Perceptions</vt:lpstr>
      <vt:lpstr>Mobility and Inequality</vt:lpstr>
      <vt:lpstr>PowerPoint Presentation</vt:lpstr>
      <vt:lpstr>IV. Exploring barriers to upward mobility and policy options</vt:lpstr>
      <vt:lpstr>Barriers to Upward Mobility</vt:lpstr>
      <vt:lpstr>Barriers to Upward Mobility – Birth Lottery</vt:lpstr>
      <vt:lpstr>Barriers to Upward Mobility – Structural</vt:lpstr>
      <vt:lpstr>Education: an Avenue and Barrier to Mobility</vt:lpstr>
      <vt:lpstr>College Attendance Rates – by Parent’s Income</vt:lpstr>
      <vt:lpstr>College Quality Rank – by Parent’s Income</vt:lpstr>
      <vt:lpstr>Educational Mobility</vt:lpstr>
      <vt:lpstr>Career Opportunities:   an Avenue and Barrier to Mobility</vt:lpstr>
      <vt:lpstr>Career Opportunities – Business Incorporation</vt:lpstr>
      <vt:lpstr>Career Opportunities – employment networks</vt:lpstr>
      <vt:lpstr>Career Opportunities – Inventions</vt:lpstr>
      <vt:lpstr> Policy Options</vt:lpstr>
      <vt:lpstr> Summary: Economic Mobility</vt:lpstr>
      <vt:lpstr>Cryptocurrency: Geoffrey Woglom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mobility</dc:title>
  <dc:creator>haveman</dc:creator>
  <cp:lastModifiedBy>haveman</cp:lastModifiedBy>
  <cp:revision>190</cp:revision>
  <cp:lastPrinted>2019-05-22T16:43:00Z</cp:lastPrinted>
  <dcterms:created xsi:type="dcterms:W3CDTF">2019-05-21T15:04:18Z</dcterms:created>
  <dcterms:modified xsi:type="dcterms:W3CDTF">2022-05-02T17:20:03Z</dcterms:modified>
</cp:coreProperties>
</file>