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3"/>
  </p:notesMasterIdLst>
  <p:sldIdLst>
    <p:sldId id="4405" r:id="rId2"/>
    <p:sldId id="4001" r:id="rId3"/>
    <p:sldId id="4406" r:id="rId4"/>
    <p:sldId id="4182" r:id="rId5"/>
    <p:sldId id="256" r:id="rId6"/>
    <p:sldId id="4135" r:id="rId7"/>
    <p:sldId id="259" r:id="rId8"/>
    <p:sldId id="1557" r:id="rId9"/>
    <p:sldId id="1584" r:id="rId10"/>
    <p:sldId id="4308" r:id="rId11"/>
    <p:sldId id="1583" r:id="rId12"/>
    <p:sldId id="4309" r:id="rId13"/>
    <p:sldId id="4310" r:id="rId14"/>
    <p:sldId id="1558" r:id="rId15"/>
    <p:sldId id="1555" r:id="rId16"/>
    <p:sldId id="1631" r:id="rId17"/>
    <p:sldId id="1632" r:id="rId18"/>
    <p:sldId id="1630" r:id="rId19"/>
    <p:sldId id="1618" r:id="rId20"/>
    <p:sldId id="1600" r:id="rId21"/>
    <p:sldId id="1633" r:id="rId22"/>
    <p:sldId id="1643" r:id="rId23"/>
    <p:sldId id="1645" r:id="rId24"/>
    <p:sldId id="1590" r:id="rId25"/>
    <p:sldId id="1592" r:id="rId26"/>
    <p:sldId id="1591" r:id="rId27"/>
    <p:sldId id="1644" r:id="rId28"/>
    <p:sldId id="1646" r:id="rId29"/>
    <p:sldId id="1641" r:id="rId30"/>
    <p:sldId id="4312" r:id="rId31"/>
    <p:sldId id="4313" r:id="rId32"/>
    <p:sldId id="1579" r:id="rId33"/>
    <p:sldId id="4136" r:id="rId34"/>
    <p:sldId id="1562" r:id="rId35"/>
    <p:sldId id="1551" r:id="rId36"/>
    <p:sldId id="1614" r:id="rId37"/>
    <p:sldId id="334" r:id="rId38"/>
    <p:sldId id="1647" r:id="rId39"/>
    <p:sldId id="1648" r:id="rId40"/>
    <p:sldId id="1649" r:id="rId41"/>
    <p:sldId id="1634" r:id="rId42"/>
    <p:sldId id="1642" r:id="rId43"/>
    <p:sldId id="1638" r:id="rId44"/>
    <p:sldId id="1637" r:id="rId45"/>
    <p:sldId id="1572" r:id="rId46"/>
    <p:sldId id="1657" r:id="rId47"/>
    <p:sldId id="1655" r:id="rId48"/>
    <p:sldId id="1654" r:id="rId49"/>
    <p:sldId id="1640" r:id="rId50"/>
    <p:sldId id="1624" r:id="rId51"/>
    <p:sldId id="1625" r:id="rId52"/>
    <p:sldId id="1629" r:id="rId53"/>
    <p:sldId id="4137" r:id="rId54"/>
    <p:sldId id="1616" r:id="rId55"/>
    <p:sldId id="1661" r:id="rId56"/>
    <p:sldId id="1575" r:id="rId57"/>
    <p:sldId id="1663" r:id="rId58"/>
    <p:sldId id="1662" r:id="rId59"/>
    <p:sldId id="4407" r:id="rId60"/>
    <p:sldId id="4111" r:id="rId61"/>
    <p:sldId id="4125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8" autoAdjust="0"/>
    <p:restoredTop sz="94859"/>
  </p:normalViewPr>
  <p:slideViewPr>
    <p:cSldViewPr snapToGrid="0" snapToObjects="1">
      <p:cViewPr varScale="1">
        <p:scale>
          <a:sx n="104" d="100"/>
          <a:sy n="104" d="100"/>
        </p:scale>
        <p:origin x="240" y="4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7" d="100"/>
        <a:sy n="177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49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Chetty et al (2017) –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Mobility Report Cards: The Role of Colleges in Intergenerational Mobility”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9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aparnamathur/2018/07/16/the-u-s-does-poorly-on-yet-another-metric-of-economic-mobility/#5566a6726a7b" TargetMode="Externa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race_abs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gender_ab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s.org/blog/absolute-and-relative-mobility-short-primer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11_generations_isaacs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race_rel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gender_rel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4/10/27/the-inheritance-of-education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4/10/27/the-inheritance-of-education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bitcoin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an@oakland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Winter</a:t>
            </a:r>
            <a:r>
              <a:rPr lang="en-US" sz="3600" b="1" i="1" dirty="0"/>
              <a:t>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Sonoma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February-March,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688563"/>
            <a:ext cx="11119060" cy="442572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There are basic concepts:</a:t>
            </a:r>
          </a:p>
          <a:p>
            <a:pPr marL="0" indent="0">
              <a:buNone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 </a:t>
            </a:r>
            <a:r>
              <a:rPr lang="en-US" b="0" dirty="0">
                <a:solidFill>
                  <a:srgbClr val="2B414D"/>
                </a:solidFill>
              </a:rPr>
              <a:t>from one’s parent.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00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E892-632D-8C40-B503-F2928186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vs Relative: Escalator Analogy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66332-64CC-5644-A269-87B25098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B4D44D-211E-F341-8455-88D9C5E5EB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Absolute Mobility</a:t>
            </a:r>
          </a:p>
          <a:p>
            <a:pPr lvl="1"/>
            <a:r>
              <a:rPr lang="en-US" dirty="0"/>
              <a:t>You’re moving up the escalator.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Mobility</a:t>
            </a:r>
          </a:p>
          <a:p>
            <a:pPr lvl="1"/>
            <a:r>
              <a:rPr lang="en-US" dirty="0"/>
              <a:t>You’re moving up the escalator and passing other people.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25EB0449-26BB-734F-9751-4AB26E83B4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5871" y="1945203"/>
            <a:ext cx="5181600" cy="3265117"/>
          </a:xfrm>
        </p:spPr>
      </p:pic>
    </p:spTree>
    <p:extLst>
      <p:ext uri="{BB962C8B-B14F-4D97-AF65-F5344CB8AC3E}">
        <p14:creationId xmlns:p14="http://schemas.microsoft.com/office/powerpoint/2010/main" val="30358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relative mobility.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3307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Economic growth should drive absolute mobility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</a:t>
            </a:r>
          </a:p>
          <a:p>
            <a:pPr lvl="1"/>
            <a:r>
              <a:rPr lang="en-US" dirty="0"/>
              <a:t>Growth does not have implications whether kids are more or less likely to rise above their parent’s position in the income distribution.</a:t>
            </a:r>
          </a:p>
          <a:p>
            <a:endParaRPr lang="en-US" sz="1400" dirty="0"/>
          </a:p>
          <a:p>
            <a:r>
              <a:rPr lang="en-US" dirty="0"/>
              <a:t>Food for thought:</a:t>
            </a:r>
          </a:p>
          <a:p>
            <a:pPr marL="0" indent="0">
              <a:buNone/>
            </a:pPr>
            <a:endParaRPr lang="en-US" dirty="0"/>
          </a:p>
          <a:p>
            <a:pPr lvl="4"/>
            <a:r>
              <a:rPr lang="en-US" sz="2800" b="1" dirty="0"/>
              <a:t>What does rising GDP say about living standards?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99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For millennials, the fraction is closer to 50%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27188F-796B-4BB1-8021-5C53CAB5C5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FF3F11-48F0-4772-B7BF-AB8B02BC53E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F49CD-4FA5-4BF9-AE5C-503892B9990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2FBD-E1D6-854F-BAFE-59F0BBE5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Abs</a:t>
            </a:r>
            <a:r>
              <a:rPr lang="en-US" dirty="0"/>
              <a:t>olute Mobility Matters: Life Expectancy</a:t>
            </a:r>
          </a:p>
        </p:txBody>
      </p:sp>
      <p:pic>
        <p:nvPicPr>
          <p:cNvPr id="6" name="Content Placeholder 5" descr="A screenshot of a map&#10;&#10;Description automatically generated">
            <a:extLst>
              <a:ext uri="{FF2B5EF4-FFF2-40B4-BE49-F238E27FC236}">
                <a16:creationId xmlns:a16="http://schemas.microsoft.com/office/drawing/2014/main" id="{9444ABF8-167F-2649-8DF0-D7A574BE8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855" y="1018146"/>
            <a:ext cx="7826289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AA76E-DF3C-5240-9161-21788371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65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506F-9187-E243-AD2E-5870BB12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Mobility is Also in Decline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67339-EA68-894A-8889-5CDEFF38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B2AA9-2FFC-3D41-9FDC-C096153E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254" y="1018146"/>
            <a:ext cx="7117492" cy="5212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BF6D1-414C-314C-8D0C-C40D2DE679A5}"/>
              </a:ext>
            </a:extLst>
          </p:cNvPr>
          <p:cNvSpPr txBox="1"/>
          <p:nvPr/>
        </p:nvSpPr>
        <p:spPr>
          <a:xfrm>
            <a:off x="3187099" y="6535227"/>
            <a:ext cx="9004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https://www.forbes.com/sites/aparnamathur/2018/07/16/the-u-s-does-poorly-on-yet-another-metric-of-economic-mobility/#5566a6726a7b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219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3828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0E43-E2B0-394A-92AF-888BB7E0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Ab</a:t>
            </a:r>
            <a:r>
              <a:rPr lang="en-US" dirty="0"/>
              <a:t>solute Mobility: Race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AB5E54-69D3-574C-AB74-C23B1AA52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21280" y="1018146"/>
            <a:ext cx="6949439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43A30-A205-DD4F-96E8-BE94BB6C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52C0E-46BA-C84F-AA51-0F67C25A3C49}"/>
              </a:ext>
            </a:extLst>
          </p:cNvPr>
          <p:cNvSpPr/>
          <p:nvPr/>
        </p:nvSpPr>
        <p:spPr>
          <a:xfrm>
            <a:off x="2651126" y="1050925"/>
            <a:ext cx="164464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A0D34-FB53-4250-BD87-BE408190907E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94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BB2E-73F6-C34B-890E-DB2B2EF7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Abs</a:t>
            </a:r>
            <a:r>
              <a:rPr lang="en-US" dirty="0"/>
              <a:t>olute Mobility: Gender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B36096-A91C-414B-ADC8-0D2569D0A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720634" y="1018146"/>
            <a:ext cx="6750731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B4041-56A9-DF41-BA13-BA55591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EED73-2A55-BA4B-842E-6431E02121E9}"/>
              </a:ext>
            </a:extLst>
          </p:cNvPr>
          <p:cNvSpPr/>
          <p:nvPr/>
        </p:nvSpPr>
        <p:spPr>
          <a:xfrm>
            <a:off x="2762252" y="1050925"/>
            <a:ext cx="1597024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81F6F-50EF-4F73-8925-1EE7639D58C7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860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parent.</a:t>
            </a:r>
          </a:p>
          <a:p>
            <a:endParaRPr lang="en-US" dirty="0"/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/>
              <a:t>Perfect Mobility: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79511-A445-4D60-8BD8-0A627B746B98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988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0871-50A2-3F40-999B-CDE22503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Example: Perfect Relative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4FD40E-381C-8B42-8990-F54F63D03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415" y="1109586"/>
            <a:ext cx="9867169" cy="51206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7C435-6D5C-ED4E-827C-B4E402C8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05DB5-AC4E-0B4E-B8D6-2D5790FDAADD}"/>
              </a:ext>
            </a:extLst>
          </p:cNvPr>
          <p:cNvSpPr txBox="1"/>
          <p:nvPr/>
        </p:nvSpPr>
        <p:spPr>
          <a:xfrm>
            <a:off x="5753100" y="6501322"/>
            <a:ext cx="5600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https://www.demos.org/blog/absolute-and-relative-mobility-short-primer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1953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CA7B-A5AD-1144-A195-1D28B126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 Probabilities in the United States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97E0B-646D-0B44-A541-9E72FB4C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67" y="1018146"/>
            <a:ext cx="865246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1872-6C8C-894B-8A6D-4BFBBF04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C38C-C913-FE42-8E43-1AD6A9EF966C}"/>
              </a:ext>
            </a:extLst>
          </p:cNvPr>
          <p:cNvSpPr txBox="1"/>
          <p:nvPr/>
        </p:nvSpPr>
        <p:spPr>
          <a:xfrm>
            <a:off x="5152571" y="6499997"/>
            <a:ext cx="646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https://www.brookings.edu/wp-content/uploads/2016/06/11_generations_isaacs.pdf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DC849-F809-8A4E-A5E3-8CE3C8DB3015}"/>
              </a:ext>
            </a:extLst>
          </p:cNvPr>
          <p:cNvSpPr/>
          <p:nvPr/>
        </p:nvSpPr>
        <p:spPr>
          <a:xfrm>
            <a:off x="1828801" y="1079500"/>
            <a:ext cx="2032000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61F0E6-ED98-4E44-814E-B64F75A2A6B8}"/>
              </a:ext>
            </a:extLst>
          </p:cNvPr>
          <p:cNvSpPr/>
          <p:nvPr/>
        </p:nvSpPr>
        <p:spPr>
          <a:xfrm>
            <a:off x="3458212" y="4552581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2FFB3C-E5A6-4A50-B002-9C8672ECCD18}"/>
              </a:ext>
            </a:extLst>
          </p:cNvPr>
          <p:cNvSpPr/>
          <p:nvPr/>
        </p:nvSpPr>
        <p:spPr>
          <a:xfrm>
            <a:off x="3464564" y="169817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C51D1A-7BAF-4698-B454-D61219038FF9}"/>
              </a:ext>
            </a:extLst>
          </p:cNvPr>
          <p:cNvSpPr/>
          <p:nvPr/>
        </p:nvSpPr>
        <p:spPr>
          <a:xfrm>
            <a:off x="7263134" y="234206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1C993-3500-443D-9539-B086CF5F2F2D}"/>
              </a:ext>
            </a:extLst>
          </p:cNvPr>
          <p:cNvSpPr/>
          <p:nvPr/>
        </p:nvSpPr>
        <p:spPr>
          <a:xfrm>
            <a:off x="7263134" y="495072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9659A-8527-46FC-9FB4-61F2BD234233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653A-77A5-ED45-BADE-E5E852CB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Mobility: Race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62FDC4-E498-7546-B9A4-B7DE809A8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318" y="1400454"/>
            <a:ext cx="12005364" cy="4754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A52DD-EE5A-D944-8A63-CA335055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FB401-AD02-FD4F-AA63-0EE9E66B3479}"/>
              </a:ext>
            </a:extLst>
          </p:cNvPr>
          <p:cNvSpPr/>
          <p:nvPr/>
        </p:nvSpPr>
        <p:spPr>
          <a:xfrm>
            <a:off x="136968" y="1429312"/>
            <a:ext cx="1904557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61143-AED7-2747-8FDB-26089003D3BF}"/>
              </a:ext>
            </a:extLst>
          </p:cNvPr>
          <p:cNvSpPr/>
          <p:nvPr/>
        </p:nvSpPr>
        <p:spPr>
          <a:xfrm>
            <a:off x="1498600" y="3634451"/>
            <a:ext cx="590550" cy="179407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2F097-F6A8-C145-8332-26F037AD7EBC}"/>
              </a:ext>
            </a:extLst>
          </p:cNvPr>
          <p:cNvSpPr/>
          <p:nvPr/>
        </p:nvSpPr>
        <p:spPr>
          <a:xfrm>
            <a:off x="2114550" y="2990850"/>
            <a:ext cx="546100" cy="2437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55312F-28A3-F341-A263-22D99EF32ED5}"/>
              </a:ext>
            </a:extLst>
          </p:cNvPr>
          <p:cNvSpPr/>
          <p:nvPr/>
        </p:nvSpPr>
        <p:spPr>
          <a:xfrm>
            <a:off x="2935632" y="4044949"/>
            <a:ext cx="590550" cy="1383577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0F2B8B-FE35-234A-849A-57413CC9A066}"/>
              </a:ext>
            </a:extLst>
          </p:cNvPr>
          <p:cNvSpPr/>
          <p:nvPr/>
        </p:nvSpPr>
        <p:spPr>
          <a:xfrm>
            <a:off x="3551582" y="3073400"/>
            <a:ext cx="546100" cy="2355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1B8C33-E1E5-1D43-90C8-0CC00F728EC3}"/>
              </a:ext>
            </a:extLst>
          </p:cNvPr>
          <p:cNvSpPr/>
          <p:nvPr/>
        </p:nvSpPr>
        <p:spPr>
          <a:xfrm>
            <a:off x="4348507" y="4114800"/>
            <a:ext cx="590550" cy="131372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9DC535-F0B3-7249-AA56-85D64D646AA9}"/>
              </a:ext>
            </a:extLst>
          </p:cNvPr>
          <p:cNvSpPr/>
          <p:nvPr/>
        </p:nvSpPr>
        <p:spPr>
          <a:xfrm>
            <a:off x="4964457" y="3206750"/>
            <a:ext cx="546100" cy="2221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D2F52D-F013-344A-A56A-A1127CBB9E65}"/>
              </a:ext>
            </a:extLst>
          </p:cNvPr>
          <p:cNvSpPr/>
          <p:nvPr/>
        </p:nvSpPr>
        <p:spPr>
          <a:xfrm>
            <a:off x="5804589" y="4718050"/>
            <a:ext cx="590550" cy="71047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399583-3497-F145-B05F-758AD35DACAD}"/>
              </a:ext>
            </a:extLst>
          </p:cNvPr>
          <p:cNvSpPr/>
          <p:nvPr/>
        </p:nvSpPr>
        <p:spPr>
          <a:xfrm>
            <a:off x="6420539" y="3930650"/>
            <a:ext cx="546100" cy="1497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3016F1-BA9F-42E9-8AE7-94635AC8F48B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340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74CC-0257-A34C-936E-C84CB7E6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Mobility: Gender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937435-85BA-3E4F-A1BA-7D2C88103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408087" y="1234372"/>
            <a:ext cx="11375826" cy="4754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40371-C0B2-154C-96FD-D40C7923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7CD8F-E447-9546-8B04-BB551E230CC8}"/>
              </a:ext>
            </a:extLst>
          </p:cNvPr>
          <p:cNvSpPr/>
          <p:nvPr/>
        </p:nvSpPr>
        <p:spPr>
          <a:xfrm>
            <a:off x="432243" y="1264212"/>
            <a:ext cx="1796607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28CEA6-1DEB-F647-A017-DB972D70A87E}"/>
              </a:ext>
            </a:extLst>
          </p:cNvPr>
          <p:cNvSpPr/>
          <p:nvPr/>
        </p:nvSpPr>
        <p:spPr>
          <a:xfrm>
            <a:off x="1625600" y="3201105"/>
            <a:ext cx="590550" cy="1887125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3E4FDE-CF5C-BD40-817E-CD140A6D64AD}"/>
              </a:ext>
            </a:extLst>
          </p:cNvPr>
          <p:cNvSpPr/>
          <p:nvPr/>
        </p:nvSpPr>
        <p:spPr>
          <a:xfrm>
            <a:off x="2241550" y="3035299"/>
            <a:ext cx="546100" cy="2052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6466AC-012E-6C49-9FB1-CA338041899A}"/>
              </a:ext>
            </a:extLst>
          </p:cNvPr>
          <p:cNvSpPr/>
          <p:nvPr/>
        </p:nvSpPr>
        <p:spPr>
          <a:xfrm>
            <a:off x="2990850" y="3676650"/>
            <a:ext cx="590550" cy="138394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EFA54F-D38F-E647-9D4D-6FB2CC38887D}"/>
              </a:ext>
            </a:extLst>
          </p:cNvPr>
          <p:cNvSpPr/>
          <p:nvPr/>
        </p:nvSpPr>
        <p:spPr>
          <a:xfrm>
            <a:off x="3606800" y="3498850"/>
            <a:ext cx="546100" cy="1561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BE5C61-C046-C141-9BDA-8AA63E4C3495}"/>
              </a:ext>
            </a:extLst>
          </p:cNvPr>
          <p:cNvSpPr/>
          <p:nvPr/>
        </p:nvSpPr>
        <p:spPr>
          <a:xfrm>
            <a:off x="4375150" y="3917950"/>
            <a:ext cx="590550" cy="1170280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0EE1A4-DCAE-A940-83ED-6248E9E2E945}"/>
              </a:ext>
            </a:extLst>
          </p:cNvPr>
          <p:cNvSpPr/>
          <p:nvPr/>
        </p:nvSpPr>
        <p:spPr>
          <a:xfrm>
            <a:off x="4991100" y="3676650"/>
            <a:ext cx="546100" cy="1411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102A94-02D4-5E41-BD90-F2519B9387CD}"/>
              </a:ext>
            </a:extLst>
          </p:cNvPr>
          <p:cNvSpPr/>
          <p:nvPr/>
        </p:nvSpPr>
        <p:spPr>
          <a:xfrm>
            <a:off x="5759450" y="4521200"/>
            <a:ext cx="590550" cy="53939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E385F-B56A-A749-8CC6-811A71927E0C}"/>
              </a:ext>
            </a:extLst>
          </p:cNvPr>
          <p:cNvSpPr/>
          <p:nvPr/>
        </p:nvSpPr>
        <p:spPr>
          <a:xfrm>
            <a:off x="6375400" y="4165600"/>
            <a:ext cx="546100" cy="894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0EA9CB-E270-214B-8EB2-5A8BBCEBF41C}"/>
              </a:ext>
            </a:extLst>
          </p:cNvPr>
          <p:cNvSpPr/>
          <p:nvPr/>
        </p:nvSpPr>
        <p:spPr>
          <a:xfrm>
            <a:off x="7131050" y="4413250"/>
            <a:ext cx="590550" cy="64734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85712F-4150-9C45-B0AB-9B4AF17F625A}"/>
              </a:ext>
            </a:extLst>
          </p:cNvPr>
          <p:cNvSpPr/>
          <p:nvPr/>
        </p:nvSpPr>
        <p:spPr>
          <a:xfrm>
            <a:off x="7747000" y="4222750"/>
            <a:ext cx="546100" cy="837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341D2B-A8F1-4298-BBCE-04AB58450A3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1925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0F250-31EF-3446-80F0-5A30A49C7ABC}"/>
              </a:ext>
            </a:extLst>
          </p:cNvPr>
          <p:cNvSpPr txBox="1"/>
          <p:nvPr/>
        </p:nvSpPr>
        <p:spPr>
          <a:xfrm>
            <a:off x="3754718" y="6493039"/>
            <a:ext cx="7992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Oana</a:t>
            </a:r>
            <a:r>
              <a:rPr lang="en-US" sz="1200" dirty="0"/>
              <a:t> </a:t>
            </a:r>
            <a:r>
              <a:rPr lang="en-US" sz="1200" dirty="0" err="1"/>
              <a:t>Tocoian</a:t>
            </a:r>
            <a:r>
              <a:rPr lang="en-US" sz="1200" dirty="0"/>
              <a:t>, Working Paper, “Entrepreneurship and the American Dream: How far Does the Upward Mobility Ladder reach?”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2140AB-34D7-0D41-B81E-3E5DB610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81" y="908701"/>
            <a:ext cx="8205568" cy="53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7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(2/1): 	Trade and Globalization (Alan Deardorff, Univ.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(2/8): 	US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(2/15): 	Trade Deficits and Exchange Rates (Alan Deardorff)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(2/22):	Economic Mobility (Joseph Carolan, Oakland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(3/1): 	Cryptocurrencies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(3/8):	Autonomous Vehicles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7FDB-41E6-8F44-8203-70547DE1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80D12-9C4E-BC47-B531-110C52C2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0C39B-D4AE-5147-BF9F-8542C6C34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08" y="977076"/>
            <a:ext cx="8708183" cy="5212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6545A-6122-6E4D-9A3C-B0D63E3654BE}"/>
              </a:ext>
            </a:extLst>
          </p:cNvPr>
          <p:cNvSpPr txBox="1"/>
          <p:nvPr/>
        </p:nvSpPr>
        <p:spPr>
          <a:xfrm>
            <a:off x="5091952" y="6456851"/>
            <a:ext cx="645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https://www.brookings.edu/blog/social-mobility-memos/2014/10/27/the-inheritance-of-education/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2352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0437-65F2-8C46-8C4A-9A8C309D6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 Does Matter – at All Income Levels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5774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3070454" y="6176269"/>
            <a:ext cx="839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: https://equitablegrowth.org/research-paper/are-todays-inequalities-limiting-tomorrows-opportunities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1F60C-8668-4EB8-AA87-9A473D378C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6158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fontScale="925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</a:t>
            </a:r>
          </a:p>
          <a:p>
            <a:pPr lvl="1"/>
            <a:r>
              <a:rPr lang="en-US" dirty="0"/>
              <a:t>Half of people born in the mid-1980s have not outperformed their parents in terms of income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</a:t>
            </a:r>
          </a:p>
          <a:p>
            <a:r>
              <a:rPr lang="en-US" b="0" dirty="0">
                <a:solidFill>
                  <a:srgbClr val="2B414D"/>
                </a:solidFill>
              </a:rPr>
              <a:t>There are racial differences (large) and gender differences (smaller) in absolute and relative mobility.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2F7DC3-745F-41F0-B883-7C52444A5A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desirable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b="0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</a:t>
            </a:r>
          </a:p>
          <a:p>
            <a:pPr marL="457200" lvl="1" indent="0">
              <a:buNone/>
            </a:pPr>
            <a:r>
              <a:rPr lang="en-US" dirty="0"/>
              <a:t>The fact that half the population is treading water might worry us.</a:t>
            </a:r>
          </a:p>
          <a:p>
            <a:pPr marL="457200" lvl="1" indent="0">
              <a:buNone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b="0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1D9CC-5125-43BA-94A2-2FA01738C5DD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444538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incremental steps to take towards a better outcome, and policy changes are best done in incremental steps in any case.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0A9B-2F2D-4D1B-81C7-2796A411A63B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36785"/>
            <a:ext cx="10515600" cy="1325563"/>
          </a:xfrm>
        </p:spPr>
        <p:txBody>
          <a:bodyPr/>
          <a:lstStyle/>
          <a:p>
            <a:r>
              <a:rPr lang="en-US" dirty="0"/>
              <a:t>      Level of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930" y="1809339"/>
            <a:ext cx="10515599" cy="3934985"/>
          </a:xfrm>
        </p:spPr>
        <p:txBody>
          <a:bodyPr anchor="ctr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How might we answer the second question (is mobility too low/ too high)?</a:t>
            </a:r>
          </a:p>
          <a:p>
            <a:pPr lvl="1">
              <a:buFontTx/>
              <a:buChar char="-"/>
            </a:pPr>
            <a:r>
              <a:rPr lang="en-US" dirty="0"/>
              <a:t>Common sense judgement</a:t>
            </a:r>
          </a:p>
          <a:p>
            <a:pPr lvl="2">
              <a:buFontTx/>
              <a:buChar char="-"/>
            </a:pPr>
            <a:r>
              <a:rPr lang="en-US" dirty="0"/>
              <a:t>E.g. is it plausible that – due to merit alone – a child from the top 1% would be 77 times as likely to attend an Ivy League school than a child from the bottom quintile?</a:t>
            </a:r>
          </a:p>
          <a:p>
            <a:pPr marL="914400" lvl="2" indent="0">
              <a:buNone/>
            </a:pPr>
            <a:r>
              <a:rPr lang="en-US" dirty="0"/>
              <a:t>	What if the likelihood was 5-fold?</a:t>
            </a:r>
          </a:p>
          <a:p>
            <a:pPr lvl="2">
              <a:buFontTx/>
              <a:buChar char="-"/>
            </a:pPr>
            <a:endParaRPr lang="en-US" dirty="0"/>
          </a:p>
          <a:p>
            <a:pPr lvl="2">
              <a:buFontTx/>
              <a:buChar char="-"/>
            </a:pPr>
            <a:r>
              <a:rPr lang="en-US" dirty="0"/>
              <a:t>Forget merit: is it </a:t>
            </a:r>
            <a:r>
              <a:rPr lang="en-US" i="1" dirty="0"/>
              <a:t>wise</a:t>
            </a:r>
            <a:r>
              <a:rPr lang="en-US" dirty="0"/>
              <a:t> for a society to exclude large segments of the population from the circles of its future leaders?</a:t>
            </a:r>
          </a:p>
          <a:p>
            <a:pPr lvl="2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Examination of the channels through which relative mobility can occur, how they relate to family resources and how they respond to investigative changes (see next section)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BF2872B-2688-4F5B-AF25-B7F6F50F0A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7060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34727-7A9E-4966-B46F-63239B464E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44ACE-45B7-454E-9278-11AE1C726F61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ONLY questions of clarification in the chat.</a:t>
            </a:r>
          </a:p>
          <a:p>
            <a:pPr lvl="1"/>
            <a:r>
              <a:rPr lang="en-US" dirty="0"/>
              <a:t>I will try to handle them as they come up to the best of my ability</a:t>
            </a:r>
          </a:p>
          <a:p>
            <a:endParaRPr lang="en-US" dirty="0"/>
          </a:p>
          <a:p>
            <a:r>
              <a:rPr lang="en-US" dirty="0"/>
              <a:t>Time permitting, we will do a verbal Q&amp;A once the material has been presented.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Slides will be available from the NEED website soon.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001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CBAF2-F299-4BBA-8093-3081FBE94926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0352-2819-1043-9F26-344876B1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Perception and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ABEA-400C-274A-BC9E-665C709A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Perception: “American Dream”  vs “Old World”</a:t>
            </a:r>
          </a:p>
          <a:p>
            <a:pPr lvl="1"/>
            <a:r>
              <a:rPr lang="en-US" dirty="0"/>
              <a:t>General belief is that the U.S. has </a:t>
            </a:r>
            <a:r>
              <a:rPr lang="en-US" b="1" i="1" dirty="0"/>
              <a:t>greater mobility </a:t>
            </a:r>
            <a:r>
              <a:rPr lang="en-US" dirty="0"/>
              <a:t>than elsewhere.</a:t>
            </a:r>
          </a:p>
          <a:p>
            <a:pPr lvl="2"/>
            <a:r>
              <a:rPr lang="en-US" dirty="0"/>
              <a:t>Fewer explicit barriers – no nobility titles.</a:t>
            </a:r>
          </a:p>
          <a:p>
            <a:pPr lvl="2"/>
            <a:r>
              <a:rPr lang="en-US" dirty="0"/>
              <a:t>More meritocratic – “rags to riches”, </a:t>
            </a:r>
            <a:r>
              <a:rPr lang="en-US" dirty="0" err="1"/>
              <a:t>Heratio</a:t>
            </a:r>
            <a:r>
              <a:rPr lang="en-US" dirty="0"/>
              <a:t> Alger</a:t>
            </a:r>
          </a:p>
          <a:p>
            <a:pPr lvl="2"/>
            <a:r>
              <a:rPr lang="en-US" dirty="0"/>
              <a:t>The American Dream plays a significant part in national identity.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Reality: Overestimate of actual mobility</a:t>
            </a:r>
          </a:p>
          <a:p>
            <a:pPr lvl="1"/>
            <a:r>
              <a:rPr lang="en-US" dirty="0"/>
              <a:t>Common perception is incorrect.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7C8AA-1A6E-B44F-93E5-CD1F49B6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DAD76-09C7-4C7B-8D7F-CEC13AB698C0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3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47EF8-F4D2-4139-9EE7-D7162A7904BC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6A47-0F11-A148-BFA2-2D66E40C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4C7B-B881-1048-BEEA-B3F6FEF13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50347"/>
            <a:ext cx="10618690" cy="370334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Less mobility may have normative implications about the desired level of inequality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More inequality makes both absolute and relative mobility more difficult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16F6A-0D20-4B47-9799-782B15F3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AE989-FF6E-461D-BA34-DAD81DDC95B4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9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5444D-F1DC-4AEF-946D-5304381FEC26}"/>
              </a:ext>
            </a:extLst>
          </p:cNvPr>
          <p:cNvSpPr txBox="1"/>
          <p:nvPr/>
        </p:nvSpPr>
        <p:spPr>
          <a:xfrm rot="16200000">
            <a:off x="86298" y="3155032"/>
            <a:ext cx="349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More Mobility              </a:t>
            </a:r>
            <a:r>
              <a:rPr lang="en-US" dirty="0">
                <a:solidFill>
                  <a:srgbClr val="FF0000"/>
                </a:solidFill>
              </a:rPr>
              <a:t>Less Mobility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0BC684F8-3877-4936-A4EA-2EABC210FF3D}"/>
              </a:ext>
            </a:extLst>
          </p:cNvPr>
          <p:cNvSpPr/>
          <p:nvPr/>
        </p:nvSpPr>
        <p:spPr>
          <a:xfrm>
            <a:off x="1699580" y="2986943"/>
            <a:ext cx="270092" cy="521508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channels/barriers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AF90C-B8FC-4060-9033-ABF954328CC1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 psychological traits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 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AAE21-F3B3-4C1A-B47A-703168F13EC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 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6D0E9-C838-43FB-B2EF-D88B3056256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364A6-165C-40F4-93A2-8BE2A54FBFE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19265" cy="3502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5092046"/>
            <a:ext cx="42794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Joseph Carolan, Ph.D.</a:t>
            </a:r>
          </a:p>
          <a:p>
            <a:pPr algn="ctr"/>
            <a:r>
              <a:rPr lang="en-US" sz="2400" dirty="0"/>
              <a:t>Oakland University</a:t>
            </a:r>
            <a:endParaRPr lang="en-US" sz="2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788D7D-ACF3-4A93-8E1B-D9979690234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0608-38D2-9342-97CA-DE7055FF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</a:t>
            </a:r>
            <a:r>
              <a:rPr lang="en-US" dirty="0"/>
              <a:t> Quality Rank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FDA61-1024-254B-9775-D1947709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133489-F903-A14A-985F-9021E5702EC8}"/>
              </a:ext>
            </a:extLst>
          </p:cNvPr>
          <p:cNvGrpSpPr/>
          <p:nvPr/>
        </p:nvGrpSpPr>
        <p:grpSpPr>
          <a:xfrm>
            <a:off x="1704201" y="1168556"/>
            <a:ext cx="8777020" cy="5212080"/>
            <a:chOff x="1704201" y="809974"/>
            <a:chExt cx="8777020" cy="5985461"/>
          </a:xfrm>
        </p:grpSpPr>
        <p:sp>
          <p:nvSpPr>
            <p:cNvPr id="6" name="Line 391">
              <a:extLst>
                <a:ext uri="{FF2B5EF4-FFF2-40B4-BE49-F238E27FC236}">
                  <a16:creationId xmlns:a16="http://schemas.microsoft.com/office/drawing/2014/main" id="{7D85155E-2E1B-A247-A5FB-45ABB0603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250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392">
              <a:extLst>
                <a:ext uri="{FF2B5EF4-FFF2-40B4-BE49-F238E27FC236}">
                  <a16:creationId xmlns:a16="http://schemas.microsoft.com/office/drawing/2014/main" id="{0C4185EB-67B8-D941-8496-03C82C331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1637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393">
              <a:extLst>
                <a:ext uri="{FF2B5EF4-FFF2-40B4-BE49-F238E27FC236}">
                  <a16:creationId xmlns:a16="http://schemas.microsoft.com/office/drawing/2014/main" id="{7C28F19F-553C-2B47-A11D-C11C7A6E6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7788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394">
              <a:extLst>
                <a:ext uri="{FF2B5EF4-FFF2-40B4-BE49-F238E27FC236}">
                  <a16:creationId xmlns:a16="http://schemas.microsoft.com/office/drawing/2014/main" id="{7FE7A5DF-DB5D-6D4C-B80A-6107DBAE9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962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1984-87</a:t>
              </a:r>
              <a:endParaRPr lang="en-US" altLang="en-US" dirty="0"/>
            </a:p>
          </p:txBody>
        </p:sp>
        <p:sp>
          <p:nvSpPr>
            <p:cNvPr id="10" name="Rectangle 395">
              <a:extLst>
                <a:ext uri="{FF2B5EF4-FFF2-40B4-BE49-F238E27FC236}">
                  <a16:creationId xmlns:a16="http://schemas.microsoft.com/office/drawing/2014/main" id="{D3337089-A029-2A43-A410-9A8009989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50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1988-90</a:t>
              </a:r>
              <a:endParaRPr lang="en-US" altLang="en-US" dirty="0"/>
            </a:p>
          </p:txBody>
        </p:sp>
        <p:sp>
          <p:nvSpPr>
            <p:cNvPr id="11" name="Rectangle 396">
              <a:extLst>
                <a:ext uri="{FF2B5EF4-FFF2-40B4-BE49-F238E27FC236}">
                  <a16:creationId xmlns:a16="http://schemas.microsoft.com/office/drawing/2014/main" id="{71FB6865-6CF4-C045-9026-FBD35AA44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1088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1991-93</a:t>
              </a:r>
              <a:endParaRPr lang="en-US" altLang="en-US" dirty="0"/>
            </a:p>
          </p:txBody>
        </p:sp>
        <p:sp>
          <p:nvSpPr>
            <p:cNvPr id="12" name="Oval 603">
              <a:extLst>
                <a:ext uri="{FF2B5EF4-FFF2-40B4-BE49-F238E27FC236}">
                  <a16:creationId xmlns:a16="http://schemas.microsoft.com/office/drawing/2014/main" id="{3A655099-845B-1640-8227-BB2280FA2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486" y="6595087"/>
              <a:ext cx="103188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160CA0-C0EC-AE48-9ECD-9A521EAD7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7632" y="6599408"/>
              <a:ext cx="98425" cy="100013"/>
            </a:xfrm>
            <a:prstGeom prst="rect">
              <a:avLst/>
            </a:prstGeom>
            <a:noFill/>
            <a:ln w="22225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04B8968B-5D7F-1145-9200-DD30785F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1" y="6579667"/>
              <a:ext cx="117475" cy="100013"/>
            </a:xfrm>
            <a:custGeom>
              <a:avLst/>
              <a:gdLst>
                <a:gd name="T0" fmla="*/ 35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5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5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389">
              <a:extLst>
                <a:ext uri="{FF2B5EF4-FFF2-40B4-BE49-F238E27FC236}">
                  <a16:creationId xmlns:a16="http://schemas.microsoft.com/office/drawing/2014/main" id="{1065FAA1-0A57-6D42-A430-103C81F56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21FC6-F019-AB4A-AD06-D269EAB2E536}"/>
                </a:ext>
              </a:extLst>
            </p:cNvPr>
            <p:cNvGrpSpPr/>
            <p:nvPr/>
          </p:nvGrpSpPr>
          <p:grpSpPr>
            <a:xfrm>
              <a:off x="1704201" y="809974"/>
              <a:ext cx="8777020" cy="5382051"/>
              <a:chOff x="180201" y="438499"/>
              <a:chExt cx="8777020" cy="5382051"/>
            </a:xfrm>
          </p:grpSpPr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7852328A-2DA2-7045-B027-45E1F0250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4329114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D67F5195-FEB7-C542-AAEC-BBDABFEF6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3403601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9FB4370B-55B9-7A49-AD7B-E3F96C427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2478089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08C11854-D2BB-4243-AA50-D15007DC4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1552576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E0935FDE-4045-D84C-9C35-567EFBE10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627064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8">
                <a:extLst>
                  <a:ext uri="{FF2B5EF4-FFF2-40B4-BE49-F238E27FC236}">
                    <a16:creationId xmlns:a16="http://schemas.microsoft.com/office/drawing/2014/main" id="{1E9A58A6-78AA-A548-9F38-D21FAC163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5260976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273462-FC80-6246-8D2B-0D8B2A178C16}"/>
                  </a:ext>
                </a:extLst>
              </p:cNvPr>
              <p:cNvSpPr/>
              <p:nvPr/>
            </p:nvSpPr>
            <p:spPr>
              <a:xfrm>
                <a:off x="2747962" y="4374356"/>
                <a:ext cx="460375" cy="10277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454044-89C0-A04D-B3BD-59332E2746FF}"/>
                  </a:ext>
                </a:extLst>
              </p:cNvPr>
              <p:cNvSpPr/>
              <p:nvPr/>
            </p:nvSpPr>
            <p:spPr>
              <a:xfrm>
                <a:off x="6600825" y="2539207"/>
                <a:ext cx="458787" cy="28628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E92E1C5-09AE-E34C-BB55-6320B79CA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49450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4470703-02FD-474F-AD84-A6D3C66BB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313" y="4862514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50834E8-9AEA-2247-A3E7-421998157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888" y="47894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00A111B-F3D1-784B-8578-7D5843744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113" y="47402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95067F7-53F7-4743-98E8-5C722C354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46847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CE42AAD-F229-D247-831F-28BB14511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675" y="46339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10EE11-9B93-0542-8AEB-BE159F954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250" y="45894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E4E4B70-8E49-8346-BFEE-65BC8CEC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825" y="45624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1DA1ECF-F5CB-AD45-87C5-E1A6C4C1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5069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CFFC964-2753-B544-BE18-253765426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44624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112D964-96F9-124D-9BC7-46E37571E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200" y="44243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0D05EFB-5865-004E-89C8-2E96DDD00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188" y="43688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3F611D-B6CC-CF4A-A861-D2817BE00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763" y="43243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445E382-7AB5-984E-889E-D6465AEEC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338" y="42735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057BA1-85F7-B847-8ED0-DBDBF01F1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913" y="421322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78C6921-7E16-C641-96FD-E0DBD6F9E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6138" y="41687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2E66A53-D73B-A54C-8787-60E8EFB0B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713" y="41021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FF85EEB-FF31-AD45-9D2B-F2A7DDC74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700" y="40528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BF17833-11A5-6D48-9246-C93B14045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275" y="39798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911DB17-9B71-EF41-A141-50232C7DA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39243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FB1BD32-D483-4644-9ED6-F2DA46195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425" y="38639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98FFBDE-1CF3-324A-B248-B13D9ED5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650" y="379253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8047B27-B7F1-C742-BA9B-C62A186BA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225" y="37258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CD993DC-E2D2-E947-8099-AC7B8E95A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213" y="36591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F7D11DA-EC9E-0440-856F-167D0567F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8" y="360362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48B2B60-F327-5E4A-B458-B3A8493EA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363" y="3532189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5CF289-3ADA-3049-AC3B-2E0A22123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346551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F5C1E19-AD62-D142-9BC9-CDB0F03C2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163" y="33924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A24BE66-652F-1043-871C-3DF650815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38" y="333216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A557FEB-D522-C047-8CD9-59311E2B6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32543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D458648-88E3-AE46-84CC-EF50F363C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3171826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FD7B6F5-F4F4-BF4C-8A0C-EBD930EBB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875" y="30988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5CDE35C-7651-C44A-AA81-413AB60F7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450" y="3009901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5A05312-FE77-774C-87AA-8C328E167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675" y="29273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5AAD342-6A71-3048-85C2-42AA68D1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284956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88F085F-AA87-BD47-9D77-1D719A1CD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238" y="27606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D7881A2-76C5-9B41-B27E-E7FE00960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813" y="26606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1A84799-9FB7-5F4F-B205-F34078DA3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388" y="2551114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24F0844-B93E-D94B-BA62-67766DC7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63" y="2444751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DD634A9-F9E1-1441-A2F0-FF85AF506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23399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1ED920C-3AC2-7442-A7FE-C6318176E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3763" y="2235201"/>
                <a:ext cx="98425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0055F82-22B9-A849-BEDC-577047D00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750" y="21351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4CD9C40-B858-9347-9F3F-BF4E6E30C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3325" y="20177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0EA0CCC-86A8-2449-92EF-D28DA9EB7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900" y="1874839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C251363-2631-1A4E-B8A2-654582D9F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4475" y="171291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88DCFF6-DDB3-2B4F-824B-8586A48B3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3700" y="1558926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ADDCA6C-5393-F341-9933-B9F39FDC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9275" y="1381126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1BD8DC0-E192-9945-9076-08FA0AC0A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3263" y="11922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27C4746-72DF-9E49-950B-E66139CEB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8838" y="99853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2312D74-D8AA-9F49-ACB7-F40DF6F3F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4413" y="7096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9AD4AF7-C88B-A646-B6B8-D10D490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625" y="4867276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911D5809-E52A-454D-A510-89FE3EA75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200" y="4840289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40BAAE29-9E8E-A740-80ED-35C2E612B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775" y="4767264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D630EF42-1697-1843-9266-C930953BE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763" y="47069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B31F2A6-C1DC-0442-ADC5-A4805C985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338" y="46561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1056616D-F71F-E740-9F94-F60650E25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4606926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D177C89F-58A3-1B41-BA0F-B61E08BB7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138" y="4551364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1DAD6912-C41F-D740-AB4C-6F119634B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713" y="4506914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342A508E-46BA-204D-AA6F-33B266C49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288" y="44735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B60EF6E-1237-7447-9066-67302A1DD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275" y="4424364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3B41A72-0801-F34F-95E7-886FDE2A4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850" y="4391026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01AF0E3E-6E46-FF41-B7B7-109B3F877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25" y="4346576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3322CB22-192C-424E-B260-40DB3947D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650" y="43068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825EE54B-4145-2F4D-B47C-1EFF46069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225" y="42576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1522F6F3-B66A-DE42-9810-7990DF166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800" y="4208464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5FE281CA-914F-A04B-A01B-150EEADD0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4152901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5096074-C703-6449-841C-EB654C252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363" y="4108451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E3D2B446-C0D4-BC4C-A5CD-0E8F75329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588" y="4057651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8BE7F27B-F2B4-A245-9F9C-23F210C23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163" y="3997326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D43B43AF-CAF3-894C-9570-9680169D7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738" y="3930651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1880ABFE-B4B7-1F44-9627-5BB4E1E10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3870326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19278C90-7021-DF47-8D5C-0863ADAD5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3808414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230141D-7D8C-4B41-994C-F32B6188F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875" y="3736976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5A08AF62-5635-CE41-9336-AC9254FA5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100" y="3670301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3051D0CB-D51B-1B49-8968-0C5636960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675" y="36083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C6D8B2C6-B638-7C42-8D21-43DA96D1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250" y="3536951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989762CE-3C43-DA4C-9804-0979BB3AE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825" y="3459164"/>
                <a:ext cx="115888" cy="106363"/>
              </a:xfrm>
              <a:custGeom>
                <a:avLst/>
                <a:gdLst>
                  <a:gd name="T0" fmla="*/ 38 w 73"/>
                  <a:gd name="T1" fmla="*/ 0 h 67"/>
                  <a:gd name="T2" fmla="*/ 0 w 73"/>
                  <a:gd name="T3" fmla="*/ 67 h 67"/>
                  <a:gd name="T4" fmla="*/ 73 w 73"/>
                  <a:gd name="T5" fmla="*/ 67 h 67"/>
                  <a:gd name="T6" fmla="*/ 38 w 73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7">
                    <a:moveTo>
                      <a:pt x="38" y="0"/>
                    </a:moveTo>
                    <a:lnTo>
                      <a:pt x="0" y="67"/>
                    </a:lnTo>
                    <a:lnTo>
                      <a:pt x="73" y="67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9187A6CD-FFB4-C748-8B8A-4076CE240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3387726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CD19B5C-2FCF-3044-B200-1FEC1FFDB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6388" y="3325814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047779CE-5F15-4B4F-BED2-39E1B4029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5613" y="3243264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3326880F-AD21-2441-B5F7-36A862839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188" y="3165476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A6BC5754-6B2F-8D43-AC0C-A3CE8E784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63" y="30765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310604EC-8AB8-BA4B-B002-7DAF1AC02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2338" y="2998789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AFDD688A-5BAF-F14F-9E23-EC70BC827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6325" y="290988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D3F4310A-DF76-3E46-8593-55E24C52E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00" y="2816226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906EB48A-AEF5-A847-B7AB-373E82278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25" y="2727326"/>
                <a:ext cx="122238" cy="106363"/>
              </a:xfrm>
              <a:custGeom>
                <a:avLst/>
                <a:gdLst>
                  <a:gd name="T0" fmla="*/ 39 w 77"/>
                  <a:gd name="T1" fmla="*/ 0 h 67"/>
                  <a:gd name="T2" fmla="*/ 0 w 77"/>
                  <a:gd name="T3" fmla="*/ 67 h 67"/>
                  <a:gd name="T4" fmla="*/ 77 w 77"/>
                  <a:gd name="T5" fmla="*/ 67 h 67"/>
                  <a:gd name="T6" fmla="*/ 39 w 77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7">
                    <a:moveTo>
                      <a:pt x="39" y="0"/>
                    </a:moveTo>
                    <a:lnTo>
                      <a:pt x="0" y="67"/>
                    </a:lnTo>
                    <a:lnTo>
                      <a:pt x="77" y="67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38462BC7-CBAF-4340-873B-523D077C3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700" y="2633664"/>
                <a:ext cx="115888" cy="104775"/>
              </a:xfrm>
              <a:custGeom>
                <a:avLst/>
                <a:gdLst>
                  <a:gd name="T0" fmla="*/ 39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9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9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2289DB0-EBA8-4148-A387-30AAE714C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5" y="2522539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596678D1-6A1F-3145-8995-E6FA17DA2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7850" y="242252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5D3CB667-ECFE-9E48-99BF-9C36B3114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838" y="23066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33FF2C61-CEB5-B346-8B84-434419450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413" y="2190751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45A0DD91-E164-484E-B73D-78CB71D66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6638" y="209073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8FCAD2B6-40E6-E04E-B1A9-304629405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2213" y="1957389"/>
                <a:ext cx="115888" cy="104775"/>
              </a:xfrm>
              <a:custGeom>
                <a:avLst/>
                <a:gdLst>
                  <a:gd name="T0" fmla="*/ 39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9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9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04C3DBB-F2A8-E34C-ADA5-B4DB38FE7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7788" y="1830389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5F7DA3A1-E152-D041-8524-FE27237E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3363" y="168592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16938433-35FD-4843-B986-93498F0BF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350" y="1525589"/>
                <a:ext cx="117475" cy="98425"/>
              </a:xfrm>
              <a:custGeom>
                <a:avLst/>
                <a:gdLst>
                  <a:gd name="T0" fmla="*/ 35 w 74"/>
                  <a:gd name="T1" fmla="*/ 0 h 62"/>
                  <a:gd name="T2" fmla="*/ 0 w 74"/>
                  <a:gd name="T3" fmla="*/ 62 h 62"/>
                  <a:gd name="T4" fmla="*/ 74 w 74"/>
                  <a:gd name="T5" fmla="*/ 62 h 62"/>
                  <a:gd name="T6" fmla="*/ 35 w 74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2">
                    <a:moveTo>
                      <a:pt x="35" y="0"/>
                    </a:moveTo>
                    <a:lnTo>
                      <a:pt x="0" y="62"/>
                    </a:lnTo>
                    <a:lnTo>
                      <a:pt x="74" y="62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2285F898-BA4D-9045-88EE-09FAE2DC3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925" y="1341439"/>
                <a:ext cx="115888" cy="106363"/>
              </a:xfrm>
              <a:custGeom>
                <a:avLst/>
                <a:gdLst>
                  <a:gd name="T0" fmla="*/ 35 w 73"/>
                  <a:gd name="T1" fmla="*/ 0 h 67"/>
                  <a:gd name="T2" fmla="*/ 0 w 73"/>
                  <a:gd name="T3" fmla="*/ 67 h 67"/>
                  <a:gd name="T4" fmla="*/ 73 w 73"/>
                  <a:gd name="T5" fmla="*/ 67 h 67"/>
                  <a:gd name="T6" fmla="*/ 35 w 73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7">
                    <a:moveTo>
                      <a:pt x="35" y="0"/>
                    </a:moveTo>
                    <a:lnTo>
                      <a:pt x="0" y="67"/>
                    </a:lnTo>
                    <a:lnTo>
                      <a:pt x="73" y="67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3D2A5E92-BC35-AF48-B345-34D81CDE1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150" y="11699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38F2FDB2-6CBB-4E40-9FB4-D3288D701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7725" y="1003301"/>
                <a:ext cx="115888" cy="100013"/>
              </a:xfrm>
              <a:custGeom>
                <a:avLst/>
                <a:gdLst>
                  <a:gd name="T0" fmla="*/ 39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9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9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A7DD4417-38D7-7946-B031-EF69D2D9F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300" y="7651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83C879-70F8-FD4C-BDF1-3FA0BB70D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47450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55252FF-8916-9247-B753-832329BB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313" y="47339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2E2F7C7-D326-AE42-8CDC-AC6AA488A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888" y="46894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22A4303-F89A-3744-B333-3C97AA047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113" y="46450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80F8D47-8927-A844-B589-DC624B4C9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46005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56BB42F-FC31-B34D-8A2B-3911FEFE1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675" y="4557714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E09207B-0060-1E48-AAEB-0A2C1218C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250" y="45069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D401AC5-7028-694E-8ABC-F7CCEE2F7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825" y="44688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2675C579-E6C3-4D48-BA9A-60E8CD501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4291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05C53B5-0F52-4441-AE58-37AE4A4FB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43846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9C25D66-EF35-BA45-9441-5AECAA0A4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200" y="43402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BCEA48A4-D244-174F-B269-B4A05652F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188" y="43068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71266C4-B03D-1C47-9ED6-DB985502F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763" y="42624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421A6DF-95A6-0546-B634-F3E1DBBC3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338" y="42306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2265221-CECB-E84B-A2C5-161E6F65C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913" y="418623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21A42F4A-A7A3-694B-A3CB-E1A97F6CB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6138" y="41417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B578A9D-C48C-4347-B9B7-CA695C336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713" y="41084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A9082ED3-CCE5-0743-A292-5DB83A34B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700" y="40576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5CD04B0-9D27-7B4D-BB1A-CB7C5214F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275" y="40020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A6546955-938B-7146-BE4C-9A5ADCF90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39528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F0C45F7-A925-AA44-A60E-99FB48175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425" y="38973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3F78505E-5E19-E249-99E8-663CEE560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650" y="3859214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8021A1D-72E7-F14F-BD9B-8CF5D8C36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225" y="37861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1407DEA3-6F21-E44B-853E-8FC618D0E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213" y="37258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5716E713-FBA9-4A41-8930-1EF9C5083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8" y="367030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6CC7C50-B003-9141-95E8-867167531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363" y="35861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8BDE559E-E51B-A54C-9E9E-82A9A6AB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3525839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D6C18967-96E2-6C41-A5C0-58FC68EB1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163" y="34480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EDFC59C-9BE4-444F-8077-0166C4207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38" y="3387726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20CAC90-6D18-5B4E-9406-65ACDF7B8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33099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1DC5405-A935-4B47-A116-8322257E0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32273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37FEDC3-F879-4347-BF78-38E8D8AF6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875" y="31543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8504301F-47E6-A240-9655-B7706AB97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450" y="306546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9B1697-0563-D744-8E1B-0C9C7F48E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675" y="29829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AD5540F-8277-F64F-BA86-BCFB0D9C9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289401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C9726ED2-2AD7-2A49-ADC5-5FE5EF4D0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238" y="28003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82A19CA0-9981-D640-9EA1-C455395E9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813" y="270510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AF09E644-1C8C-8C40-9862-88C7752BC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388" y="25939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F23E34B-33BB-E14E-95FA-7F1FA938C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63" y="2489201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BDBF3C90-0DC2-A745-9472-BDCB79AC9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23780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C70D39-1FCB-5D40-B851-9EF607725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3763" y="2255839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B6C77F36-DBA9-DC44-8181-F80B6CA4B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750" y="21351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310C3BE3-AA20-BD4A-AFC6-5A34FF9B8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3325" y="20018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38A7EEF-D9CC-034A-9B5D-B22072246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900" y="187483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0B421EE-6735-8145-94B6-97C725E23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4475" y="171926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96F84E8B-799A-0540-8CB9-7A47AFA64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3700" y="1558926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86BC0C77-3FC7-7042-B388-580729DB9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9275" y="1403351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23EE974-1398-2E44-AD92-C9779D4F1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3263" y="12144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8EB0F09D-958A-8642-82FE-1A923C9EF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8838" y="10318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0FC1F17-E91A-E14D-8DDD-24B5A9949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4413" y="8096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8C24158F-817D-E543-91CC-A9974525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58851"/>
                <a:ext cx="7558088" cy="3990975"/>
              </a:xfrm>
              <a:custGeom>
                <a:avLst/>
                <a:gdLst>
                  <a:gd name="T0" fmla="*/ 0 w 1364"/>
                  <a:gd name="T1" fmla="*/ 720 h 720"/>
                  <a:gd name="T2" fmla="*/ 28 w 1364"/>
                  <a:gd name="T3" fmla="*/ 711 h 720"/>
                  <a:gd name="T4" fmla="*/ 56 w 1364"/>
                  <a:gd name="T5" fmla="*/ 702 h 720"/>
                  <a:gd name="T6" fmla="*/ 83 w 1364"/>
                  <a:gd name="T7" fmla="*/ 694 h 720"/>
                  <a:gd name="T8" fmla="*/ 111 w 1364"/>
                  <a:gd name="T9" fmla="*/ 685 h 720"/>
                  <a:gd name="T10" fmla="*/ 139 w 1364"/>
                  <a:gd name="T11" fmla="*/ 676 h 720"/>
                  <a:gd name="T12" fmla="*/ 167 w 1364"/>
                  <a:gd name="T13" fmla="*/ 667 h 720"/>
                  <a:gd name="T14" fmla="*/ 195 w 1364"/>
                  <a:gd name="T15" fmla="*/ 658 h 720"/>
                  <a:gd name="T16" fmla="*/ 223 w 1364"/>
                  <a:gd name="T17" fmla="*/ 649 h 720"/>
                  <a:gd name="T18" fmla="*/ 250 w 1364"/>
                  <a:gd name="T19" fmla="*/ 639 h 720"/>
                  <a:gd name="T20" fmla="*/ 278 w 1364"/>
                  <a:gd name="T21" fmla="*/ 630 h 720"/>
                  <a:gd name="T22" fmla="*/ 306 w 1364"/>
                  <a:gd name="T23" fmla="*/ 620 h 720"/>
                  <a:gd name="T24" fmla="*/ 334 w 1364"/>
                  <a:gd name="T25" fmla="*/ 610 h 720"/>
                  <a:gd name="T26" fmla="*/ 362 w 1364"/>
                  <a:gd name="T27" fmla="*/ 600 h 720"/>
                  <a:gd name="T28" fmla="*/ 390 w 1364"/>
                  <a:gd name="T29" fmla="*/ 590 h 720"/>
                  <a:gd name="T30" fmla="*/ 417 w 1364"/>
                  <a:gd name="T31" fmla="*/ 580 h 720"/>
                  <a:gd name="T32" fmla="*/ 445 w 1364"/>
                  <a:gd name="T33" fmla="*/ 570 h 720"/>
                  <a:gd name="T34" fmla="*/ 473 w 1364"/>
                  <a:gd name="T35" fmla="*/ 559 h 720"/>
                  <a:gd name="T36" fmla="*/ 501 w 1364"/>
                  <a:gd name="T37" fmla="*/ 548 h 720"/>
                  <a:gd name="T38" fmla="*/ 529 w 1364"/>
                  <a:gd name="T39" fmla="*/ 538 h 720"/>
                  <a:gd name="T40" fmla="*/ 557 w 1364"/>
                  <a:gd name="T41" fmla="*/ 526 h 720"/>
                  <a:gd name="T42" fmla="*/ 584 w 1364"/>
                  <a:gd name="T43" fmla="*/ 515 h 720"/>
                  <a:gd name="T44" fmla="*/ 612 w 1364"/>
                  <a:gd name="T45" fmla="*/ 503 h 720"/>
                  <a:gd name="T46" fmla="*/ 640 w 1364"/>
                  <a:gd name="T47" fmla="*/ 491 h 720"/>
                  <a:gd name="T48" fmla="*/ 668 w 1364"/>
                  <a:gd name="T49" fmla="*/ 479 h 720"/>
                  <a:gd name="T50" fmla="*/ 696 w 1364"/>
                  <a:gd name="T51" fmla="*/ 466 h 720"/>
                  <a:gd name="T52" fmla="*/ 724 w 1364"/>
                  <a:gd name="T53" fmla="*/ 453 h 720"/>
                  <a:gd name="T54" fmla="*/ 751 w 1364"/>
                  <a:gd name="T55" fmla="*/ 439 h 720"/>
                  <a:gd name="T56" fmla="*/ 779 w 1364"/>
                  <a:gd name="T57" fmla="*/ 426 h 720"/>
                  <a:gd name="T58" fmla="*/ 807 w 1364"/>
                  <a:gd name="T59" fmla="*/ 411 h 720"/>
                  <a:gd name="T60" fmla="*/ 835 w 1364"/>
                  <a:gd name="T61" fmla="*/ 396 h 720"/>
                  <a:gd name="T62" fmla="*/ 863 w 1364"/>
                  <a:gd name="T63" fmla="*/ 381 h 720"/>
                  <a:gd name="T64" fmla="*/ 891 w 1364"/>
                  <a:gd name="T65" fmla="*/ 365 h 720"/>
                  <a:gd name="T66" fmla="*/ 918 w 1364"/>
                  <a:gd name="T67" fmla="*/ 349 h 720"/>
                  <a:gd name="T68" fmla="*/ 946 w 1364"/>
                  <a:gd name="T69" fmla="*/ 331 h 720"/>
                  <a:gd name="T70" fmla="*/ 974 w 1364"/>
                  <a:gd name="T71" fmla="*/ 314 h 720"/>
                  <a:gd name="T72" fmla="*/ 1002 w 1364"/>
                  <a:gd name="T73" fmla="*/ 296 h 720"/>
                  <a:gd name="T74" fmla="*/ 1030 w 1364"/>
                  <a:gd name="T75" fmla="*/ 277 h 720"/>
                  <a:gd name="T76" fmla="*/ 1058 w 1364"/>
                  <a:gd name="T77" fmla="*/ 258 h 720"/>
                  <a:gd name="T78" fmla="*/ 1085 w 1364"/>
                  <a:gd name="T79" fmla="*/ 238 h 720"/>
                  <a:gd name="T80" fmla="*/ 1113 w 1364"/>
                  <a:gd name="T81" fmla="*/ 218 h 720"/>
                  <a:gd name="T82" fmla="*/ 1141 w 1364"/>
                  <a:gd name="T83" fmla="*/ 197 h 720"/>
                  <a:gd name="T84" fmla="*/ 1169 w 1364"/>
                  <a:gd name="T85" fmla="*/ 175 h 720"/>
                  <a:gd name="T86" fmla="*/ 1197 w 1364"/>
                  <a:gd name="T87" fmla="*/ 153 h 720"/>
                  <a:gd name="T88" fmla="*/ 1225 w 1364"/>
                  <a:gd name="T89" fmla="*/ 130 h 720"/>
                  <a:gd name="T90" fmla="*/ 1252 w 1364"/>
                  <a:gd name="T91" fmla="*/ 106 h 720"/>
                  <a:gd name="T92" fmla="*/ 1280 w 1364"/>
                  <a:gd name="T93" fmla="*/ 81 h 720"/>
                  <a:gd name="T94" fmla="*/ 1308 w 1364"/>
                  <a:gd name="T95" fmla="*/ 55 h 720"/>
                  <a:gd name="T96" fmla="*/ 1336 w 1364"/>
                  <a:gd name="T97" fmla="*/ 28 h 720"/>
                  <a:gd name="T98" fmla="*/ 1364 w 1364"/>
                  <a:gd name="T9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720">
                    <a:moveTo>
                      <a:pt x="0" y="720"/>
                    </a:moveTo>
                    <a:lnTo>
                      <a:pt x="28" y="711"/>
                    </a:lnTo>
                    <a:lnTo>
                      <a:pt x="56" y="702"/>
                    </a:lnTo>
                    <a:lnTo>
                      <a:pt x="83" y="694"/>
                    </a:lnTo>
                    <a:lnTo>
                      <a:pt x="111" y="685"/>
                    </a:lnTo>
                    <a:lnTo>
                      <a:pt x="139" y="676"/>
                    </a:lnTo>
                    <a:lnTo>
                      <a:pt x="167" y="667"/>
                    </a:lnTo>
                    <a:lnTo>
                      <a:pt x="195" y="658"/>
                    </a:lnTo>
                    <a:lnTo>
                      <a:pt x="223" y="649"/>
                    </a:lnTo>
                    <a:lnTo>
                      <a:pt x="250" y="639"/>
                    </a:lnTo>
                    <a:lnTo>
                      <a:pt x="278" y="630"/>
                    </a:lnTo>
                    <a:lnTo>
                      <a:pt x="306" y="620"/>
                    </a:lnTo>
                    <a:lnTo>
                      <a:pt x="334" y="610"/>
                    </a:lnTo>
                    <a:lnTo>
                      <a:pt x="362" y="600"/>
                    </a:lnTo>
                    <a:lnTo>
                      <a:pt x="390" y="590"/>
                    </a:lnTo>
                    <a:lnTo>
                      <a:pt x="417" y="580"/>
                    </a:lnTo>
                    <a:lnTo>
                      <a:pt x="445" y="570"/>
                    </a:lnTo>
                    <a:lnTo>
                      <a:pt x="473" y="559"/>
                    </a:lnTo>
                    <a:lnTo>
                      <a:pt x="501" y="548"/>
                    </a:lnTo>
                    <a:lnTo>
                      <a:pt x="529" y="538"/>
                    </a:lnTo>
                    <a:lnTo>
                      <a:pt x="557" y="526"/>
                    </a:lnTo>
                    <a:lnTo>
                      <a:pt x="584" y="515"/>
                    </a:lnTo>
                    <a:lnTo>
                      <a:pt x="612" y="503"/>
                    </a:lnTo>
                    <a:lnTo>
                      <a:pt x="640" y="491"/>
                    </a:lnTo>
                    <a:lnTo>
                      <a:pt x="668" y="479"/>
                    </a:lnTo>
                    <a:lnTo>
                      <a:pt x="696" y="466"/>
                    </a:lnTo>
                    <a:lnTo>
                      <a:pt x="724" y="453"/>
                    </a:lnTo>
                    <a:lnTo>
                      <a:pt x="751" y="439"/>
                    </a:lnTo>
                    <a:lnTo>
                      <a:pt x="779" y="426"/>
                    </a:lnTo>
                    <a:lnTo>
                      <a:pt x="807" y="411"/>
                    </a:lnTo>
                    <a:lnTo>
                      <a:pt x="835" y="396"/>
                    </a:lnTo>
                    <a:lnTo>
                      <a:pt x="863" y="381"/>
                    </a:lnTo>
                    <a:lnTo>
                      <a:pt x="891" y="365"/>
                    </a:lnTo>
                    <a:lnTo>
                      <a:pt x="918" y="349"/>
                    </a:lnTo>
                    <a:lnTo>
                      <a:pt x="946" y="331"/>
                    </a:lnTo>
                    <a:lnTo>
                      <a:pt x="974" y="314"/>
                    </a:lnTo>
                    <a:lnTo>
                      <a:pt x="1002" y="296"/>
                    </a:lnTo>
                    <a:lnTo>
                      <a:pt x="1030" y="277"/>
                    </a:lnTo>
                    <a:lnTo>
                      <a:pt x="1058" y="258"/>
                    </a:lnTo>
                    <a:lnTo>
                      <a:pt x="1085" y="238"/>
                    </a:lnTo>
                    <a:lnTo>
                      <a:pt x="1113" y="218"/>
                    </a:lnTo>
                    <a:lnTo>
                      <a:pt x="1141" y="197"/>
                    </a:lnTo>
                    <a:lnTo>
                      <a:pt x="1169" y="175"/>
                    </a:lnTo>
                    <a:lnTo>
                      <a:pt x="1197" y="153"/>
                    </a:lnTo>
                    <a:lnTo>
                      <a:pt x="1225" y="130"/>
                    </a:lnTo>
                    <a:lnTo>
                      <a:pt x="1252" y="106"/>
                    </a:lnTo>
                    <a:lnTo>
                      <a:pt x="1280" y="81"/>
                    </a:lnTo>
                    <a:lnTo>
                      <a:pt x="1308" y="55"/>
                    </a:lnTo>
                    <a:lnTo>
                      <a:pt x="1336" y="28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AF7192FA-DD3E-554D-8CDC-B10F62552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76314"/>
                <a:ext cx="7558088" cy="3946525"/>
              </a:xfrm>
              <a:custGeom>
                <a:avLst/>
                <a:gdLst>
                  <a:gd name="T0" fmla="*/ 0 w 1364"/>
                  <a:gd name="T1" fmla="*/ 712 h 712"/>
                  <a:gd name="T2" fmla="*/ 28 w 1364"/>
                  <a:gd name="T3" fmla="*/ 704 h 712"/>
                  <a:gd name="T4" fmla="*/ 56 w 1364"/>
                  <a:gd name="T5" fmla="*/ 695 h 712"/>
                  <a:gd name="T6" fmla="*/ 83 w 1364"/>
                  <a:gd name="T7" fmla="*/ 687 h 712"/>
                  <a:gd name="T8" fmla="*/ 111 w 1364"/>
                  <a:gd name="T9" fmla="*/ 678 h 712"/>
                  <a:gd name="T10" fmla="*/ 139 w 1364"/>
                  <a:gd name="T11" fmla="*/ 670 h 712"/>
                  <a:gd name="T12" fmla="*/ 167 w 1364"/>
                  <a:gd name="T13" fmla="*/ 661 h 712"/>
                  <a:gd name="T14" fmla="*/ 195 w 1364"/>
                  <a:gd name="T15" fmla="*/ 653 h 712"/>
                  <a:gd name="T16" fmla="*/ 223 w 1364"/>
                  <a:gd name="T17" fmla="*/ 644 h 712"/>
                  <a:gd name="T18" fmla="*/ 250 w 1364"/>
                  <a:gd name="T19" fmla="*/ 635 h 712"/>
                  <a:gd name="T20" fmla="*/ 278 w 1364"/>
                  <a:gd name="T21" fmla="*/ 626 h 712"/>
                  <a:gd name="T22" fmla="*/ 306 w 1364"/>
                  <a:gd name="T23" fmla="*/ 617 h 712"/>
                  <a:gd name="T24" fmla="*/ 334 w 1364"/>
                  <a:gd name="T25" fmla="*/ 607 h 712"/>
                  <a:gd name="T26" fmla="*/ 362 w 1364"/>
                  <a:gd name="T27" fmla="*/ 598 h 712"/>
                  <a:gd name="T28" fmla="*/ 390 w 1364"/>
                  <a:gd name="T29" fmla="*/ 588 h 712"/>
                  <a:gd name="T30" fmla="*/ 417 w 1364"/>
                  <a:gd name="T31" fmla="*/ 578 h 712"/>
                  <a:gd name="T32" fmla="*/ 445 w 1364"/>
                  <a:gd name="T33" fmla="*/ 568 h 712"/>
                  <a:gd name="T34" fmla="*/ 473 w 1364"/>
                  <a:gd name="T35" fmla="*/ 558 h 712"/>
                  <a:gd name="T36" fmla="*/ 501 w 1364"/>
                  <a:gd name="T37" fmla="*/ 547 h 712"/>
                  <a:gd name="T38" fmla="*/ 529 w 1364"/>
                  <a:gd name="T39" fmla="*/ 537 h 712"/>
                  <a:gd name="T40" fmla="*/ 557 w 1364"/>
                  <a:gd name="T41" fmla="*/ 526 h 712"/>
                  <a:gd name="T42" fmla="*/ 584 w 1364"/>
                  <a:gd name="T43" fmla="*/ 514 h 712"/>
                  <a:gd name="T44" fmla="*/ 612 w 1364"/>
                  <a:gd name="T45" fmla="*/ 503 h 712"/>
                  <a:gd name="T46" fmla="*/ 640 w 1364"/>
                  <a:gd name="T47" fmla="*/ 491 h 712"/>
                  <a:gd name="T48" fmla="*/ 668 w 1364"/>
                  <a:gd name="T49" fmla="*/ 478 h 712"/>
                  <a:gd name="T50" fmla="*/ 696 w 1364"/>
                  <a:gd name="T51" fmla="*/ 465 h 712"/>
                  <a:gd name="T52" fmla="*/ 724 w 1364"/>
                  <a:gd name="T53" fmla="*/ 452 h 712"/>
                  <a:gd name="T54" fmla="*/ 751 w 1364"/>
                  <a:gd name="T55" fmla="*/ 438 h 712"/>
                  <a:gd name="T56" fmla="*/ 779 w 1364"/>
                  <a:gd name="T57" fmla="*/ 424 h 712"/>
                  <a:gd name="T58" fmla="*/ 807 w 1364"/>
                  <a:gd name="T59" fmla="*/ 410 h 712"/>
                  <a:gd name="T60" fmla="*/ 835 w 1364"/>
                  <a:gd name="T61" fmla="*/ 394 h 712"/>
                  <a:gd name="T62" fmla="*/ 863 w 1364"/>
                  <a:gd name="T63" fmla="*/ 379 h 712"/>
                  <a:gd name="T64" fmla="*/ 891 w 1364"/>
                  <a:gd name="T65" fmla="*/ 362 h 712"/>
                  <a:gd name="T66" fmla="*/ 918 w 1364"/>
                  <a:gd name="T67" fmla="*/ 346 h 712"/>
                  <a:gd name="T68" fmla="*/ 946 w 1364"/>
                  <a:gd name="T69" fmla="*/ 328 h 712"/>
                  <a:gd name="T70" fmla="*/ 974 w 1364"/>
                  <a:gd name="T71" fmla="*/ 310 h 712"/>
                  <a:gd name="T72" fmla="*/ 1002 w 1364"/>
                  <a:gd name="T73" fmla="*/ 292 h 712"/>
                  <a:gd name="T74" fmla="*/ 1030 w 1364"/>
                  <a:gd name="T75" fmla="*/ 273 h 712"/>
                  <a:gd name="T76" fmla="*/ 1058 w 1364"/>
                  <a:gd name="T77" fmla="*/ 254 h 712"/>
                  <a:gd name="T78" fmla="*/ 1085 w 1364"/>
                  <a:gd name="T79" fmla="*/ 234 h 712"/>
                  <a:gd name="T80" fmla="*/ 1113 w 1364"/>
                  <a:gd name="T81" fmla="*/ 214 h 712"/>
                  <a:gd name="T82" fmla="*/ 1141 w 1364"/>
                  <a:gd name="T83" fmla="*/ 193 h 712"/>
                  <a:gd name="T84" fmla="*/ 1169 w 1364"/>
                  <a:gd name="T85" fmla="*/ 171 h 712"/>
                  <a:gd name="T86" fmla="*/ 1197 w 1364"/>
                  <a:gd name="T87" fmla="*/ 149 h 712"/>
                  <a:gd name="T88" fmla="*/ 1225 w 1364"/>
                  <a:gd name="T89" fmla="*/ 126 h 712"/>
                  <a:gd name="T90" fmla="*/ 1252 w 1364"/>
                  <a:gd name="T91" fmla="*/ 103 h 712"/>
                  <a:gd name="T92" fmla="*/ 1280 w 1364"/>
                  <a:gd name="T93" fmla="*/ 78 h 712"/>
                  <a:gd name="T94" fmla="*/ 1308 w 1364"/>
                  <a:gd name="T95" fmla="*/ 53 h 712"/>
                  <a:gd name="T96" fmla="*/ 1336 w 1364"/>
                  <a:gd name="T97" fmla="*/ 27 h 712"/>
                  <a:gd name="T98" fmla="*/ 1364 w 1364"/>
                  <a:gd name="T99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712">
                    <a:moveTo>
                      <a:pt x="0" y="712"/>
                    </a:moveTo>
                    <a:lnTo>
                      <a:pt x="28" y="704"/>
                    </a:lnTo>
                    <a:lnTo>
                      <a:pt x="56" y="695"/>
                    </a:lnTo>
                    <a:lnTo>
                      <a:pt x="83" y="687"/>
                    </a:lnTo>
                    <a:lnTo>
                      <a:pt x="111" y="678"/>
                    </a:lnTo>
                    <a:lnTo>
                      <a:pt x="139" y="670"/>
                    </a:lnTo>
                    <a:lnTo>
                      <a:pt x="167" y="661"/>
                    </a:lnTo>
                    <a:lnTo>
                      <a:pt x="195" y="653"/>
                    </a:lnTo>
                    <a:lnTo>
                      <a:pt x="223" y="644"/>
                    </a:lnTo>
                    <a:lnTo>
                      <a:pt x="250" y="635"/>
                    </a:lnTo>
                    <a:lnTo>
                      <a:pt x="278" y="626"/>
                    </a:lnTo>
                    <a:lnTo>
                      <a:pt x="306" y="617"/>
                    </a:lnTo>
                    <a:lnTo>
                      <a:pt x="334" y="607"/>
                    </a:lnTo>
                    <a:lnTo>
                      <a:pt x="362" y="598"/>
                    </a:lnTo>
                    <a:lnTo>
                      <a:pt x="390" y="588"/>
                    </a:lnTo>
                    <a:lnTo>
                      <a:pt x="417" y="578"/>
                    </a:lnTo>
                    <a:lnTo>
                      <a:pt x="445" y="568"/>
                    </a:lnTo>
                    <a:lnTo>
                      <a:pt x="473" y="558"/>
                    </a:lnTo>
                    <a:lnTo>
                      <a:pt x="501" y="547"/>
                    </a:lnTo>
                    <a:lnTo>
                      <a:pt x="529" y="537"/>
                    </a:lnTo>
                    <a:lnTo>
                      <a:pt x="557" y="526"/>
                    </a:lnTo>
                    <a:lnTo>
                      <a:pt x="584" y="514"/>
                    </a:lnTo>
                    <a:lnTo>
                      <a:pt x="612" y="503"/>
                    </a:lnTo>
                    <a:lnTo>
                      <a:pt x="640" y="491"/>
                    </a:lnTo>
                    <a:lnTo>
                      <a:pt x="668" y="478"/>
                    </a:lnTo>
                    <a:lnTo>
                      <a:pt x="696" y="465"/>
                    </a:lnTo>
                    <a:lnTo>
                      <a:pt x="724" y="452"/>
                    </a:lnTo>
                    <a:lnTo>
                      <a:pt x="751" y="438"/>
                    </a:lnTo>
                    <a:lnTo>
                      <a:pt x="779" y="424"/>
                    </a:lnTo>
                    <a:lnTo>
                      <a:pt x="807" y="410"/>
                    </a:lnTo>
                    <a:lnTo>
                      <a:pt x="835" y="394"/>
                    </a:lnTo>
                    <a:lnTo>
                      <a:pt x="863" y="379"/>
                    </a:lnTo>
                    <a:lnTo>
                      <a:pt x="891" y="362"/>
                    </a:lnTo>
                    <a:lnTo>
                      <a:pt x="918" y="346"/>
                    </a:lnTo>
                    <a:lnTo>
                      <a:pt x="946" y="328"/>
                    </a:lnTo>
                    <a:lnTo>
                      <a:pt x="974" y="310"/>
                    </a:lnTo>
                    <a:lnTo>
                      <a:pt x="1002" y="292"/>
                    </a:lnTo>
                    <a:lnTo>
                      <a:pt x="1030" y="273"/>
                    </a:lnTo>
                    <a:lnTo>
                      <a:pt x="1058" y="254"/>
                    </a:lnTo>
                    <a:lnTo>
                      <a:pt x="1085" y="234"/>
                    </a:lnTo>
                    <a:lnTo>
                      <a:pt x="1113" y="214"/>
                    </a:lnTo>
                    <a:lnTo>
                      <a:pt x="1141" y="193"/>
                    </a:lnTo>
                    <a:lnTo>
                      <a:pt x="1169" y="171"/>
                    </a:lnTo>
                    <a:lnTo>
                      <a:pt x="1197" y="149"/>
                    </a:lnTo>
                    <a:lnTo>
                      <a:pt x="1225" y="126"/>
                    </a:lnTo>
                    <a:lnTo>
                      <a:pt x="1252" y="103"/>
                    </a:lnTo>
                    <a:lnTo>
                      <a:pt x="1280" y="78"/>
                    </a:lnTo>
                    <a:lnTo>
                      <a:pt x="1308" y="53"/>
                    </a:lnTo>
                    <a:lnTo>
                      <a:pt x="1336" y="27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6D47884A-9FE0-E143-BCF4-312BCDA2E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92189"/>
                <a:ext cx="7558088" cy="3819525"/>
              </a:xfrm>
              <a:custGeom>
                <a:avLst/>
                <a:gdLst>
                  <a:gd name="T0" fmla="*/ 0 w 1364"/>
                  <a:gd name="T1" fmla="*/ 689 h 689"/>
                  <a:gd name="T2" fmla="*/ 28 w 1364"/>
                  <a:gd name="T3" fmla="*/ 682 h 689"/>
                  <a:gd name="T4" fmla="*/ 56 w 1364"/>
                  <a:gd name="T5" fmla="*/ 674 h 689"/>
                  <a:gd name="T6" fmla="*/ 83 w 1364"/>
                  <a:gd name="T7" fmla="*/ 667 h 689"/>
                  <a:gd name="T8" fmla="*/ 111 w 1364"/>
                  <a:gd name="T9" fmla="*/ 659 h 689"/>
                  <a:gd name="T10" fmla="*/ 139 w 1364"/>
                  <a:gd name="T11" fmla="*/ 652 h 689"/>
                  <a:gd name="T12" fmla="*/ 167 w 1364"/>
                  <a:gd name="T13" fmla="*/ 644 h 689"/>
                  <a:gd name="T14" fmla="*/ 195 w 1364"/>
                  <a:gd name="T15" fmla="*/ 637 h 689"/>
                  <a:gd name="T16" fmla="*/ 223 w 1364"/>
                  <a:gd name="T17" fmla="*/ 629 h 689"/>
                  <a:gd name="T18" fmla="*/ 250 w 1364"/>
                  <a:gd name="T19" fmla="*/ 621 h 689"/>
                  <a:gd name="T20" fmla="*/ 278 w 1364"/>
                  <a:gd name="T21" fmla="*/ 613 h 689"/>
                  <a:gd name="T22" fmla="*/ 306 w 1364"/>
                  <a:gd name="T23" fmla="*/ 605 h 689"/>
                  <a:gd name="T24" fmla="*/ 334 w 1364"/>
                  <a:gd name="T25" fmla="*/ 597 h 689"/>
                  <a:gd name="T26" fmla="*/ 362 w 1364"/>
                  <a:gd name="T27" fmla="*/ 589 h 689"/>
                  <a:gd name="T28" fmla="*/ 390 w 1364"/>
                  <a:gd name="T29" fmla="*/ 580 h 689"/>
                  <a:gd name="T30" fmla="*/ 417 w 1364"/>
                  <a:gd name="T31" fmla="*/ 571 h 689"/>
                  <a:gd name="T32" fmla="*/ 445 w 1364"/>
                  <a:gd name="T33" fmla="*/ 562 h 689"/>
                  <a:gd name="T34" fmla="*/ 473 w 1364"/>
                  <a:gd name="T35" fmla="*/ 553 h 689"/>
                  <a:gd name="T36" fmla="*/ 501 w 1364"/>
                  <a:gd name="T37" fmla="*/ 543 h 689"/>
                  <a:gd name="T38" fmla="*/ 529 w 1364"/>
                  <a:gd name="T39" fmla="*/ 533 h 689"/>
                  <a:gd name="T40" fmla="*/ 557 w 1364"/>
                  <a:gd name="T41" fmla="*/ 523 h 689"/>
                  <a:gd name="T42" fmla="*/ 584 w 1364"/>
                  <a:gd name="T43" fmla="*/ 513 h 689"/>
                  <a:gd name="T44" fmla="*/ 612 w 1364"/>
                  <a:gd name="T45" fmla="*/ 502 h 689"/>
                  <a:gd name="T46" fmla="*/ 640 w 1364"/>
                  <a:gd name="T47" fmla="*/ 491 h 689"/>
                  <a:gd name="T48" fmla="*/ 668 w 1364"/>
                  <a:gd name="T49" fmla="*/ 479 h 689"/>
                  <a:gd name="T50" fmla="*/ 696 w 1364"/>
                  <a:gd name="T51" fmla="*/ 467 h 689"/>
                  <a:gd name="T52" fmla="*/ 724 w 1364"/>
                  <a:gd name="T53" fmla="*/ 454 h 689"/>
                  <a:gd name="T54" fmla="*/ 751 w 1364"/>
                  <a:gd name="T55" fmla="*/ 441 h 689"/>
                  <a:gd name="T56" fmla="*/ 779 w 1364"/>
                  <a:gd name="T57" fmla="*/ 428 h 689"/>
                  <a:gd name="T58" fmla="*/ 807 w 1364"/>
                  <a:gd name="T59" fmla="*/ 413 h 689"/>
                  <a:gd name="T60" fmla="*/ 835 w 1364"/>
                  <a:gd name="T61" fmla="*/ 399 h 689"/>
                  <a:gd name="T62" fmla="*/ 863 w 1364"/>
                  <a:gd name="T63" fmla="*/ 383 h 689"/>
                  <a:gd name="T64" fmla="*/ 891 w 1364"/>
                  <a:gd name="T65" fmla="*/ 367 h 689"/>
                  <a:gd name="T66" fmla="*/ 918 w 1364"/>
                  <a:gd name="T67" fmla="*/ 350 h 689"/>
                  <a:gd name="T68" fmla="*/ 946 w 1364"/>
                  <a:gd name="T69" fmla="*/ 333 h 689"/>
                  <a:gd name="T70" fmla="*/ 974 w 1364"/>
                  <a:gd name="T71" fmla="*/ 315 h 689"/>
                  <a:gd name="T72" fmla="*/ 1002 w 1364"/>
                  <a:gd name="T73" fmla="*/ 297 h 689"/>
                  <a:gd name="T74" fmla="*/ 1030 w 1364"/>
                  <a:gd name="T75" fmla="*/ 278 h 689"/>
                  <a:gd name="T76" fmla="*/ 1058 w 1364"/>
                  <a:gd name="T77" fmla="*/ 258 h 689"/>
                  <a:gd name="T78" fmla="*/ 1085 w 1364"/>
                  <a:gd name="T79" fmla="*/ 238 h 689"/>
                  <a:gd name="T80" fmla="*/ 1113 w 1364"/>
                  <a:gd name="T81" fmla="*/ 218 h 689"/>
                  <a:gd name="T82" fmla="*/ 1141 w 1364"/>
                  <a:gd name="T83" fmla="*/ 196 h 689"/>
                  <a:gd name="T84" fmla="*/ 1169 w 1364"/>
                  <a:gd name="T85" fmla="*/ 175 h 689"/>
                  <a:gd name="T86" fmla="*/ 1197 w 1364"/>
                  <a:gd name="T87" fmla="*/ 152 h 689"/>
                  <a:gd name="T88" fmla="*/ 1225 w 1364"/>
                  <a:gd name="T89" fmla="*/ 129 h 689"/>
                  <a:gd name="T90" fmla="*/ 1252 w 1364"/>
                  <a:gd name="T91" fmla="*/ 105 h 689"/>
                  <a:gd name="T92" fmla="*/ 1280 w 1364"/>
                  <a:gd name="T93" fmla="*/ 80 h 689"/>
                  <a:gd name="T94" fmla="*/ 1308 w 1364"/>
                  <a:gd name="T95" fmla="*/ 54 h 689"/>
                  <a:gd name="T96" fmla="*/ 1336 w 1364"/>
                  <a:gd name="T97" fmla="*/ 27 h 689"/>
                  <a:gd name="T98" fmla="*/ 1364 w 1364"/>
                  <a:gd name="T99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689">
                    <a:moveTo>
                      <a:pt x="0" y="689"/>
                    </a:moveTo>
                    <a:lnTo>
                      <a:pt x="28" y="682"/>
                    </a:lnTo>
                    <a:lnTo>
                      <a:pt x="56" y="674"/>
                    </a:lnTo>
                    <a:lnTo>
                      <a:pt x="83" y="667"/>
                    </a:lnTo>
                    <a:lnTo>
                      <a:pt x="111" y="659"/>
                    </a:lnTo>
                    <a:lnTo>
                      <a:pt x="139" y="652"/>
                    </a:lnTo>
                    <a:lnTo>
                      <a:pt x="167" y="644"/>
                    </a:lnTo>
                    <a:lnTo>
                      <a:pt x="195" y="637"/>
                    </a:lnTo>
                    <a:lnTo>
                      <a:pt x="223" y="629"/>
                    </a:lnTo>
                    <a:lnTo>
                      <a:pt x="250" y="621"/>
                    </a:lnTo>
                    <a:lnTo>
                      <a:pt x="278" y="613"/>
                    </a:lnTo>
                    <a:lnTo>
                      <a:pt x="306" y="605"/>
                    </a:lnTo>
                    <a:lnTo>
                      <a:pt x="334" y="597"/>
                    </a:lnTo>
                    <a:lnTo>
                      <a:pt x="362" y="589"/>
                    </a:lnTo>
                    <a:lnTo>
                      <a:pt x="390" y="580"/>
                    </a:lnTo>
                    <a:lnTo>
                      <a:pt x="417" y="571"/>
                    </a:lnTo>
                    <a:lnTo>
                      <a:pt x="445" y="562"/>
                    </a:lnTo>
                    <a:lnTo>
                      <a:pt x="473" y="553"/>
                    </a:lnTo>
                    <a:lnTo>
                      <a:pt x="501" y="543"/>
                    </a:lnTo>
                    <a:lnTo>
                      <a:pt x="529" y="533"/>
                    </a:lnTo>
                    <a:lnTo>
                      <a:pt x="557" y="523"/>
                    </a:lnTo>
                    <a:lnTo>
                      <a:pt x="584" y="513"/>
                    </a:lnTo>
                    <a:lnTo>
                      <a:pt x="612" y="502"/>
                    </a:lnTo>
                    <a:lnTo>
                      <a:pt x="640" y="491"/>
                    </a:lnTo>
                    <a:lnTo>
                      <a:pt x="668" y="479"/>
                    </a:lnTo>
                    <a:lnTo>
                      <a:pt x="696" y="467"/>
                    </a:lnTo>
                    <a:lnTo>
                      <a:pt x="724" y="454"/>
                    </a:lnTo>
                    <a:lnTo>
                      <a:pt x="751" y="441"/>
                    </a:lnTo>
                    <a:lnTo>
                      <a:pt x="779" y="428"/>
                    </a:lnTo>
                    <a:lnTo>
                      <a:pt x="807" y="413"/>
                    </a:lnTo>
                    <a:lnTo>
                      <a:pt x="835" y="399"/>
                    </a:lnTo>
                    <a:lnTo>
                      <a:pt x="863" y="383"/>
                    </a:lnTo>
                    <a:lnTo>
                      <a:pt x="891" y="367"/>
                    </a:lnTo>
                    <a:lnTo>
                      <a:pt x="918" y="350"/>
                    </a:lnTo>
                    <a:lnTo>
                      <a:pt x="946" y="333"/>
                    </a:lnTo>
                    <a:lnTo>
                      <a:pt x="974" y="315"/>
                    </a:lnTo>
                    <a:lnTo>
                      <a:pt x="1002" y="297"/>
                    </a:lnTo>
                    <a:lnTo>
                      <a:pt x="1030" y="278"/>
                    </a:lnTo>
                    <a:lnTo>
                      <a:pt x="1058" y="258"/>
                    </a:lnTo>
                    <a:lnTo>
                      <a:pt x="1085" y="238"/>
                    </a:lnTo>
                    <a:lnTo>
                      <a:pt x="1113" y="218"/>
                    </a:lnTo>
                    <a:lnTo>
                      <a:pt x="1141" y="196"/>
                    </a:lnTo>
                    <a:lnTo>
                      <a:pt x="1169" y="175"/>
                    </a:lnTo>
                    <a:lnTo>
                      <a:pt x="1197" y="152"/>
                    </a:lnTo>
                    <a:lnTo>
                      <a:pt x="1225" y="129"/>
                    </a:lnTo>
                    <a:lnTo>
                      <a:pt x="1252" y="105"/>
                    </a:lnTo>
                    <a:lnTo>
                      <a:pt x="1280" y="80"/>
                    </a:lnTo>
                    <a:lnTo>
                      <a:pt x="1308" y="54"/>
                    </a:lnTo>
                    <a:lnTo>
                      <a:pt x="1336" y="27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167">
                <a:extLst>
                  <a:ext uri="{FF2B5EF4-FFF2-40B4-BE49-F238E27FC236}">
                    <a16:creationId xmlns:a16="http://schemas.microsoft.com/office/drawing/2014/main" id="{DE43ADED-EED6-CE4D-BE2A-759A965B2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3288" y="482601"/>
                <a:ext cx="0" cy="492283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168">
                <a:extLst>
                  <a:ext uri="{FF2B5EF4-FFF2-40B4-BE49-F238E27FC236}">
                    <a16:creationId xmlns:a16="http://schemas.microsoft.com/office/drawing/2014/main" id="{EF7DAF7F-9060-6841-AD43-BC7169CC8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5260976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D5143BC-A42E-3C4C-8837-69654CAB5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50637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30</a:t>
                </a:r>
                <a:endParaRPr lang="en-US" altLang="en-US"/>
              </a:p>
            </p:txBody>
          </p:sp>
          <p:sp>
            <p:nvSpPr>
              <p:cNvPr id="181" name="Line 170">
                <a:extLst>
                  <a:ext uri="{FF2B5EF4-FFF2-40B4-BE49-F238E27FC236}">
                    <a16:creationId xmlns:a16="http://schemas.microsoft.com/office/drawing/2014/main" id="{042A72A3-5848-CA49-9E82-C0D46BBF2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4329114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630BCE3A-FC79-5A4A-80BD-E576B3D00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4133464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40</a:t>
                </a:r>
                <a:endParaRPr lang="en-US" altLang="en-US"/>
              </a:p>
            </p:txBody>
          </p:sp>
          <p:sp>
            <p:nvSpPr>
              <p:cNvPr id="183" name="Line 172">
                <a:extLst>
                  <a:ext uri="{FF2B5EF4-FFF2-40B4-BE49-F238E27FC236}">
                    <a16:creationId xmlns:a16="http://schemas.microsoft.com/office/drawing/2014/main" id="{B6DB13AB-33E7-9944-A7C0-1EB3B2F9A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3403601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6901071-E2C1-024F-86D9-469357B5C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3207952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50</a:t>
                </a:r>
                <a:endParaRPr lang="en-US" altLang="en-US"/>
              </a:p>
            </p:txBody>
          </p:sp>
          <p:sp>
            <p:nvSpPr>
              <p:cNvPr id="185" name="Line 174">
                <a:extLst>
                  <a:ext uri="{FF2B5EF4-FFF2-40B4-BE49-F238E27FC236}">
                    <a16:creationId xmlns:a16="http://schemas.microsoft.com/office/drawing/2014/main" id="{7771218F-5EDF-4049-8224-30E0B3D62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2478089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6A0AE42-B700-1145-B4C6-383FBF94E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2280852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60</a:t>
                </a:r>
                <a:endParaRPr lang="en-US" altLang="en-US"/>
              </a:p>
            </p:txBody>
          </p:sp>
          <p:sp>
            <p:nvSpPr>
              <p:cNvPr id="187" name="Line 176">
                <a:extLst>
                  <a:ext uri="{FF2B5EF4-FFF2-40B4-BE49-F238E27FC236}">
                    <a16:creationId xmlns:a16="http://schemas.microsoft.com/office/drawing/2014/main" id="{E92A232D-B599-454A-AA90-E0F5DFCC2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1552576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F8C711D-BA6A-BD4E-894F-6A28F3F32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2160" y="13553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70</a:t>
                </a:r>
                <a:endParaRPr lang="en-US" altLang="en-US"/>
              </a:p>
            </p:txBody>
          </p:sp>
          <p:sp>
            <p:nvSpPr>
              <p:cNvPr id="189" name="Line 178">
                <a:extLst>
                  <a:ext uri="{FF2B5EF4-FFF2-40B4-BE49-F238E27FC236}">
                    <a16:creationId xmlns:a16="http://schemas.microsoft.com/office/drawing/2014/main" id="{1A0B1529-143B-0744-9C17-E23870118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627064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8C301688-CF5E-D547-8D7D-5EE1CC2AC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2160" y="4282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80</a:t>
                </a:r>
                <a:endParaRPr lang="en-US" altLang="en-US"/>
              </a:p>
            </p:txBody>
          </p:sp>
          <p:sp>
            <p:nvSpPr>
              <p:cNvPr id="191" name="Line 181">
                <a:extLst>
                  <a:ext uri="{FF2B5EF4-FFF2-40B4-BE49-F238E27FC236}">
                    <a16:creationId xmlns:a16="http://schemas.microsoft.com/office/drawing/2014/main" id="{538364E2-767B-CA4A-8F8D-5724E1A02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5405439"/>
                <a:ext cx="8002588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182">
                <a:extLst>
                  <a:ext uri="{FF2B5EF4-FFF2-40B4-BE49-F238E27FC236}">
                    <a16:creationId xmlns:a16="http://schemas.microsoft.com/office/drawing/2014/main" id="{02A37497-18A2-2F40-806A-3A5B4C09B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7750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DCA7AD07-7E2F-F84C-BFB4-C6F024DAD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838" y="5543551"/>
                <a:ext cx="1282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194" name="Line 184">
                <a:extLst>
                  <a:ext uri="{FF2B5EF4-FFF2-40B4-BE49-F238E27FC236}">
                    <a16:creationId xmlns:a16="http://schemas.microsoft.com/office/drawing/2014/main" id="{C4305ADC-AB49-2346-B4A4-285A7DFB3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625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40F95C0-7C2F-E841-9360-C00BB5FBF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20</a:t>
                </a:r>
                <a:endParaRPr lang="en-US" altLang="en-US"/>
              </a:p>
            </p:txBody>
          </p:sp>
          <p:sp>
            <p:nvSpPr>
              <p:cNvPr id="196" name="Line 186">
                <a:extLst>
                  <a:ext uri="{FF2B5EF4-FFF2-40B4-BE49-F238E27FC236}">
                    <a16:creationId xmlns:a16="http://schemas.microsoft.com/office/drawing/2014/main" id="{96D0B812-FB4F-A04B-91BD-F0F15DD91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3850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D15AF414-886D-E34C-86C0-9D17DE49F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40</a:t>
                </a:r>
                <a:endParaRPr lang="en-US" altLang="en-US"/>
              </a:p>
            </p:txBody>
          </p:sp>
          <p:sp>
            <p:nvSpPr>
              <p:cNvPr id="198" name="Line 188">
                <a:extLst>
                  <a:ext uri="{FF2B5EF4-FFF2-40B4-BE49-F238E27FC236}">
                    <a16:creationId xmlns:a16="http://schemas.microsoft.com/office/drawing/2014/main" id="{2EDC000C-D6BC-BE42-9E9F-3F278A844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5313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3B31719-BFCC-B848-94DF-061288295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60</a:t>
                </a:r>
                <a:endParaRPr lang="en-US" altLang="en-US"/>
              </a:p>
            </p:txBody>
          </p:sp>
          <p:sp>
            <p:nvSpPr>
              <p:cNvPr id="200" name="Line 190">
                <a:extLst>
                  <a:ext uri="{FF2B5EF4-FFF2-40B4-BE49-F238E27FC236}">
                    <a16:creationId xmlns:a16="http://schemas.microsoft.com/office/drawing/2014/main" id="{04311156-C5CE-9740-92C1-17A694A20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AC0C4925-D81C-B748-BBD7-D4E063476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80</a:t>
                </a:r>
                <a:endParaRPr lang="en-US" altLang="en-US"/>
              </a:p>
            </p:txBody>
          </p:sp>
          <p:sp>
            <p:nvSpPr>
              <p:cNvPr id="202" name="Line 192">
                <a:extLst>
                  <a:ext uri="{FF2B5EF4-FFF2-40B4-BE49-F238E27FC236}">
                    <a16:creationId xmlns:a16="http://schemas.microsoft.com/office/drawing/2014/main" id="{4E2E7245-E36A-FF4C-95C9-AD6377F41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61413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249B7F25-A9AB-8240-B0F3-A6D2AF9D6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2500" y="5543551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100</a:t>
                </a:r>
                <a:endParaRPr lang="en-US" alt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A260949-4AF5-854A-A260-D4A357F14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085530" y="2789558"/>
                <a:ext cx="280846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</a:rPr>
                  <a:t>Mean College Quality Rank</a:t>
                </a:r>
                <a:endParaRPr lang="en-US" altLang="en-US" dirty="0"/>
              </a:p>
            </p:txBody>
          </p:sp>
          <p:sp>
            <p:nvSpPr>
              <p:cNvPr id="205" name="Rectangle 104">
                <a:extLst>
                  <a:ext uri="{FF2B5EF4-FFF2-40B4-BE49-F238E27FC236}">
                    <a16:creationId xmlns:a16="http://schemas.microsoft.com/office/drawing/2014/main" id="{C490ECCF-4EB4-3240-BB68-51D2D2C78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4393248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84-87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0.191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Rectangle 104">
                <a:extLst>
                  <a:ext uri="{FF2B5EF4-FFF2-40B4-BE49-F238E27FC236}">
                    <a16:creationId xmlns:a16="http://schemas.microsoft.com/office/drawing/2014/main" id="{9DF1C859-360F-6A44-A326-90A92A8F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4725849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88-90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0.192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Rectangle 104">
                <a:extLst>
                  <a:ext uri="{FF2B5EF4-FFF2-40B4-BE49-F238E27FC236}">
                    <a16:creationId xmlns:a16="http://schemas.microsoft.com/office/drawing/2014/main" id="{4419C117-7AB5-1B42-8113-37FE63322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5030649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91-93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0.181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526E214E-2AB1-E541-8274-8A3A19C6ED13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826AD564-E03F-48A0-B86F-05F13602DD9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42746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7FDB-41E6-8F44-8203-70547DE1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80D12-9C4E-BC47-B531-110C52C2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0C39B-D4AE-5147-BF9F-8542C6C34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08" y="977076"/>
            <a:ext cx="8708183" cy="5212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6545A-6122-6E4D-9A3C-B0D63E3654BE}"/>
              </a:ext>
            </a:extLst>
          </p:cNvPr>
          <p:cNvSpPr txBox="1"/>
          <p:nvPr/>
        </p:nvSpPr>
        <p:spPr>
          <a:xfrm>
            <a:off x="5091952" y="6456851"/>
            <a:ext cx="645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https://www.brookings.edu/blog/social-mobility-memos/2014/10/27/the-inheritance-of-education/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B585A-877B-42AB-86AA-50C696EDC7F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340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Business Ownership</a:t>
            </a:r>
          </a:p>
          <a:p>
            <a:r>
              <a:rPr lang="en-US" dirty="0"/>
              <a:t>Inventions</a:t>
            </a:r>
          </a:p>
          <a:p>
            <a:r>
              <a:rPr lang="en-US" dirty="0"/>
              <a:t>Job Networks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7AB241-7D9A-450E-B9E6-1F0AABF3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0663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Opportunities: </a:t>
            </a:r>
            <a:br>
              <a:rPr lang="en-US" dirty="0"/>
            </a:br>
            <a:r>
              <a:rPr lang="en-US" dirty="0"/>
              <a:t>	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24128-3F3F-4B78-BDE2-942DDFD91B7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0780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72D39-0045-F642-9CBF-2FA51AF6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C7953-1DF2-C04D-82DC-1DF28237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084157"/>
            <a:ext cx="4376367" cy="52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5F9D1-EDCD-3D4A-8F35-DA925E04E908}"/>
              </a:ext>
            </a:extLst>
          </p:cNvPr>
          <p:cNvSpPr txBox="1"/>
          <p:nvPr/>
        </p:nvSpPr>
        <p:spPr>
          <a:xfrm flipH="1">
            <a:off x="8911905" y="6475832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Sarada and Tocoian (2018)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F32E8-28A6-B349-AB42-BDA289BAC666}"/>
              </a:ext>
            </a:extLst>
          </p:cNvPr>
          <p:cNvSpPr/>
          <p:nvPr/>
        </p:nvSpPr>
        <p:spPr>
          <a:xfrm rot="20505120">
            <a:off x="7211995" y="2926858"/>
            <a:ext cx="2363268" cy="53863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F3A1B-CBE6-A243-85EE-D23FB3E28F92}"/>
              </a:ext>
            </a:extLst>
          </p:cNvPr>
          <p:cNvSpPr txBox="1"/>
          <p:nvPr/>
        </p:nvSpPr>
        <p:spPr>
          <a:xfrm>
            <a:off x="412763" y="1765366"/>
            <a:ext cx="5754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Ownership of a business is a big indicator of wealth accumulation</a:t>
            </a:r>
          </a:p>
          <a:p>
            <a:endParaRPr lang="en-US" sz="2800" b="1" dirty="0">
              <a:solidFill>
                <a:srgbClr val="0C4C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Children from a wealthy family are more likely to incorporate a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C88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CC09784-AE58-4148-9016-CCB2D4560932}"/>
              </a:ext>
            </a:extLst>
          </p:cNvPr>
          <p:cNvSpPr/>
          <p:nvPr/>
        </p:nvSpPr>
        <p:spPr>
          <a:xfrm>
            <a:off x="7343850" y="3530432"/>
            <a:ext cx="120580" cy="538648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F481458-0EC3-4135-ACD8-B57362F7C466}"/>
              </a:ext>
            </a:extLst>
          </p:cNvPr>
          <p:cNvSpPr/>
          <p:nvPr/>
        </p:nvSpPr>
        <p:spPr>
          <a:xfrm>
            <a:off x="10792110" y="2409720"/>
            <a:ext cx="120580" cy="341644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9B5AD4D-0EE2-4886-BC13-3AA67EB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Business Incorporation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1FFF4-D21D-4509-898B-FD280A52BEC7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78C33-C974-6049-ADBC-C8BF1F7648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2B414D"/>
                </a:solidFill>
              </a:rPr>
              <a:t>2 out of 3 sons of the top earners in Canada get access to their father’s employer.</a:t>
            </a:r>
          </a:p>
          <a:p>
            <a:r>
              <a:rPr lang="en-US" b="0" dirty="0">
                <a:solidFill>
                  <a:srgbClr val="2B414D"/>
                </a:solidFill>
              </a:rPr>
              <a:t>Much less access at lower levels of parental earnings.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76F6-44B8-7C44-88DA-00451400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C593B1-5F80-3243-91A2-671C84C2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employment networks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146F4-1614-C543-A4CC-824403A7E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88265"/>
            <a:ext cx="5181600" cy="4143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40AF7-9BA5-4DA0-A7FB-E831444A0C2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7823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08796"/>
            <a:ext cx="3346056" cy="2652338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High math-ability 3</a:t>
            </a:r>
            <a:r>
              <a:rPr lang="en-US" sz="2000" b="0" baseline="30000" dirty="0">
                <a:solidFill>
                  <a:srgbClr val="2B414D"/>
                </a:solidFill>
              </a:rPr>
              <a:t>rd</a:t>
            </a:r>
            <a:r>
              <a:rPr lang="en-US" sz="2000" b="0" dirty="0">
                <a:solidFill>
                  <a:srgbClr val="2B414D"/>
                </a:solidFill>
              </a:rPr>
              <a:t> graders go on to become inventors </a:t>
            </a:r>
            <a:r>
              <a:rPr lang="en-US" sz="2000" b="0" i="1" dirty="0">
                <a:solidFill>
                  <a:srgbClr val="2B414D"/>
                </a:solidFill>
              </a:rPr>
              <a:t>if</a:t>
            </a:r>
            <a:r>
              <a:rPr lang="en-US" sz="2000" b="0" dirty="0">
                <a:solidFill>
                  <a:srgbClr val="2B414D"/>
                </a:solidFill>
              </a:rPr>
              <a:t> their family is well-off.</a:t>
            </a: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(Also if they grow up in high-innovation areas)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56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79EF08C-AA7D-4229-9FD0-FA102933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35" y="1654852"/>
            <a:ext cx="6630582" cy="4392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5F887-1DEE-4FFC-9B69-76CC438568E3}"/>
              </a:ext>
            </a:extLst>
          </p:cNvPr>
          <p:cNvSpPr txBox="1"/>
          <p:nvPr/>
        </p:nvSpPr>
        <p:spPr>
          <a:xfrm flipH="1">
            <a:off x="9630894" y="6450347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Bell et al (2018)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D63F37-B9F9-4E94-853A-4C3DF2E2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Inventions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9DDFB-958A-4568-8FE2-C0E6E413F7E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844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dirty="0"/>
              <a:t>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491E5-D196-4DC3-B8EA-C5773C80DED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lvl="1"/>
            <a:r>
              <a:rPr lang="en-US" dirty="0"/>
              <a:t>Absolute vs Relative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/>
            <a:r>
              <a:rPr lang="en-US" dirty="0"/>
              <a:t>Brings into question the notion of the  “American dream”.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/>
            <a:r>
              <a:rPr lang="en-US" dirty="0"/>
              <a:t>Relative: not as much as people seem to think there is.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  <a:p>
            <a:pPr lvl="1"/>
            <a:r>
              <a:rPr lang="en-US" dirty="0"/>
              <a:t>Often what is an avenue to mobility at the individual level may be a barrier at the societal level due to structural factors (i.e., Education and Career Opportunities)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(2/1): 	Trade and Globalization (Alan Deardorff, Univ.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(2/8): 	US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(2/15): 	Trade Deficits and Exchange Rates (Alan Deardorff)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(2/22):	Economic Mobility (Joseph Carolan, Oakland University)</a:t>
            </a:r>
          </a:p>
          <a:p>
            <a:pPr lvl="1">
              <a:spcAft>
                <a:spcPts val="1000"/>
              </a:spcAft>
            </a:pPr>
            <a:r>
              <a:rPr lang="en-US" b="1" dirty="0">
                <a:highlight>
                  <a:srgbClr val="FFFF00"/>
                </a:highlight>
              </a:rPr>
              <a:t>Week 4 (3/1): 	Cryptocurrencies (Jon </a:t>
            </a:r>
            <a:r>
              <a:rPr lang="en-US" b="1" dirty="0" err="1">
                <a:highlight>
                  <a:srgbClr val="FFFF00"/>
                </a:highlight>
              </a:rPr>
              <a:t>Haveman</a:t>
            </a:r>
            <a:r>
              <a:rPr lang="en-US" b="1" dirty="0">
                <a:highlight>
                  <a:srgbClr val="FFFF00"/>
                </a:highlight>
              </a:rPr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(3/8):	Autonomous Vehicles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9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CFEF-05E2-4673-ABA0-EE19ACC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204B2-99B2-4226-9178-EA778323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  Is   All the Excitement About?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5FDF2-55A1-8347-5B62-2B11B43269BD}"/>
              </a:ext>
            </a:extLst>
          </p:cNvPr>
          <p:cNvSpPr txBox="1"/>
          <p:nvPr/>
        </p:nvSpPr>
        <p:spPr>
          <a:xfrm>
            <a:off x="3839483" y="284124"/>
            <a:ext cx="10983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Was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99BCCDF-9C07-3340-810B-10BF24A95A9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951470" y="1201026"/>
            <a:ext cx="10058400" cy="502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6D8322-4603-627A-EDFD-BB5B3709EF87}"/>
              </a:ext>
            </a:extLst>
          </p:cNvPr>
          <p:cNvSpPr txBox="1"/>
          <p:nvPr/>
        </p:nvSpPr>
        <p:spPr>
          <a:xfrm>
            <a:off x="3442447" y="3065929"/>
            <a:ext cx="389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Next Week: Jon </a:t>
            </a:r>
            <a:r>
              <a:rPr lang="en-US" sz="2800" dirty="0" err="1"/>
              <a:t>Haveman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66863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Joseph Carolan,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carolan@oakland.edu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86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2095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class.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27D82-EABE-471D-9100-F4A704E5F6EF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19114</TotalTime>
  <Words>3061</Words>
  <Application>Microsoft Macintosh PowerPoint</Application>
  <PresentationFormat>Widescreen</PresentationFormat>
  <Paragraphs>476</Paragraphs>
  <Slides>61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Courier New</vt:lpstr>
      <vt:lpstr>Wingdings</vt:lpstr>
      <vt:lpstr>Custom Design</vt:lpstr>
      <vt:lpstr>PowerPoint Presentation</vt:lpstr>
      <vt:lpstr> Available NEED Topics Include:</vt:lpstr>
      <vt:lpstr> Course Outline</vt:lpstr>
      <vt:lpstr>Submitting Questions</vt:lpstr>
      <vt:lpstr>Economic mobility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Absolute vs Relative: Escalator Analogy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 Absolute Mobility Matters: Life Expectancy</vt:lpstr>
      <vt:lpstr> Educational Mobility is Also in Decline</vt:lpstr>
      <vt:lpstr>American Dream: Geography Matters</vt:lpstr>
      <vt:lpstr>American Dream: Geography Matters</vt:lpstr>
      <vt:lpstr> Absolute Mobility: Race</vt:lpstr>
      <vt:lpstr> Absolute Mobility: Gender</vt:lpstr>
      <vt:lpstr>Measuring Relative Mobility</vt:lpstr>
      <vt:lpstr>Mobility Example: Perfect Relative Mobility</vt:lpstr>
      <vt:lpstr>Transition Probabilities in the United States</vt:lpstr>
      <vt:lpstr>Relative Mobility: Race</vt:lpstr>
      <vt:lpstr>Relative Mobility: Gender</vt:lpstr>
      <vt:lpstr>Wealth Mobility</vt:lpstr>
      <vt:lpstr>Educational Mobility</vt:lpstr>
      <vt:lpstr>Education Does Matter – at All Income Levels</vt:lpstr>
      <vt:lpstr>Transitions: International Comparisons</vt:lpstr>
      <vt:lpstr>  Summary of Empirical Patterns</vt:lpstr>
      <vt:lpstr>III. What is the desirable level of economic mobility?</vt:lpstr>
      <vt:lpstr>Absolute or Relative Mobility?</vt:lpstr>
      <vt:lpstr> The “Right” Level of Relative Mobility</vt:lpstr>
      <vt:lpstr>      Level of Mobility?</vt:lpstr>
      <vt:lpstr>Survey Says on Upward Mobility from the BOTTOM</vt:lpstr>
      <vt:lpstr>Survey Says on Downward Mobility from the TOP</vt:lpstr>
      <vt:lpstr>Preferences hit Awkward Truth: Math</vt:lpstr>
      <vt:lpstr>Public Perception and Sentiment</vt:lpstr>
      <vt:lpstr>The “American Dream” Shapes Perceptions</vt:lpstr>
      <vt:lpstr>Mobility and Inequality</vt:lpstr>
      <vt:lpstr>PowerPoint Presentation</vt:lpstr>
      <vt:lpstr>IV. Exploring channels/barriers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College Quality Rank – by Parent’s Income</vt:lpstr>
      <vt:lpstr>Educational Mobility</vt:lpstr>
      <vt:lpstr>Career Opportunities:   an Avenue and Barrier to Mobility</vt:lpstr>
      <vt:lpstr>Career Opportunities – Business Incorporation</vt:lpstr>
      <vt:lpstr>Career Opportunities – employment networks</vt:lpstr>
      <vt:lpstr>Career Opportunities – Inventions</vt:lpstr>
      <vt:lpstr> Policy Options</vt:lpstr>
      <vt:lpstr> Summary: Economic Mobility</vt:lpstr>
      <vt:lpstr> Course Outline</vt:lpstr>
      <vt:lpstr>Bitcoins: What   Is   All the Excitement About?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415</cp:revision>
  <cp:lastPrinted>2023-01-23T22:00:46Z</cp:lastPrinted>
  <dcterms:created xsi:type="dcterms:W3CDTF">2017-05-03T22:30:38Z</dcterms:created>
  <dcterms:modified xsi:type="dcterms:W3CDTF">2023-02-23T16:39:16Z</dcterms:modified>
</cp:coreProperties>
</file>