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7"/>
  </p:notesMasterIdLst>
  <p:handoutMasterIdLst>
    <p:handoutMasterId r:id="rId58"/>
  </p:handoutMasterIdLst>
  <p:sldIdLst>
    <p:sldId id="4194" r:id="rId2"/>
    <p:sldId id="4195" r:id="rId3"/>
    <p:sldId id="4197" r:id="rId4"/>
    <p:sldId id="1027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3546" r:id="rId19"/>
    <p:sldId id="1643" r:id="rId20"/>
    <p:sldId id="1645" r:id="rId21"/>
    <p:sldId id="1590" r:id="rId22"/>
    <p:sldId id="4198" r:id="rId23"/>
    <p:sldId id="1591" r:id="rId24"/>
    <p:sldId id="1579" r:id="rId25"/>
    <p:sldId id="1600" r:id="rId26"/>
    <p:sldId id="1644" r:id="rId27"/>
    <p:sldId id="1646" r:id="rId28"/>
    <p:sldId id="4136" r:id="rId29"/>
    <p:sldId id="1562" r:id="rId30"/>
    <p:sldId id="1551" r:id="rId31"/>
    <p:sldId id="1614" r:id="rId32"/>
    <p:sldId id="4199" r:id="rId33"/>
    <p:sldId id="1647" r:id="rId34"/>
    <p:sldId id="1648" r:id="rId35"/>
    <p:sldId id="1649" r:id="rId36"/>
    <p:sldId id="1634" r:id="rId37"/>
    <p:sldId id="1642" r:id="rId38"/>
    <p:sldId id="1638" r:id="rId39"/>
    <p:sldId id="1637" r:id="rId40"/>
    <p:sldId id="1572" r:id="rId41"/>
    <p:sldId id="1657" r:id="rId42"/>
    <p:sldId id="1655" r:id="rId43"/>
    <p:sldId id="1654" r:id="rId44"/>
    <p:sldId id="1640" r:id="rId45"/>
    <p:sldId id="1624" r:id="rId46"/>
    <p:sldId id="1625" r:id="rId47"/>
    <p:sldId id="1629" r:id="rId48"/>
    <p:sldId id="4137" r:id="rId49"/>
    <p:sldId id="1616" r:id="rId50"/>
    <p:sldId id="1661" r:id="rId51"/>
    <p:sldId id="1575" r:id="rId52"/>
    <p:sldId id="1663" r:id="rId53"/>
    <p:sldId id="1662" r:id="rId54"/>
    <p:sldId id="3974" r:id="rId55"/>
    <p:sldId id="1197" r:id="rId5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6197" autoAdjust="0"/>
  </p:normalViewPr>
  <p:slideViewPr>
    <p:cSldViewPr snapToGrid="0" snapToObjects="1">
      <p:cViewPr varScale="1">
        <p:scale>
          <a:sx n="78" d="100"/>
          <a:sy n="78" d="100"/>
        </p:scale>
        <p:origin x="192" y="1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08/08/2022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08/08/2022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08/08/2022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08/08/2022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ab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ab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_perfect_income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rel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rel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4/10/27/the-inheritance-of-education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Rochester Institute of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July-Aug,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64361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parents.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change in relative income.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81237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mobility.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unrelated.</a:t>
            </a:r>
          </a:p>
          <a:p>
            <a:pPr lvl="1"/>
            <a:r>
              <a:rPr lang="en-US" dirty="0"/>
              <a:t>Growth does </a:t>
            </a:r>
            <a:r>
              <a:rPr lang="en-US" b="1" dirty="0"/>
              <a:t>not</a:t>
            </a:r>
            <a:r>
              <a:rPr lang="en-US" dirty="0"/>
              <a:t> have implications for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y? Increasing Income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0E43-E2B0-394A-92AF-888BB7E0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B5E54-69D3-574C-AB74-C23B1AA5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21280" y="1018146"/>
            <a:ext cx="6949439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3A30-A205-DD4F-96E8-BE94BB6C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52C0E-46BA-C84F-AA51-0F67C25A3C49}"/>
              </a:ext>
            </a:extLst>
          </p:cNvPr>
          <p:cNvSpPr/>
          <p:nvPr/>
        </p:nvSpPr>
        <p:spPr>
          <a:xfrm>
            <a:off x="2651126" y="1050925"/>
            <a:ext cx="164464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A0D34-FB53-4250-BD87-BE408190907E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94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8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BB2E-73F6-C34B-890E-DB2B2EF7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Abs</a:t>
            </a:r>
            <a:r>
              <a:rPr lang="en-US" dirty="0"/>
              <a:t>olute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B36096-A91C-414B-ADC8-0D2569D0A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720634" y="1018146"/>
            <a:ext cx="6750731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4041-56A9-DF41-BA13-BA55591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EED73-2A55-BA4B-842E-6431E02121E9}"/>
              </a:ext>
            </a:extLst>
          </p:cNvPr>
          <p:cNvSpPr/>
          <p:nvPr/>
        </p:nvSpPr>
        <p:spPr>
          <a:xfrm>
            <a:off x="2762252" y="1050925"/>
            <a:ext cx="1597024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81F6F-50EF-4F73-8925-1EE7639D58C7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86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Equality: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9C59-7877-4796-F135-D819515C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fect Mobility/Equality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28CD8C-D2AE-C9BC-E053-F6A333707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889451" y="1270658"/>
            <a:ext cx="8429207" cy="49595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B46B6-B5C3-C806-02D9-5D62144B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5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8109CB-E6D2-1A42-AA6A-13489FC8C03D}"/>
              </a:ext>
            </a:extLst>
          </p:cNvPr>
          <p:cNvGrpSpPr/>
          <p:nvPr/>
        </p:nvGrpSpPr>
        <p:grpSpPr>
          <a:xfrm>
            <a:off x="3070454" y="1599773"/>
            <a:ext cx="7398551" cy="4647753"/>
            <a:chOff x="3070454" y="1599773"/>
            <a:chExt cx="7398551" cy="46477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3E08A6-CA67-814D-89D8-FAE1A32930C8}"/>
                </a:ext>
              </a:extLst>
            </p:cNvPr>
            <p:cNvSpPr/>
            <p:nvPr/>
          </p:nvSpPr>
          <p:spPr>
            <a:xfrm>
              <a:off x="3070454" y="3637722"/>
              <a:ext cx="5944337" cy="2609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17C915-97C2-DA4E-A030-C600CF08DCEE}"/>
                </a:ext>
              </a:extLst>
            </p:cNvPr>
            <p:cNvSpPr/>
            <p:nvPr/>
          </p:nvSpPr>
          <p:spPr>
            <a:xfrm>
              <a:off x="7267308" y="1599773"/>
              <a:ext cx="3201697" cy="2358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F0D79-0E5B-EA40-BCF3-EBC590B8A377}"/>
              </a:ext>
            </a:extLst>
          </p:cNvPr>
          <p:cNvSpPr/>
          <p:nvPr/>
        </p:nvSpPr>
        <p:spPr>
          <a:xfrm>
            <a:off x="5590842" y="1600681"/>
            <a:ext cx="3201697" cy="2358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653A-77A5-ED45-BADE-E5E852CB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62FDC4-E498-7546-B9A4-B7DE809A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318" y="1400454"/>
            <a:ext cx="12005364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52DD-EE5A-D944-8A63-CA335055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FB401-AD02-FD4F-AA63-0EE9E66B3479}"/>
              </a:ext>
            </a:extLst>
          </p:cNvPr>
          <p:cNvSpPr/>
          <p:nvPr/>
        </p:nvSpPr>
        <p:spPr>
          <a:xfrm>
            <a:off x="136968" y="1429312"/>
            <a:ext cx="190455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61143-AED7-2747-8FDB-26089003D3BF}"/>
              </a:ext>
            </a:extLst>
          </p:cNvPr>
          <p:cNvSpPr/>
          <p:nvPr/>
        </p:nvSpPr>
        <p:spPr>
          <a:xfrm>
            <a:off x="1498600" y="3634451"/>
            <a:ext cx="590550" cy="17940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2F097-F6A8-C145-8332-26F037AD7EBC}"/>
              </a:ext>
            </a:extLst>
          </p:cNvPr>
          <p:cNvSpPr/>
          <p:nvPr/>
        </p:nvSpPr>
        <p:spPr>
          <a:xfrm>
            <a:off x="2114550" y="2990850"/>
            <a:ext cx="546100" cy="2437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55312F-28A3-F341-A263-22D99EF32ED5}"/>
              </a:ext>
            </a:extLst>
          </p:cNvPr>
          <p:cNvSpPr/>
          <p:nvPr/>
        </p:nvSpPr>
        <p:spPr>
          <a:xfrm>
            <a:off x="2935632" y="4044949"/>
            <a:ext cx="590550" cy="1383577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F2B8B-FE35-234A-849A-57413CC9A066}"/>
              </a:ext>
            </a:extLst>
          </p:cNvPr>
          <p:cNvSpPr/>
          <p:nvPr/>
        </p:nvSpPr>
        <p:spPr>
          <a:xfrm>
            <a:off x="3551582" y="3073400"/>
            <a:ext cx="546100" cy="2355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B8C33-E1E5-1D43-90C8-0CC00F728EC3}"/>
              </a:ext>
            </a:extLst>
          </p:cNvPr>
          <p:cNvSpPr/>
          <p:nvPr/>
        </p:nvSpPr>
        <p:spPr>
          <a:xfrm>
            <a:off x="4348507" y="4114800"/>
            <a:ext cx="590550" cy="131372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DC535-F0B3-7249-AA56-85D64D646AA9}"/>
              </a:ext>
            </a:extLst>
          </p:cNvPr>
          <p:cNvSpPr/>
          <p:nvPr/>
        </p:nvSpPr>
        <p:spPr>
          <a:xfrm>
            <a:off x="4964457" y="3206750"/>
            <a:ext cx="546100" cy="2221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D2F52D-F013-344A-A56A-A1127CBB9E65}"/>
              </a:ext>
            </a:extLst>
          </p:cNvPr>
          <p:cNvSpPr/>
          <p:nvPr/>
        </p:nvSpPr>
        <p:spPr>
          <a:xfrm>
            <a:off x="5804589" y="4718050"/>
            <a:ext cx="590550" cy="7104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99583-3497-F145-B05F-758AD35DACAD}"/>
              </a:ext>
            </a:extLst>
          </p:cNvPr>
          <p:cNvSpPr/>
          <p:nvPr/>
        </p:nvSpPr>
        <p:spPr>
          <a:xfrm>
            <a:off x="6420539" y="3930650"/>
            <a:ext cx="546100" cy="1497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3016F1-BA9F-42E9-8AE7-94635AC8F48B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3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74CC-0257-A34C-936E-C84CB7E6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937435-85BA-3E4F-A1BA-7D2C8810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408087" y="1234372"/>
            <a:ext cx="11375826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0371-C0B2-154C-96FD-D40C792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7CD8F-E447-9546-8B04-BB551E230CC8}"/>
              </a:ext>
            </a:extLst>
          </p:cNvPr>
          <p:cNvSpPr/>
          <p:nvPr/>
        </p:nvSpPr>
        <p:spPr>
          <a:xfrm>
            <a:off x="432243" y="1264212"/>
            <a:ext cx="179660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8CEA6-1DEB-F647-A017-DB972D70A87E}"/>
              </a:ext>
            </a:extLst>
          </p:cNvPr>
          <p:cNvSpPr/>
          <p:nvPr/>
        </p:nvSpPr>
        <p:spPr>
          <a:xfrm>
            <a:off x="1625600" y="3201105"/>
            <a:ext cx="590550" cy="1887125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E4FDE-CF5C-BD40-817E-CD140A6D64AD}"/>
              </a:ext>
            </a:extLst>
          </p:cNvPr>
          <p:cNvSpPr/>
          <p:nvPr/>
        </p:nvSpPr>
        <p:spPr>
          <a:xfrm>
            <a:off x="2241550" y="3035299"/>
            <a:ext cx="546100" cy="2052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466AC-012E-6C49-9FB1-CA338041899A}"/>
              </a:ext>
            </a:extLst>
          </p:cNvPr>
          <p:cNvSpPr/>
          <p:nvPr/>
        </p:nvSpPr>
        <p:spPr>
          <a:xfrm>
            <a:off x="2990850" y="3676650"/>
            <a:ext cx="590550" cy="13839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FA54F-D38F-E647-9D4D-6FB2CC38887D}"/>
              </a:ext>
            </a:extLst>
          </p:cNvPr>
          <p:cNvSpPr/>
          <p:nvPr/>
        </p:nvSpPr>
        <p:spPr>
          <a:xfrm>
            <a:off x="3606800" y="3498850"/>
            <a:ext cx="546100" cy="1561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E5C61-C046-C141-9BDA-8AA63E4C3495}"/>
              </a:ext>
            </a:extLst>
          </p:cNvPr>
          <p:cNvSpPr/>
          <p:nvPr/>
        </p:nvSpPr>
        <p:spPr>
          <a:xfrm>
            <a:off x="4375150" y="3917950"/>
            <a:ext cx="590550" cy="1170280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EE1A4-DCAE-A940-83ED-6248E9E2E945}"/>
              </a:ext>
            </a:extLst>
          </p:cNvPr>
          <p:cNvSpPr/>
          <p:nvPr/>
        </p:nvSpPr>
        <p:spPr>
          <a:xfrm>
            <a:off x="4991100" y="3676650"/>
            <a:ext cx="546100" cy="1411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02A94-02D4-5E41-BD90-F2519B9387CD}"/>
              </a:ext>
            </a:extLst>
          </p:cNvPr>
          <p:cNvSpPr/>
          <p:nvPr/>
        </p:nvSpPr>
        <p:spPr>
          <a:xfrm>
            <a:off x="5759450" y="4521200"/>
            <a:ext cx="590550" cy="53939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385F-B56A-A749-8CC6-811A71927E0C}"/>
              </a:ext>
            </a:extLst>
          </p:cNvPr>
          <p:cNvSpPr/>
          <p:nvPr/>
        </p:nvSpPr>
        <p:spPr>
          <a:xfrm>
            <a:off x="6375400" y="4165600"/>
            <a:ext cx="546100" cy="894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EA9CB-E270-214B-8EB2-5A8BBCEBF41C}"/>
              </a:ext>
            </a:extLst>
          </p:cNvPr>
          <p:cNvSpPr/>
          <p:nvPr/>
        </p:nvSpPr>
        <p:spPr>
          <a:xfrm>
            <a:off x="7131050" y="4413250"/>
            <a:ext cx="590550" cy="6473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85712F-4150-9C45-B0AB-9B4AF17F625A}"/>
              </a:ext>
            </a:extLst>
          </p:cNvPr>
          <p:cNvSpPr/>
          <p:nvPr/>
        </p:nvSpPr>
        <p:spPr>
          <a:xfrm>
            <a:off x="7747000" y="4222750"/>
            <a:ext cx="546100" cy="837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41D2B-A8F1-4298-BBCE-04AB58450A3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925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fontScale="925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1940s.</a:t>
            </a:r>
          </a:p>
          <a:p>
            <a:pPr lvl="1"/>
            <a:r>
              <a:rPr lang="en-US" dirty="0"/>
              <a:t>Half of people born in the mid-1980s have not outperformed their parents in terms of income.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countries.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distribution.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States.</a:t>
            </a:r>
          </a:p>
          <a:p>
            <a:r>
              <a:rPr lang="en-US" b="0" dirty="0">
                <a:solidFill>
                  <a:srgbClr val="2B414D"/>
                </a:solidFill>
              </a:rPr>
              <a:t>There are racial differences (large) and gender differences (smaller) in absolute and relative mobility.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(7/11): 	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2 (7/18): 	Economic Inequality (Christopher Herrington </a:t>
            </a:r>
            <a:r>
              <a:rPr lang="en-US" i="1" dirty="0"/>
              <a:t>VCU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Week 3 (7/25): 	Trade and Globalization (Alan Deardorff, University of Michigan)</a:t>
            </a:r>
          </a:p>
          <a:p>
            <a:pPr lvl="1"/>
            <a:r>
              <a:rPr lang="en-US" i="1" dirty="0"/>
              <a:t>Week 4 (8/1): 	The Black-White Wealth Gap (Mike Shor, UConn)</a:t>
            </a:r>
          </a:p>
          <a:p>
            <a:pPr lvl="1"/>
            <a:r>
              <a:rPr lang="en-US" b="1" dirty="0"/>
              <a:t>Week 5 (8/8):	Economic Mobility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/>
            <a:r>
              <a:rPr lang="en-US" dirty="0"/>
              <a:t>Week 6 (8/15):	Climate Change Economics (Jon </a:t>
            </a:r>
            <a:r>
              <a:rPr lang="en-US" dirty="0" err="1"/>
              <a:t>Haveman</a:t>
            </a:r>
            <a:r>
              <a:rPr lang="en-US" dirty="0"/>
              <a:t>, NEED) </a:t>
            </a:r>
          </a:p>
          <a:p>
            <a:pPr lvl="1"/>
            <a:r>
              <a:rPr lang="en-US" dirty="0"/>
              <a:t>Week 7 (8/22):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2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0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The</a:t>
            </a:r>
            <a:r>
              <a:rPr lang="en-US" dirty="0"/>
              <a:t>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325563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(incremental) policy steps to take towards a better outcome.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1CF2-2B42-DF47-ACAB-7B7BDDD8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the Mobility Porridge?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5A4E-0167-1544-AFCD-BF35EFF0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146"/>
            <a:ext cx="10515600" cy="4659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might we answer the second question: Is mobility too low or too high?</a:t>
            </a:r>
          </a:p>
          <a:p>
            <a:pPr lvl="1"/>
            <a:r>
              <a:rPr lang="en-US" dirty="0"/>
              <a:t>Common sense judgement.</a:t>
            </a:r>
          </a:p>
          <a:p>
            <a:pPr lvl="2"/>
            <a:r>
              <a:rPr lang="en-US" dirty="0"/>
              <a:t>E.g., is it plausible that – due to merit alone – a child from the top 1% would be 77 times as likely to attend an Ivy League school than a child from the bottom quintile?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What if the likelihood was 5-fold?</a:t>
            </a:r>
          </a:p>
          <a:p>
            <a:pPr lvl="2"/>
            <a:r>
              <a:rPr lang="en-US" dirty="0"/>
              <a:t>Forget merit is it WISE for a society to exclude large segments of the population from the circles of its future leaders?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Examination of the channels through which relative mobility can occur, howe they relate to family resources and how they respond to investigative changes (see next section).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4BBB8-E6A7-444D-B92E-4D54D9FB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A16DB-E5D7-8848-BF4F-0E64AEF98C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30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98CE9-9F07-899A-711F-7BBA97C5EAD3}"/>
              </a:ext>
            </a:extLst>
          </p:cNvPr>
          <p:cNvSpPr/>
          <p:nvPr/>
        </p:nvSpPr>
        <p:spPr>
          <a:xfrm>
            <a:off x="7058025" y="1443038"/>
            <a:ext cx="1443038" cy="367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3A295B-445B-F54F-947B-FE43DBDF18EB}"/>
              </a:ext>
            </a:extLst>
          </p:cNvPr>
          <p:cNvCxnSpPr/>
          <p:nvPr/>
        </p:nvCxnSpPr>
        <p:spPr>
          <a:xfrm>
            <a:off x="4898571" y="1325563"/>
            <a:ext cx="930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7CE74-058C-637C-E860-904ED3A82415}"/>
              </a:ext>
            </a:extLst>
          </p:cNvPr>
          <p:cNvSpPr/>
          <p:nvPr/>
        </p:nvSpPr>
        <p:spPr>
          <a:xfrm>
            <a:off x="6943722" y="1471614"/>
            <a:ext cx="1443038" cy="367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5870D0-4CE0-4C46-95D0-8465B8B93AE1}"/>
              </a:ext>
            </a:extLst>
          </p:cNvPr>
          <p:cNvCxnSpPr>
            <a:cxnSpLocks/>
          </p:cNvCxnSpPr>
          <p:nvPr/>
        </p:nvCxnSpPr>
        <p:spPr>
          <a:xfrm>
            <a:off x="4980216" y="1325563"/>
            <a:ext cx="1306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6A47-0F11-A148-BFA2-2D66E40C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4C7B-B881-1048-BEEA-B3F6FEF13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50347"/>
            <a:ext cx="10618690" cy="370334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Lower mobility may have implications for the desired level of inequality.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More inequality makes both absolute and relative mobility more difficult.</a:t>
            </a:r>
          </a:p>
          <a:p>
            <a:pPr lvl="2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Absolute: more of the gains go to the top.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/>
              <a:t>Relative: the top is further away from the bottom.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16F6A-0D20-4B47-9799-782B15F3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E989-FF6E-461D-BA34-DAD81DDC95B4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5444D-F1DC-4AEF-946D-5304381FEC26}"/>
              </a:ext>
            </a:extLst>
          </p:cNvPr>
          <p:cNvSpPr txBox="1"/>
          <p:nvPr/>
        </p:nvSpPr>
        <p:spPr>
          <a:xfrm rot="16200000">
            <a:off x="86298" y="3155032"/>
            <a:ext cx="349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More Mobility              </a:t>
            </a:r>
            <a:r>
              <a:rPr lang="en-US" dirty="0">
                <a:solidFill>
                  <a:srgbClr val="FF0000"/>
                </a:solidFill>
              </a:rPr>
              <a:t>Less Mobility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0BC684F8-3877-4936-A4EA-2EABC210FF3D}"/>
              </a:ext>
            </a:extLst>
          </p:cNvPr>
          <p:cNvSpPr/>
          <p:nvPr/>
        </p:nvSpPr>
        <p:spPr>
          <a:xfrm>
            <a:off x="1699580" y="2986943"/>
            <a:ext cx="270092" cy="52150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on Need website( 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18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psychological traits.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28" y="272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0608-38D2-9342-97CA-DE7055FF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</a:t>
            </a:r>
            <a:r>
              <a:rPr lang="en-US" dirty="0"/>
              <a:t> Quality Rank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DA61-1024-254B-9775-D1947709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133489-F903-A14A-985F-9021E5702EC8}"/>
              </a:ext>
            </a:extLst>
          </p:cNvPr>
          <p:cNvGrpSpPr/>
          <p:nvPr/>
        </p:nvGrpSpPr>
        <p:grpSpPr>
          <a:xfrm>
            <a:off x="1704201" y="1168556"/>
            <a:ext cx="8777020" cy="5212080"/>
            <a:chOff x="1704201" y="809974"/>
            <a:chExt cx="8777020" cy="5985461"/>
          </a:xfrm>
        </p:grpSpPr>
        <p:sp>
          <p:nvSpPr>
            <p:cNvPr id="6" name="Line 391">
              <a:extLst>
                <a:ext uri="{FF2B5EF4-FFF2-40B4-BE49-F238E27FC236}">
                  <a16:creationId xmlns:a16="http://schemas.microsoft.com/office/drawing/2014/main" id="{7D85155E-2E1B-A247-A5FB-45ABB060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392">
              <a:extLst>
                <a:ext uri="{FF2B5EF4-FFF2-40B4-BE49-F238E27FC236}">
                  <a16:creationId xmlns:a16="http://schemas.microsoft.com/office/drawing/2014/main" id="{0C4185EB-67B8-D941-8496-03C82C331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1637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393">
              <a:extLst>
                <a:ext uri="{FF2B5EF4-FFF2-40B4-BE49-F238E27FC236}">
                  <a16:creationId xmlns:a16="http://schemas.microsoft.com/office/drawing/2014/main" id="{7C28F19F-553C-2B47-A11D-C11C7A6E6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788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94">
              <a:extLst>
                <a:ext uri="{FF2B5EF4-FFF2-40B4-BE49-F238E27FC236}">
                  <a16:creationId xmlns:a16="http://schemas.microsoft.com/office/drawing/2014/main" id="{7FE7A5DF-DB5D-6D4C-B80A-6107DBAE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2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1984-87</a:t>
              </a:r>
              <a:endParaRPr lang="en-US" altLang="en-US" dirty="0"/>
            </a:p>
          </p:txBody>
        </p:sp>
        <p:sp>
          <p:nvSpPr>
            <p:cNvPr id="10" name="Rectangle 395">
              <a:extLst>
                <a:ext uri="{FF2B5EF4-FFF2-40B4-BE49-F238E27FC236}">
                  <a16:creationId xmlns:a16="http://schemas.microsoft.com/office/drawing/2014/main" id="{D3337089-A029-2A43-A410-9A800998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1988-90</a:t>
              </a:r>
              <a:endParaRPr lang="en-US" altLang="en-US" dirty="0"/>
            </a:p>
          </p:txBody>
        </p:sp>
        <p:sp>
          <p:nvSpPr>
            <p:cNvPr id="11" name="Rectangle 396">
              <a:extLst>
                <a:ext uri="{FF2B5EF4-FFF2-40B4-BE49-F238E27FC236}">
                  <a16:creationId xmlns:a16="http://schemas.microsoft.com/office/drawing/2014/main" id="{71FB6865-6CF4-C045-9026-FBD35AA4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88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1991-93</a:t>
              </a:r>
              <a:endParaRPr lang="en-US" altLang="en-US" dirty="0"/>
            </a:p>
          </p:txBody>
        </p:sp>
        <p:sp>
          <p:nvSpPr>
            <p:cNvPr id="12" name="Oval 603">
              <a:extLst>
                <a:ext uri="{FF2B5EF4-FFF2-40B4-BE49-F238E27FC236}">
                  <a16:creationId xmlns:a16="http://schemas.microsoft.com/office/drawing/2014/main" id="{3A655099-845B-1640-8227-BB2280FA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86" y="6595087"/>
              <a:ext cx="103188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60CA0-C0EC-AE48-9ECD-9A521EAD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7632" y="6599408"/>
              <a:ext cx="98425" cy="100013"/>
            </a:xfrm>
            <a:prstGeom prst="rect">
              <a:avLst/>
            </a:prstGeom>
            <a:noFill/>
            <a:ln w="22225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4B8968B-5D7F-1145-9200-DD30785F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1" y="6579667"/>
              <a:ext cx="117475" cy="10001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89">
              <a:extLst>
                <a:ext uri="{FF2B5EF4-FFF2-40B4-BE49-F238E27FC236}">
                  <a16:creationId xmlns:a16="http://schemas.microsoft.com/office/drawing/2014/main" id="{1065FAA1-0A57-6D42-A430-103C81F56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21FC6-F019-AB4A-AD06-D269EAB2E536}"/>
                </a:ext>
              </a:extLst>
            </p:cNvPr>
            <p:cNvGrpSpPr/>
            <p:nvPr/>
          </p:nvGrpSpPr>
          <p:grpSpPr>
            <a:xfrm>
              <a:off x="1704201" y="809974"/>
              <a:ext cx="8777020" cy="5382051"/>
              <a:chOff x="180201" y="438499"/>
              <a:chExt cx="8777020" cy="5382051"/>
            </a:xfrm>
          </p:grpSpPr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7852328A-2DA2-7045-B027-45E1F0250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432911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D67F5195-FEB7-C542-AAEC-BBDABFEF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3403601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9FB4370B-55B9-7A49-AD7B-E3F96C427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2478089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08C11854-D2BB-4243-AA50-D15007DC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15525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E0935FDE-4045-D84C-9C35-567EFBE10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62706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1E9A58A6-78AA-A548-9F38-D21FAC163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2609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73462-FC80-6246-8D2B-0D8B2A178C16}"/>
                  </a:ext>
                </a:extLst>
              </p:cNvPr>
              <p:cNvSpPr/>
              <p:nvPr/>
            </p:nvSpPr>
            <p:spPr>
              <a:xfrm>
                <a:off x="2747962" y="4374356"/>
                <a:ext cx="460375" cy="10277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454044-89C0-A04D-B3BD-59332E2746FF}"/>
                  </a:ext>
                </a:extLst>
              </p:cNvPr>
              <p:cNvSpPr/>
              <p:nvPr/>
            </p:nvSpPr>
            <p:spPr>
              <a:xfrm>
                <a:off x="6600825" y="2539207"/>
                <a:ext cx="458787" cy="28628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92E1C5-09AE-E34C-BB55-6320B79CA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9450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470703-02FD-474F-AD84-A6D3C66BB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8625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50834E8-9AEA-2247-A3E7-421998157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789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00A111B-F3D1-784B-8578-7D584374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7402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5067F7-53F7-4743-98E8-5C722C354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84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CE42AAD-F229-D247-831F-28BB14511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633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10EE11-9B93-0542-8AEB-BE159F95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89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E4E4B70-8E49-8346-BFEE-65BC8CEC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5624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1DA1ECF-F5CB-AD45-87C5-E1A6C4C1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06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FFC964-2753-B544-BE18-253765426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462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12D964-96F9-124D-9BC7-46E37571E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4243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0D05EFB-5865-004E-89C8-2E96DDD0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6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3F611D-B6CC-CF4A-A861-D2817BE00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324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45E382-7AB5-984E-889E-D6465AEEC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735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057BA1-85F7-B847-8ED0-DBDBF01F1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2132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78C6921-7E16-C641-96FD-E0DBD6F9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687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2E66A53-D73B-A54C-8787-60E8EFB0B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21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F85EEB-FF31-AD45-9D2B-F2A7DDC74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28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BF17833-11A5-6D48-9246-C93B1404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3979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911DB17-9B71-EF41-A141-50232C7D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243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FB1BD32-D483-4644-9ED6-F2DA46195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63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8FFBDE-1CF3-324A-B248-B13D9ED5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792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8047B27-B7F1-C742-BA9B-C62A186BA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25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CD993DC-E2D2-E947-8099-AC7B8E95A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659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F7D11DA-EC9E-0440-856F-167D0567F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036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48B2B60-F327-5E4A-B458-B3A8493EA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3218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5CF289-3ADA-3049-AC3B-2E0A22123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4655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F5C1E19-AD62-D142-9BC9-CDB0F03C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392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A24BE66-652F-1043-871C-3DF65081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321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A557FEB-D522-C047-8CD9-59311E2B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2543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D458648-88E3-AE46-84CC-EF50F363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1718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D7B6F5-F4F4-BF4C-8A0C-EBD930EBB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09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CDE35C-7651-C44A-AA81-413AB60F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0990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A05312-FE77-774C-87AA-8C328E167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27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5AAD342-6A71-3048-85C2-42AA68D1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495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88F085F-AA87-BD47-9D77-1D719A1CD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7606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D7881A2-76C5-9B41-B27E-E7FE00960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6606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1A84799-9FB7-5F4F-B205-F34078DA3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511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24F0844-B93E-D94B-BA62-67766DC7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4475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D634A9-F9E1-1441-A2F0-FF85AF506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39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1ED920C-3AC2-7442-A7FE-C6318176E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35201"/>
                <a:ext cx="98425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0055F82-22B9-A849-BEDC-577047D00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4CD9C40-B858-9347-9F3F-BF4E6E30C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17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0EA0CCC-86A8-2449-92EF-D28DA9EB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C251363-2631-1A4E-B8A2-654582D9F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29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88DCFF6-DDB3-2B4F-824B-8586A48B3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ADDCA6C-5393-F341-9933-B9F39FDC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381126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1BD8DC0-E192-9945-9076-08FA0AC0A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1922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7C4746-72DF-9E49-950B-E66139CE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998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312D74-D8AA-9F49-ACB7-F40DF6F3F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7096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9AD4AF7-C88B-A646-B6B8-D10D490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" y="48672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911D5809-E52A-454D-A510-89FE3EA75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48402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0BAAE29-9E8E-A740-80ED-35C2E612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775" y="4767264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D630EF42-1697-1843-9266-C930953B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069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B31F2A6-C1DC-0442-ADC5-A4805C98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338" y="46561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056616D-F71F-E740-9F94-F60650E2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460692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177C89F-58A3-1B41-BA0F-B61E08BB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45513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DAD6912-C41F-D740-AB4C-6F119634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713" y="450691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42A508E-46BA-204D-AA6F-33B266C49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288" y="4473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B60EF6E-1237-7447-9066-67302A1D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442436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3B41A72-0801-F34F-95E7-886FDE2A4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0" y="4391026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1AF0E3E-6E46-FF41-B7B7-109B3F87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434657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322CB22-192C-424E-B260-40DB3947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650" y="43068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25EE54B-4145-2F4D-B47C-1EFF46069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225" y="42576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1522F6F3-B66A-DE42-9810-7990DF166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800" y="420846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FE281CA-914F-A04B-A01B-150EEADD0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415290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096074-C703-6449-841C-EB654C25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410845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E3D2B446-C0D4-BC4C-A5CD-0E8F7532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405765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BE7F27B-F2B4-A245-9F9C-23F210C2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3997326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43B43AF-CAF3-894C-9570-9680169D7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3930651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1880ABFE-B4B7-1F44-9627-5BB4E1E1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870326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19278C90-7021-DF47-8D5C-0863ADAD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380841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230141D-7D8C-4B41-994C-F32B6188F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875" y="373697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5A08AF62-5635-CE41-9336-AC9254FA5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100" y="367030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3051D0CB-D51B-1B49-8968-0C563696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675" y="36083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6D8B2C6-B638-7C42-8D21-43DA96D1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0" y="3536951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89762CE-3C43-DA4C-9804-0979BB3A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459164"/>
                <a:ext cx="115888" cy="106363"/>
              </a:xfrm>
              <a:custGeom>
                <a:avLst/>
                <a:gdLst>
                  <a:gd name="T0" fmla="*/ 38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8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8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9187A6CD-FFB4-C748-8B8A-4076CE24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387726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CD19B5C-2FCF-3044-B200-1FEC1FFDB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3325814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047779CE-5F15-4B4F-BED2-39E1B402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13" y="32432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3326880F-AD21-2441-B5F7-36A86283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188" y="31654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6BC5754-6B2F-8D43-AC0C-A3CE8E78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3076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310604EC-8AB8-BA4B-B002-7DAF1AC02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299878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FDD688A-5BAF-F14F-9E23-EC70BC827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325" y="290988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3F4310A-DF76-3E46-8593-55E24C52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281622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906EB48A-AEF5-A847-B7AB-373E8227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5" y="2727326"/>
                <a:ext cx="122238" cy="106363"/>
              </a:xfrm>
              <a:custGeom>
                <a:avLst/>
                <a:gdLst>
                  <a:gd name="T0" fmla="*/ 39 w 77"/>
                  <a:gd name="T1" fmla="*/ 0 h 67"/>
                  <a:gd name="T2" fmla="*/ 0 w 77"/>
                  <a:gd name="T3" fmla="*/ 67 h 67"/>
                  <a:gd name="T4" fmla="*/ 77 w 77"/>
                  <a:gd name="T5" fmla="*/ 67 h 67"/>
                  <a:gd name="T6" fmla="*/ 39 w 77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7">
                    <a:moveTo>
                      <a:pt x="39" y="0"/>
                    </a:moveTo>
                    <a:lnTo>
                      <a:pt x="0" y="67"/>
                    </a:lnTo>
                    <a:lnTo>
                      <a:pt x="77" y="67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38462BC7-CBAF-4340-873B-523D077C3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633664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2289DB0-EBA8-4148-A387-30AAE714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5" y="252253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596678D1-6A1F-3145-8995-E6FA17DA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24225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5D3CB667-ECFE-9E48-99BF-9C36B311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23066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33FF2C61-CEB5-B346-8B84-43441945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413" y="2190751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5A0DD91-E164-484E-B73D-78CB71D66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638" y="209073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FCAD2B6-40E6-E04E-B1A9-30462940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213" y="1957389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4C3DBB-F2A8-E34C-ADA5-B4DB38FE7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7788" y="18303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5F7DA3A1-E152-D041-8524-FE27237E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3" y="16859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6938433-35FD-4843-B986-93498F0B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1525589"/>
                <a:ext cx="117475" cy="98425"/>
              </a:xfrm>
              <a:custGeom>
                <a:avLst/>
                <a:gdLst>
                  <a:gd name="T0" fmla="*/ 35 w 74"/>
                  <a:gd name="T1" fmla="*/ 0 h 62"/>
                  <a:gd name="T2" fmla="*/ 0 w 74"/>
                  <a:gd name="T3" fmla="*/ 62 h 62"/>
                  <a:gd name="T4" fmla="*/ 74 w 74"/>
                  <a:gd name="T5" fmla="*/ 62 h 62"/>
                  <a:gd name="T6" fmla="*/ 35 w 74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2">
                    <a:moveTo>
                      <a:pt x="35" y="0"/>
                    </a:moveTo>
                    <a:lnTo>
                      <a:pt x="0" y="62"/>
                    </a:lnTo>
                    <a:lnTo>
                      <a:pt x="74" y="62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285F898-BA4D-9045-88EE-09FAE2DC3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925" y="1341439"/>
                <a:ext cx="115888" cy="106363"/>
              </a:xfrm>
              <a:custGeom>
                <a:avLst/>
                <a:gdLst>
                  <a:gd name="T0" fmla="*/ 35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5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5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3D2A5E92-BC35-AF48-B345-34D81CDE1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150" y="11699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8F2FDB2-6CBB-4E40-9FB4-D3288D701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7725" y="1003301"/>
                <a:ext cx="115888" cy="100013"/>
              </a:xfrm>
              <a:custGeom>
                <a:avLst/>
                <a:gdLst>
                  <a:gd name="T0" fmla="*/ 39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9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9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A7DD4417-38D7-7946-B031-EF69D2D9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7651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83C879-70F8-FD4C-BDF1-3FA0BB70D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7450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5252FF-8916-9247-B753-832329BB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7339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2E2F7C7-D326-AE42-8CDC-AC6AA488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6894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22A4303-F89A-3744-B333-3C97AA04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6450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80F8D47-8927-A844-B589-DC624B4C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005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56BB42F-FC31-B34D-8A2B-3911FEFE1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5577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09207B-0060-1E48-AAEB-0A2C1218C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06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D401AC5-7028-694E-8ABC-F7CCEE2F7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4688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675C579-E6C3-4D48-BA9A-60E8CD501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291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05C53B5-0F52-4441-AE58-37AE4A4F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3846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C25D66-EF35-BA45-9441-5AECAA0A4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3402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CEA48A4-D244-174F-B269-B4A05652F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068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1266C4-B03D-1C47-9ED6-DB985502F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262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421A6DF-95A6-0546-B634-F3E1DBBC3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306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2265221-CECB-E84B-A2C5-161E6F65C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1862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1A42F4A-A7A3-694B-A3CB-E1A97F6CB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417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B578A9D-C48C-4347-B9B7-CA695C336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84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9082ED3-CCE5-0743-A292-5DB83A34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76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5CD04B0-9D27-7B4D-BB1A-CB7C5214F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40020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6546955-938B-7146-BE4C-9A5ADCF9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52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F0C45F7-A925-AA44-A60E-99FB48175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973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78505E-5E19-E249-99E8-663CEE560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8592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8021A1D-72E7-F14F-BD9B-8CF5D8C36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86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407DEA3-6F21-E44B-853E-8FC618D0E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7258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716E713-FBA9-4A41-8930-1EF9C5083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703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6CC7C50-B003-9141-95E8-867167531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861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BDE559E-E51B-A54C-9E9E-82A9A6AB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52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6C18967-96E2-6C41-A5C0-58FC68EB1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4480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EDFC59C-9BE4-444F-8077-0166C4207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87726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20CAC90-6D18-5B4E-9406-65ACDF7B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3099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1DC5405-A935-4B47-A116-8322257E0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2273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37FEDC3-F879-4347-BF78-38E8D8AF6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1543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504301F-47E6-A240-9655-B7706AB97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654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9B1697-0563-D744-8E1B-0C9C7F48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82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AD5540F-8277-F64F-BA86-BCFB0D9C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9401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9726ED2-2AD7-2A49-ADC5-5FE5EF4D0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8003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2A19CA0-9981-D640-9EA1-C455395E9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7051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F09E644-1C8C-8C40-9862-88C7752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939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F23E34B-33BB-E14E-95FA-7F1FA938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8920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DBF3C90-0DC2-A745-9472-BDCB79AC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780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C70D39-1FCB-5D40-B851-9EF607725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5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6C77F36-DBA9-DC44-8181-F80B6CA4B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10C3BE3-AA20-BD4A-AFC6-5A34FF9B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018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38A7EEF-D9CC-034A-9B5D-B22072246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0B421EE-6735-8145-94B6-97C725E2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92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6F84E8B-799A-0540-8CB9-7A47AFA64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C0C77-3FC7-7042-B388-580729DB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40335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23EE974-1398-2E44-AD92-C9779D4F1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214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EB0F09D-958A-8642-82FE-1A923C9EF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1031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0FC1F17-E91A-E14D-8DDD-24B5A9949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8096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C24158F-817D-E543-91CC-A9974525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58851"/>
                <a:ext cx="7558088" cy="3990975"/>
              </a:xfrm>
              <a:custGeom>
                <a:avLst/>
                <a:gdLst>
                  <a:gd name="T0" fmla="*/ 0 w 1364"/>
                  <a:gd name="T1" fmla="*/ 720 h 720"/>
                  <a:gd name="T2" fmla="*/ 28 w 1364"/>
                  <a:gd name="T3" fmla="*/ 711 h 720"/>
                  <a:gd name="T4" fmla="*/ 56 w 1364"/>
                  <a:gd name="T5" fmla="*/ 702 h 720"/>
                  <a:gd name="T6" fmla="*/ 83 w 1364"/>
                  <a:gd name="T7" fmla="*/ 694 h 720"/>
                  <a:gd name="T8" fmla="*/ 111 w 1364"/>
                  <a:gd name="T9" fmla="*/ 685 h 720"/>
                  <a:gd name="T10" fmla="*/ 139 w 1364"/>
                  <a:gd name="T11" fmla="*/ 676 h 720"/>
                  <a:gd name="T12" fmla="*/ 167 w 1364"/>
                  <a:gd name="T13" fmla="*/ 667 h 720"/>
                  <a:gd name="T14" fmla="*/ 195 w 1364"/>
                  <a:gd name="T15" fmla="*/ 658 h 720"/>
                  <a:gd name="T16" fmla="*/ 223 w 1364"/>
                  <a:gd name="T17" fmla="*/ 649 h 720"/>
                  <a:gd name="T18" fmla="*/ 250 w 1364"/>
                  <a:gd name="T19" fmla="*/ 639 h 720"/>
                  <a:gd name="T20" fmla="*/ 278 w 1364"/>
                  <a:gd name="T21" fmla="*/ 630 h 720"/>
                  <a:gd name="T22" fmla="*/ 306 w 1364"/>
                  <a:gd name="T23" fmla="*/ 620 h 720"/>
                  <a:gd name="T24" fmla="*/ 334 w 1364"/>
                  <a:gd name="T25" fmla="*/ 610 h 720"/>
                  <a:gd name="T26" fmla="*/ 362 w 1364"/>
                  <a:gd name="T27" fmla="*/ 600 h 720"/>
                  <a:gd name="T28" fmla="*/ 390 w 1364"/>
                  <a:gd name="T29" fmla="*/ 590 h 720"/>
                  <a:gd name="T30" fmla="*/ 417 w 1364"/>
                  <a:gd name="T31" fmla="*/ 580 h 720"/>
                  <a:gd name="T32" fmla="*/ 445 w 1364"/>
                  <a:gd name="T33" fmla="*/ 570 h 720"/>
                  <a:gd name="T34" fmla="*/ 473 w 1364"/>
                  <a:gd name="T35" fmla="*/ 559 h 720"/>
                  <a:gd name="T36" fmla="*/ 501 w 1364"/>
                  <a:gd name="T37" fmla="*/ 548 h 720"/>
                  <a:gd name="T38" fmla="*/ 529 w 1364"/>
                  <a:gd name="T39" fmla="*/ 538 h 720"/>
                  <a:gd name="T40" fmla="*/ 557 w 1364"/>
                  <a:gd name="T41" fmla="*/ 526 h 720"/>
                  <a:gd name="T42" fmla="*/ 584 w 1364"/>
                  <a:gd name="T43" fmla="*/ 515 h 720"/>
                  <a:gd name="T44" fmla="*/ 612 w 1364"/>
                  <a:gd name="T45" fmla="*/ 503 h 720"/>
                  <a:gd name="T46" fmla="*/ 640 w 1364"/>
                  <a:gd name="T47" fmla="*/ 491 h 720"/>
                  <a:gd name="T48" fmla="*/ 668 w 1364"/>
                  <a:gd name="T49" fmla="*/ 479 h 720"/>
                  <a:gd name="T50" fmla="*/ 696 w 1364"/>
                  <a:gd name="T51" fmla="*/ 466 h 720"/>
                  <a:gd name="T52" fmla="*/ 724 w 1364"/>
                  <a:gd name="T53" fmla="*/ 453 h 720"/>
                  <a:gd name="T54" fmla="*/ 751 w 1364"/>
                  <a:gd name="T55" fmla="*/ 439 h 720"/>
                  <a:gd name="T56" fmla="*/ 779 w 1364"/>
                  <a:gd name="T57" fmla="*/ 426 h 720"/>
                  <a:gd name="T58" fmla="*/ 807 w 1364"/>
                  <a:gd name="T59" fmla="*/ 411 h 720"/>
                  <a:gd name="T60" fmla="*/ 835 w 1364"/>
                  <a:gd name="T61" fmla="*/ 396 h 720"/>
                  <a:gd name="T62" fmla="*/ 863 w 1364"/>
                  <a:gd name="T63" fmla="*/ 381 h 720"/>
                  <a:gd name="T64" fmla="*/ 891 w 1364"/>
                  <a:gd name="T65" fmla="*/ 365 h 720"/>
                  <a:gd name="T66" fmla="*/ 918 w 1364"/>
                  <a:gd name="T67" fmla="*/ 349 h 720"/>
                  <a:gd name="T68" fmla="*/ 946 w 1364"/>
                  <a:gd name="T69" fmla="*/ 331 h 720"/>
                  <a:gd name="T70" fmla="*/ 974 w 1364"/>
                  <a:gd name="T71" fmla="*/ 314 h 720"/>
                  <a:gd name="T72" fmla="*/ 1002 w 1364"/>
                  <a:gd name="T73" fmla="*/ 296 h 720"/>
                  <a:gd name="T74" fmla="*/ 1030 w 1364"/>
                  <a:gd name="T75" fmla="*/ 277 h 720"/>
                  <a:gd name="T76" fmla="*/ 1058 w 1364"/>
                  <a:gd name="T77" fmla="*/ 258 h 720"/>
                  <a:gd name="T78" fmla="*/ 1085 w 1364"/>
                  <a:gd name="T79" fmla="*/ 238 h 720"/>
                  <a:gd name="T80" fmla="*/ 1113 w 1364"/>
                  <a:gd name="T81" fmla="*/ 218 h 720"/>
                  <a:gd name="T82" fmla="*/ 1141 w 1364"/>
                  <a:gd name="T83" fmla="*/ 197 h 720"/>
                  <a:gd name="T84" fmla="*/ 1169 w 1364"/>
                  <a:gd name="T85" fmla="*/ 175 h 720"/>
                  <a:gd name="T86" fmla="*/ 1197 w 1364"/>
                  <a:gd name="T87" fmla="*/ 153 h 720"/>
                  <a:gd name="T88" fmla="*/ 1225 w 1364"/>
                  <a:gd name="T89" fmla="*/ 130 h 720"/>
                  <a:gd name="T90" fmla="*/ 1252 w 1364"/>
                  <a:gd name="T91" fmla="*/ 106 h 720"/>
                  <a:gd name="T92" fmla="*/ 1280 w 1364"/>
                  <a:gd name="T93" fmla="*/ 81 h 720"/>
                  <a:gd name="T94" fmla="*/ 1308 w 1364"/>
                  <a:gd name="T95" fmla="*/ 55 h 720"/>
                  <a:gd name="T96" fmla="*/ 1336 w 1364"/>
                  <a:gd name="T97" fmla="*/ 28 h 720"/>
                  <a:gd name="T98" fmla="*/ 1364 w 1364"/>
                  <a:gd name="T9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20">
                    <a:moveTo>
                      <a:pt x="0" y="720"/>
                    </a:moveTo>
                    <a:lnTo>
                      <a:pt x="28" y="711"/>
                    </a:lnTo>
                    <a:lnTo>
                      <a:pt x="56" y="702"/>
                    </a:lnTo>
                    <a:lnTo>
                      <a:pt x="83" y="694"/>
                    </a:lnTo>
                    <a:lnTo>
                      <a:pt x="111" y="685"/>
                    </a:lnTo>
                    <a:lnTo>
                      <a:pt x="139" y="676"/>
                    </a:lnTo>
                    <a:lnTo>
                      <a:pt x="167" y="667"/>
                    </a:lnTo>
                    <a:lnTo>
                      <a:pt x="195" y="658"/>
                    </a:lnTo>
                    <a:lnTo>
                      <a:pt x="223" y="649"/>
                    </a:lnTo>
                    <a:lnTo>
                      <a:pt x="250" y="639"/>
                    </a:lnTo>
                    <a:lnTo>
                      <a:pt x="278" y="630"/>
                    </a:lnTo>
                    <a:lnTo>
                      <a:pt x="306" y="620"/>
                    </a:lnTo>
                    <a:lnTo>
                      <a:pt x="334" y="610"/>
                    </a:lnTo>
                    <a:lnTo>
                      <a:pt x="362" y="600"/>
                    </a:lnTo>
                    <a:lnTo>
                      <a:pt x="390" y="590"/>
                    </a:lnTo>
                    <a:lnTo>
                      <a:pt x="417" y="580"/>
                    </a:lnTo>
                    <a:lnTo>
                      <a:pt x="445" y="570"/>
                    </a:lnTo>
                    <a:lnTo>
                      <a:pt x="473" y="559"/>
                    </a:lnTo>
                    <a:lnTo>
                      <a:pt x="501" y="548"/>
                    </a:lnTo>
                    <a:lnTo>
                      <a:pt x="529" y="538"/>
                    </a:lnTo>
                    <a:lnTo>
                      <a:pt x="557" y="526"/>
                    </a:lnTo>
                    <a:lnTo>
                      <a:pt x="584" y="515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6"/>
                    </a:lnTo>
                    <a:lnTo>
                      <a:pt x="724" y="453"/>
                    </a:lnTo>
                    <a:lnTo>
                      <a:pt x="751" y="439"/>
                    </a:lnTo>
                    <a:lnTo>
                      <a:pt x="779" y="426"/>
                    </a:lnTo>
                    <a:lnTo>
                      <a:pt x="807" y="411"/>
                    </a:lnTo>
                    <a:lnTo>
                      <a:pt x="835" y="396"/>
                    </a:lnTo>
                    <a:lnTo>
                      <a:pt x="863" y="381"/>
                    </a:lnTo>
                    <a:lnTo>
                      <a:pt x="891" y="365"/>
                    </a:lnTo>
                    <a:lnTo>
                      <a:pt x="918" y="349"/>
                    </a:lnTo>
                    <a:lnTo>
                      <a:pt x="946" y="331"/>
                    </a:lnTo>
                    <a:lnTo>
                      <a:pt x="974" y="314"/>
                    </a:lnTo>
                    <a:lnTo>
                      <a:pt x="1002" y="296"/>
                    </a:lnTo>
                    <a:lnTo>
                      <a:pt x="1030" y="277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7"/>
                    </a:lnTo>
                    <a:lnTo>
                      <a:pt x="1169" y="175"/>
                    </a:lnTo>
                    <a:lnTo>
                      <a:pt x="1197" y="153"/>
                    </a:lnTo>
                    <a:lnTo>
                      <a:pt x="1225" y="130"/>
                    </a:lnTo>
                    <a:lnTo>
                      <a:pt x="1252" y="106"/>
                    </a:lnTo>
                    <a:lnTo>
                      <a:pt x="1280" y="81"/>
                    </a:lnTo>
                    <a:lnTo>
                      <a:pt x="1308" y="55"/>
                    </a:lnTo>
                    <a:lnTo>
                      <a:pt x="1336" y="28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AF7192FA-DD3E-554D-8CDC-B10F6255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76314"/>
                <a:ext cx="7558088" cy="3946525"/>
              </a:xfrm>
              <a:custGeom>
                <a:avLst/>
                <a:gdLst>
                  <a:gd name="T0" fmla="*/ 0 w 1364"/>
                  <a:gd name="T1" fmla="*/ 712 h 712"/>
                  <a:gd name="T2" fmla="*/ 28 w 1364"/>
                  <a:gd name="T3" fmla="*/ 704 h 712"/>
                  <a:gd name="T4" fmla="*/ 56 w 1364"/>
                  <a:gd name="T5" fmla="*/ 695 h 712"/>
                  <a:gd name="T6" fmla="*/ 83 w 1364"/>
                  <a:gd name="T7" fmla="*/ 687 h 712"/>
                  <a:gd name="T8" fmla="*/ 111 w 1364"/>
                  <a:gd name="T9" fmla="*/ 678 h 712"/>
                  <a:gd name="T10" fmla="*/ 139 w 1364"/>
                  <a:gd name="T11" fmla="*/ 670 h 712"/>
                  <a:gd name="T12" fmla="*/ 167 w 1364"/>
                  <a:gd name="T13" fmla="*/ 661 h 712"/>
                  <a:gd name="T14" fmla="*/ 195 w 1364"/>
                  <a:gd name="T15" fmla="*/ 653 h 712"/>
                  <a:gd name="T16" fmla="*/ 223 w 1364"/>
                  <a:gd name="T17" fmla="*/ 644 h 712"/>
                  <a:gd name="T18" fmla="*/ 250 w 1364"/>
                  <a:gd name="T19" fmla="*/ 635 h 712"/>
                  <a:gd name="T20" fmla="*/ 278 w 1364"/>
                  <a:gd name="T21" fmla="*/ 626 h 712"/>
                  <a:gd name="T22" fmla="*/ 306 w 1364"/>
                  <a:gd name="T23" fmla="*/ 617 h 712"/>
                  <a:gd name="T24" fmla="*/ 334 w 1364"/>
                  <a:gd name="T25" fmla="*/ 607 h 712"/>
                  <a:gd name="T26" fmla="*/ 362 w 1364"/>
                  <a:gd name="T27" fmla="*/ 598 h 712"/>
                  <a:gd name="T28" fmla="*/ 390 w 1364"/>
                  <a:gd name="T29" fmla="*/ 588 h 712"/>
                  <a:gd name="T30" fmla="*/ 417 w 1364"/>
                  <a:gd name="T31" fmla="*/ 578 h 712"/>
                  <a:gd name="T32" fmla="*/ 445 w 1364"/>
                  <a:gd name="T33" fmla="*/ 568 h 712"/>
                  <a:gd name="T34" fmla="*/ 473 w 1364"/>
                  <a:gd name="T35" fmla="*/ 558 h 712"/>
                  <a:gd name="T36" fmla="*/ 501 w 1364"/>
                  <a:gd name="T37" fmla="*/ 547 h 712"/>
                  <a:gd name="T38" fmla="*/ 529 w 1364"/>
                  <a:gd name="T39" fmla="*/ 537 h 712"/>
                  <a:gd name="T40" fmla="*/ 557 w 1364"/>
                  <a:gd name="T41" fmla="*/ 526 h 712"/>
                  <a:gd name="T42" fmla="*/ 584 w 1364"/>
                  <a:gd name="T43" fmla="*/ 514 h 712"/>
                  <a:gd name="T44" fmla="*/ 612 w 1364"/>
                  <a:gd name="T45" fmla="*/ 503 h 712"/>
                  <a:gd name="T46" fmla="*/ 640 w 1364"/>
                  <a:gd name="T47" fmla="*/ 491 h 712"/>
                  <a:gd name="T48" fmla="*/ 668 w 1364"/>
                  <a:gd name="T49" fmla="*/ 478 h 712"/>
                  <a:gd name="T50" fmla="*/ 696 w 1364"/>
                  <a:gd name="T51" fmla="*/ 465 h 712"/>
                  <a:gd name="T52" fmla="*/ 724 w 1364"/>
                  <a:gd name="T53" fmla="*/ 452 h 712"/>
                  <a:gd name="T54" fmla="*/ 751 w 1364"/>
                  <a:gd name="T55" fmla="*/ 438 h 712"/>
                  <a:gd name="T56" fmla="*/ 779 w 1364"/>
                  <a:gd name="T57" fmla="*/ 424 h 712"/>
                  <a:gd name="T58" fmla="*/ 807 w 1364"/>
                  <a:gd name="T59" fmla="*/ 410 h 712"/>
                  <a:gd name="T60" fmla="*/ 835 w 1364"/>
                  <a:gd name="T61" fmla="*/ 394 h 712"/>
                  <a:gd name="T62" fmla="*/ 863 w 1364"/>
                  <a:gd name="T63" fmla="*/ 379 h 712"/>
                  <a:gd name="T64" fmla="*/ 891 w 1364"/>
                  <a:gd name="T65" fmla="*/ 362 h 712"/>
                  <a:gd name="T66" fmla="*/ 918 w 1364"/>
                  <a:gd name="T67" fmla="*/ 346 h 712"/>
                  <a:gd name="T68" fmla="*/ 946 w 1364"/>
                  <a:gd name="T69" fmla="*/ 328 h 712"/>
                  <a:gd name="T70" fmla="*/ 974 w 1364"/>
                  <a:gd name="T71" fmla="*/ 310 h 712"/>
                  <a:gd name="T72" fmla="*/ 1002 w 1364"/>
                  <a:gd name="T73" fmla="*/ 292 h 712"/>
                  <a:gd name="T74" fmla="*/ 1030 w 1364"/>
                  <a:gd name="T75" fmla="*/ 273 h 712"/>
                  <a:gd name="T76" fmla="*/ 1058 w 1364"/>
                  <a:gd name="T77" fmla="*/ 254 h 712"/>
                  <a:gd name="T78" fmla="*/ 1085 w 1364"/>
                  <a:gd name="T79" fmla="*/ 234 h 712"/>
                  <a:gd name="T80" fmla="*/ 1113 w 1364"/>
                  <a:gd name="T81" fmla="*/ 214 h 712"/>
                  <a:gd name="T82" fmla="*/ 1141 w 1364"/>
                  <a:gd name="T83" fmla="*/ 193 h 712"/>
                  <a:gd name="T84" fmla="*/ 1169 w 1364"/>
                  <a:gd name="T85" fmla="*/ 171 h 712"/>
                  <a:gd name="T86" fmla="*/ 1197 w 1364"/>
                  <a:gd name="T87" fmla="*/ 149 h 712"/>
                  <a:gd name="T88" fmla="*/ 1225 w 1364"/>
                  <a:gd name="T89" fmla="*/ 126 h 712"/>
                  <a:gd name="T90" fmla="*/ 1252 w 1364"/>
                  <a:gd name="T91" fmla="*/ 103 h 712"/>
                  <a:gd name="T92" fmla="*/ 1280 w 1364"/>
                  <a:gd name="T93" fmla="*/ 78 h 712"/>
                  <a:gd name="T94" fmla="*/ 1308 w 1364"/>
                  <a:gd name="T95" fmla="*/ 53 h 712"/>
                  <a:gd name="T96" fmla="*/ 1336 w 1364"/>
                  <a:gd name="T97" fmla="*/ 27 h 712"/>
                  <a:gd name="T98" fmla="*/ 1364 w 1364"/>
                  <a:gd name="T99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12">
                    <a:moveTo>
                      <a:pt x="0" y="712"/>
                    </a:moveTo>
                    <a:lnTo>
                      <a:pt x="28" y="704"/>
                    </a:lnTo>
                    <a:lnTo>
                      <a:pt x="56" y="695"/>
                    </a:lnTo>
                    <a:lnTo>
                      <a:pt x="83" y="687"/>
                    </a:lnTo>
                    <a:lnTo>
                      <a:pt x="111" y="678"/>
                    </a:lnTo>
                    <a:lnTo>
                      <a:pt x="139" y="670"/>
                    </a:lnTo>
                    <a:lnTo>
                      <a:pt x="167" y="661"/>
                    </a:lnTo>
                    <a:lnTo>
                      <a:pt x="195" y="653"/>
                    </a:lnTo>
                    <a:lnTo>
                      <a:pt x="223" y="644"/>
                    </a:lnTo>
                    <a:lnTo>
                      <a:pt x="250" y="635"/>
                    </a:lnTo>
                    <a:lnTo>
                      <a:pt x="278" y="626"/>
                    </a:lnTo>
                    <a:lnTo>
                      <a:pt x="306" y="617"/>
                    </a:lnTo>
                    <a:lnTo>
                      <a:pt x="334" y="607"/>
                    </a:lnTo>
                    <a:lnTo>
                      <a:pt x="362" y="598"/>
                    </a:lnTo>
                    <a:lnTo>
                      <a:pt x="390" y="588"/>
                    </a:lnTo>
                    <a:lnTo>
                      <a:pt x="417" y="578"/>
                    </a:lnTo>
                    <a:lnTo>
                      <a:pt x="445" y="568"/>
                    </a:lnTo>
                    <a:lnTo>
                      <a:pt x="473" y="558"/>
                    </a:lnTo>
                    <a:lnTo>
                      <a:pt x="501" y="547"/>
                    </a:lnTo>
                    <a:lnTo>
                      <a:pt x="529" y="537"/>
                    </a:lnTo>
                    <a:lnTo>
                      <a:pt x="557" y="526"/>
                    </a:lnTo>
                    <a:lnTo>
                      <a:pt x="584" y="514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8"/>
                    </a:lnTo>
                    <a:lnTo>
                      <a:pt x="696" y="465"/>
                    </a:lnTo>
                    <a:lnTo>
                      <a:pt x="724" y="452"/>
                    </a:lnTo>
                    <a:lnTo>
                      <a:pt x="751" y="438"/>
                    </a:lnTo>
                    <a:lnTo>
                      <a:pt x="779" y="424"/>
                    </a:lnTo>
                    <a:lnTo>
                      <a:pt x="807" y="410"/>
                    </a:lnTo>
                    <a:lnTo>
                      <a:pt x="835" y="394"/>
                    </a:lnTo>
                    <a:lnTo>
                      <a:pt x="863" y="379"/>
                    </a:lnTo>
                    <a:lnTo>
                      <a:pt x="891" y="362"/>
                    </a:lnTo>
                    <a:lnTo>
                      <a:pt x="918" y="346"/>
                    </a:lnTo>
                    <a:lnTo>
                      <a:pt x="946" y="328"/>
                    </a:lnTo>
                    <a:lnTo>
                      <a:pt x="974" y="310"/>
                    </a:lnTo>
                    <a:lnTo>
                      <a:pt x="1002" y="292"/>
                    </a:lnTo>
                    <a:lnTo>
                      <a:pt x="1030" y="273"/>
                    </a:lnTo>
                    <a:lnTo>
                      <a:pt x="1058" y="254"/>
                    </a:lnTo>
                    <a:lnTo>
                      <a:pt x="1085" y="234"/>
                    </a:lnTo>
                    <a:lnTo>
                      <a:pt x="1113" y="214"/>
                    </a:lnTo>
                    <a:lnTo>
                      <a:pt x="1141" y="193"/>
                    </a:lnTo>
                    <a:lnTo>
                      <a:pt x="1169" y="171"/>
                    </a:lnTo>
                    <a:lnTo>
                      <a:pt x="1197" y="149"/>
                    </a:lnTo>
                    <a:lnTo>
                      <a:pt x="1225" y="126"/>
                    </a:lnTo>
                    <a:lnTo>
                      <a:pt x="1252" y="103"/>
                    </a:lnTo>
                    <a:lnTo>
                      <a:pt x="1280" y="78"/>
                    </a:lnTo>
                    <a:lnTo>
                      <a:pt x="1308" y="53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6D47884A-9FE0-E143-BCF4-312BCDA2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92189"/>
                <a:ext cx="7558088" cy="3819525"/>
              </a:xfrm>
              <a:custGeom>
                <a:avLst/>
                <a:gdLst>
                  <a:gd name="T0" fmla="*/ 0 w 1364"/>
                  <a:gd name="T1" fmla="*/ 689 h 689"/>
                  <a:gd name="T2" fmla="*/ 28 w 1364"/>
                  <a:gd name="T3" fmla="*/ 682 h 689"/>
                  <a:gd name="T4" fmla="*/ 56 w 1364"/>
                  <a:gd name="T5" fmla="*/ 674 h 689"/>
                  <a:gd name="T6" fmla="*/ 83 w 1364"/>
                  <a:gd name="T7" fmla="*/ 667 h 689"/>
                  <a:gd name="T8" fmla="*/ 111 w 1364"/>
                  <a:gd name="T9" fmla="*/ 659 h 689"/>
                  <a:gd name="T10" fmla="*/ 139 w 1364"/>
                  <a:gd name="T11" fmla="*/ 652 h 689"/>
                  <a:gd name="T12" fmla="*/ 167 w 1364"/>
                  <a:gd name="T13" fmla="*/ 644 h 689"/>
                  <a:gd name="T14" fmla="*/ 195 w 1364"/>
                  <a:gd name="T15" fmla="*/ 637 h 689"/>
                  <a:gd name="T16" fmla="*/ 223 w 1364"/>
                  <a:gd name="T17" fmla="*/ 629 h 689"/>
                  <a:gd name="T18" fmla="*/ 250 w 1364"/>
                  <a:gd name="T19" fmla="*/ 621 h 689"/>
                  <a:gd name="T20" fmla="*/ 278 w 1364"/>
                  <a:gd name="T21" fmla="*/ 613 h 689"/>
                  <a:gd name="T22" fmla="*/ 306 w 1364"/>
                  <a:gd name="T23" fmla="*/ 605 h 689"/>
                  <a:gd name="T24" fmla="*/ 334 w 1364"/>
                  <a:gd name="T25" fmla="*/ 597 h 689"/>
                  <a:gd name="T26" fmla="*/ 362 w 1364"/>
                  <a:gd name="T27" fmla="*/ 589 h 689"/>
                  <a:gd name="T28" fmla="*/ 390 w 1364"/>
                  <a:gd name="T29" fmla="*/ 580 h 689"/>
                  <a:gd name="T30" fmla="*/ 417 w 1364"/>
                  <a:gd name="T31" fmla="*/ 571 h 689"/>
                  <a:gd name="T32" fmla="*/ 445 w 1364"/>
                  <a:gd name="T33" fmla="*/ 562 h 689"/>
                  <a:gd name="T34" fmla="*/ 473 w 1364"/>
                  <a:gd name="T35" fmla="*/ 553 h 689"/>
                  <a:gd name="T36" fmla="*/ 501 w 1364"/>
                  <a:gd name="T37" fmla="*/ 543 h 689"/>
                  <a:gd name="T38" fmla="*/ 529 w 1364"/>
                  <a:gd name="T39" fmla="*/ 533 h 689"/>
                  <a:gd name="T40" fmla="*/ 557 w 1364"/>
                  <a:gd name="T41" fmla="*/ 523 h 689"/>
                  <a:gd name="T42" fmla="*/ 584 w 1364"/>
                  <a:gd name="T43" fmla="*/ 513 h 689"/>
                  <a:gd name="T44" fmla="*/ 612 w 1364"/>
                  <a:gd name="T45" fmla="*/ 502 h 689"/>
                  <a:gd name="T46" fmla="*/ 640 w 1364"/>
                  <a:gd name="T47" fmla="*/ 491 h 689"/>
                  <a:gd name="T48" fmla="*/ 668 w 1364"/>
                  <a:gd name="T49" fmla="*/ 479 h 689"/>
                  <a:gd name="T50" fmla="*/ 696 w 1364"/>
                  <a:gd name="T51" fmla="*/ 467 h 689"/>
                  <a:gd name="T52" fmla="*/ 724 w 1364"/>
                  <a:gd name="T53" fmla="*/ 454 h 689"/>
                  <a:gd name="T54" fmla="*/ 751 w 1364"/>
                  <a:gd name="T55" fmla="*/ 441 h 689"/>
                  <a:gd name="T56" fmla="*/ 779 w 1364"/>
                  <a:gd name="T57" fmla="*/ 428 h 689"/>
                  <a:gd name="T58" fmla="*/ 807 w 1364"/>
                  <a:gd name="T59" fmla="*/ 413 h 689"/>
                  <a:gd name="T60" fmla="*/ 835 w 1364"/>
                  <a:gd name="T61" fmla="*/ 399 h 689"/>
                  <a:gd name="T62" fmla="*/ 863 w 1364"/>
                  <a:gd name="T63" fmla="*/ 383 h 689"/>
                  <a:gd name="T64" fmla="*/ 891 w 1364"/>
                  <a:gd name="T65" fmla="*/ 367 h 689"/>
                  <a:gd name="T66" fmla="*/ 918 w 1364"/>
                  <a:gd name="T67" fmla="*/ 350 h 689"/>
                  <a:gd name="T68" fmla="*/ 946 w 1364"/>
                  <a:gd name="T69" fmla="*/ 333 h 689"/>
                  <a:gd name="T70" fmla="*/ 974 w 1364"/>
                  <a:gd name="T71" fmla="*/ 315 h 689"/>
                  <a:gd name="T72" fmla="*/ 1002 w 1364"/>
                  <a:gd name="T73" fmla="*/ 297 h 689"/>
                  <a:gd name="T74" fmla="*/ 1030 w 1364"/>
                  <a:gd name="T75" fmla="*/ 278 h 689"/>
                  <a:gd name="T76" fmla="*/ 1058 w 1364"/>
                  <a:gd name="T77" fmla="*/ 258 h 689"/>
                  <a:gd name="T78" fmla="*/ 1085 w 1364"/>
                  <a:gd name="T79" fmla="*/ 238 h 689"/>
                  <a:gd name="T80" fmla="*/ 1113 w 1364"/>
                  <a:gd name="T81" fmla="*/ 218 h 689"/>
                  <a:gd name="T82" fmla="*/ 1141 w 1364"/>
                  <a:gd name="T83" fmla="*/ 196 h 689"/>
                  <a:gd name="T84" fmla="*/ 1169 w 1364"/>
                  <a:gd name="T85" fmla="*/ 175 h 689"/>
                  <a:gd name="T86" fmla="*/ 1197 w 1364"/>
                  <a:gd name="T87" fmla="*/ 152 h 689"/>
                  <a:gd name="T88" fmla="*/ 1225 w 1364"/>
                  <a:gd name="T89" fmla="*/ 129 h 689"/>
                  <a:gd name="T90" fmla="*/ 1252 w 1364"/>
                  <a:gd name="T91" fmla="*/ 105 h 689"/>
                  <a:gd name="T92" fmla="*/ 1280 w 1364"/>
                  <a:gd name="T93" fmla="*/ 80 h 689"/>
                  <a:gd name="T94" fmla="*/ 1308 w 1364"/>
                  <a:gd name="T95" fmla="*/ 54 h 689"/>
                  <a:gd name="T96" fmla="*/ 1336 w 1364"/>
                  <a:gd name="T97" fmla="*/ 27 h 689"/>
                  <a:gd name="T98" fmla="*/ 1364 w 1364"/>
                  <a:gd name="T99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689">
                    <a:moveTo>
                      <a:pt x="0" y="689"/>
                    </a:moveTo>
                    <a:lnTo>
                      <a:pt x="28" y="682"/>
                    </a:lnTo>
                    <a:lnTo>
                      <a:pt x="56" y="674"/>
                    </a:lnTo>
                    <a:lnTo>
                      <a:pt x="83" y="667"/>
                    </a:lnTo>
                    <a:lnTo>
                      <a:pt x="111" y="659"/>
                    </a:lnTo>
                    <a:lnTo>
                      <a:pt x="139" y="652"/>
                    </a:lnTo>
                    <a:lnTo>
                      <a:pt x="167" y="644"/>
                    </a:lnTo>
                    <a:lnTo>
                      <a:pt x="195" y="637"/>
                    </a:lnTo>
                    <a:lnTo>
                      <a:pt x="223" y="629"/>
                    </a:lnTo>
                    <a:lnTo>
                      <a:pt x="250" y="621"/>
                    </a:lnTo>
                    <a:lnTo>
                      <a:pt x="278" y="613"/>
                    </a:lnTo>
                    <a:lnTo>
                      <a:pt x="306" y="605"/>
                    </a:lnTo>
                    <a:lnTo>
                      <a:pt x="334" y="597"/>
                    </a:lnTo>
                    <a:lnTo>
                      <a:pt x="362" y="589"/>
                    </a:lnTo>
                    <a:lnTo>
                      <a:pt x="390" y="580"/>
                    </a:lnTo>
                    <a:lnTo>
                      <a:pt x="417" y="571"/>
                    </a:lnTo>
                    <a:lnTo>
                      <a:pt x="445" y="562"/>
                    </a:lnTo>
                    <a:lnTo>
                      <a:pt x="473" y="553"/>
                    </a:lnTo>
                    <a:lnTo>
                      <a:pt x="501" y="543"/>
                    </a:lnTo>
                    <a:lnTo>
                      <a:pt x="529" y="533"/>
                    </a:lnTo>
                    <a:lnTo>
                      <a:pt x="557" y="523"/>
                    </a:lnTo>
                    <a:lnTo>
                      <a:pt x="584" y="513"/>
                    </a:lnTo>
                    <a:lnTo>
                      <a:pt x="612" y="502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7"/>
                    </a:lnTo>
                    <a:lnTo>
                      <a:pt x="724" y="454"/>
                    </a:lnTo>
                    <a:lnTo>
                      <a:pt x="751" y="441"/>
                    </a:lnTo>
                    <a:lnTo>
                      <a:pt x="779" y="428"/>
                    </a:lnTo>
                    <a:lnTo>
                      <a:pt x="807" y="413"/>
                    </a:lnTo>
                    <a:lnTo>
                      <a:pt x="835" y="399"/>
                    </a:lnTo>
                    <a:lnTo>
                      <a:pt x="863" y="383"/>
                    </a:lnTo>
                    <a:lnTo>
                      <a:pt x="891" y="367"/>
                    </a:lnTo>
                    <a:lnTo>
                      <a:pt x="918" y="350"/>
                    </a:lnTo>
                    <a:lnTo>
                      <a:pt x="946" y="333"/>
                    </a:lnTo>
                    <a:lnTo>
                      <a:pt x="974" y="315"/>
                    </a:lnTo>
                    <a:lnTo>
                      <a:pt x="1002" y="297"/>
                    </a:lnTo>
                    <a:lnTo>
                      <a:pt x="1030" y="278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6"/>
                    </a:lnTo>
                    <a:lnTo>
                      <a:pt x="1169" y="175"/>
                    </a:lnTo>
                    <a:lnTo>
                      <a:pt x="1197" y="152"/>
                    </a:lnTo>
                    <a:lnTo>
                      <a:pt x="1225" y="129"/>
                    </a:lnTo>
                    <a:lnTo>
                      <a:pt x="1252" y="105"/>
                    </a:lnTo>
                    <a:lnTo>
                      <a:pt x="1280" y="80"/>
                    </a:lnTo>
                    <a:lnTo>
                      <a:pt x="1308" y="54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67">
                <a:extLst>
                  <a:ext uri="{FF2B5EF4-FFF2-40B4-BE49-F238E27FC236}">
                    <a16:creationId xmlns:a16="http://schemas.microsoft.com/office/drawing/2014/main" id="{DE43ADED-EED6-CE4D-BE2A-759A965B2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288" y="482601"/>
                <a:ext cx="0" cy="49228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68">
                <a:extLst>
                  <a:ext uri="{FF2B5EF4-FFF2-40B4-BE49-F238E27FC236}">
                    <a16:creationId xmlns:a16="http://schemas.microsoft.com/office/drawing/2014/main" id="{EF7DAF7F-9060-6841-AD43-BC7169CC8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52609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D5143BC-A42E-3C4C-8837-69654CAB5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50637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30</a:t>
                </a:r>
                <a:endParaRPr lang="en-US" altLang="en-US"/>
              </a:p>
            </p:txBody>
          </p:sp>
          <p:sp>
            <p:nvSpPr>
              <p:cNvPr id="181" name="Line 170">
                <a:extLst>
                  <a:ext uri="{FF2B5EF4-FFF2-40B4-BE49-F238E27FC236}">
                    <a16:creationId xmlns:a16="http://schemas.microsoft.com/office/drawing/2014/main" id="{042A72A3-5848-CA49-9E82-C0D46BBF2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432911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30BCE3A-FC79-5A4A-80BD-E576B3D0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4133464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83" name="Line 172">
                <a:extLst>
                  <a:ext uri="{FF2B5EF4-FFF2-40B4-BE49-F238E27FC236}">
                    <a16:creationId xmlns:a16="http://schemas.microsoft.com/office/drawing/2014/main" id="{B6DB13AB-33E7-9944-A7C0-1EB3B2F9A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3403601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6901071-E2C1-024F-86D9-469357B5C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32079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50</a:t>
                </a:r>
                <a:endParaRPr lang="en-US" altLang="en-US"/>
              </a:p>
            </p:txBody>
          </p:sp>
          <p:sp>
            <p:nvSpPr>
              <p:cNvPr id="185" name="Line 174">
                <a:extLst>
                  <a:ext uri="{FF2B5EF4-FFF2-40B4-BE49-F238E27FC236}">
                    <a16:creationId xmlns:a16="http://schemas.microsoft.com/office/drawing/2014/main" id="{7771218F-5EDF-4049-8224-30E0B3D6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2478089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6A0AE42-B700-1145-B4C6-383FBF94E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22808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187" name="Line 176">
                <a:extLst>
                  <a:ext uri="{FF2B5EF4-FFF2-40B4-BE49-F238E27FC236}">
                    <a16:creationId xmlns:a16="http://schemas.microsoft.com/office/drawing/2014/main" id="{E92A232D-B599-454A-AA90-E0F5DFCC2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15525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F8C711D-BA6A-BD4E-894F-6A28F3F32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13553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70</a:t>
                </a:r>
                <a:endParaRPr lang="en-US" altLang="en-US"/>
              </a:p>
            </p:txBody>
          </p:sp>
          <p:sp>
            <p:nvSpPr>
              <p:cNvPr id="189" name="Line 178">
                <a:extLst>
                  <a:ext uri="{FF2B5EF4-FFF2-40B4-BE49-F238E27FC236}">
                    <a16:creationId xmlns:a16="http://schemas.microsoft.com/office/drawing/2014/main" id="{1A0B1529-143B-0744-9C17-E23870118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62706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C301688-CF5E-D547-8D7D-5EE1CC2AC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4282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191" name="Line 181">
                <a:extLst>
                  <a:ext uri="{FF2B5EF4-FFF2-40B4-BE49-F238E27FC236}">
                    <a16:creationId xmlns:a16="http://schemas.microsoft.com/office/drawing/2014/main" id="{538364E2-767B-CA4A-8F8D-5724E1A02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405439"/>
                <a:ext cx="8002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82">
                <a:extLst>
                  <a:ext uri="{FF2B5EF4-FFF2-40B4-BE49-F238E27FC236}">
                    <a16:creationId xmlns:a16="http://schemas.microsoft.com/office/drawing/2014/main" id="{02A37497-18A2-2F40-806A-3A5B4C09B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7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CA7AD07-7E2F-F84C-BFB4-C6F024DA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838" y="5543551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194" name="Line 184">
                <a:extLst>
                  <a:ext uri="{FF2B5EF4-FFF2-40B4-BE49-F238E27FC236}">
                    <a16:creationId xmlns:a16="http://schemas.microsoft.com/office/drawing/2014/main" id="{C4305ADC-AB49-2346-B4A4-285A7DFB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625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40F95C0-7C2F-E841-9360-C00BB5FB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20</a:t>
                </a:r>
                <a:endParaRPr lang="en-US" altLang="en-US"/>
              </a:p>
            </p:txBody>
          </p:sp>
          <p:sp>
            <p:nvSpPr>
              <p:cNvPr id="196" name="Line 186">
                <a:extLst>
                  <a:ext uri="{FF2B5EF4-FFF2-40B4-BE49-F238E27FC236}">
                    <a16:creationId xmlns:a16="http://schemas.microsoft.com/office/drawing/2014/main" id="{96D0B812-FB4F-A04B-91BD-F0F15DD91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8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15AF414-886D-E34C-86C0-9D17DE49F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98" name="Line 188">
                <a:extLst>
                  <a:ext uri="{FF2B5EF4-FFF2-40B4-BE49-F238E27FC236}">
                    <a16:creationId xmlns:a16="http://schemas.microsoft.com/office/drawing/2014/main" id="{2EDC000C-D6BC-BE42-9E9F-3F278A844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3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3B31719-BFCC-B848-94DF-06128829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200" name="Line 190">
                <a:extLst>
                  <a:ext uri="{FF2B5EF4-FFF2-40B4-BE49-F238E27FC236}">
                    <a16:creationId xmlns:a16="http://schemas.microsoft.com/office/drawing/2014/main" id="{04311156-C5CE-9740-92C1-17A694A20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C0C4925-D81C-B748-BBD7-D4E063476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202" name="Line 192">
                <a:extLst>
                  <a:ext uri="{FF2B5EF4-FFF2-40B4-BE49-F238E27FC236}">
                    <a16:creationId xmlns:a16="http://schemas.microsoft.com/office/drawing/2014/main" id="{4E2E7245-E36A-FF4C-95C9-AD6377F41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14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49B7F25-A9AB-8240-B0F3-A6D2AF9D6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500" y="5543551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100</a:t>
                </a:r>
                <a:endParaRPr lang="en-US" alt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A260949-4AF5-854A-A260-D4A357F1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085530" y="2789558"/>
                <a:ext cx="28084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</a:rPr>
                  <a:t>Mean College Quality Rank</a:t>
                </a:r>
                <a:endParaRPr lang="en-US" altLang="en-US" dirty="0"/>
              </a:p>
            </p:txBody>
          </p:sp>
          <p:sp>
            <p:nvSpPr>
              <p:cNvPr id="205" name="Rectangle 104">
                <a:extLst>
                  <a:ext uri="{FF2B5EF4-FFF2-40B4-BE49-F238E27FC236}">
                    <a16:creationId xmlns:a16="http://schemas.microsoft.com/office/drawing/2014/main" id="{C490ECCF-4EB4-3240-BB68-51D2D2C7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393248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84-87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104">
                <a:extLst>
                  <a:ext uri="{FF2B5EF4-FFF2-40B4-BE49-F238E27FC236}">
                    <a16:creationId xmlns:a16="http://schemas.microsoft.com/office/drawing/2014/main" id="{9DF1C859-360F-6A44-A326-90A92A8F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7258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88-90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104">
                <a:extLst>
                  <a:ext uri="{FF2B5EF4-FFF2-40B4-BE49-F238E27FC236}">
                    <a16:creationId xmlns:a16="http://schemas.microsoft.com/office/drawing/2014/main" id="{4419C117-7AB5-1B42-8113-37FE63322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50306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91-93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0.181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26E214E-2AB1-E541-8274-8A3A19C6ED13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26AD564-E03F-48A0-B86F-05F13602DD9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274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7FDB-41E6-8F44-8203-70547DE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0D12-9C4E-BC47-B531-110C52C2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C39B-D4AE-5147-BF9F-8542C6C3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08" y="977076"/>
            <a:ext cx="8708183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6545A-6122-6E4D-9A3C-B0D63E3654BE}"/>
              </a:ext>
            </a:extLst>
          </p:cNvPr>
          <p:cNvSpPr txBox="1"/>
          <p:nvPr/>
        </p:nvSpPr>
        <p:spPr>
          <a:xfrm>
            <a:off x="5091952" y="6456851"/>
            <a:ext cx="645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https://www.brookings.edu/blog/social-mobility-memos/2014/10/27/the-inheritance-of-education/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585A-877B-42AB-86AA-50C696EDC7F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4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678" y="1627262"/>
            <a:ext cx="3510643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accumulation.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Jon </a:t>
            </a:r>
            <a:r>
              <a:rPr lang="en-US" sz="2400" dirty="0" err="1"/>
              <a:t>Haveman</a:t>
            </a:r>
            <a:r>
              <a:rPr lang="en-US" sz="2400" dirty="0"/>
              <a:t>, Ph.D.</a:t>
            </a:r>
          </a:p>
          <a:p>
            <a:pPr algn="ctr"/>
            <a:r>
              <a:rPr lang="en-US" sz="2400" dirty="0"/>
              <a:t>NEED</a:t>
            </a:r>
          </a:p>
          <a:p>
            <a:pPr algn="ctr"/>
            <a:r>
              <a:rPr lang="en-US" sz="2000" dirty="0"/>
              <a:t>Aug 8, 2022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pPr marL="0" indent="0">
              <a:buNone/>
            </a:pP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 algn="ctr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72" y="27296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01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3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53041</TotalTime>
  <Words>2905</Words>
  <Application>Microsoft Macintosh PowerPoint</Application>
  <PresentationFormat>Widescreen</PresentationFormat>
  <Paragraphs>454</Paragraphs>
  <Slides>55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Courier New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Why? Increasing Income Inequality</vt:lpstr>
      <vt:lpstr> Absolute Mobility: Race</vt:lpstr>
      <vt:lpstr> Absolute Mobility: Gender</vt:lpstr>
      <vt:lpstr>Measuring Relative Mobility</vt:lpstr>
      <vt:lpstr>Perfect Mobility/Equality</vt:lpstr>
      <vt:lpstr>Transition Probabilities in the United States</vt:lpstr>
      <vt:lpstr>Transitions: International Comparisons</vt:lpstr>
      <vt:lpstr>American Dream: Geography Matters</vt:lpstr>
      <vt:lpstr>Relative Mobility: Race</vt:lpstr>
      <vt:lpstr>Relative Mobility: Gender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How is the Mobility Porridge?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Mobility and Inequality</vt:lpstr>
      <vt:lpstr>PowerPoint Presentation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College Quality Rank – by Parent’s Income</vt:lpstr>
      <vt:lpstr>Educational Mobility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Climate Change Economics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haveman</cp:lastModifiedBy>
  <cp:revision>203</cp:revision>
  <cp:lastPrinted>2022-08-08T19:03:03Z</cp:lastPrinted>
  <dcterms:created xsi:type="dcterms:W3CDTF">2019-05-21T15:04:18Z</dcterms:created>
  <dcterms:modified xsi:type="dcterms:W3CDTF">2022-08-08T19:03:59Z</dcterms:modified>
</cp:coreProperties>
</file>