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handoutMasterIdLst>
    <p:handoutMasterId r:id="rId53"/>
  </p:handoutMasterIdLst>
  <p:sldIdLst>
    <p:sldId id="4418" r:id="rId2"/>
    <p:sldId id="4001" r:id="rId3"/>
    <p:sldId id="4094" r:id="rId4"/>
    <p:sldId id="4420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3985" r:id="rId20"/>
    <p:sldId id="4506" r:id="rId21"/>
    <p:sldId id="1579" r:id="rId22"/>
    <p:sldId id="3544" r:id="rId23"/>
    <p:sldId id="1600" r:id="rId24"/>
    <p:sldId id="4136" r:id="rId25"/>
    <p:sldId id="1562" r:id="rId26"/>
    <p:sldId id="1551" r:id="rId27"/>
    <p:sldId id="1614" r:id="rId28"/>
    <p:sldId id="1647" r:id="rId29"/>
    <p:sldId id="1648" r:id="rId30"/>
    <p:sldId id="1649" r:id="rId31"/>
    <p:sldId id="1634" r:id="rId32"/>
    <p:sldId id="1635" r:id="rId33"/>
    <p:sldId id="1609" r:id="rId34"/>
    <p:sldId id="1642" r:id="rId35"/>
    <p:sldId id="1572" r:id="rId36"/>
    <p:sldId id="1657" r:id="rId37"/>
    <p:sldId id="1655" r:id="rId38"/>
    <p:sldId id="1654" r:id="rId39"/>
    <p:sldId id="1640" r:id="rId40"/>
    <p:sldId id="1624" r:id="rId41"/>
    <p:sldId id="4507" r:id="rId42"/>
    <p:sldId id="4137" r:id="rId43"/>
    <p:sldId id="1616" r:id="rId44"/>
    <p:sldId id="1661" r:id="rId45"/>
    <p:sldId id="1575" r:id="rId46"/>
    <p:sldId id="4508" r:id="rId47"/>
    <p:sldId id="1663" r:id="rId48"/>
    <p:sldId id="1662" r:id="rId49"/>
    <p:sldId id="1117" r:id="rId50"/>
    <p:sldId id="4124" r:id="rId5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3" autoAdjust="0"/>
    <p:restoredTop sz="86761" autoAdjust="0"/>
  </p:normalViewPr>
  <p:slideViewPr>
    <p:cSldViewPr snapToGrid="0" snapToObjects="1">
      <p:cViewPr varScale="1">
        <p:scale>
          <a:sx n="93" d="100"/>
          <a:sy n="93" d="100"/>
        </p:scale>
        <p:origin x="224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org/publication/usa-lags-peer-countries-mobility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testimonials.php" TargetMode="External"/><Relationship Id="rId4" Type="http://schemas.openxmlformats.org/officeDocument/2006/relationships/hyperlink" Target="mailto:info@NEEDEc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OLLI - University of Pittsburgh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the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54909"/>
            <a:ext cx="8998750" cy="6175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3999101" y="959563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208524" y="1216092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7429461" y="2740709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– Perfect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-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9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190609" y="645380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B04BA-65D8-BA5A-3AE8-16ACAE74391C}"/>
              </a:ext>
            </a:extLst>
          </p:cNvPr>
          <p:cNvSpPr/>
          <p:nvPr/>
        </p:nvSpPr>
        <p:spPr>
          <a:xfrm>
            <a:off x="3070453" y="3657600"/>
            <a:ext cx="6001357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E7B17-9B31-461C-D056-8D6BFA025D16}"/>
              </a:ext>
            </a:extLst>
          </p:cNvPr>
          <p:cNvSpPr/>
          <p:nvPr/>
        </p:nvSpPr>
        <p:spPr>
          <a:xfrm>
            <a:off x="5605835" y="1562082"/>
            <a:ext cx="4563401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03D234-1449-80DD-279E-81AB0A9FB13B}"/>
              </a:ext>
            </a:extLst>
          </p:cNvPr>
          <p:cNvSpPr/>
          <p:nvPr/>
        </p:nvSpPr>
        <p:spPr>
          <a:xfrm>
            <a:off x="2945284" y="3666457"/>
            <a:ext cx="6322417" cy="258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4C110-4B7A-C1F8-F688-790C6241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3" y="1034473"/>
            <a:ext cx="632241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93497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9F913-EBE9-8BA1-ADA5-8C863FBB9CCF}"/>
              </a:ext>
            </a:extLst>
          </p:cNvPr>
          <p:cNvSpPr txBox="1"/>
          <p:nvPr/>
        </p:nvSpPr>
        <p:spPr>
          <a:xfrm>
            <a:off x="4221897" y="5958074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More Relative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</a:t>
            </a:r>
            <a:r>
              <a:rPr lang="en-US" sz="5400" b="1" dirty="0">
                <a:solidFill>
                  <a:srgbClr val="0C4C88"/>
                </a:solidFill>
                <a:ea typeface="+mj-ea"/>
                <a:cs typeface="+mj-cs"/>
              </a:rPr>
              <a:t>esired</a:t>
            </a:r>
            <a:r>
              <a:rPr lang="en-US" sz="5400" dirty="0"/>
              <a:t>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spcAft>
                <a:spcPts val="1000"/>
              </a:spcAft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off!).</a:t>
            </a:r>
          </a:p>
          <a:p>
            <a:pPr lvl="2">
              <a:buFontTx/>
              <a:buChar char="-"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8E0411-DB3A-D5F9-A391-3ABD63DC056C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CA76D-CBA1-A6FF-B303-709CA59A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99" y="839586"/>
            <a:ext cx="8170799" cy="54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6AE505-7535-6210-C6C4-8B7F32BFC413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C5DF-7A82-D66F-100C-D6CE105D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65909"/>
            <a:ext cx="8183260" cy="5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(5/24):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(5/31): 	Federal Debt (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Brian Peterson, Lagrange College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(6/7):	Economics of Immigration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(6/14):	Economic Mobility (Jon </a:t>
            </a:r>
            <a:r>
              <a:rPr lang="en-US" b="1" dirty="0" err="1"/>
              <a:t>Haveman</a:t>
            </a:r>
            <a:r>
              <a:rPr lang="en-US" b="1" dirty="0"/>
              <a:t>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(6/21): 	The Gender Wage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8038-C48A-4842-8450-0DC3FC20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rgenerational Elasticity – of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10B7-7967-AE41-A10B-25458CA2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measure of relative mobility (IGE):</a:t>
            </a:r>
          </a:p>
          <a:p>
            <a:pPr lvl="1"/>
            <a:r>
              <a:rPr lang="en-US" dirty="0"/>
              <a:t>Q: What is the relationship between the family income of parents and the family income of their child?</a:t>
            </a:r>
          </a:p>
          <a:p>
            <a:pPr lvl="2"/>
            <a:r>
              <a:rPr lang="en-US" dirty="0"/>
              <a:t>A lower IGE implies more economic mobility</a:t>
            </a:r>
          </a:p>
          <a:p>
            <a:r>
              <a:rPr lang="en-US" dirty="0"/>
              <a:t>Problems with IGE:</a:t>
            </a:r>
          </a:p>
          <a:p>
            <a:pPr lvl="1"/>
            <a:r>
              <a:rPr lang="en-US" dirty="0"/>
              <a:t>Strongly influenced by income inequality.</a:t>
            </a:r>
          </a:p>
          <a:p>
            <a:pPr lvl="1"/>
            <a:r>
              <a:rPr lang="en-US" dirty="0"/>
              <a:t>Strongly affected by data used:</a:t>
            </a:r>
          </a:p>
          <a:p>
            <a:pPr lvl="2"/>
            <a:r>
              <a:rPr lang="en-US" dirty="0"/>
              <a:t>Age range</a:t>
            </a:r>
          </a:p>
          <a:p>
            <a:pPr lvl="2"/>
            <a:r>
              <a:rPr lang="en-US" dirty="0"/>
              <a:t>Can’t include people with zero earnings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593A-DB82-2F40-9BCE-236F8686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25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IGE</a:t>
            </a:r>
            <a:r>
              <a:rPr lang="en-US" dirty="0"/>
              <a:t>: U.S. in International Comparison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79C393-F504-BF4B-94FF-98D15F784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469" y="1018146"/>
            <a:ext cx="7498244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https://www.epi.org/publication/usa-lags-peer-countries-mobility/</a:t>
            </a: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BD7CF4-A044-2B42-AE22-4FE9B334BF81}"/>
              </a:ext>
            </a:extLst>
          </p:cNvPr>
          <p:cNvCxnSpPr/>
          <p:nvPr/>
        </p:nvCxnSpPr>
        <p:spPr>
          <a:xfrm>
            <a:off x="2227811" y="1911927"/>
            <a:ext cx="0" cy="3208713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BFC86F-C880-9F41-9D3E-61C7B22CA935}"/>
              </a:ext>
            </a:extLst>
          </p:cNvPr>
          <p:cNvSpPr txBox="1"/>
          <p:nvPr/>
        </p:nvSpPr>
        <p:spPr>
          <a:xfrm>
            <a:off x="1005153" y="4474309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</a:t>
            </a:r>
          </a:p>
          <a:p>
            <a:r>
              <a:rPr lang="en-US" dirty="0"/>
              <a:t>Mobility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DCD7A-9F47-954A-8E85-3C98140CD70D}"/>
              </a:ext>
            </a:extLst>
          </p:cNvPr>
          <p:cNvSpPr txBox="1"/>
          <p:nvPr/>
        </p:nvSpPr>
        <p:spPr>
          <a:xfrm>
            <a:off x="1005153" y="1911927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</a:t>
            </a:r>
          </a:p>
          <a:p>
            <a:r>
              <a:rPr lang="en-US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54140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88D78-C6C3-EB92-D1B7-DD347D2AF0F3}"/>
              </a:ext>
            </a:extLst>
          </p:cNvPr>
          <p:cNvSpPr/>
          <p:nvPr/>
        </p:nvSpPr>
        <p:spPr>
          <a:xfrm>
            <a:off x="4928260" y="2565070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4F7B7-F523-98BB-601D-54F809F71356}"/>
              </a:ext>
            </a:extLst>
          </p:cNvPr>
          <p:cNvSpPr/>
          <p:nvPr/>
        </p:nvSpPr>
        <p:spPr>
          <a:xfrm>
            <a:off x="4928259" y="3238366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1270-511E-8E11-6C68-82B93F1B2E5E}"/>
              </a:ext>
            </a:extLst>
          </p:cNvPr>
          <p:cNvSpPr/>
          <p:nvPr/>
        </p:nvSpPr>
        <p:spPr>
          <a:xfrm>
            <a:off x="4928258" y="3908897"/>
            <a:ext cx="6088701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A34A6-86D3-CD46-39AF-755599B2239B}"/>
              </a:ext>
            </a:extLst>
          </p:cNvPr>
          <p:cNvSpPr/>
          <p:nvPr/>
        </p:nvSpPr>
        <p:spPr>
          <a:xfrm>
            <a:off x="4928257" y="4517097"/>
            <a:ext cx="6144737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FC923-9D2D-2EEC-B4A4-4EA3F849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5" y="1172527"/>
            <a:ext cx="11249835" cy="5212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667824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education.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abortion).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employment.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invention.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1CDC-2B1C-DCBA-4BE3-68204BAF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  <a:r>
              <a:rPr lang="en-US" dirty="0"/>
              <a:t>lege: The Great Equalizer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D2B3-0B47-31A0-C4F5-6C70845C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26" name="Picture 2" descr="ES_20180110_Chetty11">
            <a:extLst>
              <a:ext uri="{FF2B5EF4-FFF2-40B4-BE49-F238E27FC236}">
                <a16:creationId xmlns:a16="http://schemas.microsoft.com/office/drawing/2014/main" id="{49B7D89C-5F36-E847-7EAB-6DB45A2C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77" y="935932"/>
            <a:ext cx="8279245" cy="5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63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457-E554-CB6D-E39B-69351117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entors Are From Rich Families</a:t>
            </a:r>
          </a:p>
        </p:txBody>
      </p:sp>
      <p:pic>
        <p:nvPicPr>
          <p:cNvPr id="6" name="Content Placeholder 5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42EC2167-40C3-D216-394E-81178029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23" y="976272"/>
            <a:ext cx="7625063" cy="5223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8F82C-BA1C-E336-C21E-C7142048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2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7219"/>
            <a:ext cx="10515600" cy="98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der Wage Gap: See You Next Week!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3300D-9921-4E25-BCDE-82899063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1" y="1115794"/>
            <a:ext cx="10627895" cy="57557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B749BB-FDFF-48B8-A814-0F5B75DE347C}"/>
              </a:ext>
            </a:extLst>
          </p:cNvPr>
          <p:cNvCxnSpPr/>
          <p:nvPr/>
        </p:nvCxnSpPr>
        <p:spPr>
          <a:xfrm>
            <a:off x="10467975" y="2581275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80B51-9A4B-4F22-A6AA-52BBF470FF6A}"/>
              </a:ext>
            </a:extLst>
          </p:cNvPr>
          <p:cNvCxnSpPr/>
          <p:nvPr/>
        </p:nvCxnSpPr>
        <p:spPr>
          <a:xfrm>
            <a:off x="6705600" y="1752600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A100B-D863-49E9-91B2-C2B165D22882}"/>
              </a:ext>
            </a:extLst>
          </p:cNvPr>
          <p:cNvSpPr txBox="1"/>
          <p:nvPr/>
        </p:nvSpPr>
        <p:spPr>
          <a:xfrm>
            <a:off x="6210300" y="1105751"/>
            <a:ext cx="99059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OECD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99F8B-8C90-4F4D-8C4B-87AD83ED9D1A}"/>
              </a:ext>
            </a:extLst>
          </p:cNvPr>
          <p:cNvSpPr txBox="1"/>
          <p:nvPr/>
        </p:nvSpPr>
        <p:spPr>
          <a:xfrm>
            <a:off x="9690590" y="1607527"/>
            <a:ext cx="1529860" cy="861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</a:t>
            </a:r>
          </a:p>
          <a:p>
            <a:pPr algn="ctr"/>
            <a:r>
              <a:rPr lang="en-US" dirty="0"/>
              <a:t>States</a:t>
            </a:r>
          </a:p>
          <a:p>
            <a:pPr algn="ctr"/>
            <a:r>
              <a:rPr lang="en-US" sz="1400" dirty="0"/>
              <a:t>(not good)</a:t>
            </a:r>
          </a:p>
        </p:txBody>
      </p:sp>
    </p:spTree>
    <p:extLst>
      <p:ext uri="{BB962C8B-B14F-4D97-AF65-F5344CB8AC3E}">
        <p14:creationId xmlns:p14="http://schemas.microsoft.com/office/powerpoint/2010/main" val="187089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endParaRPr lang="en-US" sz="2400" dirty="0"/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June 14,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</a:t>
            </a:r>
            <a:r>
              <a:rPr lang="en-US" err="1">
                <a:hlinkClick r:id="rId4"/>
              </a:rPr>
              <a:t>@</a:t>
            </a:r>
            <a:r>
              <a:rPr lang="en-US">
                <a:hlinkClick r:id="rId4"/>
              </a:rPr>
              <a:t>NEEDEcon</a:t>
            </a:r>
            <a:r>
              <a:rPr lang="en-US" dirty="0" err="1">
                <a:hlinkClick r:id="rId4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desired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3661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58393</TotalTime>
  <Words>2300</Words>
  <Application>Microsoft Macintosh PowerPoint</Application>
  <PresentationFormat>Widescreen</PresentationFormat>
  <Paragraphs>384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Wealth Mobility – Perfect Mobility</vt:lpstr>
      <vt:lpstr>Wealth Mobility - Actual</vt:lpstr>
      <vt:lpstr>Transitions: International Comparisons</vt:lpstr>
      <vt:lpstr>PowerPoint Presentation</vt:lpstr>
      <vt:lpstr>American Dream: Geography Matters</vt:lpstr>
      <vt:lpstr>  Summary of Empirical Patterns</vt:lpstr>
      <vt:lpstr>III. What is the desired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Intergenerational Elasticity – of Income</vt:lpstr>
      <vt:lpstr>IGE: U.S. in International Comparison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College: The Great Equalizer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Inventors Are From Rich Families</vt:lpstr>
      <vt:lpstr> Policy Options</vt:lpstr>
      <vt:lpstr> Summary: Economic Mobility</vt:lpstr>
      <vt:lpstr>Gender Wage Gap: See You Next Week!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235</cp:revision>
  <cp:lastPrinted>2022-11-15T21:58:27Z</cp:lastPrinted>
  <dcterms:created xsi:type="dcterms:W3CDTF">2019-05-21T15:04:18Z</dcterms:created>
  <dcterms:modified xsi:type="dcterms:W3CDTF">2023-06-14T20:43:03Z</dcterms:modified>
</cp:coreProperties>
</file>