
<file path=[Content_Types].xml><?xml version="1.0" encoding="utf-8"?>
<Types xmlns="http://schemas.openxmlformats.org/package/2006/content-types">
  <Default Extension="emf" ContentType="image/x-emf"/>
  <Default Extension="jpg" ContentType="image/jpeg"/>
  <Default Extension="jpg&amp;ehk=7SeszQtU"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72"/>
  </p:notesMasterIdLst>
  <p:handoutMasterIdLst>
    <p:handoutMasterId r:id="rId73"/>
  </p:handoutMasterIdLst>
  <p:sldIdLst>
    <p:sldId id="1026" r:id="rId2"/>
    <p:sldId id="4001" r:id="rId3"/>
    <p:sldId id="436" r:id="rId4"/>
    <p:sldId id="4130" r:id="rId5"/>
    <p:sldId id="4131" r:id="rId6"/>
    <p:sldId id="1586" r:id="rId7"/>
    <p:sldId id="259" r:id="rId8"/>
    <p:sldId id="1557" r:id="rId9"/>
    <p:sldId id="1584" r:id="rId10"/>
    <p:sldId id="325" r:id="rId11"/>
    <p:sldId id="1583" r:id="rId12"/>
    <p:sldId id="1650" r:id="rId13"/>
    <p:sldId id="1651" r:id="rId14"/>
    <p:sldId id="1558" r:id="rId15"/>
    <p:sldId id="1555" r:id="rId16"/>
    <p:sldId id="1631" r:id="rId17"/>
    <p:sldId id="1632" r:id="rId18"/>
    <p:sldId id="1600" r:id="rId19"/>
    <p:sldId id="1633" r:id="rId20"/>
    <p:sldId id="1590" r:id="rId21"/>
    <p:sldId id="1592" r:id="rId22"/>
    <p:sldId id="1591" r:id="rId23"/>
    <p:sldId id="1629" r:id="rId24"/>
    <p:sldId id="1640" r:id="rId25"/>
    <p:sldId id="1579" r:id="rId26"/>
    <p:sldId id="1599" r:id="rId27"/>
    <p:sldId id="1604" r:id="rId28"/>
    <p:sldId id="1540" r:id="rId29"/>
    <p:sldId id="1622" r:id="rId30"/>
    <p:sldId id="1623" r:id="rId31"/>
    <p:sldId id="1607" r:id="rId32"/>
    <p:sldId id="1571" r:id="rId33"/>
    <p:sldId id="1624" r:id="rId34"/>
    <p:sldId id="1625" r:id="rId35"/>
    <p:sldId id="1634" r:id="rId36"/>
    <p:sldId id="1635" r:id="rId37"/>
    <p:sldId id="1609" r:id="rId38"/>
    <p:sldId id="1642" r:id="rId39"/>
    <p:sldId id="1638" r:id="rId40"/>
    <p:sldId id="1637" r:id="rId41"/>
    <p:sldId id="1643" r:id="rId42"/>
    <p:sldId id="1644" r:id="rId43"/>
    <p:sldId id="1645" r:id="rId44"/>
    <p:sldId id="1646" r:id="rId45"/>
    <p:sldId id="1562" r:id="rId46"/>
    <p:sldId id="1614" r:id="rId47"/>
    <p:sldId id="1639" r:id="rId48"/>
    <p:sldId id="1551" r:id="rId49"/>
    <p:sldId id="1569" r:id="rId50"/>
    <p:sldId id="1556" r:id="rId51"/>
    <p:sldId id="1552" r:id="rId52"/>
    <p:sldId id="334" r:id="rId53"/>
    <p:sldId id="1647" r:id="rId54"/>
    <p:sldId id="1648" r:id="rId55"/>
    <p:sldId id="1649" r:id="rId56"/>
    <p:sldId id="1572" r:id="rId57"/>
    <p:sldId id="1657" r:id="rId58"/>
    <p:sldId id="1655" r:id="rId59"/>
    <p:sldId id="1654" r:id="rId60"/>
    <p:sldId id="1656" r:id="rId61"/>
    <p:sldId id="1653" r:id="rId62"/>
    <p:sldId id="1658" r:id="rId63"/>
    <p:sldId id="1659" r:id="rId64"/>
    <p:sldId id="1660" r:id="rId65"/>
    <p:sldId id="1661" r:id="rId66"/>
    <p:sldId id="1575" r:id="rId67"/>
    <p:sldId id="1663" r:id="rId68"/>
    <p:sldId id="1662" r:id="rId69"/>
    <p:sldId id="3962" r:id="rId70"/>
    <p:sldId id="1587" r:id="rId7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429A"/>
    <a:srgbClr val="E2E004"/>
    <a:srgbClr val="CF1D01"/>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28" autoAdjust="0"/>
    <p:restoredTop sz="86408" autoAdjust="0"/>
  </p:normalViewPr>
  <p:slideViewPr>
    <p:cSldViewPr snapToGrid="0" snapToObjects="1">
      <p:cViewPr varScale="1">
        <p:scale>
          <a:sx n="106" d="100"/>
          <a:sy n="106" d="100"/>
        </p:scale>
        <p:origin x="904" y="168"/>
      </p:cViewPr>
      <p:guideLst>
        <p:guide orient="horz" pos="2160"/>
        <p:guide pos="3840"/>
      </p:guideLst>
    </p:cSldViewPr>
  </p:slideViewPr>
  <p:outlineViewPr>
    <p:cViewPr>
      <p:scale>
        <a:sx n="33" d="100"/>
        <a:sy n="33" d="100"/>
      </p:scale>
      <p:origin x="0" y="-27078"/>
    </p:cViewPr>
  </p:outlin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C1E8A9-FC94-5E43-BF52-2C849C27AB41}"/>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90775E0-137A-9F44-99F4-7169D6C0CEC8}"/>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0BFF11A0-DFE4-3E42-9FDF-B067E93F6A88}" type="datetimeFigureOut">
              <a:rPr lang="en-US" smtClean="0"/>
              <a:t>4/25/22</a:t>
            </a:fld>
            <a:endParaRPr lang="en-US"/>
          </a:p>
        </p:txBody>
      </p:sp>
      <p:sp>
        <p:nvSpPr>
          <p:cNvPr id="4" name="Footer Placeholder 3">
            <a:extLst>
              <a:ext uri="{FF2B5EF4-FFF2-40B4-BE49-F238E27FC236}">
                <a16:creationId xmlns:a16="http://schemas.microsoft.com/office/drawing/2014/main" id="{2BFA6B6E-DF2B-0B45-B2E7-7B41CB1159FD}"/>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17A55E8-1921-8B44-82DB-8DA26A2E5139}"/>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E6D24846-FDBC-A14B-B850-F56D5DC2121F}" type="slidenum">
              <a:rPr lang="en-US" smtClean="0"/>
              <a:t>‹#›</a:t>
            </a:fld>
            <a:endParaRPr lang="en-US"/>
          </a:p>
        </p:txBody>
      </p:sp>
    </p:spTree>
    <p:extLst>
      <p:ext uri="{BB962C8B-B14F-4D97-AF65-F5344CB8AC3E}">
        <p14:creationId xmlns:p14="http://schemas.microsoft.com/office/powerpoint/2010/main" val="4277127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7EC6A77-897B-A94D-8179-085D1B4EE98D}" type="datetimeFigureOut">
              <a:rPr lang="en-US" smtClean="0"/>
              <a:t>4/25/22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a:t>
            </a:fld>
            <a:endParaRPr lang="en-US"/>
          </a:p>
        </p:txBody>
      </p:sp>
    </p:spTree>
    <p:extLst>
      <p:ext uri="{BB962C8B-B14F-4D97-AF65-F5344CB8AC3E}">
        <p14:creationId xmlns:p14="http://schemas.microsoft.com/office/powerpoint/2010/main" val="1195588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3825025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1428055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1272004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2690708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593387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Chetty et al (2017) – “</a:t>
            </a:r>
            <a:r>
              <a:rPr lang="en-US" sz="1200" b="0" i="0" kern="1200" dirty="0">
                <a:solidFill>
                  <a:schemeClr val="tx1"/>
                </a:solidFill>
                <a:effectLst/>
                <a:latin typeface="+mn-lt"/>
                <a:ea typeface="+mn-ea"/>
                <a:cs typeface="+mn-cs"/>
              </a:rPr>
              <a:t>Mobility Report Cards: The Role of Colleges in Intergenerational Mobility”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3593649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1250358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66</a:t>
            </a:fld>
            <a:endParaRPr lang="en-US"/>
          </a:p>
        </p:txBody>
      </p:sp>
    </p:spTree>
    <p:extLst>
      <p:ext uri="{BB962C8B-B14F-4D97-AF65-F5344CB8AC3E}">
        <p14:creationId xmlns:p14="http://schemas.microsoft.com/office/powerpoint/2010/main" val="417364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1085139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4147781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3067302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716020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1309922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216205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taken directly from Chetty, Hendren, etc. – “Is the United States still the land of opportunity. …” (2014)</a:t>
            </a:r>
            <a:endParaRPr lang="en-US" dirty="0"/>
          </a:p>
        </p:txBody>
      </p:sp>
      <p:sp>
        <p:nvSpPr>
          <p:cNvPr id="4" name="Slide Number Placeholder 3"/>
          <p:cNvSpPr>
            <a:spLocks noGrp="1"/>
          </p:cNvSpPr>
          <p:nvPr>
            <p:ph type="sldNum" sz="quarter" idx="10"/>
          </p:nvPr>
        </p:nvSpPr>
        <p:spPr/>
        <p:txBody>
          <a:bodyPr/>
          <a:lstStyle/>
          <a:p>
            <a:fld id="{963F5536-7C40-4D79-8D59-3C9CBA8A0204}" type="slidenum">
              <a:rPr lang="en-US" smtClean="0"/>
              <a:pPr/>
              <a:t>28</a:t>
            </a:fld>
            <a:endParaRPr lang="en-US"/>
          </a:p>
        </p:txBody>
      </p:sp>
    </p:spTree>
    <p:extLst>
      <p:ext uri="{BB962C8B-B14F-4D97-AF65-F5344CB8AC3E}">
        <p14:creationId xmlns:p14="http://schemas.microsoft.com/office/powerpoint/2010/main" val="2827199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empirical patterns taken from: http://www.equality-of-opportunity.org/documents/</a:t>
            </a:r>
          </a:p>
          <a:p>
            <a:r>
              <a:rPr lang="en-US" dirty="0"/>
              <a:t>Papers used in this section:</a:t>
            </a:r>
          </a:p>
          <a:p>
            <a:pPr lvl="1">
              <a:buFontTx/>
              <a:buChar char="-"/>
            </a:pPr>
            <a:r>
              <a:rPr lang="en-US" dirty="0"/>
              <a:t>“Is the United States Still a Land of Opportunity? Recent Trends in Intergenerational Mobility” – Chetty, Hendren, Kline, </a:t>
            </a:r>
            <a:r>
              <a:rPr lang="en-US" dirty="0" err="1"/>
              <a:t>Saez</a:t>
            </a:r>
            <a:r>
              <a:rPr lang="en-US" dirty="0"/>
              <a:t>, Turner 2014</a:t>
            </a:r>
          </a:p>
          <a:p>
            <a:pPr lvl="1">
              <a:buFontTx/>
              <a:buChar char="-"/>
            </a:pPr>
            <a:r>
              <a:rPr lang="en-US" dirty="0"/>
              <a:t>“The Fading American Dream: Trends in Absolute Income Mobility Since 1940” – Chetty, </a:t>
            </a:r>
            <a:r>
              <a:rPr lang="en-US" dirty="0" err="1"/>
              <a:t>Grusky</a:t>
            </a:r>
            <a:r>
              <a:rPr lang="en-US" dirty="0"/>
              <a:t>, Hell, Hendren, </a:t>
            </a:r>
            <a:r>
              <a:rPr lang="en-US" dirty="0" err="1"/>
              <a:t>Manduca</a:t>
            </a:r>
            <a:r>
              <a:rPr lang="en-US" dirty="0"/>
              <a:t>, Narang; Science 2017</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3421303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8617-0451-44BE-AC82-7FE3DD4563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DF4196-F966-4329-BDF7-977A1F6516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1DFD08C-D35E-45F0-B077-773BC7B83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41BFAA-77C8-4C7C-9010-3EBAFD06BDA7}"/>
              </a:ext>
            </a:extLst>
          </p:cNvPr>
          <p:cNvSpPr>
            <a:spLocks noGrp="1"/>
          </p:cNvSpPr>
          <p:nvPr>
            <p:ph type="dt" sz="half" idx="10"/>
          </p:nvPr>
        </p:nvSpPr>
        <p:spPr>
          <a:xfrm>
            <a:off x="838200" y="6356350"/>
            <a:ext cx="2743200" cy="365125"/>
          </a:xfrm>
          <a:prstGeom prst="rect">
            <a:avLst/>
          </a:prstGeom>
        </p:spPr>
        <p:txBody>
          <a:bodyPr/>
          <a:lstStyle/>
          <a:p>
            <a:fld id="{DEC6080A-7F46-4EC1-9E2A-DEE2B0C0D0C4}" type="datetime1">
              <a:rPr lang="en-GB" smtClean="0"/>
              <a:t>25/04/2022</a:t>
            </a:fld>
            <a:endParaRPr lang="en-GB"/>
          </a:p>
        </p:txBody>
      </p:sp>
      <p:sp>
        <p:nvSpPr>
          <p:cNvPr id="6" name="Footer Placeholder 5">
            <a:extLst>
              <a:ext uri="{FF2B5EF4-FFF2-40B4-BE49-F238E27FC236}">
                <a16:creationId xmlns:a16="http://schemas.microsoft.com/office/drawing/2014/main" id="{3276B7AF-7CE5-4FB3-9153-26335332B2F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493ABD0-5698-44B0-A20E-93E689F5EC11}"/>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24870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BEA43-E33B-4398-A0D3-10175F31DC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B3D3B0-D4A8-4A53-A9C0-C3D768CEF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EB4231-347F-4CC7-8E6E-54A4B4BD2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733CE5-9EEA-4FCE-84B5-B77B3ED256E4}"/>
              </a:ext>
            </a:extLst>
          </p:cNvPr>
          <p:cNvSpPr>
            <a:spLocks noGrp="1"/>
          </p:cNvSpPr>
          <p:nvPr>
            <p:ph type="dt" sz="half" idx="10"/>
          </p:nvPr>
        </p:nvSpPr>
        <p:spPr>
          <a:xfrm>
            <a:off x="838200" y="6356350"/>
            <a:ext cx="2743200" cy="365125"/>
          </a:xfrm>
          <a:prstGeom prst="rect">
            <a:avLst/>
          </a:prstGeom>
        </p:spPr>
        <p:txBody>
          <a:bodyPr/>
          <a:lstStyle/>
          <a:p>
            <a:fld id="{492268C9-B903-42EF-B4B9-89EE1457A750}" type="datetime1">
              <a:rPr lang="en-GB" smtClean="0"/>
              <a:t>25/04/2022</a:t>
            </a:fld>
            <a:endParaRPr lang="en-GB"/>
          </a:p>
        </p:txBody>
      </p:sp>
      <p:sp>
        <p:nvSpPr>
          <p:cNvPr id="6" name="Footer Placeholder 5">
            <a:extLst>
              <a:ext uri="{FF2B5EF4-FFF2-40B4-BE49-F238E27FC236}">
                <a16:creationId xmlns:a16="http://schemas.microsoft.com/office/drawing/2014/main" id="{25067ED4-813C-4ACA-9460-DF0467B1F77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F957ABE-8D0D-4FE1-8AC6-42637A49AA73}"/>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1951797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9884-1EBD-4CFB-900E-31709D6AE45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83C7BB-33CA-4513-81C3-904F3FF702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621061-A01D-4C95-B06A-3B6E3153F4BD}"/>
              </a:ext>
            </a:extLst>
          </p:cNvPr>
          <p:cNvSpPr>
            <a:spLocks noGrp="1"/>
          </p:cNvSpPr>
          <p:nvPr>
            <p:ph type="dt" sz="half" idx="10"/>
          </p:nvPr>
        </p:nvSpPr>
        <p:spPr>
          <a:xfrm>
            <a:off x="838200" y="6356350"/>
            <a:ext cx="2743200" cy="365125"/>
          </a:xfrm>
          <a:prstGeom prst="rect">
            <a:avLst/>
          </a:prstGeom>
        </p:spPr>
        <p:txBody>
          <a:bodyPr/>
          <a:lstStyle/>
          <a:p>
            <a:fld id="{92BE42B5-B0B7-4092-BBD8-0F7E813817C0}" type="datetime1">
              <a:rPr lang="en-GB" smtClean="0"/>
              <a:t>25/04/2022</a:t>
            </a:fld>
            <a:endParaRPr lang="en-GB"/>
          </a:p>
        </p:txBody>
      </p:sp>
      <p:sp>
        <p:nvSpPr>
          <p:cNvPr id="5" name="Footer Placeholder 4">
            <a:extLst>
              <a:ext uri="{FF2B5EF4-FFF2-40B4-BE49-F238E27FC236}">
                <a16:creationId xmlns:a16="http://schemas.microsoft.com/office/drawing/2014/main" id="{AABBDAB3-9221-4678-93DD-6F4F5EC8866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C935253-D773-40E7-BBEB-6A3B31A2D71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418995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20A103-CD01-42A7-AEAF-E742EB987E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98D1B4-4288-4E84-9E79-06CD6F9487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576B0C-6E8C-4DC7-B670-D5C2372A95B5}"/>
              </a:ext>
            </a:extLst>
          </p:cNvPr>
          <p:cNvSpPr>
            <a:spLocks noGrp="1"/>
          </p:cNvSpPr>
          <p:nvPr>
            <p:ph type="dt" sz="half" idx="10"/>
          </p:nvPr>
        </p:nvSpPr>
        <p:spPr>
          <a:xfrm>
            <a:off x="838200" y="6356350"/>
            <a:ext cx="2743200" cy="365125"/>
          </a:xfrm>
          <a:prstGeom prst="rect">
            <a:avLst/>
          </a:prstGeom>
        </p:spPr>
        <p:txBody>
          <a:bodyPr/>
          <a:lstStyle/>
          <a:p>
            <a:fld id="{04F56108-3E6D-409D-937E-FF84CEBAA288}" type="datetime1">
              <a:rPr lang="en-GB" smtClean="0"/>
              <a:t>25/04/2022</a:t>
            </a:fld>
            <a:endParaRPr lang="en-GB"/>
          </a:p>
        </p:txBody>
      </p:sp>
      <p:sp>
        <p:nvSpPr>
          <p:cNvPr id="5" name="Footer Placeholder 4">
            <a:extLst>
              <a:ext uri="{FF2B5EF4-FFF2-40B4-BE49-F238E27FC236}">
                <a16:creationId xmlns:a16="http://schemas.microsoft.com/office/drawing/2014/main" id="{77C3B5BA-0640-4759-8CD2-B3F7A36A51D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975AD88-CDA7-425D-A0BA-A42540EADD9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165740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6"/>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7"/>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28" r:id="rId11"/>
    <p:sldLayoutId id="2147483729" r:id="rId12"/>
    <p:sldLayoutId id="2147483730" r:id="rId13"/>
    <p:sldLayoutId id="2147483731" r:id="rId14"/>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www.brookings.edu/blog/social-mobility-memos/2018/01/11/raj-chetty-in-14-charts-big-findings-on-opportunity-and-mobility-we-should-know/" TargetMode="External"/><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demos.org/blog/absolute-and-relative-mobility-short-primer"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brookings.edu/wp-content/uploads/2016/06/11_generations_isaacs.pdf"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rookings.edu/blog/social-mobility-memos/2014/10/27/the-inheritance-of-education/"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brookings.edu/wp-content/uploads/2016/06/02_economic_mobility_sawhill.pdf"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brookings.edu/blog/social-mobility-memos/2018/01/11/raj-chetty-in-14-charts-big-findings-on-opportunity-and-mobility-we-should-know/" TargetMode="External"/><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cholar.harvard.edu/files/hendren/files/geo_slides.pdf"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s://opportunityinsights.org/paper/recentintergenerationalmobilit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opportunityinsights.org/paper/recentintergenerationalmobility/"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epi.org/publication/usa-lags-peer-countries-mobility/"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brookings.edu/wp-content/uploads/2016/06/02_economic_mobility_sawhill.pdf"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quitablegrowth.org/research-paper/are-todays-inequalities-limiting-tomorrows-opportunities" TargetMode="External"/><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file:////Users/Jon/NEED%20Dropbox/Presentations/Mobility/Images/race_abs.png"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file:////Users/Jon/NEED%20Dropbox/Presentations/Mobility/Images/race_rel.png"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file:////Users/Jon/NEED%20Dropbox/Presentations/Mobility/Images/gender_abs.pn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file:////Users/Jon/NEED%20Dropbox/Presentations/Mobility/Images/gender_rel.png"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amp;ehk=7SeszQtU"/><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hsie-moje1.wikispaces.com/" TargetMode="Externa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brookings.edu/blog/social-mobility-memos/2016/01/12/how-much-social-mobility-do-people-really-want/"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brookings.edu/blog/social-mobility-memos/2016/01/12/how-much-social-mobility-do-people-really-want/"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American University</a:t>
            </a:r>
          </a:p>
          <a:p>
            <a:pPr>
              <a:lnSpc>
                <a:spcPct val="100000"/>
              </a:lnSpc>
              <a:spcBef>
                <a:spcPts val="0"/>
              </a:spcBef>
            </a:pPr>
            <a:r>
              <a:rPr lang="en-US" sz="3100" dirty="0">
                <a:solidFill>
                  <a:schemeClr val="tx2"/>
                </a:solidFill>
              </a:rPr>
              <a:t>March-May,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68496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711" y="-2126"/>
            <a:ext cx="10515600" cy="1325563"/>
          </a:xfrm>
        </p:spPr>
        <p:txBody>
          <a:bodyPr/>
          <a:lstStyle/>
          <a:p>
            <a:r>
              <a:rPr lang="en-US" dirty="0">
                <a:solidFill>
                  <a:schemeClr val="bg1"/>
                </a:solidFill>
              </a:rPr>
              <a:t>Abs</a:t>
            </a:r>
            <a:r>
              <a:rPr lang="en-US" dirty="0"/>
              <a:t>olute and Relative Mobility </a:t>
            </a:r>
          </a:p>
        </p:txBody>
      </p:sp>
      <p:sp>
        <p:nvSpPr>
          <p:cNvPr id="3" name="Content Placeholder 2"/>
          <p:cNvSpPr>
            <a:spLocks noGrp="1"/>
          </p:cNvSpPr>
          <p:nvPr>
            <p:ph sz="half" idx="1"/>
          </p:nvPr>
        </p:nvSpPr>
        <p:spPr>
          <a:xfrm>
            <a:off x="536470" y="1688563"/>
            <a:ext cx="11119060" cy="4425722"/>
          </a:xfrm>
        </p:spPr>
        <p:txBody>
          <a:bodyPr anchor="ctr" anchorCtr="0">
            <a:normAutofit/>
          </a:bodyPr>
          <a:lstStyle/>
          <a:p>
            <a:pPr marL="0" indent="0">
              <a:buNone/>
            </a:pPr>
            <a:r>
              <a:rPr lang="en-US" b="0" dirty="0">
                <a:solidFill>
                  <a:srgbClr val="2B414D"/>
                </a:solidFill>
              </a:rPr>
              <a:t>Consider </a:t>
            </a:r>
            <a:r>
              <a:rPr lang="en-US" b="0" i="1" dirty="0">
                <a:solidFill>
                  <a:srgbClr val="2B414D"/>
                </a:solidFill>
              </a:rPr>
              <a:t>intergenerational mobility in </a:t>
            </a:r>
            <a:r>
              <a:rPr lang="en-US" b="0" i="1" u="sng" dirty="0">
                <a:solidFill>
                  <a:srgbClr val="2B414D"/>
                </a:solidFill>
              </a:rPr>
              <a:t>INCOME.</a:t>
            </a:r>
          </a:p>
          <a:p>
            <a:pPr marL="0" indent="0">
              <a:buNone/>
            </a:pPr>
            <a:endParaRPr lang="en-US" b="0" dirty="0">
              <a:solidFill>
                <a:srgbClr val="2B414D"/>
              </a:solidFill>
            </a:endParaRPr>
          </a:p>
          <a:p>
            <a:pPr marL="0" indent="0">
              <a:buNone/>
            </a:pPr>
            <a:r>
              <a:rPr lang="en-US" b="0" dirty="0">
                <a:solidFill>
                  <a:srgbClr val="2B414D"/>
                </a:solidFill>
              </a:rPr>
              <a:t>There are basic concepts:</a:t>
            </a:r>
          </a:p>
          <a:p>
            <a:pPr marL="0" indent="0">
              <a:buNone/>
            </a:pPr>
            <a:endParaRPr lang="en-US" b="0" dirty="0">
              <a:solidFill>
                <a:srgbClr val="2B414D"/>
              </a:solidFill>
            </a:endParaRPr>
          </a:p>
          <a:p>
            <a:pPr>
              <a:buFontTx/>
              <a:buChar char="-"/>
            </a:pPr>
            <a:r>
              <a:rPr lang="en-US" i="1" dirty="0"/>
              <a:t>Absolute</a:t>
            </a:r>
            <a:r>
              <a:rPr lang="en-US" dirty="0"/>
              <a:t> mobility</a:t>
            </a:r>
            <a:r>
              <a:rPr lang="en-US" b="0" dirty="0"/>
              <a:t>: </a:t>
            </a:r>
            <a:r>
              <a:rPr lang="en-US" b="0" dirty="0">
                <a:solidFill>
                  <a:srgbClr val="2B414D"/>
                </a:solidFill>
              </a:rPr>
              <a:t>the </a:t>
            </a:r>
            <a:r>
              <a:rPr lang="en-US" b="0" u="sng" dirty="0">
                <a:solidFill>
                  <a:srgbClr val="2B414D"/>
                </a:solidFill>
              </a:rPr>
              <a:t>difference in income</a:t>
            </a:r>
            <a:r>
              <a:rPr lang="en-US" b="0" dirty="0">
                <a:solidFill>
                  <a:srgbClr val="2B414D"/>
                </a:solidFill>
              </a:rPr>
              <a:t> from one’s parent.</a:t>
            </a:r>
          </a:p>
          <a:p>
            <a:pPr lvl="2">
              <a:buFontTx/>
              <a:buChar char="-"/>
            </a:pPr>
            <a:r>
              <a:rPr lang="en-US" dirty="0"/>
              <a:t>It is possible for </a:t>
            </a:r>
            <a:r>
              <a:rPr lang="en-US" i="1" dirty="0"/>
              <a:t>everyone</a:t>
            </a:r>
            <a:r>
              <a:rPr lang="en-US" dirty="0"/>
              <a:t> to experience upward absolute mobility.</a:t>
            </a:r>
          </a:p>
          <a:p>
            <a:pPr marL="914400" lvl="2" indent="0">
              <a:buNone/>
            </a:pPr>
            <a:endParaRPr lang="en-US" dirty="0"/>
          </a:p>
          <a:p>
            <a:pPr>
              <a:buFontTx/>
              <a:buChar char="-"/>
            </a:pPr>
            <a:r>
              <a:rPr lang="en-US" i="1" dirty="0"/>
              <a:t>Relative </a:t>
            </a:r>
            <a:r>
              <a:rPr lang="en-US" dirty="0"/>
              <a:t>mobility</a:t>
            </a:r>
            <a:r>
              <a:rPr lang="en-US" b="0" dirty="0">
                <a:solidFill>
                  <a:srgbClr val="2B414D"/>
                </a:solidFill>
              </a:rPr>
              <a:t>: the </a:t>
            </a:r>
            <a:r>
              <a:rPr lang="en-US" b="0" u="sng" dirty="0">
                <a:solidFill>
                  <a:srgbClr val="2B414D"/>
                </a:solidFill>
              </a:rPr>
              <a:t>change in income rank </a:t>
            </a:r>
            <a:r>
              <a:rPr lang="en-US" b="0" dirty="0">
                <a:solidFill>
                  <a:srgbClr val="2B414D"/>
                </a:solidFill>
              </a:rPr>
              <a:t>from one’s parent.</a:t>
            </a:r>
          </a:p>
          <a:p>
            <a:pPr lvl="2">
              <a:buFontTx/>
              <a:buChar char="-"/>
            </a:pPr>
            <a:r>
              <a:rPr lang="en-US" dirty="0"/>
              <a:t>Increased relative mobility requires both upward and downward movement.</a:t>
            </a:r>
          </a:p>
          <a:p>
            <a:pPr>
              <a:buFontTx/>
              <a:buChar char="-"/>
            </a:pPr>
            <a:endParaRPr lang="en-US" b="0" dirty="0">
              <a:solidFill>
                <a:schemeClr val="tx1"/>
              </a:solidFill>
            </a:endParaRPr>
          </a:p>
        </p:txBody>
      </p:sp>
      <p:sp>
        <p:nvSpPr>
          <p:cNvPr id="4" name="Slide Number Placeholder 3">
            <a:extLst>
              <a:ext uri="{FF2B5EF4-FFF2-40B4-BE49-F238E27FC236}">
                <a16:creationId xmlns:a16="http://schemas.microsoft.com/office/drawing/2014/main" id="{CB994391-A037-42D0-906C-187BB297664B}"/>
              </a:ext>
            </a:extLst>
          </p:cNvPr>
          <p:cNvSpPr>
            <a:spLocks noGrp="1"/>
          </p:cNvSpPr>
          <p:nvPr>
            <p:ph type="sldNum" sz="quarter" idx="12"/>
          </p:nvPr>
        </p:nvSpPr>
        <p:spPr/>
        <p:txBody>
          <a:bodyPr/>
          <a:lstStyle/>
          <a:p>
            <a:fld id="{D9F085D5-EC86-4F6A-B501-C1359CB39116}" type="slidenum">
              <a:rPr lang="en-US" smtClean="0"/>
              <a:pPr/>
              <a:t>10</a:t>
            </a:fld>
            <a:endParaRPr lang="en-US" dirty="0"/>
          </a:p>
        </p:txBody>
      </p:sp>
      <p:cxnSp>
        <p:nvCxnSpPr>
          <p:cNvPr id="7" name="Straight Connector 6">
            <a:extLst>
              <a:ext uri="{FF2B5EF4-FFF2-40B4-BE49-F238E27FC236}">
                <a16:creationId xmlns:a16="http://schemas.microsoft.com/office/drawing/2014/main" id="{9282F4B6-A172-4E44-9BB2-C7E8C87349DA}"/>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82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E892-632D-8C40-B503-F2928186E587}"/>
              </a:ext>
            </a:extLst>
          </p:cNvPr>
          <p:cNvSpPr>
            <a:spLocks noGrp="1"/>
          </p:cNvSpPr>
          <p:nvPr>
            <p:ph type="title"/>
          </p:nvPr>
        </p:nvSpPr>
        <p:spPr>
          <a:xfrm>
            <a:off x="756920" y="0"/>
            <a:ext cx="10515600" cy="1325563"/>
          </a:xfrm>
        </p:spPr>
        <p:txBody>
          <a:bodyPr/>
          <a:lstStyle/>
          <a:p>
            <a:r>
              <a:rPr lang="en-US" dirty="0">
                <a:solidFill>
                  <a:schemeClr val="bg1"/>
                </a:solidFill>
              </a:rPr>
              <a:t>Abs</a:t>
            </a:r>
            <a:r>
              <a:rPr lang="en-US" dirty="0"/>
              <a:t>olute vs Relative: Escalator Analogy</a:t>
            </a:r>
          </a:p>
        </p:txBody>
      </p:sp>
      <p:sp>
        <p:nvSpPr>
          <p:cNvPr id="5" name="Slide Number Placeholder 4">
            <a:extLst>
              <a:ext uri="{FF2B5EF4-FFF2-40B4-BE49-F238E27FC236}">
                <a16:creationId xmlns:a16="http://schemas.microsoft.com/office/drawing/2014/main" id="{E6E66332-64CC-5644-A269-87B250982167}"/>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8" name="Content Placeholder 7">
            <a:extLst>
              <a:ext uri="{FF2B5EF4-FFF2-40B4-BE49-F238E27FC236}">
                <a16:creationId xmlns:a16="http://schemas.microsoft.com/office/drawing/2014/main" id="{B6B4D44D-211E-F341-8455-88D9C5E5EB72}"/>
              </a:ext>
            </a:extLst>
          </p:cNvPr>
          <p:cNvSpPr>
            <a:spLocks noGrp="1"/>
          </p:cNvSpPr>
          <p:nvPr>
            <p:ph sz="half" idx="1"/>
          </p:nvPr>
        </p:nvSpPr>
        <p:spPr/>
        <p:txBody>
          <a:bodyPr/>
          <a:lstStyle/>
          <a:p>
            <a:r>
              <a:rPr lang="en-US" dirty="0"/>
              <a:t>Absolute Mobility</a:t>
            </a:r>
          </a:p>
          <a:p>
            <a:pPr lvl="1"/>
            <a:r>
              <a:rPr lang="en-US" dirty="0"/>
              <a:t>You’re moving up the escalator.</a:t>
            </a:r>
          </a:p>
          <a:p>
            <a:pPr marL="457200" lvl="1" indent="0">
              <a:buNone/>
            </a:pPr>
            <a:endParaRPr lang="en-US" dirty="0"/>
          </a:p>
          <a:p>
            <a:r>
              <a:rPr lang="en-US" dirty="0"/>
              <a:t>Relative Mobility</a:t>
            </a:r>
          </a:p>
          <a:p>
            <a:pPr lvl="1"/>
            <a:r>
              <a:rPr lang="en-US" dirty="0"/>
              <a:t>You’re moving up the escalator and passing other people.</a:t>
            </a:r>
          </a:p>
        </p:txBody>
      </p:sp>
      <p:pic>
        <p:nvPicPr>
          <p:cNvPr id="9" name="Content Placeholder 6">
            <a:extLst>
              <a:ext uri="{FF2B5EF4-FFF2-40B4-BE49-F238E27FC236}">
                <a16:creationId xmlns:a16="http://schemas.microsoft.com/office/drawing/2014/main" id="{25EB0449-26BB-734F-9751-4AB26E83B467}"/>
              </a:ext>
            </a:extLst>
          </p:cNvPr>
          <p:cNvPicPr>
            <a:picLocks noGrp="1" noChangeAspect="1"/>
          </p:cNvPicPr>
          <p:nvPr>
            <p:ph sz="half" idx="2"/>
          </p:nvPr>
        </p:nvPicPr>
        <p:blipFill>
          <a:blip r:embed="rId2"/>
          <a:stretch>
            <a:fillRect/>
          </a:stretch>
        </p:blipFill>
        <p:spPr>
          <a:xfrm>
            <a:off x="6445871" y="1945203"/>
            <a:ext cx="5181600" cy="3265117"/>
          </a:xfrm>
        </p:spPr>
      </p:pic>
    </p:spTree>
    <p:extLst>
      <p:ext uri="{BB962C8B-B14F-4D97-AF65-F5344CB8AC3E}">
        <p14:creationId xmlns:p14="http://schemas.microsoft.com/office/powerpoint/2010/main" val="303582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329B-A2B1-8445-8D98-2AE94A10C868}"/>
              </a:ext>
            </a:extLst>
          </p:cNvPr>
          <p:cNvSpPr>
            <a:spLocks noGrp="1"/>
          </p:cNvSpPr>
          <p:nvPr>
            <p:ph type="title"/>
          </p:nvPr>
        </p:nvSpPr>
        <p:spPr>
          <a:xfrm>
            <a:off x="797560" y="0"/>
            <a:ext cx="10515600" cy="1325563"/>
          </a:xfrm>
        </p:spPr>
        <p:txBody>
          <a:bodyPr/>
          <a:lstStyle/>
          <a:p>
            <a:r>
              <a:rPr lang="en-US" dirty="0">
                <a:solidFill>
                  <a:schemeClr val="bg1"/>
                </a:solidFill>
              </a:rPr>
              <a:t>Mo</a:t>
            </a:r>
            <a:r>
              <a:rPr lang="en-US" dirty="0"/>
              <a:t>re on Absolute vs Relative Mobility</a:t>
            </a:r>
          </a:p>
        </p:txBody>
      </p:sp>
      <p:sp>
        <p:nvSpPr>
          <p:cNvPr id="3" name="Content Placeholder 2">
            <a:extLst>
              <a:ext uri="{FF2B5EF4-FFF2-40B4-BE49-F238E27FC236}">
                <a16:creationId xmlns:a16="http://schemas.microsoft.com/office/drawing/2014/main" id="{A2125C2C-A14A-A841-A853-2D24737DADBD}"/>
              </a:ext>
            </a:extLst>
          </p:cNvPr>
          <p:cNvSpPr>
            <a:spLocks noGrp="1"/>
          </p:cNvSpPr>
          <p:nvPr>
            <p:ph sz="half" idx="1"/>
          </p:nvPr>
        </p:nvSpPr>
        <p:spPr>
          <a:xfrm>
            <a:off x="838200" y="1665980"/>
            <a:ext cx="5181600" cy="2235460"/>
          </a:xfrm>
        </p:spPr>
        <p:txBody>
          <a:bodyPr>
            <a:normAutofit lnSpcReduction="10000"/>
          </a:bodyPr>
          <a:lstStyle/>
          <a:p>
            <a:r>
              <a:rPr lang="en-US" dirty="0"/>
              <a:t>Can there be absolute mobility with NO relative mobility?</a:t>
            </a:r>
          </a:p>
          <a:p>
            <a:pPr lvl="1"/>
            <a:r>
              <a:rPr lang="en-US" dirty="0"/>
              <a:t>Yes: if everybody experiences the same increase in income, there will be no relative income.</a:t>
            </a:r>
          </a:p>
          <a:p>
            <a:pPr marL="457200" lvl="1" indent="0">
              <a:buNone/>
            </a:pPr>
            <a:endParaRPr lang="en-US" dirty="0"/>
          </a:p>
        </p:txBody>
      </p:sp>
      <p:sp>
        <p:nvSpPr>
          <p:cNvPr id="4" name="Content Placeholder 3">
            <a:extLst>
              <a:ext uri="{FF2B5EF4-FFF2-40B4-BE49-F238E27FC236}">
                <a16:creationId xmlns:a16="http://schemas.microsoft.com/office/drawing/2014/main" id="{9580604C-E8CB-734A-9CB3-793F117FD0EC}"/>
              </a:ext>
            </a:extLst>
          </p:cNvPr>
          <p:cNvSpPr>
            <a:spLocks noGrp="1"/>
          </p:cNvSpPr>
          <p:nvPr>
            <p:ph sz="half" idx="2"/>
          </p:nvPr>
        </p:nvSpPr>
        <p:spPr>
          <a:xfrm>
            <a:off x="6172200" y="1665980"/>
            <a:ext cx="5181600" cy="2235460"/>
          </a:xfrm>
        </p:spPr>
        <p:txBody>
          <a:bodyPr>
            <a:normAutofit lnSpcReduction="10000"/>
          </a:bodyPr>
          <a:lstStyle/>
          <a:p>
            <a:r>
              <a:rPr lang="en-US" dirty="0"/>
              <a:t>Can there be relative mobility with NO absolute mobility?</a:t>
            </a:r>
          </a:p>
          <a:p>
            <a:pPr lvl="1"/>
            <a:r>
              <a:rPr lang="en-US" dirty="0"/>
              <a:t>Yes: There can be a dramatic reshuffling of the distribution even if there is no increase in average income.</a:t>
            </a:r>
          </a:p>
        </p:txBody>
      </p:sp>
      <p:sp>
        <p:nvSpPr>
          <p:cNvPr id="5" name="Slide Number Placeholder 4">
            <a:extLst>
              <a:ext uri="{FF2B5EF4-FFF2-40B4-BE49-F238E27FC236}">
                <a16:creationId xmlns:a16="http://schemas.microsoft.com/office/drawing/2014/main" id="{7D7DEF02-B8E3-574E-8548-AC59D5B5B6C1}"/>
              </a:ext>
            </a:extLst>
          </p:cNvPr>
          <p:cNvSpPr>
            <a:spLocks noGrp="1"/>
          </p:cNvSpPr>
          <p:nvPr>
            <p:ph type="sldNum" sz="quarter" idx="12"/>
          </p:nvPr>
        </p:nvSpPr>
        <p:spPr/>
        <p:txBody>
          <a:bodyPr/>
          <a:lstStyle/>
          <a:p>
            <a:fld id="{D9F085D5-EC86-4F6A-B501-C1359CB39116}" type="slidenum">
              <a:rPr lang="en-GB" smtClean="0"/>
              <a:t>12</a:t>
            </a:fld>
            <a:endParaRPr lang="en-GB"/>
          </a:p>
        </p:txBody>
      </p:sp>
      <p:grpSp>
        <p:nvGrpSpPr>
          <p:cNvPr id="17" name="Group 16">
            <a:extLst>
              <a:ext uri="{FF2B5EF4-FFF2-40B4-BE49-F238E27FC236}">
                <a16:creationId xmlns:a16="http://schemas.microsoft.com/office/drawing/2014/main" id="{6DD0B504-D3AE-2044-B9BD-11A89B49D3FF}"/>
              </a:ext>
            </a:extLst>
          </p:cNvPr>
          <p:cNvGrpSpPr/>
          <p:nvPr/>
        </p:nvGrpSpPr>
        <p:grpSpPr>
          <a:xfrm>
            <a:off x="6426471" y="3901439"/>
            <a:ext cx="4927329" cy="2235461"/>
            <a:chOff x="6426471" y="3901439"/>
            <a:chExt cx="4927329" cy="2235461"/>
          </a:xfrm>
        </p:grpSpPr>
        <p:pic>
          <p:nvPicPr>
            <p:cNvPr id="9" name="Picture 8">
              <a:extLst>
                <a:ext uri="{FF2B5EF4-FFF2-40B4-BE49-F238E27FC236}">
                  <a16:creationId xmlns:a16="http://schemas.microsoft.com/office/drawing/2014/main" id="{C2669020-ECA7-3147-9E5F-FF256273FFD6}"/>
                </a:ext>
              </a:extLst>
            </p:cNvPr>
            <p:cNvPicPr>
              <a:picLocks noChangeAspect="1"/>
            </p:cNvPicPr>
            <p:nvPr/>
          </p:nvPicPr>
          <p:blipFill>
            <a:blip r:embed="rId2"/>
            <a:stretch>
              <a:fillRect/>
            </a:stretch>
          </p:blipFill>
          <p:spPr>
            <a:xfrm>
              <a:off x="6426471" y="3901439"/>
              <a:ext cx="4927329" cy="2235461"/>
            </a:xfrm>
            <a:prstGeom prst="rect">
              <a:avLst/>
            </a:prstGeom>
          </p:spPr>
        </p:pic>
        <p:sp>
          <p:nvSpPr>
            <p:cNvPr id="10" name="TextBox 9">
              <a:extLst>
                <a:ext uri="{FF2B5EF4-FFF2-40B4-BE49-F238E27FC236}">
                  <a16:creationId xmlns:a16="http://schemas.microsoft.com/office/drawing/2014/main" id="{1A760E2B-7011-A146-BBCE-0AA313BA5E13}"/>
                </a:ext>
              </a:extLst>
            </p:cNvPr>
            <p:cNvSpPr txBox="1"/>
            <p:nvPr/>
          </p:nvSpPr>
          <p:spPr>
            <a:xfrm>
              <a:off x="6553200" y="3994766"/>
              <a:ext cx="3124125" cy="369332"/>
            </a:xfrm>
            <a:prstGeom prst="rect">
              <a:avLst/>
            </a:prstGeom>
            <a:noFill/>
          </p:spPr>
          <p:txBody>
            <a:bodyPr wrap="none" rtlCol="0">
              <a:spAutoFit/>
            </a:bodyPr>
            <a:lstStyle/>
            <a:p>
              <a:r>
                <a:rPr lang="en-US" dirty="0"/>
                <a:t>Parents                                   Kids</a:t>
              </a:r>
            </a:p>
          </p:txBody>
        </p:sp>
      </p:grpSp>
      <p:grpSp>
        <p:nvGrpSpPr>
          <p:cNvPr id="16" name="Group 15">
            <a:extLst>
              <a:ext uri="{FF2B5EF4-FFF2-40B4-BE49-F238E27FC236}">
                <a16:creationId xmlns:a16="http://schemas.microsoft.com/office/drawing/2014/main" id="{2831439C-9D67-954E-B440-CBF922E69128}"/>
              </a:ext>
            </a:extLst>
          </p:cNvPr>
          <p:cNvGrpSpPr/>
          <p:nvPr/>
        </p:nvGrpSpPr>
        <p:grpSpPr>
          <a:xfrm>
            <a:off x="918843" y="3901440"/>
            <a:ext cx="5020313" cy="2235460"/>
            <a:chOff x="918843" y="3901440"/>
            <a:chExt cx="5020313" cy="2235460"/>
          </a:xfrm>
        </p:grpSpPr>
        <p:pic>
          <p:nvPicPr>
            <p:cNvPr id="7" name="Picture 6">
              <a:extLst>
                <a:ext uri="{FF2B5EF4-FFF2-40B4-BE49-F238E27FC236}">
                  <a16:creationId xmlns:a16="http://schemas.microsoft.com/office/drawing/2014/main" id="{4913CBD2-2CC2-4B47-B698-D5873F817616}"/>
                </a:ext>
              </a:extLst>
            </p:cNvPr>
            <p:cNvPicPr>
              <a:picLocks noChangeAspect="1"/>
            </p:cNvPicPr>
            <p:nvPr/>
          </p:nvPicPr>
          <p:blipFill>
            <a:blip r:embed="rId3"/>
            <a:stretch>
              <a:fillRect/>
            </a:stretch>
          </p:blipFill>
          <p:spPr>
            <a:xfrm>
              <a:off x="918843" y="3901440"/>
              <a:ext cx="5020313" cy="2235460"/>
            </a:xfrm>
            <a:prstGeom prst="rect">
              <a:avLst/>
            </a:prstGeom>
          </p:spPr>
        </p:pic>
        <p:sp>
          <p:nvSpPr>
            <p:cNvPr id="11" name="TextBox 10">
              <a:extLst>
                <a:ext uri="{FF2B5EF4-FFF2-40B4-BE49-F238E27FC236}">
                  <a16:creationId xmlns:a16="http://schemas.microsoft.com/office/drawing/2014/main" id="{AE6C90F4-2715-8B4B-AB08-211C95FA8F40}"/>
                </a:ext>
              </a:extLst>
            </p:cNvPr>
            <p:cNvSpPr txBox="1"/>
            <p:nvPr/>
          </p:nvSpPr>
          <p:spPr>
            <a:xfrm>
              <a:off x="1076960" y="3994766"/>
              <a:ext cx="3124125" cy="369332"/>
            </a:xfrm>
            <a:prstGeom prst="rect">
              <a:avLst/>
            </a:prstGeom>
            <a:noFill/>
          </p:spPr>
          <p:txBody>
            <a:bodyPr wrap="none" rtlCol="0">
              <a:spAutoFit/>
            </a:bodyPr>
            <a:lstStyle/>
            <a:p>
              <a:r>
                <a:rPr lang="en-US" dirty="0"/>
                <a:t>Parents                                   Kids</a:t>
              </a:r>
            </a:p>
          </p:txBody>
        </p:sp>
      </p:grpSp>
      <p:sp>
        <p:nvSpPr>
          <p:cNvPr id="12" name="TextBox 11">
            <a:extLst>
              <a:ext uri="{FF2B5EF4-FFF2-40B4-BE49-F238E27FC236}">
                <a16:creationId xmlns:a16="http://schemas.microsoft.com/office/drawing/2014/main" id="{3FF29E93-04BC-AE40-B539-BB238BD70055}"/>
              </a:ext>
            </a:extLst>
          </p:cNvPr>
          <p:cNvSpPr txBox="1"/>
          <p:nvPr/>
        </p:nvSpPr>
        <p:spPr>
          <a:xfrm>
            <a:off x="10307011" y="4014389"/>
            <a:ext cx="417102" cy="369332"/>
          </a:xfrm>
          <a:prstGeom prst="rect">
            <a:avLst/>
          </a:prstGeom>
          <a:noFill/>
        </p:spPr>
        <p:txBody>
          <a:bodyPr wrap="square" rtlCol="0">
            <a:spAutoFit/>
          </a:bodyPr>
          <a:lstStyle/>
          <a:p>
            <a:r>
              <a:rPr lang="en-US" b="1" dirty="0">
                <a:solidFill>
                  <a:srgbClr val="7030A0"/>
                </a:solidFill>
              </a:rPr>
              <a:t>+2</a:t>
            </a:r>
          </a:p>
        </p:txBody>
      </p:sp>
      <p:sp>
        <p:nvSpPr>
          <p:cNvPr id="13" name="TextBox 12">
            <a:extLst>
              <a:ext uri="{FF2B5EF4-FFF2-40B4-BE49-F238E27FC236}">
                <a16:creationId xmlns:a16="http://schemas.microsoft.com/office/drawing/2014/main" id="{81634C9F-D7EF-B64A-AF67-553135383EE7}"/>
              </a:ext>
            </a:extLst>
          </p:cNvPr>
          <p:cNvSpPr txBox="1"/>
          <p:nvPr/>
        </p:nvSpPr>
        <p:spPr>
          <a:xfrm>
            <a:off x="9927545" y="4153151"/>
            <a:ext cx="372218" cy="369332"/>
          </a:xfrm>
          <a:prstGeom prst="rect">
            <a:avLst/>
          </a:prstGeom>
          <a:noFill/>
        </p:spPr>
        <p:txBody>
          <a:bodyPr wrap="none" rtlCol="0">
            <a:spAutoFit/>
          </a:bodyPr>
          <a:lstStyle/>
          <a:p>
            <a:r>
              <a:rPr lang="en-US" b="1" dirty="0">
                <a:solidFill>
                  <a:srgbClr val="002060"/>
                </a:solidFill>
              </a:rPr>
              <a:t>-1</a:t>
            </a:r>
          </a:p>
        </p:txBody>
      </p:sp>
      <p:sp>
        <p:nvSpPr>
          <p:cNvPr id="14" name="TextBox 13">
            <a:extLst>
              <a:ext uri="{FF2B5EF4-FFF2-40B4-BE49-F238E27FC236}">
                <a16:creationId xmlns:a16="http://schemas.microsoft.com/office/drawing/2014/main" id="{E26B83B5-AB84-104B-853B-A8DB1BA26C6A}"/>
              </a:ext>
            </a:extLst>
          </p:cNvPr>
          <p:cNvSpPr txBox="1"/>
          <p:nvPr/>
        </p:nvSpPr>
        <p:spPr>
          <a:xfrm>
            <a:off x="9632212" y="4291154"/>
            <a:ext cx="417102" cy="369332"/>
          </a:xfrm>
          <a:prstGeom prst="rect">
            <a:avLst/>
          </a:prstGeom>
          <a:noFill/>
        </p:spPr>
        <p:txBody>
          <a:bodyPr wrap="none" rtlCol="0">
            <a:spAutoFit/>
          </a:bodyPr>
          <a:lstStyle/>
          <a:p>
            <a:r>
              <a:rPr lang="en-US" b="1" dirty="0">
                <a:solidFill>
                  <a:schemeClr val="accent6"/>
                </a:solidFill>
              </a:rPr>
              <a:t>+1</a:t>
            </a:r>
          </a:p>
        </p:txBody>
      </p:sp>
      <p:sp>
        <p:nvSpPr>
          <p:cNvPr id="15" name="TextBox 14">
            <a:extLst>
              <a:ext uri="{FF2B5EF4-FFF2-40B4-BE49-F238E27FC236}">
                <a16:creationId xmlns:a16="http://schemas.microsoft.com/office/drawing/2014/main" id="{65015A51-04B3-0243-9D18-1FE9B0DADBD6}"/>
              </a:ext>
            </a:extLst>
          </p:cNvPr>
          <p:cNvSpPr txBox="1"/>
          <p:nvPr/>
        </p:nvSpPr>
        <p:spPr>
          <a:xfrm>
            <a:off x="9271126" y="4548840"/>
            <a:ext cx="372218" cy="369332"/>
          </a:xfrm>
          <a:prstGeom prst="rect">
            <a:avLst/>
          </a:prstGeom>
          <a:noFill/>
        </p:spPr>
        <p:txBody>
          <a:bodyPr wrap="none" rtlCol="0">
            <a:spAutoFit/>
          </a:bodyPr>
          <a:lstStyle/>
          <a:p>
            <a:r>
              <a:rPr lang="en-US" b="1" dirty="0">
                <a:solidFill>
                  <a:srgbClr val="00B0F0"/>
                </a:solidFill>
              </a:rPr>
              <a:t>-2</a:t>
            </a:r>
          </a:p>
        </p:txBody>
      </p:sp>
    </p:spTree>
    <p:extLst>
      <p:ext uri="{BB962C8B-B14F-4D97-AF65-F5344CB8AC3E}">
        <p14:creationId xmlns:p14="http://schemas.microsoft.com/office/powerpoint/2010/main" val="102657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4D4DE-5D35-3F46-B371-ECF1D1913EEA}"/>
              </a:ext>
            </a:extLst>
          </p:cNvPr>
          <p:cNvSpPr>
            <a:spLocks noGrp="1"/>
          </p:cNvSpPr>
          <p:nvPr>
            <p:ph type="title"/>
          </p:nvPr>
        </p:nvSpPr>
        <p:spPr>
          <a:xfrm>
            <a:off x="807720" y="0"/>
            <a:ext cx="10515600" cy="1325563"/>
          </a:xfrm>
        </p:spPr>
        <p:txBody>
          <a:bodyPr/>
          <a:lstStyle/>
          <a:p>
            <a:r>
              <a:rPr lang="en-US" dirty="0">
                <a:solidFill>
                  <a:schemeClr val="bg1"/>
                </a:solidFill>
              </a:rPr>
              <a:t>Eco</a:t>
            </a:r>
            <a:r>
              <a:rPr lang="en-US" dirty="0"/>
              <a:t>nomic Growth and Mobility</a:t>
            </a:r>
          </a:p>
        </p:txBody>
      </p:sp>
      <p:sp>
        <p:nvSpPr>
          <p:cNvPr id="3" name="Content Placeholder 2">
            <a:extLst>
              <a:ext uri="{FF2B5EF4-FFF2-40B4-BE49-F238E27FC236}">
                <a16:creationId xmlns:a16="http://schemas.microsoft.com/office/drawing/2014/main" id="{50CF183C-26CE-0F4C-9274-3FE2CA85F143}"/>
              </a:ext>
            </a:extLst>
          </p:cNvPr>
          <p:cNvSpPr>
            <a:spLocks noGrp="1"/>
          </p:cNvSpPr>
          <p:nvPr>
            <p:ph idx="1"/>
          </p:nvPr>
        </p:nvSpPr>
        <p:spPr/>
        <p:txBody>
          <a:bodyPr>
            <a:normAutofit/>
          </a:bodyPr>
          <a:lstStyle/>
          <a:p>
            <a:r>
              <a:rPr lang="en-US" dirty="0"/>
              <a:t>Economic growth should drive absolute mobility</a:t>
            </a:r>
          </a:p>
          <a:p>
            <a:pPr lvl="1"/>
            <a:r>
              <a:rPr lang="en-US" dirty="0"/>
              <a:t>It has the potential to raise all incomes.</a:t>
            </a:r>
          </a:p>
          <a:p>
            <a:pPr lvl="1"/>
            <a:r>
              <a:rPr lang="en-US" dirty="0"/>
              <a:t>But the extent of mobility that results depends on how income is distributed.</a:t>
            </a:r>
          </a:p>
          <a:p>
            <a:endParaRPr lang="en-US" sz="1400" dirty="0"/>
          </a:p>
          <a:p>
            <a:r>
              <a:rPr lang="en-US" dirty="0"/>
              <a:t>Economic growth and relative mobility are unrelated</a:t>
            </a:r>
          </a:p>
          <a:p>
            <a:pPr lvl="1"/>
            <a:r>
              <a:rPr lang="en-US" dirty="0"/>
              <a:t>Growth does not have implications whether kids are more or less likely to rise above their parent’s position in the income distribution.</a:t>
            </a:r>
          </a:p>
          <a:p>
            <a:endParaRPr lang="en-US" sz="1400" dirty="0"/>
          </a:p>
        </p:txBody>
      </p:sp>
      <p:sp>
        <p:nvSpPr>
          <p:cNvPr id="4" name="Slide Number Placeholder 3">
            <a:extLst>
              <a:ext uri="{FF2B5EF4-FFF2-40B4-BE49-F238E27FC236}">
                <a16:creationId xmlns:a16="http://schemas.microsoft.com/office/drawing/2014/main" id="{A1787465-372D-834F-92E3-F67DD85B41DE}"/>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203008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30ECF-0BD9-4339-921C-25658E5BD4AE}"/>
              </a:ext>
            </a:extLst>
          </p:cNvPr>
          <p:cNvSpPr>
            <a:spLocks noGrp="1"/>
          </p:cNvSpPr>
          <p:nvPr>
            <p:ph type="title"/>
          </p:nvPr>
        </p:nvSpPr>
        <p:spPr/>
        <p:txBody>
          <a:bodyPr/>
          <a:lstStyle/>
          <a:p>
            <a:r>
              <a:rPr lang="en-US" dirty="0"/>
              <a:t>II. Empirical Patterns</a:t>
            </a:r>
          </a:p>
        </p:txBody>
      </p:sp>
      <p:sp>
        <p:nvSpPr>
          <p:cNvPr id="3" name="Text Placeholder 2">
            <a:extLst>
              <a:ext uri="{FF2B5EF4-FFF2-40B4-BE49-F238E27FC236}">
                <a16:creationId xmlns:a16="http://schemas.microsoft.com/office/drawing/2014/main" id="{F7F56E1E-554E-4C4C-8624-A5783044CC5D}"/>
              </a:ext>
            </a:extLst>
          </p:cNvPr>
          <p:cNvSpPr>
            <a:spLocks noGrp="1"/>
          </p:cNvSpPr>
          <p:nvPr>
            <p:ph type="body" idx="1"/>
          </p:nvPr>
        </p:nvSpPr>
        <p:spPr/>
        <p:txBody>
          <a:bodyPr/>
          <a:lstStyle/>
          <a:p>
            <a:r>
              <a:rPr lang="en-US" dirty="0"/>
              <a:t>What are observed levels of mobility? </a:t>
            </a:r>
          </a:p>
        </p:txBody>
      </p:sp>
      <p:sp>
        <p:nvSpPr>
          <p:cNvPr id="4" name="Slide Number Placeholder 3">
            <a:extLst>
              <a:ext uri="{FF2B5EF4-FFF2-40B4-BE49-F238E27FC236}">
                <a16:creationId xmlns:a16="http://schemas.microsoft.com/office/drawing/2014/main" id="{BCFDA10E-FFF2-4474-989E-274605B48783}"/>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2071906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720" y="0"/>
            <a:ext cx="10515600" cy="1325563"/>
          </a:xfrm>
        </p:spPr>
        <p:txBody>
          <a:bodyPr/>
          <a:lstStyle/>
          <a:p>
            <a:r>
              <a:rPr lang="en-US" dirty="0">
                <a:solidFill>
                  <a:schemeClr val="bg1"/>
                </a:solidFill>
              </a:rPr>
              <a:t>Mo</a:t>
            </a:r>
            <a:r>
              <a:rPr lang="en-US" dirty="0"/>
              <a:t>bility – Empirical Patterns</a:t>
            </a:r>
          </a:p>
        </p:txBody>
      </p:sp>
      <p:sp>
        <p:nvSpPr>
          <p:cNvPr id="3" name="Content Placeholder 2"/>
          <p:cNvSpPr>
            <a:spLocks noGrp="1"/>
          </p:cNvSpPr>
          <p:nvPr>
            <p:ph sz="half" idx="1"/>
          </p:nvPr>
        </p:nvSpPr>
        <p:spPr>
          <a:xfrm>
            <a:off x="1746590" y="1649543"/>
            <a:ext cx="8153398" cy="4074142"/>
          </a:xfrm>
        </p:spPr>
        <p:txBody>
          <a:bodyPr anchor="ctr" anchorCtr="0">
            <a:normAutofit/>
          </a:bodyPr>
          <a:lstStyle/>
          <a:p>
            <a:pPr marL="0" indent="0">
              <a:buNone/>
            </a:pPr>
            <a:r>
              <a:rPr lang="en-US" dirty="0"/>
              <a:t>Decline in </a:t>
            </a:r>
            <a:r>
              <a:rPr lang="en-US" i="1" dirty="0"/>
              <a:t>absolute</a:t>
            </a:r>
            <a:r>
              <a:rPr lang="en-US" dirty="0"/>
              <a:t> mobility in the United States:</a:t>
            </a:r>
          </a:p>
          <a:p>
            <a:pPr marL="0" indent="0">
              <a:buNone/>
            </a:pPr>
            <a:endParaRPr lang="en-US" dirty="0"/>
          </a:p>
          <a:p>
            <a:pPr lvl="1">
              <a:buFontTx/>
              <a:buChar char="-"/>
            </a:pPr>
            <a:r>
              <a:rPr lang="en-US" dirty="0"/>
              <a:t>90% of those born in the early 1940s could expect to earn more than their parents in real terms. For millennials, the fraction is closer to 50%</a:t>
            </a:r>
          </a:p>
          <a:p>
            <a:pPr marL="457200" lvl="1" indent="0">
              <a:buNone/>
            </a:pPr>
            <a:endParaRPr lang="en-US" dirty="0"/>
          </a:p>
          <a:p>
            <a:pPr lvl="1">
              <a:buFontTx/>
              <a:buChar char="-"/>
            </a:pPr>
            <a:r>
              <a:rPr lang="en-US" dirty="0"/>
              <a:t>Below-median earnings have not increased in real terms since the 1970s.</a:t>
            </a:r>
          </a:p>
        </p:txBody>
      </p:sp>
      <p:sp>
        <p:nvSpPr>
          <p:cNvPr id="4" name="Slide Number Placeholder 3">
            <a:extLst>
              <a:ext uri="{FF2B5EF4-FFF2-40B4-BE49-F238E27FC236}">
                <a16:creationId xmlns:a16="http://schemas.microsoft.com/office/drawing/2014/main" id="{CB994391-A037-42D0-906C-187BB297664B}"/>
              </a:ext>
            </a:extLst>
          </p:cNvPr>
          <p:cNvSpPr>
            <a:spLocks noGrp="1"/>
          </p:cNvSpPr>
          <p:nvPr>
            <p:ph type="sldNum" sz="quarter" idx="12"/>
          </p:nvPr>
        </p:nvSpPr>
        <p:spPr/>
        <p:txBody>
          <a:bodyPr/>
          <a:lstStyle/>
          <a:p>
            <a:fld id="{D9F085D5-EC86-4F6A-B501-C1359CB39116}" type="slidenum">
              <a:rPr lang="en-US" smtClean="0"/>
              <a:pPr/>
              <a:t>15</a:t>
            </a:fld>
            <a:endParaRPr lang="en-US" dirty="0"/>
          </a:p>
        </p:txBody>
      </p:sp>
      <p:cxnSp>
        <p:nvCxnSpPr>
          <p:cNvPr id="7" name="Straight Connector 6">
            <a:extLst>
              <a:ext uri="{FF2B5EF4-FFF2-40B4-BE49-F238E27FC236}">
                <a16:creationId xmlns:a16="http://schemas.microsoft.com/office/drawing/2014/main" id="{9282F4B6-A172-4E44-9BB2-C7E8C87349DA}"/>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919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D93436-3375-AE4D-9441-E1D77BDB35AD}"/>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3" name="Picture 2">
            <a:extLst>
              <a:ext uri="{FF2B5EF4-FFF2-40B4-BE49-F238E27FC236}">
                <a16:creationId xmlns:a16="http://schemas.microsoft.com/office/drawing/2014/main" id="{74BFC1F8-820B-6F4F-8F2A-F6554421B041}"/>
              </a:ext>
            </a:extLst>
          </p:cNvPr>
          <p:cNvPicPr>
            <a:picLocks noChangeAspect="1"/>
          </p:cNvPicPr>
          <p:nvPr/>
        </p:nvPicPr>
        <p:blipFill>
          <a:blip r:embed="rId2"/>
          <a:stretch>
            <a:fillRect/>
          </a:stretch>
        </p:blipFill>
        <p:spPr>
          <a:xfrm>
            <a:off x="1756335" y="274109"/>
            <a:ext cx="8679329" cy="5956117"/>
          </a:xfrm>
          <a:prstGeom prst="rect">
            <a:avLst/>
          </a:prstGeom>
        </p:spPr>
      </p:pic>
      <p:sp>
        <p:nvSpPr>
          <p:cNvPr id="4" name="Rectangle 3">
            <a:extLst>
              <a:ext uri="{FF2B5EF4-FFF2-40B4-BE49-F238E27FC236}">
                <a16:creationId xmlns:a16="http://schemas.microsoft.com/office/drawing/2014/main" id="{2D40E987-3E98-FE4A-B25F-544F79AD213D}"/>
              </a:ext>
            </a:extLst>
          </p:cNvPr>
          <p:cNvSpPr/>
          <p:nvPr/>
        </p:nvSpPr>
        <p:spPr>
          <a:xfrm>
            <a:off x="4394389" y="1159895"/>
            <a:ext cx="4554279" cy="646331"/>
          </a:xfrm>
          <a:prstGeom prst="rect">
            <a:avLst/>
          </a:prstGeom>
        </p:spPr>
        <p:txBody>
          <a:bodyPr wrap="square">
            <a:spAutoFit/>
          </a:bodyPr>
          <a:lstStyle/>
          <a:p>
            <a:r>
              <a:rPr lang="en-US" b="1" dirty="0"/>
              <a:t>9 out of 10 </a:t>
            </a:r>
            <a:r>
              <a:rPr lang="en-US" dirty="0"/>
              <a:t>of those born in the early 1940s could expect to earn more than their parents</a:t>
            </a:r>
          </a:p>
        </p:txBody>
      </p:sp>
      <p:cxnSp>
        <p:nvCxnSpPr>
          <p:cNvPr id="5" name="Straight Arrow Connector 4">
            <a:extLst>
              <a:ext uri="{FF2B5EF4-FFF2-40B4-BE49-F238E27FC236}">
                <a16:creationId xmlns:a16="http://schemas.microsoft.com/office/drawing/2014/main" id="{7DCD50CE-FC38-B844-872E-80FAD672C532}"/>
              </a:ext>
            </a:extLst>
          </p:cNvPr>
          <p:cNvCxnSpPr>
            <a:cxnSpLocks/>
          </p:cNvCxnSpPr>
          <p:nvPr/>
        </p:nvCxnSpPr>
        <p:spPr>
          <a:xfrm flipH="1">
            <a:off x="3603812" y="1416424"/>
            <a:ext cx="790578" cy="358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3F60861-AB60-B64E-9677-EB31D36878C2}"/>
              </a:ext>
            </a:extLst>
          </p:cNvPr>
          <p:cNvSpPr/>
          <p:nvPr/>
        </p:nvSpPr>
        <p:spPr>
          <a:xfrm>
            <a:off x="6895071" y="2431477"/>
            <a:ext cx="4260610" cy="646331"/>
          </a:xfrm>
          <a:prstGeom prst="rect">
            <a:avLst/>
          </a:prstGeom>
        </p:spPr>
        <p:txBody>
          <a:bodyPr wrap="square">
            <a:spAutoFit/>
          </a:bodyPr>
          <a:lstStyle/>
          <a:p>
            <a:pPr lvl="1"/>
            <a:r>
              <a:rPr lang="en-US" b="1" dirty="0"/>
              <a:t>1 in 2 </a:t>
            </a:r>
            <a:r>
              <a:rPr lang="en-US" dirty="0"/>
              <a:t>Millennials (born after 1980) earn more than their parents.</a:t>
            </a:r>
          </a:p>
        </p:txBody>
      </p:sp>
      <p:cxnSp>
        <p:nvCxnSpPr>
          <p:cNvPr id="7" name="Straight Arrow Connector 6">
            <a:extLst>
              <a:ext uri="{FF2B5EF4-FFF2-40B4-BE49-F238E27FC236}">
                <a16:creationId xmlns:a16="http://schemas.microsoft.com/office/drawing/2014/main" id="{D7660861-5314-D34B-ABE0-B2EBF5B94F76}"/>
              </a:ext>
            </a:extLst>
          </p:cNvPr>
          <p:cNvCxnSpPr>
            <a:cxnSpLocks/>
          </p:cNvCxnSpPr>
          <p:nvPr/>
        </p:nvCxnSpPr>
        <p:spPr>
          <a:xfrm flipH="1">
            <a:off x="9663953" y="3429000"/>
            <a:ext cx="162218" cy="5154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98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A79AE-BCF3-7049-8294-C143B3897469}"/>
              </a:ext>
            </a:extLst>
          </p:cNvPr>
          <p:cNvSpPr>
            <a:spLocks noGrp="1"/>
          </p:cNvSpPr>
          <p:nvPr>
            <p:ph type="title"/>
          </p:nvPr>
        </p:nvSpPr>
        <p:spPr>
          <a:xfrm>
            <a:off x="756139" y="0"/>
            <a:ext cx="10515600" cy="1325563"/>
          </a:xfrm>
        </p:spPr>
        <p:txBody>
          <a:bodyPr/>
          <a:lstStyle/>
          <a:p>
            <a:r>
              <a:rPr lang="en-US" dirty="0">
                <a:solidFill>
                  <a:schemeClr val="bg1"/>
                </a:solidFill>
              </a:rPr>
              <a:t>Abs</a:t>
            </a:r>
            <a:r>
              <a:rPr lang="en-US" dirty="0"/>
              <a:t>olute Mobility by Birth Cohort</a:t>
            </a:r>
          </a:p>
        </p:txBody>
      </p:sp>
      <p:sp>
        <p:nvSpPr>
          <p:cNvPr id="4" name="Slide Number Placeholder 3">
            <a:extLst>
              <a:ext uri="{FF2B5EF4-FFF2-40B4-BE49-F238E27FC236}">
                <a16:creationId xmlns:a16="http://schemas.microsoft.com/office/drawing/2014/main" id="{7FD3830E-F597-2D4C-86DE-3B49DFB3999E}"/>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6" name="Picture 5" descr="A close up of a white wall&#10;&#10;Description automatically generated">
            <a:extLst>
              <a:ext uri="{FF2B5EF4-FFF2-40B4-BE49-F238E27FC236}">
                <a16:creationId xmlns:a16="http://schemas.microsoft.com/office/drawing/2014/main" id="{D988F2D9-8ECF-534E-BA7D-D1E3DB8C453B}"/>
              </a:ext>
            </a:extLst>
          </p:cNvPr>
          <p:cNvPicPr>
            <a:picLocks noChangeAspect="1"/>
          </p:cNvPicPr>
          <p:nvPr/>
        </p:nvPicPr>
        <p:blipFill>
          <a:blip r:embed="rId2"/>
          <a:stretch>
            <a:fillRect/>
          </a:stretch>
        </p:blipFill>
        <p:spPr>
          <a:xfrm>
            <a:off x="2243185" y="1018146"/>
            <a:ext cx="7705629" cy="5212080"/>
          </a:xfrm>
          <a:prstGeom prst="rect">
            <a:avLst/>
          </a:prstGeom>
        </p:spPr>
      </p:pic>
      <p:pic>
        <p:nvPicPr>
          <p:cNvPr id="8" name="Picture 7" descr="A close up of a map&#10;&#10;Description automatically generated">
            <a:extLst>
              <a:ext uri="{FF2B5EF4-FFF2-40B4-BE49-F238E27FC236}">
                <a16:creationId xmlns:a16="http://schemas.microsoft.com/office/drawing/2014/main" id="{4DD83CE5-09E0-C94F-BFF8-258CCD08B575}"/>
              </a:ext>
            </a:extLst>
          </p:cNvPr>
          <p:cNvPicPr>
            <a:picLocks noChangeAspect="1"/>
          </p:cNvPicPr>
          <p:nvPr/>
        </p:nvPicPr>
        <p:blipFill>
          <a:blip r:embed="rId3"/>
          <a:stretch>
            <a:fillRect/>
          </a:stretch>
        </p:blipFill>
        <p:spPr>
          <a:xfrm>
            <a:off x="2236242" y="1018146"/>
            <a:ext cx="7719513" cy="5212080"/>
          </a:xfrm>
          <a:prstGeom prst="rect">
            <a:avLst/>
          </a:prstGeom>
        </p:spPr>
      </p:pic>
      <p:pic>
        <p:nvPicPr>
          <p:cNvPr id="10" name="Picture 9" descr="A close up of a map&#10;&#10;Description automatically generated">
            <a:extLst>
              <a:ext uri="{FF2B5EF4-FFF2-40B4-BE49-F238E27FC236}">
                <a16:creationId xmlns:a16="http://schemas.microsoft.com/office/drawing/2014/main" id="{CABB7E74-E5E1-134A-AB8A-BA9031B35246}"/>
              </a:ext>
            </a:extLst>
          </p:cNvPr>
          <p:cNvPicPr>
            <a:picLocks noChangeAspect="1"/>
          </p:cNvPicPr>
          <p:nvPr/>
        </p:nvPicPr>
        <p:blipFill>
          <a:blip r:embed="rId4"/>
          <a:stretch>
            <a:fillRect/>
          </a:stretch>
        </p:blipFill>
        <p:spPr>
          <a:xfrm>
            <a:off x="2236242" y="1018146"/>
            <a:ext cx="7706032" cy="5212080"/>
          </a:xfrm>
          <a:prstGeom prst="rect">
            <a:avLst/>
          </a:prstGeom>
        </p:spPr>
      </p:pic>
      <p:pic>
        <p:nvPicPr>
          <p:cNvPr id="12" name="Picture 11" descr="A close up of a map&#10;&#10;Description automatically generated">
            <a:extLst>
              <a:ext uri="{FF2B5EF4-FFF2-40B4-BE49-F238E27FC236}">
                <a16:creationId xmlns:a16="http://schemas.microsoft.com/office/drawing/2014/main" id="{2F846434-3FD0-784D-A036-063F797C97FB}"/>
              </a:ext>
            </a:extLst>
          </p:cNvPr>
          <p:cNvPicPr>
            <a:picLocks noChangeAspect="1"/>
          </p:cNvPicPr>
          <p:nvPr/>
        </p:nvPicPr>
        <p:blipFill>
          <a:blip r:embed="rId5"/>
          <a:stretch>
            <a:fillRect/>
          </a:stretch>
        </p:blipFill>
        <p:spPr>
          <a:xfrm>
            <a:off x="2229301" y="1018146"/>
            <a:ext cx="7710895" cy="5212080"/>
          </a:xfrm>
          <a:prstGeom prst="rect">
            <a:avLst/>
          </a:prstGeom>
        </p:spPr>
      </p:pic>
      <p:pic>
        <p:nvPicPr>
          <p:cNvPr id="14" name="Picture 13" descr="A close up of a map&#10;&#10;Description automatically generated">
            <a:extLst>
              <a:ext uri="{FF2B5EF4-FFF2-40B4-BE49-F238E27FC236}">
                <a16:creationId xmlns:a16="http://schemas.microsoft.com/office/drawing/2014/main" id="{4BF84D09-74FE-0A46-9C85-F71F373B7BA5}"/>
              </a:ext>
            </a:extLst>
          </p:cNvPr>
          <p:cNvPicPr>
            <a:picLocks noChangeAspect="1"/>
          </p:cNvPicPr>
          <p:nvPr/>
        </p:nvPicPr>
        <p:blipFill>
          <a:blip r:embed="rId6"/>
          <a:stretch>
            <a:fillRect/>
          </a:stretch>
        </p:blipFill>
        <p:spPr>
          <a:xfrm>
            <a:off x="2140892" y="1018146"/>
            <a:ext cx="7799304" cy="5212080"/>
          </a:xfrm>
          <a:prstGeom prst="rect">
            <a:avLst/>
          </a:prstGeom>
        </p:spPr>
      </p:pic>
      <p:sp>
        <p:nvSpPr>
          <p:cNvPr id="3" name="Arrow: Up-Down 2">
            <a:extLst>
              <a:ext uri="{FF2B5EF4-FFF2-40B4-BE49-F238E27FC236}">
                <a16:creationId xmlns:a16="http://schemas.microsoft.com/office/drawing/2014/main" id="{FEB88598-0B71-4099-A72A-F08D2081F1A1}"/>
              </a:ext>
            </a:extLst>
          </p:cNvPr>
          <p:cNvSpPr/>
          <p:nvPr/>
        </p:nvSpPr>
        <p:spPr>
          <a:xfrm>
            <a:off x="3629951" y="1477962"/>
            <a:ext cx="244819" cy="979487"/>
          </a:xfrm>
          <a:prstGeom prst="up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F508C07-F49C-4F1F-9311-298662244121}"/>
              </a:ext>
            </a:extLst>
          </p:cNvPr>
          <p:cNvSpPr txBox="1"/>
          <p:nvPr/>
        </p:nvSpPr>
        <p:spPr>
          <a:xfrm>
            <a:off x="3548703" y="1108631"/>
            <a:ext cx="583814" cy="369332"/>
          </a:xfrm>
          <a:prstGeom prst="rect">
            <a:avLst/>
          </a:prstGeom>
          <a:noFill/>
        </p:spPr>
        <p:txBody>
          <a:bodyPr wrap="none" rtlCol="0">
            <a:spAutoFit/>
          </a:bodyPr>
          <a:lstStyle/>
          <a:p>
            <a:r>
              <a:rPr lang="en-US" dirty="0"/>
              <a:t>94%</a:t>
            </a:r>
          </a:p>
        </p:txBody>
      </p:sp>
      <p:sp>
        <p:nvSpPr>
          <p:cNvPr id="11" name="TextBox 10">
            <a:extLst>
              <a:ext uri="{FF2B5EF4-FFF2-40B4-BE49-F238E27FC236}">
                <a16:creationId xmlns:a16="http://schemas.microsoft.com/office/drawing/2014/main" id="{7CC3F344-0E29-4F86-BE9E-F2984187F33F}"/>
              </a:ext>
            </a:extLst>
          </p:cNvPr>
          <p:cNvSpPr txBox="1"/>
          <p:nvPr/>
        </p:nvSpPr>
        <p:spPr>
          <a:xfrm>
            <a:off x="3537403" y="2525950"/>
            <a:ext cx="583814" cy="369332"/>
          </a:xfrm>
          <a:prstGeom prst="rect">
            <a:avLst/>
          </a:prstGeom>
          <a:noFill/>
        </p:spPr>
        <p:txBody>
          <a:bodyPr wrap="none" rtlCol="0">
            <a:spAutoFit/>
          </a:bodyPr>
          <a:lstStyle/>
          <a:p>
            <a:r>
              <a:rPr lang="en-US" dirty="0"/>
              <a:t>70%</a:t>
            </a:r>
          </a:p>
        </p:txBody>
      </p:sp>
      <p:sp>
        <p:nvSpPr>
          <p:cNvPr id="13" name="Arrow: Up-Down 12">
            <a:extLst>
              <a:ext uri="{FF2B5EF4-FFF2-40B4-BE49-F238E27FC236}">
                <a16:creationId xmlns:a16="http://schemas.microsoft.com/office/drawing/2014/main" id="{CA71D2C9-FB24-4E50-B2AC-04F22248419A}"/>
              </a:ext>
            </a:extLst>
          </p:cNvPr>
          <p:cNvSpPr/>
          <p:nvPr/>
        </p:nvSpPr>
        <p:spPr>
          <a:xfrm>
            <a:off x="6358890" y="1497330"/>
            <a:ext cx="251460" cy="1931670"/>
          </a:xfrm>
          <a:prstGeom prst="upDownArrow">
            <a:avLst/>
          </a:prstGeom>
          <a:solidFill>
            <a:schemeClr val="bg2">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1D85E97-1ED3-42BD-8FC7-7C62BCFA169D}"/>
              </a:ext>
            </a:extLst>
          </p:cNvPr>
          <p:cNvSpPr txBox="1"/>
          <p:nvPr/>
        </p:nvSpPr>
        <p:spPr>
          <a:xfrm>
            <a:off x="6192713" y="1108631"/>
            <a:ext cx="583814" cy="369332"/>
          </a:xfrm>
          <a:prstGeom prst="rect">
            <a:avLst/>
          </a:prstGeom>
          <a:noFill/>
        </p:spPr>
        <p:txBody>
          <a:bodyPr wrap="none" rtlCol="0">
            <a:spAutoFit/>
          </a:bodyPr>
          <a:lstStyle/>
          <a:p>
            <a:r>
              <a:rPr lang="en-US" dirty="0"/>
              <a:t>93%</a:t>
            </a:r>
          </a:p>
        </p:txBody>
      </p:sp>
      <p:sp>
        <p:nvSpPr>
          <p:cNvPr id="16" name="TextBox 15">
            <a:extLst>
              <a:ext uri="{FF2B5EF4-FFF2-40B4-BE49-F238E27FC236}">
                <a16:creationId xmlns:a16="http://schemas.microsoft.com/office/drawing/2014/main" id="{F541CF35-CCEB-45C1-B0D5-71D2D6569B31}"/>
              </a:ext>
            </a:extLst>
          </p:cNvPr>
          <p:cNvSpPr txBox="1"/>
          <p:nvPr/>
        </p:nvSpPr>
        <p:spPr>
          <a:xfrm>
            <a:off x="6236865" y="3596105"/>
            <a:ext cx="583814" cy="369332"/>
          </a:xfrm>
          <a:prstGeom prst="rect">
            <a:avLst/>
          </a:prstGeom>
          <a:noFill/>
        </p:spPr>
        <p:txBody>
          <a:bodyPr wrap="none" rtlCol="0">
            <a:spAutoFit/>
          </a:bodyPr>
          <a:lstStyle/>
          <a:p>
            <a:r>
              <a:rPr lang="en-US" dirty="0"/>
              <a:t>45%</a:t>
            </a:r>
          </a:p>
        </p:txBody>
      </p:sp>
      <p:sp>
        <p:nvSpPr>
          <p:cNvPr id="17" name="Arrow: Up-Down 16">
            <a:extLst>
              <a:ext uri="{FF2B5EF4-FFF2-40B4-BE49-F238E27FC236}">
                <a16:creationId xmlns:a16="http://schemas.microsoft.com/office/drawing/2014/main" id="{6E18DE63-3FFC-4052-8CC7-C049AE3889B4}"/>
              </a:ext>
            </a:extLst>
          </p:cNvPr>
          <p:cNvSpPr/>
          <p:nvPr/>
        </p:nvSpPr>
        <p:spPr>
          <a:xfrm>
            <a:off x="9056360" y="1793457"/>
            <a:ext cx="251460" cy="2298483"/>
          </a:xfrm>
          <a:prstGeom prst="upDownArrow">
            <a:avLst/>
          </a:prstGeom>
          <a:solidFill>
            <a:schemeClr val="tx1">
              <a:lumMod val="95000"/>
              <a:lumOff val="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D94B228-925F-420A-9B22-E0C6E9809729}"/>
              </a:ext>
            </a:extLst>
          </p:cNvPr>
          <p:cNvSpPr txBox="1"/>
          <p:nvPr/>
        </p:nvSpPr>
        <p:spPr>
          <a:xfrm>
            <a:off x="8954279" y="1396097"/>
            <a:ext cx="583814" cy="369332"/>
          </a:xfrm>
          <a:prstGeom prst="rect">
            <a:avLst/>
          </a:prstGeom>
          <a:noFill/>
        </p:spPr>
        <p:txBody>
          <a:bodyPr wrap="none" rtlCol="0">
            <a:spAutoFit/>
          </a:bodyPr>
          <a:lstStyle/>
          <a:p>
            <a:r>
              <a:rPr lang="en-US" dirty="0"/>
              <a:t>88%</a:t>
            </a:r>
          </a:p>
        </p:txBody>
      </p:sp>
      <p:sp>
        <p:nvSpPr>
          <p:cNvPr id="19" name="TextBox 18">
            <a:extLst>
              <a:ext uri="{FF2B5EF4-FFF2-40B4-BE49-F238E27FC236}">
                <a16:creationId xmlns:a16="http://schemas.microsoft.com/office/drawing/2014/main" id="{83FF25C6-E791-41D7-8FD8-FA7957E61684}"/>
              </a:ext>
            </a:extLst>
          </p:cNvPr>
          <p:cNvSpPr txBox="1"/>
          <p:nvPr/>
        </p:nvSpPr>
        <p:spPr>
          <a:xfrm>
            <a:off x="8890183" y="4267121"/>
            <a:ext cx="583814" cy="369332"/>
          </a:xfrm>
          <a:prstGeom prst="rect">
            <a:avLst/>
          </a:prstGeom>
          <a:noFill/>
        </p:spPr>
        <p:txBody>
          <a:bodyPr wrap="none" rtlCol="0">
            <a:spAutoFit/>
          </a:bodyPr>
          <a:lstStyle/>
          <a:p>
            <a:r>
              <a:rPr lang="en-US" dirty="0"/>
              <a:t>33%</a:t>
            </a:r>
          </a:p>
        </p:txBody>
      </p:sp>
    </p:spTree>
    <p:extLst>
      <p:ext uri="{BB962C8B-B14F-4D97-AF65-F5344CB8AC3E}">
        <p14:creationId xmlns:p14="http://schemas.microsoft.com/office/powerpoint/2010/main" val="274940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1" grpId="0"/>
      <p:bldP spid="13" grpId="0" animBg="1"/>
      <p:bldP spid="15" grpId="0"/>
      <p:bldP spid="16" grpId="0"/>
      <p:bldP spid="17" grpId="0" animBg="1"/>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74177-EE5D-3A46-8FF5-7FF138F12BF6}"/>
              </a:ext>
            </a:extLst>
          </p:cNvPr>
          <p:cNvSpPr>
            <a:spLocks noGrp="1"/>
          </p:cNvSpPr>
          <p:nvPr>
            <p:ph type="title"/>
          </p:nvPr>
        </p:nvSpPr>
        <p:spPr>
          <a:xfrm>
            <a:off x="817880" y="0"/>
            <a:ext cx="10515600" cy="1325563"/>
          </a:xfrm>
        </p:spPr>
        <p:txBody>
          <a:bodyPr/>
          <a:lstStyle/>
          <a:p>
            <a:r>
              <a:rPr lang="en-US" dirty="0">
                <a:solidFill>
                  <a:schemeClr val="bg1"/>
                </a:solidFill>
              </a:rPr>
              <a:t>Am</a:t>
            </a:r>
            <a:r>
              <a:rPr lang="en-US" dirty="0"/>
              <a:t>erican Dream: Geography Matters</a:t>
            </a:r>
          </a:p>
        </p:txBody>
      </p:sp>
      <p:sp>
        <p:nvSpPr>
          <p:cNvPr id="4" name="Slide Number Placeholder 3">
            <a:extLst>
              <a:ext uri="{FF2B5EF4-FFF2-40B4-BE49-F238E27FC236}">
                <a16:creationId xmlns:a16="http://schemas.microsoft.com/office/drawing/2014/main" id="{BE64BBF8-ECED-1843-9D50-93A7509B1C9A}"/>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5" name="Picture 4">
            <a:extLst>
              <a:ext uri="{FF2B5EF4-FFF2-40B4-BE49-F238E27FC236}">
                <a16:creationId xmlns:a16="http://schemas.microsoft.com/office/drawing/2014/main" id="{BBF840FB-E16D-C748-B803-F57DDE3C37C1}"/>
              </a:ext>
            </a:extLst>
          </p:cNvPr>
          <p:cNvPicPr>
            <a:picLocks noChangeAspect="1"/>
          </p:cNvPicPr>
          <p:nvPr/>
        </p:nvPicPr>
        <p:blipFill>
          <a:blip r:embed="rId2"/>
          <a:stretch>
            <a:fillRect/>
          </a:stretch>
        </p:blipFill>
        <p:spPr>
          <a:xfrm>
            <a:off x="2767789" y="1018146"/>
            <a:ext cx="6940508" cy="5212080"/>
          </a:xfrm>
          <a:prstGeom prst="rect">
            <a:avLst/>
          </a:prstGeom>
        </p:spPr>
      </p:pic>
      <p:sp>
        <p:nvSpPr>
          <p:cNvPr id="6" name="Rectangle 5">
            <a:extLst>
              <a:ext uri="{FF2B5EF4-FFF2-40B4-BE49-F238E27FC236}">
                <a16:creationId xmlns:a16="http://schemas.microsoft.com/office/drawing/2014/main" id="{6735F335-9FF9-364E-A2FB-7FD368EFD26F}"/>
              </a:ext>
            </a:extLst>
          </p:cNvPr>
          <p:cNvSpPr/>
          <p:nvPr/>
        </p:nvSpPr>
        <p:spPr>
          <a:xfrm>
            <a:off x="5538281" y="6334780"/>
            <a:ext cx="6096000" cy="523220"/>
          </a:xfrm>
          <a:prstGeom prst="rect">
            <a:avLst/>
          </a:prstGeom>
        </p:spPr>
        <p:txBody>
          <a:bodyPr>
            <a:spAutoFit/>
          </a:bodyPr>
          <a:lstStyle/>
          <a:p>
            <a:r>
              <a:rPr lang="en-US" sz="1400" dirty="0">
                <a:hlinkClick r:id="rId3"/>
              </a:rPr>
              <a:t>https://www.brookings.edu/blog/social-mobility-memos/2018/01/11/raj-chetty-in-14-charts-big-findings-on-opportunity-and-mobility-we-should-know/</a:t>
            </a:r>
            <a:endParaRPr lang="en-US" sz="1400" dirty="0"/>
          </a:p>
        </p:txBody>
      </p:sp>
    </p:spTree>
    <p:extLst>
      <p:ext uri="{BB962C8B-B14F-4D97-AF65-F5344CB8AC3E}">
        <p14:creationId xmlns:p14="http://schemas.microsoft.com/office/powerpoint/2010/main" val="993495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A630A-874B-594A-9FC5-B57B21D0D124}"/>
              </a:ext>
            </a:extLst>
          </p:cNvPr>
          <p:cNvSpPr>
            <a:spLocks noGrp="1"/>
          </p:cNvSpPr>
          <p:nvPr>
            <p:ph type="title"/>
          </p:nvPr>
        </p:nvSpPr>
        <p:spPr>
          <a:xfrm>
            <a:off x="817880" y="0"/>
            <a:ext cx="10515600" cy="1325563"/>
          </a:xfrm>
        </p:spPr>
        <p:txBody>
          <a:bodyPr/>
          <a:lstStyle/>
          <a:p>
            <a:r>
              <a:rPr lang="en-US" dirty="0">
                <a:solidFill>
                  <a:schemeClr val="bg1"/>
                </a:solidFill>
              </a:rPr>
              <a:t>Am</a:t>
            </a:r>
            <a:r>
              <a:rPr lang="en-US" dirty="0"/>
              <a:t>erican Dream: Geography Matters</a:t>
            </a:r>
          </a:p>
        </p:txBody>
      </p:sp>
      <p:sp>
        <p:nvSpPr>
          <p:cNvPr id="4" name="Slide Number Placeholder 3">
            <a:extLst>
              <a:ext uri="{FF2B5EF4-FFF2-40B4-BE49-F238E27FC236}">
                <a16:creationId xmlns:a16="http://schemas.microsoft.com/office/drawing/2014/main" id="{CBF4C881-F122-9445-9EC1-8ADB660D9203}"/>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5" name="Picture 4">
            <a:extLst>
              <a:ext uri="{FF2B5EF4-FFF2-40B4-BE49-F238E27FC236}">
                <a16:creationId xmlns:a16="http://schemas.microsoft.com/office/drawing/2014/main" id="{8DB18672-E8B7-9446-A9E7-4AF6A0AA6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224" y="1575212"/>
            <a:ext cx="9144000" cy="4767269"/>
          </a:xfrm>
          <a:prstGeom prst="rect">
            <a:avLst/>
          </a:prstGeom>
        </p:spPr>
      </p:pic>
      <p:sp>
        <p:nvSpPr>
          <p:cNvPr id="6" name="TextBox 5">
            <a:extLst>
              <a:ext uri="{FF2B5EF4-FFF2-40B4-BE49-F238E27FC236}">
                <a16:creationId xmlns:a16="http://schemas.microsoft.com/office/drawing/2014/main" id="{7B59C218-E79C-0C45-AD51-72170771CA05}"/>
              </a:ext>
            </a:extLst>
          </p:cNvPr>
          <p:cNvSpPr txBox="1"/>
          <p:nvPr/>
        </p:nvSpPr>
        <p:spPr>
          <a:xfrm>
            <a:off x="6965932" y="6535621"/>
            <a:ext cx="4387868" cy="276999"/>
          </a:xfrm>
          <a:prstGeom prst="rect">
            <a:avLst/>
          </a:prstGeom>
          <a:noFill/>
        </p:spPr>
        <p:txBody>
          <a:bodyPr wrap="none" rtlCol="0">
            <a:spAutoFit/>
          </a:bodyPr>
          <a:lstStyle/>
          <a:p>
            <a:r>
              <a:rPr lang="en-US" sz="1200" dirty="0"/>
              <a:t>https://</a:t>
            </a:r>
            <a:r>
              <a:rPr lang="en-US" sz="1200" dirty="0" err="1"/>
              <a:t>opportunityinsights.org</a:t>
            </a:r>
            <a:r>
              <a:rPr lang="en-US" sz="1200" dirty="0"/>
              <a:t>/paper/the-fading-</a:t>
            </a:r>
            <a:r>
              <a:rPr lang="en-US" sz="1200" dirty="0" err="1"/>
              <a:t>american</a:t>
            </a:r>
            <a:r>
              <a:rPr lang="en-US" sz="1200" dirty="0"/>
              <a:t>-dream/</a:t>
            </a:r>
          </a:p>
        </p:txBody>
      </p:sp>
      <p:sp>
        <p:nvSpPr>
          <p:cNvPr id="7" name="Rectangle 6">
            <a:extLst>
              <a:ext uri="{FF2B5EF4-FFF2-40B4-BE49-F238E27FC236}">
                <a16:creationId xmlns:a16="http://schemas.microsoft.com/office/drawing/2014/main" id="{FFAC624B-724E-774B-A5F3-5FF6C6298DF7}"/>
              </a:ext>
            </a:extLst>
          </p:cNvPr>
          <p:cNvSpPr>
            <a:spLocks noChangeArrowheads="1"/>
          </p:cNvSpPr>
          <p:nvPr/>
        </p:nvSpPr>
        <p:spPr bwMode="auto">
          <a:xfrm>
            <a:off x="1721224" y="1262572"/>
            <a:ext cx="91439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algn="ctr" fontAlgn="base">
              <a:spcBef>
                <a:spcPct val="0"/>
              </a:spcBef>
              <a:spcAft>
                <a:spcPct val="0"/>
              </a:spcAft>
            </a:pPr>
            <a:r>
              <a:rPr lang="en-US" b="1" dirty="0">
                <a:solidFill>
                  <a:srgbClr val="1E2D53"/>
                </a:solidFill>
                <a:latin typeface="Arial" panose="020B0604020202020204" pitchFamily="34" charset="0"/>
                <a:cs typeface="Arial" panose="020B0604020202020204" pitchFamily="34" charset="0"/>
              </a:rPr>
              <a:t>Trends in Absolute Mobility by State: Change from 1940-1980</a:t>
            </a:r>
            <a:endParaRPr lang="en-US" b="1" dirty="0">
              <a:solidFill>
                <a:srgbClr val="00000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387632D-B28B-4280-ADD1-3FEF51EF2422}"/>
              </a:ext>
            </a:extLst>
          </p:cNvPr>
          <p:cNvSpPr/>
          <p:nvPr/>
        </p:nvSpPr>
        <p:spPr>
          <a:xfrm>
            <a:off x="9360162" y="3300123"/>
            <a:ext cx="1973318" cy="584775"/>
          </a:xfrm>
          <a:prstGeom prst="rect">
            <a:avLst/>
          </a:prstGeom>
        </p:spPr>
        <p:txBody>
          <a:bodyPr wrap="square">
            <a:spAutoFit/>
          </a:bodyPr>
          <a:lstStyle/>
          <a:p>
            <a:r>
              <a:rPr lang="en-US" sz="1600" dirty="0"/>
              <a:t>Decline in Abs. Mob. from 1940-80</a:t>
            </a:r>
          </a:p>
        </p:txBody>
      </p:sp>
    </p:spTree>
    <p:extLst>
      <p:ext uri="{BB962C8B-B14F-4D97-AF65-F5344CB8AC3E}">
        <p14:creationId xmlns:p14="http://schemas.microsoft.com/office/powerpoint/2010/main" val="347628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761291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98D8-BD44-D144-8840-3194E97F2293}"/>
              </a:ext>
            </a:extLst>
          </p:cNvPr>
          <p:cNvSpPr>
            <a:spLocks noGrp="1"/>
          </p:cNvSpPr>
          <p:nvPr>
            <p:ph type="title"/>
          </p:nvPr>
        </p:nvSpPr>
        <p:spPr>
          <a:xfrm>
            <a:off x="858520" y="0"/>
            <a:ext cx="10515600" cy="1325563"/>
          </a:xfrm>
        </p:spPr>
        <p:txBody>
          <a:bodyPr/>
          <a:lstStyle/>
          <a:p>
            <a:r>
              <a:rPr lang="en-US" dirty="0">
                <a:solidFill>
                  <a:schemeClr val="bg1"/>
                </a:solidFill>
              </a:rPr>
              <a:t>Rel</a:t>
            </a:r>
            <a:r>
              <a:rPr lang="en-US" dirty="0"/>
              <a:t>ative Mobility</a:t>
            </a:r>
          </a:p>
        </p:txBody>
      </p:sp>
      <p:sp>
        <p:nvSpPr>
          <p:cNvPr id="3" name="Content Placeholder 2">
            <a:extLst>
              <a:ext uri="{FF2B5EF4-FFF2-40B4-BE49-F238E27FC236}">
                <a16:creationId xmlns:a16="http://schemas.microsoft.com/office/drawing/2014/main" id="{B6811091-890E-D647-8B72-2D9AEBED7295}"/>
              </a:ext>
            </a:extLst>
          </p:cNvPr>
          <p:cNvSpPr>
            <a:spLocks noGrp="1"/>
          </p:cNvSpPr>
          <p:nvPr>
            <p:ph idx="1"/>
          </p:nvPr>
        </p:nvSpPr>
        <p:spPr>
          <a:xfrm>
            <a:off x="838200" y="1975490"/>
            <a:ext cx="10515600" cy="2907019"/>
          </a:xfrm>
        </p:spPr>
        <p:txBody>
          <a:bodyPr/>
          <a:lstStyle/>
          <a:p>
            <a:r>
              <a:rPr lang="en-US" dirty="0"/>
              <a:t>Multiple ways to measure changes in relative mobility:</a:t>
            </a:r>
          </a:p>
          <a:p>
            <a:pPr marL="0" indent="0">
              <a:buNone/>
            </a:pPr>
            <a:endParaRPr lang="en-US" dirty="0"/>
          </a:p>
          <a:p>
            <a:pPr lvl="1"/>
            <a:r>
              <a:rPr lang="en-US" dirty="0"/>
              <a:t>Movement across quintiles in the income distribution.</a:t>
            </a:r>
          </a:p>
          <a:p>
            <a:pPr marL="457200" lvl="1" indent="0">
              <a:buNone/>
            </a:pPr>
            <a:endParaRPr lang="en-US" dirty="0"/>
          </a:p>
          <a:p>
            <a:pPr lvl="1"/>
            <a:r>
              <a:rPr lang="en-US" dirty="0"/>
              <a:t>Rank correlation of parent and child’s incomes.</a:t>
            </a:r>
          </a:p>
        </p:txBody>
      </p:sp>
      <p:sp>
        <p:nvSpPr>
          <p:cNvPr id="4" name="Slide Number Placeholder 3">
            <a:extLst>
              <a:ext uri="{FF2B5EF4-FFF2-40B4-BE49-F238E27FC236}">
                <a16:creationId xmlns:a16="http://schemas.microsoft.com/office/drawing/2014/main" id="{08FD18BB-971D-8442-8BC8-A37C58B6D855}"/>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756988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0871-50A2-3F40-999B-CDE22503AAAB}"/>
              </a:ext>
            </a:extLst>
          </p:cNvPr>
          <p:cNvSpPr>
            <a:spLocks noGrp="1"/>
          </p:cNvSpPr>
          <p:nvPr>
            <p:ph type="title"/>
          </p:nvPr>
        </p:nvSpPr>
        <p:spPr>
          <a:xfrm>
            <a:off x="807720" y="0"/>
            <a:ext cx="10515600" cy="1325563"/>
          </a:xfrm>
        </p:spPr>
        <p:txBody>
          <a:bodyPr/>
          <a:lstStyle/>
          <a:p>
            <a:r>
              <a:rPr lang="en-US" dirty="0">
                <a:solidFill>
                  <a:schemeClr val="bg1"/>
                </a:solidFill>
              </a:rPr>
              <a:t>Mo</a:t>
            </a:r>
            <a:r>
              <a:rPr lang="en-US" dirty="0"/>
              <a:t>bility Example: Perfect Relative Mobility</a:t>
            </a:r>
          </a:p>
        </p:txBody>
      </p:sp>
      <p:pic>
        <p:nvPicPr>
          <p:cNvPr id="7" name="Content Placeholder 6" descr="A screenshot of a cell phone&#10;&#10;Description automatically generated">
            <a:extLst>
              <a:ext uri="{FF2B5EF4-FFF2-40B4-BE49-F238E27FC236}">
                <a16:creationId xmlns:a16="http://schemas.microsoft.com/office/drawing/2014/main" id="{7B4FD40E-381C-8B42-8990-F54F63D03590}"/>
              </a:ext>
            </a:extLst>
          </p:cNvPr>
          <p:cNvPicPr>
            <a:picLocks noGrp="1" noChangeAspect="1"/>
          </p:cNvPicPr>
          <p:nvPr>
            <p:ph idx="1"/>
          </p:nvPr>
        </p:nvPicPr>
        <p:blipFill>
          <a:blip r:embed="rId2"/>
          <a:stretch>
            <a:fillRect/>
          </a:stretch>
        </p:blipFill>
        <p:spPr>
          <a:xfrm>
            <a:off x="1131935" y="1109586"/>
            <a:ext cx="9867169" cy="5120640"/>
          </a:xfrm>
        </p:spPr>
      </p:pic>
      <p:sp>
        <p:nvSpPr>
          <p:cNvPr id="4" name="Slide Number Placeholder 3">
            <a:extLst>
              <a:ext uri="{FF2B5EF4-FFF2-40B4-BE49-F238E27FC236}">
                <a16:creationId xmlns:a16="http://schemas.microsoft.com/office/drawing/2014/main" id="{D267C435-6D5C-ED4E-827C-B4E402C8786B}"/>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extBox 4">
            <a:extLst>
              <a:ext uri="{FF2B5EF4-FFF2-40B4-BE49-F238E27FC236}">
                <a16:creationId xmlns:a16="http://schemas.microsoft.com/office/drawing/2014/main" id="{88605DB5-AC4E-0B4E-B8D6-2D5790FDAADD}"/>
              </a:ext>
            </a:extLst>
          </p:cNvPr>
          <p:cNvSpPr txBox="1"/>
          <p:nvPr/>
        </p:nvSpPr>
        <p:spPr>
          <a:xfrm>
            <a:off x="5753100" y="6501322"/>
            <a:ext cx="5600700" cy="307777"/>
          </a:xfrm>
          <a:prstGeom prst="rect">
            <a:avLst/>
          </a:prstGeom>
          <a:noFill/>
        </p:spPr>
        <p:txBody>
          <a:bodyPr wrap="none" rtlCol="0">
            <a:spAutoFit/>
          </a:bodyPr>
          <a:lstStyle/>
          <a:p>
            <a:r>
              <a:rPr lang="en-US" sz="1400" dirty="0">
                <a:hlinkClick r:id="rId3"/>
              </a:rPr>
              <a:t>https://www.demos.org/blog/absolute-and-relative-mobility-short-primer</a:t>
            </a:r>
            <a:endParaRPr lang="en-US" sz="1400" dirty="0"/>
          </a:p>
        </p:txBody>
      </p:sp>
      <p:sp>
        <p:nvSpPr>
          <p:cNvPr id="3" name="TextBox 2">
            <a:extLst>
              <a:ext uri="{FF2B5EF4-FFF2-40B4-BE49-F238E27FC236}">
                <a16:creationId xmlns:a16="http://schemas.microsoft.com/office/drawing/2014/main" id="{074F8D9D-C014-4ABC-B96A-9CF652A8726E}"/>
              </a:ext>
            </a:extLst>
          </p:cNvPr>
          <p:cNvSpPr txBox="1"/>
          <p:nvPr/>
        </p:nvSpPr>
        <p:spPr>
          <a:xfrm>
            <a:off x="5042807" y="5644242"/>
            <a:ext cx="1940379" cy="369332"/>
          </a:xfrm>
          <a:prstGeom prst="rect">
            <a:avLst/>
          </a:prstGeom>
          <a:solidFill>
            <a:schemeClr val="bg1"/>
          </a:solidFill>
        </p:spPr>
        <p:txBody>
          <a:bodyPr wrap="square" rtlCol="0">
            <a:spAutoFit/>
          </a:bodyPr>
          <a:lstStyle/>
          <a:p>
            <a:r>
              <a:rPr lang="en-US" b="1" dirty="0"/>
              <a:t>Parent’s Quintile</a:t>
            </a:r>
          </a:p>
        </p:txBody>
      </p:sp>
      <p:sp>
        <p:nvSpPr>
          <p:cNvPr id="8" name="TextBox 7">
            <a:extLst>
              <a:ext uri="{FF2B5EF4-FFF2-40B4-BE49-F238E27FC236}">
                <a16:creationId xmlns:a16="http://schemas.microsoft.com/office/drawing/2014/main" id="{3024D313-5882-4EB6-AFFD-EE5BF3780E14}"/>
              </a:ext>
            </a:extLst>
          </p:cNvPr>
          <p:cNvSpPr txBox="1"/>
          <p:nvPr/>
        </p:nvSpPr>
        <p:spPr>
          <a:xfrm>
            <a:off x="9200239" y="2530145"/>
            <a:ext cx="1723575" cy="369332"/>
          </a:xfrm>
          <a:prstGeom prst="rect">
            <a:avLst/>
          </a:prstGeom>
          <a:solidFill>
            <a:schemeClr val="bg1"/>
          </a:solidFill>
        </p:spPr>
        <p:txBody>
          <a:bodyPr wrap="square" rtlCol="0">
            <a:spAutoFit/>
          </a:bodyPr>
          <a:lstStyle/>
          <a:p>
            <a:r>
              <a:rPr lang="en-US" b="1" dirty="0"/>
              <a:t>Child’s Quintile</a:t>
            </a:r>
          </a:p>
        </p:txBody>
      </p:sp>
      <p:sp>
        <p:nvSpPr>
          <p:cNvPr id="6" name="TextBox 5">
            <a:extLst>
              <a:ext uri="{FF2B5EF4-FFF2-40B4-BE49-F238E27FC236}">
                <a16:creationId xmlns:a16="http://schemas.microsoft.com/office/drawing/2014/main" id="{6F67E71D-22E6-46C6-B6D9-38690282A8DC}"/>
              </a:ext>
            </a:extLst>
          </p:cNvPr>
          <p:cNvSpPr txBox="1"/>
          <p:nvPr/>
        </p:nvSpPr>
        <p:spPr>
          <a:xfrm>
            <a:off x="2558143" y="2250483"/>
            <a:ext cx="583814" cy="369332"/>
          </a:xfrm>
          <a:prstGeom prst="rect">
            <a:avLst/>
          </a:prstGeom>
          <a:noFill/>
        </p:spPr>
        <p:txBody>
          <a:bodyPr wrap="none" rtlCol="0">
            <a:spAutoFit/>
          </a:bodyPr>
          <a:lstStyle/>
          <a:p>
            <a:r>
              <a:rPr lang="en-US" dirty="0">
                <a:solidFill>
                  <a:schemeClr val="bg1"/>
                </a:solidFill>
              </a:rPr>
              <a:t>20%</a:t>
            </a:r>
          </a:p>
        </p:txBody>
      </p:sp>
      <p:sp>
        <p:nvSpPr>
          <p:cNvPr id="9" name="TextBox 8">
            <a:extLst>
              <a:ext uri="{FF2B5EF4-FFF2-40B4-BE49-F238E27FC236}">
                <a16:creationId xmlns:a16="http://schemas.microsoft.com/office/drawing/2014/main" id="{16D11F8B-F4F1-4FC3-9948-7FDF344CB9E1}"/>
              </a:ext>
            </a:extLst>
          </p:cNvPr>
          <p:cNvSpPr txBox="1"/>
          <p:nvPr/>
        </p:nvSpPr>
        <p:spPr>
          <a:xfrm>
            <a:off x="2548686" y="2772215"/>
            <a:ext cx="583814" cy="369332"/>
          </a:xfrm>
          <a:prstGeom prst="rect">
            <a:avLst/>
          </a:prstGeom>
          <a:noFill/>
        </p:spPr>
        <p:txBody>
          <a:bodyPr wrap="none" rtlCol="0">
            <a:spAutoFit/>
          </a:bodyPr>
          <a:lstStyle/>
          <a:p>
            <a:r>
              <a:rPr lang="en-US" dirty="0">
                <a:solidFill>
                  <a:schemeClr val="bg1"/>
                </a:solidFill>
              </a:rPr>
              <a:t>20%</a:t>
            </a:r>
          </a:p>
        </p:txBody>
      </p:sp>
      <p:sp>
        <p:nvSpPr>
          <p:cNvPr id="10" name="TextBox 9">
            <a:extLst>
              <a:ext uri="{FF2B5EF4-FFF2-40B4-BE49-F238E27FC236}">
                <a16:creationId xmlns:a16="http://schemas.microsoft.com/office/drawing/2014/main" id="{3F3B8531-9132-47C0-87FC-2EAD66B8D5E7}"/>
              </a:ext>
            </a:extLst>
          </p:cNvPr>
          <p:cNvSpPr txBox="1"/>
          <p:nvPr/>
        </p:nvSpPr>
        <p:spPr>
          <a:xfrm>
            <a:off x="2548686" y="3347122"/>
            <a:ext cx="583814" cy="369332"/>
          </a:xfrm>
          <a:prstGeom prst="rect">
            <a:avLst/>
          </a:prstGeom>
          <a:noFill/>
        </p:spPr>
        <p:txBody>
          <a:bodyPr wrap="none" rtlCol="0">
            <a:spAutoFit/>
          </a:bodyPr>
          <a:lstStyle/>
          <a:p>
            <a:r>
              <a:rPr lang="en-US" dirty="0">
                <a:solidFill>
                  <a:schemeClr val="bg1"/>
                </a:solidFill>
              </a:rPr>
              <a:t>20%</a:t>
            </a:r>
          </a:p>
        </p:txBody>
      </p:sp>
      <p:sp>
        <p:nvSpPr>
          <p:cNvPr id="11" name="TextBox 10">
            <a:extLst>
              <a:ext uri="{FF2B5EF4-FFF2-40B4-BE49-F238E27FC236}">
                <a16:creationId xmlns:a16="http://schemas.microsoft.com/office/drawing/2014/main" id="{AB265D10-A287-4FC3-BA0C-D94157B0F5A1}"/>
              </a:ext>
            </a:extLst>
          </p:cNvPr>
          <p:cNvSpPr txBox="1"/>
          <p:nvPr/>
        </p:nvSpPr>
        <p:spPr>
          <a:xfrm>
            <a:off x="2548686" y="4006979"/>
            <a:ext cx="583814" cy="369332"/>
          </a:xfrm>
          <a:prstGeom prst="rect">
            <a:avLst/>
          </a:prstGeom>
          <a:noFill/>
        </p:spPr>
        <p:txBody>
          <a:bodyPr wrap="none" rtlCol="0">
            <a:spAutoFit/>
          </a:bodyPr>
          <a:lstStyle/>
          <a:p>
            <a:r>
              <a:rPr lang="en-US" dirty="0">
                <a:solidFill>
                  <a:schemeClr val="bg1"/>
                </a:solidFill>
              </a:rPr>
              <a:t>20%</a:t>
            </a:r>
          </a:p>
        </p:txBody>
      </p:sp>
      <p:sp>
        <p:nvSpPr>
          <p:cNvPr id="12" name="TextBox 11">
            <a:extLst>
              <a:ext uri="{FF2B5EF4-FFF2-40B4-BE49-F238E27FC236}">
                <a16:creationId xmlns:a16="http://schemas.microsoft.com/office/drawing/2014/main" id="{527F7495-0FCA-4179-8182-C0C031F7BC86}"/>
              </a:ext>
            </a:extLst>
          </p:cNvPr>
          <p:cNvSpPr txBox="1"/>
          <p:nvPr/>
        </p:nvSpPr>
        <p:spPr>
          <a:xfrm>
            <a:off x="2548686" y="4575252"/>
            <a:ext cx="583814" cy="369332"/>
          </a:xfrm>
          <a:prstGeom prst="rect">
            <a:avLst/>
          </a:prstGeom>
          <a:noFill/>
        </p:spPr>
        <p:txBody>
          <a:bodyPr wrap="none" rtlCol="0">
            <a:spAutoFit/>
          </a:bodyPr>
          <a:lstStyle/>
          <a:p>
            <a:r>
              <a:rPr lang="en-US" dirty="0">
                <a:solidFill>
                  <a:schemeClr val="bg1"/>
                </a:solidFill>
              </a:rPr>
              <a:t>20%</a:t>
            </a:r>
          </a:p>
        </p:txBody>
      </p:sp>
    </p:spTree>
    <p:extLst>
      <p:ext uri="{BB962C8B-B14F-4D97-AF65-F5344CB8AC3E}">
        <p14:creationId xmlns:p14="http://schemas.microsoft.com/office/powerpoint/2010/main" val="2651953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ACA7B-A5AD-1144-A195-1D28B126367E}"/>
              </a:ext>
            </a:extLst>
          </p:cNvPr>
          <p:cNvSpPr>
            <a:spLocks noGrp="1"/>
          </p:cNvSpPr>
          <p:nvPr>
            <p:ph type="title"/>
          </p:nvPr>
        </p:nvSpPr>
        <p:spPr>
          <a:xfrm>
            <a:off x="868680" y="0"/>
            <a:ext cx="10515600" cy="1325563"/>
          </a:xfrm>
        </p:spPr>
        <p:txBody>
          <a:bodyPr/>
          <a:lstStyle/>
          <a:p>
            <a:r>
              <a:rPr lang="en-US" dirty="0">
                <a:solidFill>
                  <a:schemeClr val="bg1"/>
                </a:solidFill>
              </a:rPr>
              <a:t>Tra</a:t>
            </a:r>
            <a:r>
              <a:rPr lang="en-US" dirty="0"/>
              <a:t>nsition Probabilities in the United States</a:t>
            </a:r>
          </a:p>
        </p:txBody>
      </p:sp>
      <p:pic>
        <p:nvPicPr>
          <p:cNvPr id="7" name="Content Placeholder 6" descr="A screenshot of a cell phone&#10;&#10;Description automatically generated">
            <a:extLst>
              <a:ext uri="{FF2B5EF4-FFF2-40B4-BE49-F238E27FC236}">
                <a16:creationId xmlns:a16="http://schemas.microsoft.com/office/drawing/2014/main" id="{91497E0B-646D-0B44-A541-9E72FB4C4BAE}"/>
              </a:ext>
            </a:extLst>
          </p:cNvPr>
          <p:cNvPicPr>
            <a:picLocks noGrp="1" noChangeAspect="1"/>
          </p:cNvPicPr>
          <p:nvPr>
            <p:ph idx="1"/>
          </p:nvPr>
        </p:nvPicPr>
        <p:blipFill>
          <a:blip r:embed="rId2"/>
          <a:stretch>
            <a:fillRect/>
          </a:stretch>
        </p:blipFill>
        <p:spPr>
          <a:xfrm>
            <a:off x="1769767" y="1018146"/>
            <a:ext cx="8652465" cy="5212080"/>
          </a:xfrm>
        </p:spPr>
      </p:pic>
      <p:sp>
        <p:nvSpPr>
          <p:cNvPr id="4" name="Slide Number Placeholder 3">
            <a:extLst>
              <a:ext uri="{FF2B5EF4-FFF2-40B4-BE49-F238E27FC236}">
                <a16:creationId xmlns:a16="http://schemas.microsoft.com/office/drawing/2014/main" id="{241F1872-6C8C-894B-8A6D-4BFBBF046DD1}"/>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5" name="TextBox 4">
            <a:extLst>
              <a:ext uri="{FF2B5EF4-FFF2-40B4-BE49-F238E27FC236}">
                <a16:creationId xmlns:a16="http://schemas.microsoft.com/office/drawing/2014/main" id="{F176C38C-C913-FE42-8E43-1AD6A9EF966C}"/>
              </a:ext>
            </a:extLst>
          </p:cNvPr>
          <p:cNvSpPr txBox="1"/>
          <p:nvPr/>
        </p:nvSpPr>
        <p:spPr>
          <a:xfrm>
            <a:off x="5152571" y="6499997"/>
            <a:ext cx="6464077" cy="307777"/>
          </a:xfrm>
          <a:prstGeom prst="rect">
            <a:avLst/>
          </a:prstGeom>
          <a:noFill/>
        </p:spPr>
        <p:txBody>
          <a:bodyPr wrap="none" rtlCol="0">
            <a:spAutoFit/>
          </a:bodyPr>
          <a:lstStyle/>
          <a:p>
            <a:r>
              <a:rPr lang="en-US" sz="1400" dirty="0">
                <a:hlinkClick r:id="rId3"/>
              </a:rPr>
              <a:t>https://www.brookings.edu/wp-content/uploads/2016/06/11_generations_isaacs.pdf</a:t>
            </a:r>
            <a:endParaRPr lang="en-US" sz="1400" dirty="0"/>
          </a:p>
        </p:txBody>
      </p:sp>
      <p:sp>
        <p:nvSpPr>
          <p:cNvPr id="8" name="Rectangle 7">
            <a:extLst>
              <a:ext uri="{FF2B5EF4-FFF2-40B4-BE49-F238E27FC236}">
                <a16:creationId xmlns:a16="http://schemas.microsoft.com/office/drawing/2014/main" id="{B27DC849-F809-8A4E-A5E3-8CE3C8DB3015}"/>
              </a:ext>
            </a:extLst>
          </p:cNvPr>
          <p:cNvSpPr/>
          <p:nvPr/>
        </p:nvSpPr>
        <p:spPr>
          <a:xfrm>
            <a:off x="1828801" y="1079500"/>
            <a:ext cx="2032000" cy="618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961F0E6-ED98-4E44-814E-B64F75A2A6B8}"/>
              </a:ext>
            </a:extLst>
          </p:cNvPr>
          <p:cNvSpPr/>
          <p:nvPr/>
        </p:nvSpPr>
        <p:spPr>
          <a:xfrm>
            <a:off x="3458212" y="4552581"/>
            <a:ext cx="491490" cy="4914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92FFB3C-E5A6-4A50-B002-9C8672ECCD18}"/>
              </a:ext>
            </a:extLst>
          </p:cNvPr>
          <p:cNvSpPr/>
          <p:nvPr/>
        </p:nvSpPr>
        <p:spPr>
          <a:xfrm>
            <a:off x="3464564" y="1698171"/>
            <a:ext cx="491490" cy="49149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EC51D1A-7BAF-4698-B454-D61219038FF9}"/>
              </a:ext>
            </a:extLst>
          </p:cNvPr>
          <p:cNvSpPr/>
          <p:nvPr/>
        </p:nvSpPr>
        <p:spPr>
          <a:xfrm>
            <a:off x="7263134" y="2342061"/>
            <a:ext cx="491490" cy="49149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CE1C993-3500-443D-9539-B086CF5F2F2D}"/>
              </a:ext>
            </a:extLst>
          </p:cNvPr>
          <p:cNvSpPr/>
          <p:nvPr/>
        </p:nvSpPr>
        <p:spPr>
          <a:xfrm>
            <a:off x="7263134" y="4950726"/>
            <a:ext cx="491490" cy="4914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75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animBg="1"/>
      <p:bldP spid="9" grpId="1"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7FDB-41E6-8F44-8203-70547DE15A7F}"/>
              </a:ext>
            </a:extLst>
          </p:cNvPr>
          <p:cNvSpPr>
            <a:spLocks noGrp="1"/>
          </p:cNvSpPr>
          <p:nvPr>
            <p:ph type="title"/>
          </p:nvPr>
        </p:nvSpPr>
        <p:spPr>
          <a:xfrm>
            <a:off x="746760" y="0"/>
            <a:ext cx="10515600" cy="1325563"/>
          </a:xfrm>
        </p:spPr>
        <p:txBody>
          <a:bodyPr/>
          <a:lstStyle/>
          <a:p>
            <a:r>
              <a:rPr lang="en-US" dirty="0">
                <a:solidFill>
                  <a:schemeClr val="bg1"/>
                </a:solidFill>
              </a:rPr>
              <a:t>Edu</a:t>
            </a:r>
            <a:r>
              <a:rPr lang="en-US" dirty="0"/>
              <a:t>cational Mobility</a:t>
            </a:r>
          </a:p>
        </p:txBody>
      </p:sp>
      <p:sp>
        <p:nvSpPr>
          <p:cNvPr id="4" name="Slide Number Placeholder 3">
            <a:extLst>
              <a:ext uri="{FF2B5EF4-FFF2-40B4-BE49-F238E27FC236}">
                <a16:creationId xmlns:a16="http://schemas.microsoft.com/office/drawing/2014/main" id="{4F280D12-9C4E-BC47-B531-110C52C20380}"/>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5" name="Picture 4">
            <a:extLst>
              <a:ext uri="{FF2B5EF4-FFF2-40B4-BE49-F238E27FC236}">
                <a16:creationId xmlns:a16="http://schemas.microsoft.com/office/drawing/2014/main" id="{9AF0C39B-D4AE-5147-BF9F-8542C6C34641}"/>
              </a:ext>
            </a:extLst>
          </p:cNvPr>
          <p:cNvPicPr>
            <a:picLocks noChangeAspect="1"/>
          </p:cNvPicPr>
          <p:nvPr/>
        </p:nvPicPr>
        <p:blipFill>
          <a:blip r:embed="rId2"/>
          <a:stretch>
            <a:fillRect/>
          </a:stretch>
        </p:blipFill>
        <p:spPr>
          <a:xfrm>
            <a:off x="1741908" y="977076"/>
            <a:ext cx="8708183" cy="5212080"/>
          </a:xfrm>
          <a:prstGeom prst="rect">
            <a:avLst/>
          </a:prstGeom>
        </p:spPr>
      </p:pic>
      <p:sp>
        <p:nvSpPr>
          <p:cNvPr id="6" name="TextBox 5">
            <a:extLst>
              <a:ext uri="{FF2B5EF4-FFF2-40B4-BE49-F238E27FC236}">
                <a16:creationId xmlns:a16="http://schemas.microsoft.com/office/drawing/2014/main" id="{E906545A-6122-6E4D-9A3C-B0D63E3654BE}"/>
              </a:ext>
            </a:extLst>
          </p:cNvPr>
          <p:cNvSpPr txBox="1"/>
          <p:nvPr/>
        </p:nvSpPr>
        <p:spPr>
          <a:xfrm>
            <a:off x="5091952" y="6456851"/>
            <a:ext cx="6451381" cy="276999"/>
          </a:xfrm>
          <a:prstGeom prst="rect">
            <a:avLst/>
          </a:prstGeom>
          <a:noFill/>
        </p:spPr>
        <p:txBody>
          <a:bodyPr wrap="none" rtlCol="0">
            <a:spAutoFit/>
          </a:bodyPr>
          <a:lstStyle/>
          <a:p>
            <a:r>
              <a:rPr lang="en-US" sz="1200" dirty="0">
                <a:hlinkClick r:id="rId3"/>
              </a:rPr>
              <a:t>https://www.brookings.edu/blog/social-mobility-memos/2014/10/27/the-inheritance-of-education/</a:t>
            </a:r>
            <a:endParaRPr lang="en-US" sz="1200" dirty="0"/>
          </a:p>
        </p:txBody>
      </p:sp>
    </p:spTree>
    <p:extLst>
      <p:ext uri="{BB962C8B-B14F-4D97-AF65-F5344CB8AC3E}">
        <p14:creationId xmlns:p14="http://schemas.microsoft.com/office/powerpoint/2010/main" val="426340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00437-65F2-8C46-8C4A-9A8C309D6DD0}"/>
              </a:ext>
            </a:extLst>
          </p:cNvPr>
          <p:cNvSpPr>
            <a:spLocks noGrp="1"/>
          </p:cNvSpPr>
          <p:nvPr>
            <p:ph type="title"/>
          </p:nvPr>
        </p:nvSpPr>
        <p:spPr>
          <a:xfrm>
            <a:off x="746760" y="0"/>
            <a:ext cx="10515600" cy="1325563"/>
          </a:xfrm>
        </p:spPr>
        <p:txBody>
          <a:bodyPr/>
          <a:lstStyle/>
          <a:p>
            <a:r>
              <a:rPr lang="en-US" dirty="0">
                <a:solidFill>
                  <a:schemeClr val="bg1"/>
                </a:solidFill>
              </a:rPr>
              <a:t>Edu</a:t>
            </a:r>
            <a:r>
              <a:rPr lang="en-US" dirty="0"/>
              <a:t>cation Does Matter – at All Income Levels</a:t>
            </a:r>
          </a:p>
        </p:txBody>
      </p:sp>
      <p:pic>
        <p:nvPicPr>
          <p:cNvPr id="7" name="Content Placeholder 6" descr="A screenshot of a cell phone&#10;&#10;Description automatically generated">
            <a:extLst>
              <a:ext uri="{FF2B5EF4-FFF2-40B4-BE49-F238E27FC236}">
                <a16:creationId xmlns:a16="http://schemas.microsoft.com/office/drawing/2014/main" id="{C7171106-4A06-C540-AEA3-E6065FDD889C}"/>
              </a:ext>
            </a:extLst>
          </p:cNvPr>
          <p:cNvPicPr>
            <a:picLocks noGrp="1" noChangeAspect="1"/>
          </p:cNvPicPr>
          <p:nvPr>
            <p:ph idx="1"/>
          </p:nvPr>
        </p:nvPicPr>
        <p:blipFill>
          <a:blip r:embed="rId2"/>
          <a:stretch>
            <a:fillRect/>
          </a:stretch>
        </p:blipFill>
        <p:spPr>
          <a:xfrm>
            <a:off x="0" y="1475537"/>
            <a:ext cx="12067355" cy="4288787"/>
          </a:xfrm>
        </p:spPr>
      </p:pic>
      <p:sp>
        <p:nvSpPr>
          <p:cNvPr id="4" name="Slide Number Placeholder 3">
            <a:extLst>
              <a:ext uri="{FF2B5EF4-FFF2-40B4-BE49-F238E27FC236}">
                <a16:creationId xmlns:a16="http://schemas.microsoft.com/office/drawing/2014/main" id="{4D73E48D-E590-4644-8348-159B0128DE25}"/>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24</a:t>
            </a:fld>
            <a:endParaRPr lang="en-GB"/>
          </a:p>
        </p:txBody>
      </p:sp>
      <p:sp>
        <p:nvSpPr>
          <p:cNvPr id="8" name="TextBox 7">
            <a:extLst>
              <a:ext uri="{FF2B5EF4-FFF2-40B4-BE49-F238E27FC236}">
                <a16:creationId xmlns:a16="http://schemas.microsoft.com/office/drawing/2014/main" id="{F79C83E2-1C5D-734A-B48C-73A907C51073}"/>
              </a:ext>
            </a:extLst>
          </p:cNvPr>
          <p:cNvSpPr txBox="1"/>
          <p:nvPr/>
        </p:nvSpPr>
        <p:spPr>
          <a:xfrm>
            <a:off x="5593976" y="6428045"/>
            <a:ext cx="6077689" cy="276999"/>
          </a:xfrm>
          <a:prstGeom prst="rect">
            <a:avLst/>
          </a:prstGeom>
          <a:noFill/>
        </p:spPr>
        <p:txBody>
          <a:bodyPr wrap="none" rtlCol="0">
            <a:spAutoFit/>
          </a:bodyPr>
          <a:lstStyle/>
          <a:p>
            <a:r>
              <a:rPr lang="en-US" sz="1200" dirty="0">
                <a:hlinkClick r:id="rId3"/>
              </a:rPr>
              <a:t>https://www.brookings.edu/wp-content/uploads/2016/06/02_economic_mobility_sawhill.pdf</a:t>
            </a:r>
            <a:endParaRPr lang="en-US" sz="1200" dirty="0"/>
          </a:p>
        </p:txBody>
      </p:sp>
      <p:sp>
        <p:nvSpPr>
          <p:cNvPr id="6" name="Oval 5">
            <a:extLst>
              <a:ext uri="{FF2B5EF4-FFF2-40B4-BE49-F238E27FC236}">
                <a16:creationId xmlns:a16="http://schemas.microsoft.com/office/drawing/2014/main" id="{668EAEAB-97AC-448B-BBB0-A8A5507855B7}"/>
              </a:ext>
            </a:extLst>
          </p:cNvPr>
          <p:cNvSpPr/>
          <p:nvPr/>
        </p:nvSpPr>
        <p:spPr>
          <a:xfrm>
            <a:off x="7870192" y="1900821"/>
            <a:ext cx="491490" cy="49149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445CED7-A9FE-4326-B55D-FD8FD99FF0FE}"/>
              </a:ext>
            </a:extLst>
          </p:cNvPr>
          <p:cNvSpPr/>
          <p:nvPr/>
        </p:nvSpPr>
        <p:spPr>
          <a:xfrm>
            <a:off x="4859024" y="1943916"/>
            <a:ext cx="491490" cy="49149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D3BF8C84-A1D1-4749-809A-82ABD109D1A5}"/>
              </a:ext>
            </a:extLst>
          </p:cNvPr>
          <p:cNvSpPr/>
          <p:nvPr/>
        </p:nvSpPr>
        <p:spPr>
          <a:xfrm>
            <a:off x="11267444" y="2587806"/>
            <a:ext cx="491490" cy="4914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577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0"/>
            <a:ext cx="10515600" cy="1325563"/>
          </a:xfrm>
        </p:spPr>
        <p:txBody>
          <a:bodyPr/>
          <a:lstStyle/>
          <a:p>
            <a:r>
              <a:rPr lang="en-US" dirty="0">
                <a:solidFill>
                  <a:schemeClr val="bg1"/>
                </a:solidFill>
              </a:rPr>
              <a:t>Tra</a:t>
            </a:r>
            <a:r>
              <a:rPr lang="en-US" dirty="0"/>
              <a:t>nsitions: International Comparisons</a:t>
            </a:r>
          </a:p>
        </p:txBody>
      </p:sp>
      <p:sp>
        <p:nvSpPr>
          <p:cNvPr id="4" name="Slide Number Placeholder 3">
            <a:extLst>
              <a:ext uri="{FF2B5EF4-FFF2-40B4-BE49-F238E27FC236}">
                <a16:creationId xmlns:a16="http://schemas.microsoft.com/office/drawing/2014/main" id="{CB994391-A037-42D0-906C-187BB297664B}"/>
              </a:ext>
            </a:extLst>
          </p:cNvPr>
          <p:cNvSpPr>
            <a:spLocks noGrp="1"/>
          </p:cNvSpPr>
          <p:nvPr>
            <p:ph type="sldNum" sz="quarter" idx="12"/>
          </p:nvPr>
        </p:nvSpPr>
        <p:spPr/>
        <p:txBody>
          <a:bodyPr/>
          <a:lstStyle/>
          <a:p>
            <a:fld id="{D9F085D5-EC86-4F6A-B501-C1359CB39116}" type="slidenum">
              <a:rPr lang="en-US" smtClean="0"/>
              <a:pPr/>
              <a:t>25</a:t>
            </a:fld>
            <a:endParaRPr lang="en-US" dirty="0"/>
          </a:p>
        </p:txBody>
      </p:sp>
      <p:cxnSp>
        <p:nvCxnSpPr>
          <p:cNvPr id="7" name="Straight Connector 6">
            <a:extLst>
              <a:ext uri="{FF2B5EF4-FFF2-40B4-BE49-F238E27FC236}">
                <a16:creationId xmlns:a16="http://schemas.microsoft.com/office/drawing/2014/main" id="{9282F4B6-A172-4E44-9BB2-C7E8C87349DA}"/>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284" y="1035446"/>
            <a:ext cx="6322417" cy="5212080"/>
          </a:xfrm>
          <a:prstGeom prst="rect">
            <a:avLst/>
          </a:prstGeom>
        </p:spPr>
      </p:pic>
      <p:sp>
        <p:nvSpPr>
          <p:cNvPr id="3" name="TextBox 2">
            <a:extLst>
              <a:ext uri="{FF2B5EF4-FFF2-40B4-BE49-F238E27FC236}">
                <a16:creationId xmlns:a16="http://schemas.microsoft.com/office/drawing/2014/main" id="{F9DA529A-EF00-479B-AB30-C47677229901}"/>
              </a:ext>
            </a:extLst>
          </p:cNvPr>
          <p:cNvSpPr txBox="1"/>
          <p:nvPr/>
        </p:nvSpPr>
        <p:spPr>
          <a:xfrm>
            <a:off x="3070454" y="6176269"/>
            <a:ext cx="8393708" cy="307777"/>
          </a:xfrm>
          <a:prstGeom prst="rect">
            <a:avLst/>
          </a:prstGeom>
          <a:noFill/>
        </p:spPr>
        <p:txBody>
          <a:bodyPr wrap="none" rtlCol="0">
            <a:spAutoFit/>
          </a:bodyPr>
          <a:lstStyle/>
          <a:p>
            <a:r>
              <a:rPr lang="en-US" sz="1400" dirty="0"/>
              <a:t>Source:  : https://equitablegrowth.org/research-paper/are-todays-inequalities-limiting-tomorrows-opportunities</a:t>
            </a:r>
          </a:p>
        </p:txBody>
      </p:sp>
    </p:spTree>
    <p:extLst>
      <p:ext uri="{BB962C8B-B14F-4D97-AF65-F5344CB8AC3E}">
        <p14:creationId xmlns:p14="http://schemas.microsoft.com/office/powerpoint/2010/main" val="486158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EE70D-9CB1-C244-9E3D-021D68F50346}"/>
              </a:ext>
            </a:extLst>
          </p:cNvPr>
          <p:cNvSpPr>
            <a:spLocks noGrp="1"/>
          </p:cNvSpPr>
          <p:nvPr>
            <p:ph type="title"/>
          </p:nvPr>
        </p:nvSpPr>
        <p:spPr>
          <a:xfrm>
            <a:off x="706120" y="0"/>
            <a:ext cx="10515600" cy="1325563"/>
          </a:xfrm>
        </p:spPr>
        <p:txBody>
          <a:bodyPr/>
          <a:lstStyle/>
          <a:p>
            <a:r>
              <a:rPr lang="en-US" dirty="0">
                <a:solidFill>
                  <a:schemeClr val="bg1"/>
                </a:solidFill>
              </a:rPr>
              <a:t> Ref</a:t>
            </a:r>
            <a:r>
              <a:rPr lang="en-US" dirty="0"/>
              <a:t>lections on the American Dream</a:t>
            </a:r>
          </a:p>
        </p:txBody>
      </p:sp>
      <p:pic>
        <p:nvPicPr>
          <p:cNvPr id="5" name="Content Placeholder 4">
            <a:extLst>
              <a:ext uri="{FF2B5EF4-FFF2-40B4-BE49-F238E27FC236}">
                <a16:creationId xmlns:a16="http://schemas.microsoft.com/office/drawing/2014/main" id="{9926622D-94AB-4C48-B596-8D4CF248778D}"/>
              </a:ext>
            </a:extLst>
          </p:cNvPr>
          <p:cNvPicPr>
            <a:picLocks noGrp="1" noChangeAspect="1"/>
          </p:cNvPicPr>
          <p:nvPr>
            <p:ph idx="1"/>
          </p:nvPr>
        </p:nvPicPr>
        <p:blipFill>
          <a:blip r:embed="rId2"/>
          <a:stretch>
            <a:fillRect/>
          </a:stretch>
        </p:blipFill>
        <p:spPr>
          <a:xfrm>
            <a:off x="2611650" y="1018146"/>
            <a:ext cx="6968700" cy="5212080"/>
          </a:xfrm>
          <a:prstGeom prst="rect">
            <a:avLst/>
          </a:prstGeom>
        </p:spPr>
      </p:pic>
      <p:sp>
        <p:nvSpPr>
          <p:cNvPr id="4" name="Slide Number Placeholder 3">
            <a:extLst>
              <a:ext uri="{FF2B5EF4-FFF2-40B4-BE49-F238E27FC236}">
                <a16:creationId xmlns:a16="http://schemas.microsoft.com/office/drawing/2014/main" id="{3E2225A5-C446-4441-B1B1-5E0179EB279A}"/>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6" name="Rectangle 5">
            <a:extLst>
              <a:ext uri="{FF2B5EF4-FFF2-40B4-BE49-F238E27FC236}">
                <a16:creationId xmlns:a16="http://schemas.microsoft.com/office/drawing/2014/main" id="{58D446AA-8071-1E4E-A35F-9229F4A0FE72}"/>
              </a:ext>
            </a:extLst>
          </p:cNvPr>
          <p:cNvSpPr/>
          <p:nvPr/>
        </p:nvSpPr>
        <p:spPr>
          <a:xfrm>
            <a:off x="5538281" y="6334780"/>
            <a:ext cx="6096000" cy="523220"/>
          </a:xfrm>
          <a:prstGeom prst="rect">
            <a:avLst/>
          </a:prstGeom>
        </p:spPr>
        <p:txBody>
          <a:bodyPr>
            <a:spAutoFit/>
          </a:bodyPr>
          <a:lstStyle/>
          <a:p>
            <a:r>
              <a:rPr lang="en-US" sz="1400" dirty="0">
                <a:hlinkClick r:id="rId3"/>
              </a:rPr>
              <a:t>https://www.brookings.edu/blog/social-mobility-memos/2018/01/11/raj-chetty-in-14-charts-big-findings-on-opportunity-and-mobility-we-should-know/</a:t>
            </a:r>
            <a:endParaRPr lang="en-US" sz="1400" dirty="0"/>
          </a:p>
        </p:txBody>
      </p:sp>
    </p:spTree>
    <p:extLst>
      <p:ext uri="{BB962C8B-B14F-4D97-AF65-F5344CB8AC3E}">
        <p14:creationId xmlns:p14="http://schemas.microsoft.com/office/powerpoint/2010/main" val="3410855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B3B9-1791-5646-B0D2-B4E189E03354}"/>
              </a:ext>
            </a:extLst>
          </p:cNvPr>
          <p:cNvSpPr>
            <a:spLocks noGrp="1"/>
          </p:cNvSpPr>
          <p:nvPr>
            <p:ph type="title"/>
          </p:nvPr>
        </p:nvSpPr>
        <p:spPr>
          <a:xfrm>
            <a:off x="868680" y="0"/>
            <a:ext cx="10515600" cy="1325563"/>
          </a:xfrm>
        </p:spPr>
        <p:txBody>
          <a:bodyPr/>
          <a:lstStyle/>
          <a:p>
            <a:r>
              <a:rPr lang="en-US" dirty="0">
                <a:solidFill>
                  <a:schemeClr val="bg1"/>
                </a:solidFill>
              </a:rPr>
              <a:t>Rel</a:t>
            </a:r>
            <a:r>
              <a:rPr lang="en-US" dirty="0"/>
              <a:t>ative Mobility – Rank Correlation</a:t>
            </a:r>
          </a:p>
        </p:txBody>
      </p:sp>
      <p:sp>
        <p:nvSpPr>
          <p:cNvPr id="3" name="Content Placeholder 2">
            <a:extLst>
              <a:ext uri="{FF2B5EF4-FFF2-40B4-BE49-F238E27FC236}">
                <a16:creationId xmlns:a16="http://schemas.microsoft.com/office/drawing/2014/main" id="{8AE539FA-33AF-F549-9825-E0A87A61819D}"/>
              </a:ext>
            </a:extLst>
          </p:cNvPr>
          <p:cNvSpPr>
            <a:spLocks noGrp="1"/>
          </p:cNvSpPr>
          <p:nvPr>
            <p:ph idx="1"/>
          </p:nvPr>
        </p:nvSpPr>
        <p:spPr>
          <a:xfrm>
            <a:off x="1421295" y="1325563"/>
            <a:ext cx="8743122" cy="4351338"/>
          </a:xfrm>
        </p:spPr>
        <p:txBody>
          <a:bodyPr>
            <a:normAutofit lnSpcReduction="10000"/>
          </a:bodyPr>
          <a:lstStyle/>
          <a:p>
            <a:r>
              <a:rPr lang="en-US" dirty="0"/>
              <a:t>Rank-based correlation</a:t>
            </a:r>
          </a:p>
          <a:p>
            <a:pPr marL="0" indent="0">
              <a:buNone/>
            </a:pPr>
            <a:endParaRPr lang="en-US" dirty="0"/>
          </a:p>
          <a:p>
            <a:pPr lvl="1"/>
            <a:r>
              <a:rPr lang="en-US" dirty="0"/>
              <a:t>What are the ranks?</a:t>
            </a:r>
          </a:p>
          <a:p>
            <a:pPr lvl="2"/>
            <a:r>
              <a:rPr lang="en-US" dirty="0"/>
              <a:t>Rank children based on their incomes relative to other children in the same birth cohort</a:t>
            </a:r>
          </a:p>
          <a:p>
            <a:pPr lvl="2"/>
            <a:r>
              <a:rPr lang="en-US" dirty="0"/>
              <a:t>Rank parents of these children based on their incomes relative to other parents </a:t>
            </a:r>
          </a:p>
          <a:p>
            <a:pPr marL="914400" lvl="2" indent="0">
              <a:buNone/>
            </a:pPr>
            <a:endParaRPr lang="en-US" dirty="0"/>
          </a:p>
          <a:p>
            <a:pPr lvl="1"/>
            <a:r>
              <a:rPr lang="en-US" dirty="0"/>
              <a:t>Ask: How correlated are these measures?</a:t>
            </a:r>
          </a:p>
          <a:p>
            <a:pPr lvl="2"/>
            <a:r>
              <a:rPr lang="en-US" dirty="0"/>
              <a:t>Answer: How much does a child’s income rank in adulthood depend on their parent’s income rank when they were growing up?</a:t>
            </a:r>
          </a:p>
        </p:txBody>
      </p:sp>
      <p:sp>
        <p:nvSpPr>
          <p:cNvPr id="4" name="Slide Number Placeholder 3">
            <a:extLst>
              <a:ext uri="{FF2B5EF4-FFF2-40B4-BE49-F238E27FC236}">
                <a16:creationId xmlns:a16="http://schemas.microsoft.com/office/drawing/2014/main" id="{82880298-4C5B-8249-AC25-3C100CA869B9}"/>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409935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E0BDE0-FB94-427C-9571-7B901DF83CDC}"/>
              </a:ext>
            </a:extLst>
          </p:cNvPr>
          <p:cNvPicPr>
            <a:picLocks noChangeAspect="1"/>
          </p:cNvPicPr>
          <p:nvPr/>
        </p:nvPicPr>
        <p:blipFill>
          <a:blip r:embed="rId3"/>
          <a:stretch>
            <a:fillRect/>
          </a:stretch>
        </p:blipFill>
        <p:spPr>
          <a:xfrm>
            <a:off x="1283368" y="326056"/>
            <a:ext cx="7851007" cy="5888256"/>
          </a:xfrm>
          <a:prstGeom prst="rect">
            <a:avLst/>
          </a:prstGeom>
        </p:spPr>
      </p:pic>
      <p:sp>
        <p:nvSpPr>
          <p:cNvPr id="4" name="TextBox 3">
            <a:extLst>
              <a:ext uri="{FF2B5EF4-FFF2-40B4-BE49-F238E27FC236}">
                <a16:creationId xmlns:a16="http://schemas.microsoft.com/office/drawing/2014/main" id="{7530EE42-504A-4B9A-BD49-878D29FF29D6}"/>
              </a:ext>
            </a:extLst>
          </p:cNvPr>
          <p:cNvSpPr txBox="1"/>
          <p:nvPr/>
        </p:nvSpPr>
        <p:spPr>
          <a:xfrm flipH="1">
            <a:off x="9504911" y="6391696"/>
            <a:ext cx="3104046" cy="276999"/>
          </a:xfrm>
          <a:prstGeom prst="rect">
            <a:avLst/>
          </a:prstGeom>
          <a:noFill/>
        </p:spPr>
        <p:txBody>
          <a:bodyPr wrap="square" rtlCol="0">
            <a:spAutoFit/>
          </a:bodyPr>
          <a:lstStyle/>
          <a:p>
            <a:r>
              <a:rPr lang="en-US" sz="1200" dirty="0"/>
              <a:t>Graph from Chetty et al (2014)</a:t>
            </a:r>
          </a:p>
        </p:txBody>
      </p:sp>
      <p:sp>
        <p:nvSpPr>
          <p:cNvPr id="2" name="TextBox 1">
            <a:extLst>
              <a:ext uri="{FF2B5EF4-FFF2-40B4-BE49-F238E27FC236}">
                <a16:creationId xmlns:a16="http://schemas.microsoft.com/office/drawing/2014/main" id="{B61D3CE3-FABD-444F-9B8A-4FF2E9D68D04}"/>
              </a:ext>
            </a:extLst>
          </p:cNvPr>
          <p:cNvSpPr txBox="1"/>
          <p:nvPr/>
        </p:nvSpPr>
        <p:spPr>
          <a:xfrm>
            <a:off x="8721090" y="1230868"/>
            <a:ext cx="2545120" cy="646331"/>
          </a:xfrm>
          <a:prstGeom prst="rect">
            <a:avLst/>
          </a:prstGeom>
          <a:noFill/>
        </p:spPr>
        <p:txBody>
          <a:bodyPr wrap="none" rtlCol="0">
            <a:spAutoFit/>
          </a:bodyPr>
          <a:lstStyle/>
          <a:p>
            <a:r>
              <a:rPr lang="en-US" dirty="0"/>
              <a:t>68</a:t>
            </a:r>
            <a:r>
              <a:rPr lang="en-US" baseline="30000" dirty="0"/>
              <a:t>th</a:t>
            </a:r>
            <a:r>
              <a:rPr lang="en-US" dirty="0"/>
              <a:t> percentile for child if</a:t>
            </a:r>
          </a:p>
          <a:p>
            <a:r>
              <a:rPr lang="en-US" dirty="0"/>
              <a:t>parent in 99</a:t>
            </a:r>
            <a:r>
              <a:rPr lang="en-US" baseline="30000" dirty="0"/>
              <a:t>th</a:t>
            </a:r>
            <a:r>
              <a:rPr lang="en-US" dirty="0"/>
              <a:t> percentile</a:t>
            </a:r>
          </a:p>
        </p:txBody>
      </p:sp>
      <p:sp>
        <p:nvSpPr>
          <p:cNvPr id="5" name="TextBox 4">
            <a:extLst>
              <a:ext uri="{FF2B5EF4-FFF2-40B4-BE49-F238E27FC236}">
                <a16:creationId xmlns:a16="http://schemas.microsoft.com/office/drawing/2014/main" id="{90B38B9D-A731-46E2-8B19-BF136D798260}"/>
              </a:ext>
            </a:extLst>
          </p:cNvPr>
          <p:cNvSpPr txBox="1"/>
          <p:nvPr/>
        </p:nvSpPr>
        <p:spPr>
          <a:xfrm>
            <a:off x="2221230" y="4366498"/>
            <a:ext cx="2312300" cy="646331"/>
          </a:xfrm>
          <a:prstGeom prst="rect">
            <a:avLst/>
          </a:prstGeom>
          <a:noFill/>
        </p:spPr>
        <p:txBody>
          <a:bodyPr wrap="none" rtlCol="0">
            <a:spAutoFit/>
          </a:bodyPr>
          <a:lstStyle/>
          <a:p>
            <a:r>
              <a:rPr lang="en-US" dirty="0"/>
              <a:t>30</a:t>
            </a:r>
            <a:r>
              <a:rPr lang="en-US" baseline="30000" dirty="0"/>
              <a:t>th</a:t>
            </a:r>
            <a:r>
              <a:rPr lang="en-US" dirty="0"/>
              <a:t> percentile child if </a:t>
            </a:r>
          </a:p>
          <a:p>
            <a:r>
              <a:rPr lang="en-US" dirty="0"/>
              <a:t>parent in 1</a:t>
            </a:r>
            <a:r>
              <a:rPr lang="en-US" baseline="30000" dirty="0"/>
              <a:t>st</a:t>
            </a:r>
            <a:r>
              <a:rPr lang="en-US" dirty="0"/>
              <a:t> percentile</a:t>
            </a:r>
          </a:p>
        </p:txBody>
      </p:sp>
    </p:spTree>
    <p:extLst>
      <p:ext uri="{BB962C8B-B14F-4D97-AF65-F5344CB8AC3E}">
        <p14:creationId xmlns:p14="http://schemas.microsoft.com/office/powerpoint/2010/main" val="379154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AD9E80-D5EE-6746-A9E1-85A5006B79D6}"/>
              </a:ext>
            </a:extLst>
          </p:cNvPr>
          <p:cNvPicPr>
            <a:picLocks noChangeAspect="1"/>
          </p:cNvPicPr>
          <p:nvPr/>
        </p:nvPicPr>
        <p:blipFill>
          <a:blip r:embed="rId2"/>
          <a:stretch>
            <a:fillRect/>
          </a:stretch>
        </p:blipFill>
        <p:spPr>
          <a:xfrm>
            <a:off x="2088993" y="792875"/>
            <a:ext cx="6585450" cy="5344129"/>
          </a:xfrm>
          <a:prstGeom prst="rect">
            <a:avLst/>
          </a:prstGeom>
        </p:spPr>
      </p:pic>
      <p:sp>
        <p:nvSpPr>
          <p:cNvPr id="8" name="TextBox 7">
            <a:extLst>
              <a:ext uri="{FF2B5EF4-FFF2-40B4-BE49-F238E27FC236}">
                <a16:creationId xmlns:a16="http://schemas.microsoft.com/office/drawing/2014/main" id="{C5852507-1BAE-374E-B351-B0708FF920D5}"/>
              </a:ext>
            </a:extLst>
          </p:cNvPr>
          <p:cNvSpPr txBox="1"/>
          <p:nvPr/>
        </p:nvSpPr>
        <p:spPr>
          <a:xfrm>
            <a:off x="4058799" y="1929186"/>
            <a:ext cx="2028611" cy="343664"/>
          </a:xfrm>
          <a:prstGeom prst="rect">
            <a:avLst/>
          </a:prstGeom>
          <a:noFill/>
        </p:spPr>
        <p:txBody>
          <a:bodyPr wrap="square" rtlCol="0">
            <a:spAutoFit/>
          </a:bodyPr>
          <a:lstStyle/>
          <a:p>
            <a:r>
              <a:rPr lang="en-US" dirty="0">
                <a:solidFill>
                  <a:srgbClr val="2B414D"/>
                </a:solidFill>
              </a:rPr>
              <a:t>Extreme cases:</a:t>
            </a:r>
          </a:p>
        </p:txBody>
      </p:sp>
      <p:sp>
        <p:nvSpPr>
          <p:cNvPr id="9" name="TextBox 8">
            <a:extLst>
              <a:ext uri="{FF2B5EF4-FFF2-40B4-BE49-F238E27FC236}">
                <a16:creationId xmlns:a16="http://schemas.microsoft.com/office/drawing/2014/main" id="{A055E9BC-74D1-F34B-8722-19408F6D4DB2}"/>
              </a:ext>
            </a:extLst>
          </p:cNvPr>
          <p:cNvSpPr txBox="1"/>
          <p:nvPr/>
        </p:nvSpPr>
        <p:spPr>
          <a:xfrm>
            <a:off x="6087410" y="4021011"/>
            <a:ext cx="1561107" cy="343664"/>
          </a:xfrm>
          <a:prstGeom prst="rect">
            <a:avLst/>
          </a:prstGeom>
          <a:noFill/>
        </p:spPr>
        <p:txBody>
          <a:bodyPr wrap="none" rtlCol="0">
            <a:spAutoFit/>
          </a:bodyPr>
          <a:lstStyle/>
          <a:p>
            <a:r>
              <a:rPr lang="en-US" dirty="0">
                <a:solidFill>
                  <a:srgbClr val="2B414D"/>
                </a:solidFill>
              </a:rPr>
              <a:t>perfect mobility</a:t>
            </a:r>
          </a:p>
        </p:txBody>
      </p:sp>
      <p:cxnSp>
        <p:nvCxnSpPr>
          <p:cNvPr id="10" name="Straight Arrow Connector 9">
            <a:extLst>
              <a:ext uri="{FF2B5EF4-FFF2-40B4-BE49-F238E27FC236}">
                <a16:creationId xmlns:a16="http://schemas.microsoft.com/office/drawing/2014/main" id="{15AAC139-BED9-4D49-A8DC-DB5F788FA082}"/>
              </a:ext>
            </a:extLst>
          </p:cNvPr>
          <p:cNvCxnSpPr>
            <a:cxnSpLocks/>
          </p:cNvCxnSpPr>
          <p:nvPr/>
        </p:nvCxnSpPr>
        <p:spPr>
          <a:xfrm flipV="1">
            <a:off x="6709635" y="3649723"/>
            <a:ext cx="120743" cy="485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BED1863-30E4-2F48-9A99-C5CFAD72D2AA}"/>
              </a:ext>
            </a:extLst>
          </p:cNvPr>
          <p:cNvSpPr txBox="1"/>
          <p:nvPr/>
        </p:nvSpPr>
        <p:spPr>
          <a:xfrm>
            <a:off x="5705709" y="1352733"/>
            <a:ext cx="1162254" cy="343664"/>
          </a:xfrm>
          <a:prstGeom prst="rect">
            <a:avLst/>
          </a:prstGeom>
          <a:noFill/>
        </p:spPr>
        <p:txBody>
          <a:bodyPr wrap="none" rtlCol="0">
            <a:spAutoFit/>
          </a:bodyPr>
          <a:lstStyle/>
          <a:p>
            <a:r>
              <a:rPr lang="en-US" dirty="0">
                <a:solidFill>
                  <a:srgbClr val="2B414D"/>
                </a:solidFill>
              </a:rPr>
              <a:t>no mobility</a:t>
            </a:r>
          </a:p>
        </p:txBody>
      </p:sp>
      <p:cxnSp>
        <p:nvCxnSpPr>
          <p:cNvPr id="12" name="Straight Arrow Connector 11">
            <a:extLst>
              <a:ext uri="{FF2B5EF4-FFF2-40B4-BE49-F238E27FC236}">
                <a16:creationId xmlns:a16="http://schemas.microsoft.com/office/drawing/2014/main" id="{DB345DF8-75AC-4447-87C4-A9F7110CD08F}"/>
              </a:ext>
            </a:extLst>
          </p:cNvPr>
          <p:cNvCxnSpPr>
            <a:cxnSpLocks/>
          </p:cNvCxnSpPr>
          <p:nvPr/>
        </p:nvCxnSpPr>
        <p:spPr>
          <a:xfrm>
            <a:off x="6770007" y="1784370"/>
            <a:ext cx="310239" cy="328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264D003-75E7-D846-9E5B-CE781AE322FB}"/>
              </a:ext>
            </a:extLst>
          </p:cNvPr>
          <p:cNvSpPr/>
          <p:nvPr/>
        </p:nvSpPr>
        <p:spPr>
          <a:xfrm>
            <a:off x="2088993" y="792875"/>
            <a:ext cx="3616716" cy="356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A23ED5-F4EC-A346-BFBE-B0E60A098B4D}"/>
              </a:ext>
            </a:extLst>
          </p:cNvPr>
          <p:cNvSpPr>
            <a:spLocks noGrp="1"/>
          </p:cNvSpPr>
          <p:nvPr>
            <p:ph type="title"/>
          </p:nvPr>
        </p:nvSpPr>
        <p:spPr>
          <a:xfrm>
            <a:off x="736600" y="0"/>
            <a:ext cx="10515600" cy="1325563"/>
          </a:xfrm>
        </p:spPr>
        <p:txBody>
          <a:bodyPr/>
          <a:lstStyle/>
          <a:p>
            <a:r>
              <a:rPr lang="en-US" dirty="0">
                <a:solidFill>
                  <a:schemeClr val="bg1"/>
                </a:solidFill>
              </a:rPr>
              <a:t>Inte</a:t>
            </a:r>
            <a:r>
              <a:rPr lang="en-US" dirty="0"/>
              <a:t>rgenerational Mobility – The Abstract</a:t>
            </a:r>
          </a:p>
        </p:txBody>
      </p:sp>
      <p:sp>
        <p:nvSpPr>
          <p:cNvPr id="4" name="Slide Number Placeholder 3">
            <a:extLst>
              <a:ext uri="{FF2B5EF4-FFF2-40B4-BE49-F238E27FC236}">
                <a16:creationId xmlns:a16="http://schemas.microsoft.com/office/drawing/2014/main" id="{66F8B408-1F87-9A49-A690-BD7D02F7627F}"/>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271246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587265" y="1253331"/>
            <a:ext cx="11205342" cy="4351338"/>
          </a:xfrm>
        </p:spPr>
        <p:txBody>
          <a:bodyPr>
            <a:normAutofit lnSpcReduction="10000"/>
          </a:bodyPr>
          <a:lstStyle/>
          <a:p>
            <a:r>
              <a:rPr lang="en-US" dirty="0"/>
              <a:t>Contemporary Economic Policy</a:t>
            </a:r>
          </a:p>
          <a:p>
            <a:pPr lvl="1"/>
            <a:r>
              <a:rPr lang="en-US" dirty="0"/>
              <a:t>Week 1 (3/11): 	US Economy &amp; Coronavirus Economics</a:t>
            </a:r>
          </a:p>
          <a:p>
            <a:pPr lvl="1"/>
            <a:r>
              <a:rPr lang="en-US" dirty="0"/>
              <a:t>Week 2 (3/18):	Federal Debt (Brian Peterson, Central College)</a:t>
            </a:r>
          </a:p>
          <a:p>
            <a:pPr lvl="1"/>
            <a:r>
              <a:rPr lang="en-US" dirty="0"/>
              <a:t>Week 3 (3/25):	Trade and Globalization (Alan Deardorff, Univ. of Michigan)</a:t>
            </a:r>
          </a:p>
          <a:p>
            <a:pPr lvl="1"/>
            <a:r>
              <a:rPr lang="en-US" dirty="0"/>
              <a:t>Week 4 (4/1):	Healthcare Economics (Veronika </a:t>
            </a:r>
            <a:r>
              <a:rPr lang="en-US" dirty="0" err="1"/>
              <a:t>Dolar</a:t>
            </a:r>
            <a:r>
              <a:rPr lang="en-US" dirty="0"/>
              <a:t>, SUNY-Old Westbury)</a:t>
            </a:r>
          </a:p>
          <a:p>
            <a:pPr lvl="1"/>
            <a:r>
              <a:rPr lang="en-US" dirty="0"/>
              <a:t>Week 5 (4/8):	Economics of Immigration (Jennifer Alix-Garcia, Oregon St. Univ.)</a:t>
            </a:r>
          </a:p>
          <a:p>
            <a:pPr lvl="1"/>
            <a:r>
              <a:rPr lang="en-US" dirty="0"/>
              <a:t>Week 6 (4/15):	Economic Inequality (Kyle </a:t>
            </a:r>
            <a:r>
              <a:rPr lang="en-US" dirty="0" err="1"/>
              <a:t>Montanio</a:t>
            </a:r>
            <a:r>
              <a:rPr lang="en-US" dirty="0"/>
              <a:t>, Colorado University - Denver)</a:t>
            </a:r>
          </a:p>
          <a:p>
            <a:pPr lvl="1"/>
            <a:r>
              <a:rPr lang="en-US" b="1" dirty="0"/>
              <a:t>Week 7 (4/22):	Economic Mobility (Kathryn Wilson, Kent State University)</a:t>
            </a:r>
          </a:p>
          <a:p>
            <a:pPr lvl="1"/>
            <a:r>
              <a:rPr lang="en-US" dirty="0"/>
              <a:t>Week 8 (4/29):	Discrimination in US Policy History (Jon </a:t>
            </a:r>
            <a:r>
              <a:rPr lang="en-US" dirty="0" err="1"/>
              <a:t>Haveman</a:t>
            </a:r>
            <a:r>
              <a:rPr lang="en-US" dirty="0"/>
              <a:t>, NEED)</a:t>
            </a:r>
          </a:p>
          <a:p>
            <a:pPr lvl="1"/>
            <a:r>
              <a:rPr lang="en-US" dirty="0"/>
              <a:t>Week 9 (5/6):	The Black-White Wealth Gap (Mike Shor, Univ. of Connecticut)</a:t>
            </a:r>
          </a:p>
          <a:p>
            <a:pPr lvl="1"/>
            <a:r>
              <a:rPr lang="en-US" dirty="0"/>
              <a:t>Week 10 (5/13):	The Gender Wage Gap (Mallika </a:t>
            </a:r>
            <a:r>
              <a:rPr lang="en-US" dirty="0" err="1"/>
              <a:t>Pung</a:t>
            </a:r>
            <a:r>
              <a:rPr lang="en-US" dirty="0"/>
              <a:t>, Univ. of New Mexico)</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841921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6FB198-89EC-CA47-967B-D5EFF512142E}"/>
              </a:ext>
            </a:extLst>
          </p:cNvPr>
          <p:cNvPicPr>
            <a:picLocks noChangeAspect="1"/>
          </p:cNvPicPr>
          <p:nvPr/>
        </p:nvPicPr>
        <p:blipFill>
          <a:blip r:embed="rId2"/>
          <a:stretch>
            <a:fillRect/>
          </a:stretch>
        </p:blipFill>
        <p:spPr>
          <a:xfrm>
            <a:off x="2088993" y="794810"/>
            <a:ext cx="6580481" cy="5340096"/>
          </a:xfrm>
          <a:prstGeom prst="rect">
            <a:avLst/>
          </a:prstGeom>
        </p:spPr>
      </p:pic>
      <p:sp>
        <p:nvSpPr>
          <p:cNvPr id="6" name="Rectangle 5">
            <a:extLst>
              <a:ext uri="{FF2B5EF4-FFF2-40B4-BE49-F238E27FC236}">
                <a16:creationId xmlns:a16="http://schemas.microsoft.com/office/drawing/2014/main" id="{52464930-A320-704E-9BB9-44D9574B9E87}"/>
              </a:ext>
            </a:extLst>
          </p:cNvPr>
          <p:cNvSpPr/>
          <p:nvPr/>
        </p:nvSpPr>
        <p:spPr>
          <a:xfrm>
            <a:off x="2088993" y="792875"/>
            <a:ext cx="3616716" cy="356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6C7882-104A-A645-9676-C50D85A2EE56}"/>
              </a:ext>
            </a:extLst>
          </p:cNvPr>
          <p:cNvSpPr>
            <a:spLocks noGrp="1"/>
          </p:cNvSpPr>
          <p:nvPr>
            <p:ph type="title"/>
          </p:nvPr>
        </p:nvSpPr>
        <p:spPr>
          <a:xfrm>
            <a:off x="736600" y="0"/>
            <a:ext cx="10515600" cy="1325563"/>
          </a:xfrm>
        </p:spPr>
        <p:txBody>
          <a:bodyPr/>
          <a:lstStyle/>
          <a:p>
            <a:r>
              <a:rPr lang="en-US" dirty="0">
                <a:solidFill>
                  <a:schemeClr val="bg1"/>
                </a:solidFill>
              </a:rPr>
              <a:t>Inte</a:t>
            </a:r>
            <a:r>
              <a:rPr lang="en-US" dirty="0"/>
              <a:t>rgenerational Mobility – The Abstract</a:t>
            </a:r>
          </a:p>
        </p:txBody>
      </p:sp>
      <p:sp>
        <p:nvSpPr>
          <p:cNvPr id="4" name="Slide Number Placeholder 3">
            <a:extLst>
              <a:ext uri="{FF2B5EF4-FFF2-40B4-BE49-F238E27FC236}">
                <a16:creationId xmlns:a16="http://schemas.microsoft.com/office/drawing/2014/main" id="{7146E9C6-689B-4A4B-A5C6-4EA9F2647DED}"/>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7" name="TextBox 6">
            <a:extLst>
              <a:ext uri="{FF2B5EF4-FFF2-40B4-BE49-F238E27FC236}">
                <a16:creationId xmlns:a16="http://schemas.microsoft.com/office/drawing/2014/main" id="{73B5EEC0-5D49-BB42-BCD3-49D1B8A4F28E}"/>
              </a:ext>
            </a:extLst>
          </p:cNvPr>
          <p:cNvSpPr txBox="1"/>
          <p:nvPr/>
        </p:nvSpPr>
        <p:spPr>
          <a:xfrm>
            <a:off x="6386042" y="4060194"/>
            <a:ext cx="1677703" cy="369332"/>
          </a:xfrm>
          <a:prstGeom prst="rect">
            <a:avLst/>
          </a:prstGeom>
          <a:noFill/>
        </p:spPr>
        <p:txBody>
          <a:bodyPr wrap="none" rtlCol="0">
            <a:spAutoFit/>
          </a:bodyPr>
          <a:lstStyle/>
          <a:p>
            <a:r>
              <a:rPr lang="en-US" dirty="0">
                <a:solidFill>
                  <a:srgbClr val="2B414D"/>
                </a:solidFill>
              </a:rPr>
              <a:t>perfect mobility</a:t>
            </a:r>
          </a:p>
        </p:txBody>
      </p:sp>
      <p:sp>
        <p:nvSpPr>
          <p:cNvPr id="8" name="TextBox 7">
            <a:extLst>
              <a:ext uri="{FF2B5EF4-FFF2-40B4-BE49-F238E27FC236}">
                <a16:creationId xmlns:a16="http://schemas.microsoft.com/office/drawing/2014/main" id="{99BD5B7B-A693-DC45-8E92-B5A66E06985F}"/>
              </a:ext>
            </a:extLst>
          </p:cNvPr>
          <p:cNvSpPr txBox="1"/>
          <p:nvPr/>
        </p:nvSpPr>
        <p:spPr>
          <a:xfrm>
            <a:off x="8474798" y="1753776"/>
            <a:ext cx="1684585" cy="369332"/>
          </a:xfrm>
          <a:prstGeom prst="rect">
            <a:avLst/>
          </a:prstGeom>
          <a:noFill/>
        </p:spPr>
        <p:txBody>
          <a:bodyPr wrap="square" rtlCol="0">
            <a:spAutoFit/>
          </a:bodyPr>
          <a:lstStyle/>
          <a:p>
            <a:r>
              <a:rPr lang="en-US" dirty="0">
                <a:solidFill>
                  <a:srgbClr val="2B414D"/>
                </a:solidFill>
              </a:rPr>
              <a:t>actual mobility</a:t>
            </a:r>
          </a:p>
        </p:txBody>
      </p:sp>
      <p:sp>
        <p:nvSpPr>
          <p:cNvPr id="9" name="TextBox 8">
            <a:extLst>
              <a:ext uri="{FF2B5EF4-FFF2-40B4-BE49-F238E27FC236}">
                <a16:creationId xmlns:a16="http://schemas.microsoft.com/office/drawing/2014/main" id="{FC794285-8F3C-394C-96A2-6531618DA4D6}"/>
              </a:ext>
            </a:extLst>
          </p:cNvPr>
          <p:cNvSpPr txBox="1"/>
          <p:nvPr/>
        </p:nvSpPr>
        <p:spPr>
          <a:xfrm>
            <a:off x="5975833" y="995408"/>
            <a:ext cx="1249060" cy="369332"/>
          </a:xfrm>
          <a:prstGeom prst="rect">
            <a:avLst/>
          </a:prstGeom>
          <a:noFill/>
        </p:spPr>
        <p:txBody>
          <a:bodyPr wrap="none" rtlCol="0">
            <a:spAutoFit/>
          </a:bodyPr>
          <a:lstStyle/>
          <a:p>
            <a:r>
              <a:rPr lang="en-US" dirty="0">
                <a:solidFill>
                  <a:srgbClr val="2B414D"/>
                </a:solidFill>
              </a:rPr>
              <a:t>no mobility</a:t>
            </a:r>
          </a:p>
        </p:txBody>
      </p:sp>
      <p:sp>
        <p:nvSpPr>
          <p:cNvPr id="10" name="TextBox 9">
            <a:extLst>
              <a:ext uri="{FF2B5EF4-FFF2-40B4-BE49-F238E27FC236}">
                <a16:creationId xmlns:a16="http://schemas.microsoft.com/office/drawing/2014/main" id="{F5B260E2-7846-7047-B569-390CA8E5341A}"/>
              </a:ext>
            </a:extLst>
          </p:cNvPr>
          <p:cNvSpPr txBox="1"/>
          <p:nvPr/>
        </p:nvSpPr>
        <p:spPr>
          <a:xfrm>
            <a:off x="6046643" y="1243599"/>
            <a:ext cx="1066717" cy="307777"/>
          </a:xfrm>
          <a:prstGeom prst="rect">
            <a:avLst/>
          </a:prstGeom>
          <a:noFill/>
        </p:spPr>
        <p:txBody>
          <a:bodyPr wrap="square" rtlCol="0">
            <a:spAutoFit/>
          </a:bodyPr>
          <a:lstStyle/>
          <a:p>
            <a:pPr algn="ctr"/>
            <a:r>
              <a:rPr lang="en-US" sz="1400" dirty="0">
                <a:solidFill>
                  <a:srgbClr val="2B414D"/>
                </a:solidFill>
              </a:rPr>
              <a:t>slope=1</a:t>
            </a:r>
          </a:p>
        </p:txBody>
      </p:sp>
      <p:sp>
        <p:nvSpPr>
          <p:cNvPr id="11" name="TextBox 10">
            <a:extLst>
              <a:ext uri="{FF2B5EF4-FFF2-40B4-BE49-F238E27FC236}">
                <a16:creationId xmlns:a16="http://schemas.microsoft.com/office/drawing/2014/main" id="{0E4FD19D-7DB2-3E4F-9C0D-2BBEC8D2C3A8}"/>
              </a:ext>
            </a:extLst>
          </p:cNvPr>
          <p:cNvSpPr txBox="1"/>
          <p:nvPr/>
        </p:nvSpPr>
        <p:spPr>
          <a:xfrm>
            <a:off x="8783731" y="2062490"/>
            <a:ext cx="1066717" cy="307777"/>
          </a:xfrm>
          <a:prstGeom prst="rect">
            <a:avLst/>
          </a:prstGeom>
          <a:noFill/>
        </p:spPr>
        <p:txBody>
          <a:bodyPr wrap="square" rtlCol="0">
            <a:spAutoFit/>
          </a:bodyPr>
          <a:lstStyle/>
          <a:p>
            <a:pPr algn="ctr"/>
            <a:r>
              <a:rPr lang="en-US" sz="1400" dirty="0">
                <a:solidFill>
                  <a:srgbClr val="2B414D"/>
                </a:solidFill>
              </a:rPr>
              <a:t>slope=0.34</a:t>
            </a:r>
          </a:p>
        </p:txBody>
      </p:sp>
      <p:sp>
        <p:nvSpPr>
          <p:cNvPr id="12" name="TextBox 11">
            <a:extLst>
              <a:ext uri="{FF2B5EF4-FFF2-40B4-BE49-F238E27FC236}">
                <a16:creationId xmlns:a16="http://schemas.microsoft.com/office/drawing/2014/main" id="{09EBDE94-4BB4-B54A-8395-B1FD3CB3F0F7}"/>
              </a:ext>
            </a:extLst>
          </p:cNvPr>
          <p:cNvSpPr txBox="1"/>
          <p:nvPr/>
        </p:nvSpPr>
        <p:spPr>
          <a:xfrm>
            <a:off x="6641900" y="4296732"/>
            <a:ext cx="1066717" cy="307777"/>
          </a:xfrm>
          <a:prstGeom prst="rect">
            <a:avLst/>
          </a:prstGeom>
          <a:noFill/>
        </p:spPr>
        <p:txBody>
          <a:bodyPr wrap="square" rtlCol="0">
            <a:spAutoFit/>
          </a:bodyPr>
          <a:lstStyle/>
          <a:p>
            <a:pPr algn="ctr"/>
            <a:r>
              <a:rPr lang="en-US" sz="1400" dirty="0">
                <a:solidFill>
                  <a:srgbClr val="2B414D"/>
                </a:solidFill>
              </a:rPr>
              <a:t>slope=0</a:t>
            </a:r>
          </a:p>
        </p:txBody>
      </p:sp>
      <p:cxnSp>
        <p:nvCxnSpPr>
          <p:cNvPr id="13" name="Straight Arrow Connector 12">
            <a:extLst>
              <a:ext uri="{FF2B5EF4-FFF2-40B4-BE49-F238E27FC236}">
                <a16:creationId xmlns:a16="http://schemas.microsoft.com/office/drawing/2014/main" id="{7731A8C0-69C1-BA45-B4A1-814869B68A13}"/>
              </a:ext>
            </a:extLst>
          </p:cNvPr>
          <p:cNvCxnSpPr>
            <a:cxnSpLocks/>
          </p:cNvCxnSpPr>
          <p:nvPr/>
        </p:nvCxnSpPr>
        <p:spPr>
          <a:xfrm flipH="1">
            <a:off x="8164669" y="2123108"/>
            <a:ext cx="356309" cy="551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7B84ED3-D2B1-6842-87B0-4CBFB3480B51}"/>
              </a:ext>
            </a:extLst>
          </p:cNvPr>
          <p:cNvCxnSpPr>
            <a:cxnSpLocks/>
          </p:cNvCxnSpPr>
          <p:nvPr/>
        </p:nvCxnSpPr>
        <p:spPr>
          <a:xfrm flipV="1">
            <a:off x="7286326" y="3573154"/>
            <a:ext cx="129761" cy="522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C4D36C-9947-384A-8499-475CF235CF00}"/>
              </a:ext>
            </a:extLst>
          </p:cNvPr>
          <p:cNvCxnSpPr>
            <a:cxnSpLocks/>
          </p:cNvCxnSpPr>
          <p:nvPr/>
        </p:nvCxnSpPr>
        <p:spPr>
          <a:xfrm>
            <a:off x="7119621" y="1459283"/>
            <a:ext cx="333410" cy="353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A3F13D-7E4D-C347-BA88-483869FE0FBB}"/>
              </a:ext>
            </a:extLst>
          </p:cNvPr>
          <p:cNvSpPr txBox="1"/>
          <p:nvPr/>
        </p:nvSpPr>
        <p:spPr>
          <a:xfrm>
            <a:off x="8824046" y="2991570"/>
            <a:ext cx="2743199" cy="1200329"/>
          </a:xfrm>
          <a:prstGeom prst="rect">
            <a:avLst/>
          </a:prstGeom>
          <a:noFill/>
        </p:spPr>
        <p:txBody>
          <a:bodyPr wrap="square" rtlCol="0">
            <a:spAutoFit/>
          </a:bodyPr>
          <a:lstStyle/>
          <a:p>
            <a:r>
              <a:rPr lang="en-US" dirty="0">
                <a:solidFill>
                  <a:srgbClr val="2B414D"/>
                </a:solidFill>
              </a:rPr>
              <a:t>Note that any imprecision in the data will make mobility appear closer to perfect than it is.</a:t>
            </a:r>
          </a:p>
        </p:txBody>
      </p:sp>
    </p:spTree>
    <p:extLst>
      <p:ext uri="{BB962C8B-B14F-4D97-AF65-F5344CB8AC3E}">
        <p14:creationId xmlns:p14="http://schemas.microsoft.com/office/powerpoint/2010/main" val="25884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469F1-20D3-1D42-9DA8-CB1519669A7E}"/>
              </a:ext>
            </a:extLst>
          </p:cNvPr>
          <p:cNvSpPr>
            <a:spLocks noGrp="1"/>
          </p:cNvSpPr>
          <p:nvPr>
            <p:ph type="title"/>
          </p:nvPr>
        </p:nvSpPr>
        <p:spPr>
          <a:xfrm>
            <a:off x="858520" y="0"/>
            <a:ext cx="10515600" cy="1325563"/>
          </a:xfrm>
        </p:spPr>
        <p:txBody>
          <a:bodyPr/>
          <a:lstStyle/>
          <a:p>
            <a:r>
              <a:rPr lang="en-US" dirty="0">
                <a:solidFill>
                  <a:schemeClr val="bg1"/>
                </a:solidFill>
              </a:rPr>
              <a:t>An</a:t>
            </a:r>
            <a:r>
              <a:rPr lang="en-US" dirty="0"/>
              <a:t> International Comparison</a:t>
            </a:r>
          </a:p>
        </p:txBody>
      </p:sp>
      <p:pic>
        <p:nvPicPr>
          <p:cNvPr id="6" name="Content Placeholder 5" descr="A close up of a map&#10;&#10;Description automatically generated">
            <a:extLst>
              <a:ext uri="{FF2B5EF4-FFF2-40B4-BE49-F238E27FC236}">
                <a16:creationId xmlns:a16="http://schemas.microsoft.com/office/drawing/2014/main" id="{9F908F14-028B-0946-BE72-89016AA1B74C}"/>
              </a:ext>
            </a:extLst>
          </p:cNvPr>
          <p:cNvPicPr>
            <a:picLocks noGrp="1" noChangeAspect="1"/>
          </p:cNvPicPr>
          <p:nvPr>
            <p:ph idx="1"/>
          </p:nvPr>
        </p:nvPicPr>
        <p:blipFill>
          <a:blip r:embed="rId2"/>
          <a:stretch>
            <a:fillRect/>
          </a:stretch>
        </p:blipFill>
        <p:spPr>
          <a:xfrm>
            <a:off x="2534412" y="1018146"/>
            <a:ext cx="7123176" cy="5212080"/>
          </a:xfrm>
        </p:spPr>
      </p:pic>
      <p:sp>
        <p:nvSpPr>
          <p:cNvPr id="4" name="Slide Number Placeholder 3">
            <a:extLst>
              <a:ext uri="{FF2B5EF4-FFF2-40B4-BE49-F238E27FC236}">
                <a16:creationId xmlns:a16="http://schemas.microsoft.com/office/drawing/2014/main" id="{111CAF71-BBDC-E24A-9F87-3072571E492F}"/>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7" name="Rectangle 6">
            <a:extLst>
              <a:ext uri="{FF2B5EF4-FFF2-40B4-BE49-F238E27FC236}">
                <a16:creationId xmlns:a16="http://schemas.microsoft.com/office/drawing/2014/main" id="{37140BEF-366B-5348-A932-527483C73A93}"/>
              </a:ext>
            </a:extLst>
          </p:cNvPr>
          <p:cNvSpPr/>
          <p:nvPr/>
        </p:nvSpPr>
        <p:spPr>
          <a:xfrm>
            <a:off x="7520089" y="6412788"/>
            <a:ext cx="4061112" cy="276999"/>
          </a:xfrm>
          <a:prstGeom prst="rect">
            <a:avLst/>
          </a:prstGeom>
        </p:spPr>
        <p:txBody>
          <a:bodyPr wrap="none">
            <a:spAutoFit/>
          </a:bodyPr>
          <a:lstStyle/>
          <a:p>
            <a:r>
              <a:rPr lang="en-US" sz="1200" dirty="0">
                <a:hlinkClick r:id="rId3"/>
              </a:rPr>
              <a:t>https://scholar.harvard.edu/files/hendren/files/geo_slides.pdf</a:t>
            </a:r>
            <a:endParaRPr lang="en-US" sz="1200" dirty="0"/>
          </a:p>
        </p:txBody>
      </p:sp>
      <p:sp>
        <p:nvSpPr>
          <p:cNvPr id="3" name="Rectangle 2">
            <a:extLst>
              <a:ext uri="{FF2B5EF4-FFF2-40B4-BE49-F238E27FC236}">
                <a16:creationId xmlns:a16="http://schemas.microsoft.com/office/drawing/2014/main" id="{3876B314-0F64-D142-BD17-25D918010F06}"/>
              </a:ext>
            </a:extLst>
          </p:cNvPr>
          <p:cNvSpPr/>
          <p:nvPr/>
        </p:nvSpPr>
        <p:spPr>
          <a:xfrm>
            <a:off x="4715691" y="5995851"/>
            <a:ext cx="2730138" cy="23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403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720" y="0"/>
            <a:ext cx="10515600" cy="1325563"/>
          </a:xfrm>
        </p:spPr>
        <p:txBody>
          <a:bodyPr/>
          <a:lstStyle/>
          <a:p>
            <a:r>
              <a:rPr lang="en-US" dirty="0">
                <a:solidFill>
                  <a:schemeClr val="bg1"/>
                </a:solidFill>
              </a:rPr>
              <a:t>Mo</a:t>
            </a:r>
            <a:r>
              <a:rPr lang="en-US" dirty="0"/>
              <a:t>bility – What’s the Right Amount?</a:t>
            </a:r>
          </a:p>
        </p:txBody>
      </p:sp>
      <p:sp>
        <p:nvSpPr>
          <p:cNvPr id="3" name="Content Placeholder 2"/>
          <p:cNvSpPr>
            <a:spLocks noGrp="1"/>
          </p:cNvSpPr>
          <p:nvPr>
            <p:ph sz="half" idx="1"/>
          </p:nvPr>
        </p:nvSpPr>
        <p:spPr>
          <a:xfrm>
            <a:off x="573930" y="1809339"/>
            <a:ext cx="9755689" cy="4238324"/>
          </a:xfrm>
        </p:spPr>
        <p:txBody>
          <a:bodyPr anchor="ctr" anchorCtr="0">
            <a:normAutofit/>
          </a:bodyPr>
          <a:lstStyle/>
          <a:p>
            <a:pPr marL="0" indent="0">
              <a:buNone/>
            </a:pPr>
            <a:r>
              <a:rPr lang="en-US" dirty="0"/>
              <a:t>Rank-based correlation, cont’d</a:t>
            </a:r>
          </a:p>
          <a:p>
            <a:pPr lvl="2">
              <a:buFontTx/>
              <a:buChar char="-"/>
            </a:pPr>
            <a:endParaRPr lang="en-US" b="0" dirty="0">
              <a:solidFill>
                <a:schemeClr val="tx1"/>
              </a:solidFill>
            </a:endParaRPr>
          </a:p>
          <a:p>
            <a:pPr lvl="1">
              <a:buFontTx/>
              <a:buChar char="-"/>
            </a:pPr>
            <a:r>
              <a:rPr lang="en-US" dirty="0">
                <a:solidFill>
                  <a:schemeClr val="tx1"/>
                </a:solidFill>
              </a:rPr>
              <a:t>Is 0.34 too high or is it reasonable?</a:t>
            </a:r>
          </a:p>
          <a:p>
            <a:pPr marL="914400" lvl="2" indent="0">
              <a:buNone/>
            </a:pPr>
            <a:endParaRPr lang="en-US" dirty="0">
              <a:solidFill>
                <a:schemeClr val="tx1"/>
              </a:solidFill>
            </a:endParaRPr>
          </a:p>
          <a:p>
            <a:pPr lvl="1">
              <a:buFontTx/>
              <a:buChar char="-"/>
            </a:pPr>
            <a:r>
              <a:rPr lang="en-US" dirty="0">
                <a:solidFill>
                  <a:schemeClr val="tx1"/>
                </a:solidFill>
              </a:rPr>
              <a:t>This number has not changed significantly in the past 50 years. But inequality (the spread of the distribution) has increased, meaning that which family one is born into has greater consequences for one’s quality of life.</a:t>
            </a:r>
          </a:p>
          <a:p>
            <a:pPr marL="457200" lvl="1" indent="0">
              <a:buNone/>
            </a:pPr>
            <a:endParaRPr lang="en-US" dirty="0">
              <a:solidFill>
                <a:schemeClr val="tx1"/>
              </a:solidFill>
            </a:endParaRPr>
          </a:p>
          <a:p>
            <a:pPr marL="0" indent="0">
              <a:buNone/>
            </a:pPr>
            <a:endParaRPr lang="en-US" dirty="0"/>
          </a:p>
        </p:txBody>
      </p:sp>
      <p:sp>
        <p:nvSpPr>
          <p:cNvPr id="4" name="Slide Number Placeholder 3">
            <a:extLst>
              <a:ext uri="{FF2B5EF4-FFF2-40B4-BE49-F238E27FC236}">
                <a16:creationId xmlns:a16="http://schemas.microsoft.com/office/drawing/2014/main" id="{CB994391-A037-42D0-906C-187BB297664B}"/>
              </a:ext>
            </a:extLst>
          </p:cNvPr>
          <p:cNvSpPr>
            <a:spLocks noGrp="1"/>
          </p:cNvSpPr>
          <p:nvPr>
            <p:ph type="sldNum" sz="quarter" idx="12"/>
          </p:nvPr>
        </p:nvSpPr>
        <p:spPr/>
        <p:txBody>
          <a:bodyPr/>
          <a:lstStyle/>
          <a:p>
            <a:fld id="{D9F085D5-EC86-4F6A-B501-C1359CB39116}" type="slidenum">
              <a:rPr lang="en-US" smtClean="0"/>
              <a:pPr/>
              <a:t>32</a:t>
            </a:fld>
            <a:endParaRPr lang="en-US" dirty="0"/>
          </a:p>
        </p:txBody>
      </p:sp>
      <p:cxnSp>
        <p:nvCxnSpPr>
          <p:cNvPr id="7" name="Straight Connector 6">
            <a:extLst>
              <a:ext uri="{FF2B5EF4-FFF2-40B4-BE49-F238E27FC236}">
                <a16:creationId xmlns:a16="http://schemas.microsoft.com/office/drawing/2014/main" id="{9282F4B6-A172-4E44-9BB2-C7E8C87349DA}"/>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171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8A90-B10F-1B40-A5F1-28755EAEB635}"/>
              </a:ext>
            </a:extLst>
          </p:cNvPr>
          <p:cNvSpPr>
            <a:spLocks noGrp="1"/>
          </p:cNvSpPr>
          <p:nvPr>
            <p:ph type="title"/>
          </p:nvPr>
        </p:nvSpPr>
        <p:spPr>
          <a:xfrm>
            <a:off x="767080" y="0"/>
            <a:ext cx="10515600" cy="1325563"/>
          </a:xfrm>
        </p:spPr>
        <p:txBody>
          <a:bodyPr>
            <a:normAutofit/>
          </a:bodyPr>
          <a:lstStyle/>
          <a:p>
            <a:r>
              <a:rPr lang="en-US" sz="3800" dirty="0">
                <a:solidFill>
                  <a:schemeClr val="bg1"/>
                </a:solidFill>
              </a:rPr>
              <a:t>Coll</a:t>
            </a:r>
            <a:r>
              <a:rPr lang="en-US" sz="3800" dirty="0"/>
              <a:t>ege Attendance Rates – by Parent’s Income</a:t>
            </a:r>
          </a:p>
        </p:txBody>
      </p:sp>
      <p:sp>
        <p:nvSpPr>
          <p:cNvPr id="4" name="Slide Number Placeholder 3">
            <a:extLst>
              <a:ext uri="{FF2B5EF4-FFF2-40B4-BE49-F238E27FC236}">
                <a16:creationId xmlns:a16="http://schemas.microsoft.com/office/drawing/2014/main" id="{B23493F0-9319-7F45-9A2C-1D952E0771C3}"/>
              </a:ext>
            </a:extLst>
          </p:cNvPr>
          <p:cNvSpPr>
            <a:spLocks noGrp="1"/>
          </p:cNvSpPr>
          <p:nvPr>
            <p:ph type="sldNum" sz="quarter" idx="12"/>
          </p:nvPr>
        </p:nvSpPr>
        <p:spPr/>
        <p:txBody>
          <a:bodyPr/>
          <a:lstStyle/>
          <a:p>
            <a:fld id="{D9F085D5-EC86-4F6A-B501-C1359CB39116}" type="slidenum">
              <a:rPr lang="en-GB" smtClean="0"/>
              <a:t>33</a:t>
            </a:fld>
            <a:endParaRPr lang="en-GB"/>
          </a:p>
        </p:txBody>
      </p:sp>
      <p:grpSp>
        <p:nvGrpSpPr>
          <p:cNvPr id="5" name="Group 4">
            <a:extLst>
              <a:ext uri="{FF2B5EF4-FFF2-40B4-BE49-F238E27FC236}">
                <a16:creationId xmlns:a16="http://schemas.microsoft.com/office/drawing/2014/main" id="{65F69794-15F7-FC4E-BAB9-18A051F963E3}"/>
              </a:ext>
            </a:extLst>
          </p:cNvPr>
          <p:cNvGrpSpPr/>
          <p:nvPr/>
        </p:nvGrpSpPr>
        <p:grpSpPr>
          <a:xfrm>
            <a:off x="1680447" y="1147476"/>
            <a:ext cx="8501521" cy="5212080"/>
            <a:chOff x="1680447" y="648431"/>
            <a:chExt cx="8804820" cy="5873446"/>
          </a:xfrm>
        </p:grpSpPr>
        <p:sp>
          <p:nvSpPr>
            <p:cNvPr id="6" name="Oval 5">
              <a:extLst>
                <a:ext uri="{FF2B5EF4-FFF2-40B4-BE49-F238E27FC236}">
                  <a16:creationId xmlns:a16="http://schemas.microsoft.com/office/drawing/2014/main" id="{F99BAC72-ED0D-A046-90F1-DAB2645F2068}"/>
                </a:ext>
              </a:extLst>
            </p:cNvPr>
            <p:cNvSpPr>
              <a:spLocks noChangeArrowheads="1"/>
            </p:cNvSpPr>
            <p:nvPr/>
          </p:nvSpPr>
          <p:spPr bwMode="auto">
            <a:xfrm>
              <a:off x="5534896" y="4117962"/>
              <a:ext cx="100013" cy="10720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Rectangle 389">
              <a:extLst>
                <a:ext uri="{FF2B5EF4-FFF2-40B4-BE49-F238E27FC236}">
                  <a16:creationId xmlns:a16="http://schemas.microsoft.com/office/drawing/2014/main" id="{3618003A-1447-A74E-98E5-F0DA412FFFCD}"/>
                </a:ext>
              </a:extLst>
            </p:cNvPr>
            <p:cNvSpPr>
              <a:spLocks noChangeArrowheads="1"/>
            </p:cNvSpPr>
            <p:nvPr/>
          </p:nvSpPr>
          <p:spPr bwMode="auto">
            <a:xfrm>
              <a:off x="5370512" y="6244878"/>
              <a:ext cx="21031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rgbClr val="000000"/>
                  </a:solidFill>
                </a:rPr>
                <a:t>Parent Income Rank</a:t>
              </a:r>
              <a:endParaRPr lang="en-US" dirty="0"/>
            </a:p>
          </p:txBody>
        </p:sp>
        <p:sp>
          <p:nvSpPr>
            <p:cNvPr id="8" name="Line 8">
              <a:extLst>
                <a:ext uri="{FF2B5EF4-FFF2-40B4-BE49-F238E27FC236}">
                  <a16:creationId xmlns:a16="http://schemas.microsoft.com/office/drawing/2014/main" id="{7AE2F4DB-A9B6-964B-B570-8D7B064A57C8}"/>
                </a:ext>
              </a:extLst>
            </p:cNvPr>
            <p:cNvSpPr>
              <a:spLocks noChangeShapeType="1"/>
            </p:cNvSpPr>
            <p:nvPr/>
          </p:nvSpPr>
          <p:spPr bwMode="auto">
            <a:xfrm>
              <a:off x="2431332" y="5378455"/>
              <a:ext cx="8002588"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9">
              <a:extLst>
                <a:ext uri="{FF2B5EF4-FFF2-40B4-BE49-F238E27FC236}">
                  <a16:creationId xmlns:a16="http://schemas.microsoft.com/office/drawing/2014/main" id="{7CDC7C31-65C3-D341-AB51-754667E8DACD}"/>
                </a:ext>
              </a:extLst>
            </p:cNvPr>
            <p:cNvSpPr>
              <a:spLocks noChangeShapeType="1"/>
            </p:cNvSpPr>
            <p:nvPr/>
          </p:nvSpPr>
          <p:spPr bwMode="auto">
            <a:xfrm>
              <a:off x="2448001" y="4285681"/>
              <a:ext cx="8002588"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0">
              <a:extLst>
                <a:ext uri="{FF2B5EF4-FFF2-40B4-BE49-F238E27FC236}">
                  <a16:creationId xmlns:a16="http://schemas.microsoft.com/office/drawing/2014/main" id="{A7E75BEA-9E0A-6940-90B7-3374F805A973}"/>
                </a:ext>
              </a:extLst>
            </p:cNvPr>
            <p:cNvSpPr>
              <a:spLocks noChangeShapeType="1"/>
            </p:cNvSpPr>
            <p:nvPr/>
          </p:nvSpPr>
          <p:spPr bwMode="auto">
            <a:xfrm>
              <a:off x="2431332" y="3199824"/>
              <a:ext cx="8002588"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1">
              <a:extLst>
                <a:ext uri="{FF2B5EF4-FFF2-40B4-BE49-F238E27FC236}">
                  <a16:creationId xmlns:a16="http://schemas.microsoft.com/office/drawing/2014/main" id="{39D64445-7BBE-7840-A1E7-670EA38F675D}"/>
                </a:ext>
              </a:extLst>
            </p:cNvPr>
            <p:cNvSpPr>
              <a:spLocks noChangeShapeType="1"/>
            </p:cNvSpPr>
            <p:nvPr/>
          </p:nvSpPr>
          <p:spPr bwMode="auto">
            <a:xfrm>
              <a:off x="2431332" y="2107049"/>
              <a:ext cx="8002588"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2">
              <a:extLst>
                <a:ext uri="{FF2B5EF4-FFF2-40B4-BE49-F238E27FC236}">
                  <a16:creationId xmlns:a16="http://schemas.microsoft.com/office/drawing/2014/main" id="{3AFAB172-AC1B-704A-A14C-2AD0F30CE6FE}"/>
                </a:ext>
              </a:extLst>
            </p:cNvPr>
            <p:cNvSpPr>
              <a:spLocks noChangeShapeType="1"/>
            </p:cNvSpPr>
            <p:nvPr/>
          </p:nvSpPr>
          <p:spPr bwMode="auto">
            <a:xfrm>
              <a:off x="2431332" y="1014275"/>
              <a:ext cx="8002588"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Oval 12">
              <a:extLst>
                <a:ext uri="{FF2B5EF4-FFF2-40B4-BE49-F238E27FC236}">
                  <a16:creationId xmlns:a16="http://schemas.microsoft.com/office/drawing/2014/main" id="{1916E154-919C-9446-A0B9-8AFB3F14F73A}"/>
                </a:ext>
              </a:extLst>
            </p:cNvPr>
            <p:cNvSpPr>
              <a:spLocks noChangeArrowheads="1"/>
            </p:cNvSpPr>
            <p:nvPr/>
          </p:nvSpPr>
          <p:spPr bwMode="auto">
            <a:xfrm>
              <a:off x="2602783" y="5445889"/>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3">
              <a:extLst>
                <a:ext uri="{FF2B5EF4-FFF2-40B4-BE49-F238E27FC236}">
                  <a16:creationId xmlns:a16="http://schemas.microsoft.com/office/drawing/2014/main" id="{F50257CB-E196-F44E-A9E2-72369D870595}"/>
                </a:ext>
              </a:extLst>
            </p:cNvPr>
            <p:cNvSpPr>
              <a:spLocks noChangeArrowheads="1"/>
            </p:cNvSpPr>
            <p:nvPr/>
          </p:nvSpPr>
          <p:spPr bwMode="auto">
            <a:xfrm>
              <a:off x="2758358" y="5349061"/>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14">
              <a:extLst>
                <a:ext uri="{FF2B5EF4-FFF2-40B4-BE49-F238E27FC236}">
                  <a16:creationId xmlns:a16="http://schemas.microsoft.com/office/drawing/2014/main" id="{734E9189-833A-7945-A69F-42DB8B5A9585}"/>
                </a:ext>
              </a:extLst>
            </p:cNvPr>
            <p:cNvSpPr>
              <a:spLocks noChangeArrowheads="1"/>
            </p:cNvSpPr>
            <p:nvPr/>
          </p:nvSpPr>
          <p:spPr bwMode="auto">
            <a:xfrm>
              <a:off x="2913933" y="5257420"/>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15">
              <a:extLst>
                <a:ext uri="{FF2B5EF4-FFF2-40B4-BE49-F238E27FC236}">
                  <a16:creationId xmlns:a16="http://schemas.microsoft.com/office/drawing/2014/main" id="{CE54F29D-A50B-9147-8649-343F990EA748}"/>
                </a:ext>
              </a:extLst>
            </p:cNvPr>
            <p:cNvSpPr>
              <a:spLocks noChangeArrowheads="1"/>
            </p:cNvSpPr>
            <p:nvPr/>
          </p:nvSpPr>
          <p:spPr bwMode="auto">
            <a:xfrm>
              <a:off x="3063158" y="5186529"/>
              <a:ext cx="100013" cy="10720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16">
              <a:extLst>
                <a:ext uri="{FF2B5EF4-FFF2-40B4-BE49-F238E27FC236}">
                  <a16:creationId xmlns:a16="http://schemas.microsoft.com/office/drawing/2014/main" id="{76A7B257-A85C-9D46-8556-3D1E3A707C17}"/>
                </a:ext>
              </a:extLst>
            </p:cNvPr>
            <p:cNvSpPr>
              <a:spLocks noChangeArrowheads="1"/>
            </p:cNvSpPr>
            <p:nvPr/>
          </p:nvSpPr>
          <p:spPr bwMode="auto">
            <a:xfrm>
              <a:off x="3218733" y="5106990"/>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17">
              <a:extLst>
                <a:ext uri="{FF2B5EF4-FFF2-40B4-BE49-F238E27FC236}">
                  <a16:creationId xmlns:a16="http://schemas.microsoft.com/office/drawing/2014/main" id="{D2A62338-96A2-1B47-9676-6B3A230281DC}"/>
                </a:ext>
              </a:extLst>
            </p:cNvPr>
            <p:cNvSpPr>
              <a:spLocks noChangeArrowheads="1"/>
            </p:cNvSpPr>
            <p:nvPr/>
          </p:nvSpPr>
          <p:spPr bwMode="auto">
            <a:xfrm>
              <a:off x="3372721" y="5041286"/>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Oval 18">
              <a:extLst>
                <a:ext uri="{FF2B5EF4-FFF2-40B4-BE49-F238E27FC236}">
                  <a16:creationId xmlns:a16="http://schemas.microsoft.com/office/drawing/2014/main" id="{6EA48F6C-3C81-C149-97FB-2866F8E68641}"/>
                </a:ext>
              </a:extLst>
            </p:cNvPr>
            <p:cNvSpPr>
              <a:spLocks noChangeArrowheads="1"/>
            </p:cNvSpPr>
            <p:nvPr/>
          </p:nvSpPr>
          <p:spPr bwMode="auto">
            <a:xfrm>
              <a:off x="3528296" y="4980769"/>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Oval 19">
              <a:extLst>
                <a:ext uri="{FF2B5EF4-FFF2-40B4-BE49-F238E27FC236}">
                  <a16:creationId xmlns:a16="http://schemas.microsoft.com/office/drawing/2014/main" id="{D1C27E32-1A2A-5E41-8F1E-EFD370AA6530}"/>
                </a:ext>
              </a:extLst>
            </p:cNvPr>
            <p:cNvSpPr>
              <a:spLocks noChangeArrowheads="1"/>
            </p:cNvSpPr>
            <p:nvPr/>
          </p:nvSpPr>
          <p:spPr bwMode="auto">
            <a:xfrm>
              <a:off x="3683871" y="4937541"/>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20">
              <a:extLst>
                <a:ext uri="{FF2B5EF4-FFF2-40B4-BE49-F238E27FC236}">
                  <a16:creationId xmlns:a16="http://schemas.microsoft.com/office/drawing/2014/main" id="{69AE7932-D7E1-5745-9FC8-BF2E728F252A}"/>
                </a:ext>
              </a:extLst>
            </p:cNvPr>
            <p:cNvSpPr>
              <a:spLocks noChangeArrowheads="1"/>
            </p:cNvSpPr>
            <p:nvPr/>
          </p:nvSpPr>
          <p:spPr bwMode="auto">
            <a:xfrm>
              <a:off x="3839446" y="4866651"/>
              <a:ext cx="100013" cy="10720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21">
              <a:extLst>
                <a:ext uri="{FF2B5EF4-FFF2-40B4-BE49-F238E27FC236}">
                  <a16:creationId xmlns:a16="http://schemas.microsoft.com/office/drawing/2014/main" id="{C7552DC9-B870-3044-A4F0-282E7C5EE657}"/>
                </a:ext>
              </a:extLst>
            </p:cNvPr>
            <p:cNvSpPr>
              <a:spLocks noChangeArrowheads="1"/>
            </p:cNvSpPr>
            <p:nvPr/>
          </p:nvSpPr>
          <p:spPr bwMode="auto">
            <a:xfrm>
              <a:off x="3988671" y="4806133"/>
              <a:ext cx="100013" cy="10720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22">
              <a:extLst>
                <a:ext uri="{FF2B5EF4-FFF2-40B4-BE49-F238E27FC236}">
                  <a16:creationId xmlns:a16="http://schemas.microsoft.com/office/drawing/2014/main" id="{4B5EAD55-5CA3-B344-9DF3-EB9C5847A585}"/>
                </a:ext>
              </a:extLst>
            </p:cNvPr>
            <p:cNvSpPr>
              <a:spLocks noChangeArrowheads="1"/>
            </p:cNvSpPr>
            <p:nvPr/>
          </p:nvSpPr>
          <p:spPr bwMode="auto">
            <a:xfrm>
              <a:off x="4144246" y="4757718"/>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23">
              <a:extLst>
                <a:ext uri="{FF2B5EF4-FFF2-40B4-BE49-F238E27FC236}">
                  <a16:creationId xmlns:a16="http://schemas.microsoft.com/office/drawing/2014/main" id="{A8EBF3FE-8B7A-B34D-AC02-5277E6D0C1E5}"/>
                </a:ext>
              </a:extLst>
            </p:cNvPr>
            <p:cNvSpPr>
              <a:spLocks noChangeArrowheads="1"/>
            </p:cNvSpPr>
            <p:nvPr/>
          </p:nvSpPr>
          <p:spPr bwMode="auto">
            <a:xfrm>
              <a:off x="4298233" y="4685097"/>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24">
              <a:extLst>
                <a:ext uri="{FF2B5EF4-FFF2-40B4-BE49-F238E27FC236}">
                  <a16:creationId xmlns:a16="http://schemas.microsoft.com/office/drawing/2014/main" id="{9D198D69-BBC9-4B40-A176-0D137D87D953}"/>
                </a:ext>
              </a:extLst>
            </p:cNvPr>
            <p:cNvSpPr>
              <a:spLocks noChangeArrowheads="1"/>
            </p:cNvSpPr>
            <p:nvPr/>
          </p:nvSpPr>
          <p:spPr bwMode="auto">
            <a:xfrm>
              <a:off x="4453808" y="4617663"/>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25">
              <a:extLst>
                <a:ext uri="{FF2B5EF4-FFF2-40B4-BE49-F238E27FC236}">
                  <a16:creationId xmlns:a16="http://schemas.microsoft.com/office/drawing/2014/main" id="{8622BF17-21EC-C64B-818E-998A4438F0E0}"/>
                </a:ext>
              </a:extLst>
            </p:cNvPr>
            <p:cNvSpPr>
              <a:spLocks noChangeArrowheads="1"/>
            </p:cNvSpPr>
            <p:nvPr/>
          </p:nvSpPr>
          <p:spPr bwMode="auto">
            <a:xfrm>
              <a:off x="4609383" y="4557145"/>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D94D385E-420F-7942-9402-174A72B84DE0}"/>
                </a:ext>
              </a:extLst>
            </p:cNvPr>
            <p:cNvSpPr>
              <a:spLocks noChangeArrowheads="1"/>
            </p:cNvSpPr>
            <p:nvPr/>
          </p:nvSpPr>
          <p:spPr bwMode="auto">
            <a:xfrm>
              <a:off x="4764958" y="4479338"/>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C57E038D-BD43-8646-9B5E-8FE3BA218E11}"/>
                </a:ext>
              </a:extLst>
            </p:cNvPr>
            <p:cNvSpPr>
              <a:spLocks noChangeArrowheads="1"/>
            </p:cNvSpPr>
            <p:nvPr/>
          </p:nvSpPr>
          <p:spPr bwMode="auto">
            <a:xfrm>
              <a:off x="4914183" y="4418819"/>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A7C53A31-FC43-DC4A-A2E5-DEA44482E5F0}"/>
                </a:ext>
              </a:extLst>
            </p:cNvPr>
            <p:cNvSpPr>
              <a:spLocks noChangeArrowheads="1"/>
            </p:cNvSpPr>
            <p:nvPr/>
          </p:nvSpPr>
          <p:spPr bwMode="auto">
            <a:xfrm>
              <a:off x="5069758" y="4341012"/>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D2927387-5BA3-C54C-890A-F8411D3CE49F}"/>
                </a:ext>
              </a:extLst>
            </p:cNvPr>
            <p:cNvSpPr>
              <a:spLocks noChangeArrowheads="1"/>
            </p:cNvSpPr>
            <p:nvPr/>
          </p:nvSpPr>
          <p:spPr bwMode="auto">
            <a:xfrm>
              <a:off x="5223746" y="4285681"/>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Oval 30">
              <a:extLst>
                <a:ext uri="{FF2B5EF4-FFF2-40B4-BE49-F238E27FC236}">
                  <a16:creationId xmlns:a16="http://schemas.microsoft.com/office/drawing/2014/main" id="{DB975079-4219-1A43-87E0-CF23EBBA3CA1}"/>
                </a:ext>
              </a:extLst>
            </p:cNvPr>
            <p:cNvSpPr>
              <a:spLocks noChangeArrowheads="1"/>
            </p:cNvSpPr>
            <p:nvPr/>
          </p:nvSpPr>
          <p:spPr bwMode="auto">
            <a:xfrm>
              <a:off x="5379321" y="4195770"/>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31">
              <a:extLst>
                <a:ext uri="{FF2B5EF4-FFF2-40B4-BE49-F238E27FC236}">
                  <a16:creationId xmlns:a16="http://schemas.microsoft.com/office/drawing/2014/main" id="{DDB80FB9-1406-E640-A7CE-79DA4962615E}"/>
                </a:ext>
              </a:extLst>
            </p:cNvPr>
            <p:cNvSpPr>
              <a:spLocks noChangeArrowheads="1"/>
            </p:cNvSpPr>
            <p:nvPr/>
          </p:nvSpPr>
          <p:spPr bwMode="auto">
            <a:xfrm>
              <a:off x="5690471" y="4045341"/>
              <a:ext cx="100013" cy="10720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A57947F1-EB06-0748-B56F-B63C36911073}"/>
                </a:ext>
              </a:extLst>
            </p:cNvPr>
            <p:cNvSpPr>
              <a:spLocks noChangeArrowheads="1"/>
            </p:cNvSpPr>
            <p:nvPr/>
          </p:nvSpPr>
          <p:spPr bwMode="auto">
            <a:xfrm>
              <a:off x="5839696" y="3948512"/>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574E086F-5AB1-8D40-B155-C702F49DC93D}"/>
                </a:ext>
              </a:extLst>
            </p:cNvPr>
            <p:cNvSpPr>
              <a:spLocks noChangeArrowheads="1"/>
            </p:cNvSpPr>
            <p:nvPr/>
          </p:nvSpPr>
          <p:spPr bwMode="auto">
            <a:xfrm>
              <a:off x="5995271" y="3868974"/>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9BD723CA-2B9B-094E-A306-7AE4F4BF702E}"/>
                </a:ext>
              </a:extLst>
            </p:cNvPr>
            <p:cNvSpPr>
              <a:spLocks noChangeArrowheads="1"/>
            </p:cNvSpPr>
            <p:nvPr/>
          </p:nvSpPr>
          <p:spPr bwMode="auto">
            <a:xfrm>
              <a:off x="6149259" y="3784250"/>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6C5DEF5B-5467-5541-A319-D23399956FFA}"/>
                </a:ext>
              </a:extLst>
            </p:cNvPr>
            <p:cNvSpPr>
              <a:spLocks noChangeArrowheads="1"/>
            </p:cNvSpPr>
            <p:nvPr/>
          </p:nvSpPr>
          <p:spPr bwMode="auto">
            <a:xfrm>
              <a:off x="6304834" y="3713359"/>
              <a:ext cx="100013" cy="10720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DAC4D625-DE43-8945-BCFE-6096A93ADE5C}"/>
                </a:ext>
              </a:extLst>
            </p:cNvPr>
            <p:cNvSpPr>
              <a:spLocks noChangeArrowheads="1"/>
            </p:cNvSpPr>
            <p:nvPr/>
          </p:nvSpPr>
          <p:spPr bwMode="auto">
            <a:xfrm>
              <a:off x="6460409" y="3621717"/>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Oval 37">
              <a:extLst>
                <a:ext uri="{FF2B5EF4-FFF2-40B4-BE49-F238E27FC236}">
                  <a16:creationId xmlns:a16="http://schemas.microsoft.com/office/drawing/2014/main" id="{3F85E594-B1B5-7248-B853-CD200097131C}"/>
                </a:ext>
              </a:extLst>
            </p:cNvPr>
            <p:cNvSpPr>
              <a:spLocks noChangeArrowheads="1"/>
            </p:cNvSpPr>
            <p:nvPr/>
          </p:nvSpPr>
          <p:spPr bwMode="auto">
            <a:xfrm>
              <a:off x="6615984" y="3543909"/>
              <a:ext cx="98425"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D3B045E7-D4FE-3842-A4C2-1D03A6475C9A}"/>
                </a:ext>
              </a:extLst>
            </p:cNvPr>
            <p:cNvSpPr>
              <a:spLocks noChangeArrowheads="1"/>
            </p:cNvSpPr>
            <p:nvPr/>
          </p:nvSpPr>
          <p:spPr bwMode="auto">
            <a:xfrm>
              <a:off x="6765209" y="3459185"/>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53E2EE6D-4569-BA4D-8A3A-62C00B88784C}"/>
                </a:ext>
              </a:extLst>
            </p:cNvPr>
            <p:cNvSpPr>
              <a:spLocks noChangeArrowheads="1"/>
            </p:cNvSpPr>
            <p:nvPr/>
          </p:nvSpPr>
          <p:spPr bwMode="auto">
            <a:xfrm>
              <a:off x="6920784" y="3381377"/>
              <a:ext cx="98425" cy="10720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Oval 40">
              <a:extLst>
                <a:ext uri="{FF2B5EF4-FFF2-40B4-BE49-F238E27FC236}">
                  <a16:creationId xmlns:a16="http://schemas.microsoft.com/office/drawing/2014/main" id="{CA22FC96-D5F2-994F-A354-8AC8308FA6D5}"/>
                </a:ext>
              </a:extLst>
            </p:cNvPr>
            <p:cNvSpPr>
              <a:spLocks noChangeArrowheads="1"/>
            </p:cNvSpPr>
            <p:nvPr/>
          </p:nvSpPr>
          <p:spPr bwMode="auto">
            <a:xfrm>
              <a:off x="7074771" y="3289735"/>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Oval 41">
              <a:extLst>
                <a:ext uri="{FF2B5EF4-FFF2-40B4-BE49-F238E27FC236}">
                  <a16:creationId xmlns:a16="http://schemas.microsoft.com/office/drawing/2014/main" id="{43FF692D-C0A6-B446-88E7-84DE09BF7595}"/>
                </a:ext>
              </a:extLst>
            </p:cNvPr>
            <p:cNvSpPr>
              <a:spLocks noChangeArrowheads="1"/>
            </p:cNvSpPr>
            <p:nvPr/>
          </p:nvSpPr>
          <p:spPr bwMode="auto">
            <a:xfrm>
              <a:off x="7230346" y="3192907"/>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Oval 42">
              <a:extLst>
                <a:ext uri="{FF2B5EF4-FFF2-40B4-BE49-F238E27FC236}">
                  <a16:creationId xmlns:a16="http://schemas.microsoft.com/office/drawing/2014/main" id="{A38DC7D6-4BB7-2447-AB60-AD893DA486C3}"/>
                </a:ext>
              </a:extLst>
            </p:cNvPr>
            <p:cNvSpPr>
              <a:spLocks noChangeArrowheads="1"/>
            </p:cNvSpPr>
            <p:nvPr/>
          </p:nvSpPr>
          <p:spPr bwMode="auto">
            <a:xfrm>
              <a:off x="7385921" y="3115098"/>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Oval 43">
              <a:extLst>
                <a:ext uri="{FF2B5EF4-FFF2-40B4-BE49-F238E27FC236}">
                  <a16:creationId xmlns:a16="http://schemas.microsoft.com/office/drawing/2014/main" id="{DE802012-9CEB-A241-B99F-5AAC77A10B85}"/>
                </a:ext>
              </a:extLst>
            </p:cNvPr>
            <p:cNvSpPr>
              <a:spLocks noChangeArrowheads="1"/>
            </p:cNvSpPr>
            <p:nvPr/>
          </p:nvSpPr>
          <p:spPr bwMode="auto">
            <a:xfrm>
              <a:off x="7541496" y="3025188"/>
              <a:ext cx="98425" cy="10720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Oval 44">
              <a:extLst>
                <a:ext uri="{FF2B5EF4-FFF2-40B4-BE49-F238E27FC236}">
                  <a16:creationId xmlns:a16="http://schemas.microsoft.com/office/drawing/2014/main" id="{8C26AA60-187E-B64B-B84E-027011F2B468}"/>
                </a:ext>
              </a:extLst>
            </p:cNvPr>
            <p:cNvSpPr>
              <a:spLocks noChangeArrowheads="1"/>
            </p:cNvSpPr>
            <p:nvPr/>
          </p:nvSpPr>
          <p:spPr bwMode="auto">
            <a:xfrm>
              <a:off x="7690721" y="2933546"/>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16AFDB73-837F-1948-A8AE-EC3536EFED66}"/>
                </a:ext>
              </a:extLst>
            </p:cNvPr>
            <p:cNvSpPr>
              <a:spLocks noChangeArrowheads="1"/>
            </p:cNvSpPr>
            <p:nvPr/>
          </p:nvSpPr>
          <p:spPr bwMode="auto">
            <a:xfrm>
              <a:off x="7846296" y="2843635"/>
              <a:ext cx="98425"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46">
              <a:extLst>
                <a:ext uri="{FF2B5EF4-FFF2-40B4-BE49-F238E27FC236}">
                  <a16:creationId xmlns:a16="http://schemas.microsoft.com/office/drawing/2014/main" id="{8103A328-7FFE-9146-B3CD-46548BA2DECC}"/>
                </a:ext>
              </a:extLst>
            </p:cNvPr>
            <p:cNvSpPr>
              <a:spLocks noChangeArrowheads="1"/>
            </p:cNvSpPr>
            <p:nvPr/>
          </p:nvSpPr>
          <p:spPr bwMode="auto">
            <a:xfrm>
              <a:off x="8000284" y="2746806"/>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47">
              <a:extLst>
                <a:ext uri="{FF2B5EF4-FFF2-40B4-BE49-F238E27FC236}">
                  <a16:creationId xmlns:a16="http://schemas.microsoft.com/office/drawing/2014/main" id="{2384C790-F469-5B49-AC13-94164DFF450A}"/>
                </a:ext>
              </a:extLst>
            </p:cNvPr>
            <p:cNvSpPr>
              <a:spLocks noChangeArrowheads="1"/>
            </p:cNvSpPr>
            <p:nvPr/>
          </p:nvSpPr>
          <p:spPr bwMode="auto">
            <a:xfrm>
              <a:off x="8155859" y="2656896"/>
              <a:ext cx="100013" cy="10720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Oval 48">
              <a:extLst>
                <a:ext uri="{FF2B5EF4-FFF2-40B4-BE49-F238E27FC236}">
                  <a16:creationId xmlns:a16="http://schemas.microsoft.com/office/drawing/2014/main" id="{3C8C65EE-CB5B-FB4B-BE04-C0069AA86D02}"/>
                </a:ext>
              </a:extLst>
            </p:cNvPr>
            <p:cNvSpPr>
              <a:spLocks noChangeArrowheads="1"/>
            </p:cNvSpPr>
            <p:nvPr/>
          </p:nvSpPr>
          <p:spPr bwMode="auto">
            <a:xfrm>
              <a:off x="8311434" y="2553150"/>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Oval 49">
              <a:extLst>
                <a:ext uri="{FF2B5EF4-FFF2-40B4-BE49-F238E27FC236}">
                  <a16:creationId xmlns:a16="http://schemas.microsoft.com/office/drawing/2014/main" id="{6F0553DC-9F96-284E-8B80-9A44D08343E4}"/>
                </a:ext>
              </a:extLst>
            </p:cNvPr>
            <p:cNvSpPr>
              <a:spLocks noChangeArrowheads="1"/>
            </p:cNvSpPr>
            <p:nvPr/>
          </p:nvSpPr>
          <p:spPr bwMode="auto">
            <a:xfrm>
              <a:off x="8467009" y="2451134"/>
              <a:ext cx="98425"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Oval 50">
              <a:extLst>
                <a:ext uri="{FF2B5EF4-FFF2-40B4-BE49-F238E27FC236}">
                  <a16:creationId xmlns:a16="http://schemas.microsoft.com/office/drawing/2014/main" id="{1A5D6D51-2F5B-2D42-9FAF-F04446CA1441}"/>
                </a:ext>
              </a:extLst>
            </p:cNvPr>
            <p:cNvSpPr>
              <a:spLocks noChangeArrowheads="1"/>
            </p:cNvSpPr>
            <p:nvPr/>
          </p:nvSpPr>
          <p:spPr bwMode="auto">
            <a:xfrm>
              <a:off x="8616234" y="2354306"/>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Oval 51">
              <a:extLst>
                <a:ext uri="{FF2B5EF4-FFF2-40B4-BE49-F238E27FC236}">
                  <a16:creationId xmlns:a16="http://schemas.microsoft.com/office/drawing/2014/main" id="{AB2E668B-8699-7247-828E-6D97D26506E7}"/>
                </a:ext>
              </a:extLst>
            </p:cNvPr>
            <p:cNvSpPr>
              <a:spLocks noChangeArrowheads="1"/>
            </p:cNvSpPr>
            <p:nvPr/>
          </p:nvSpPr>
          <p:spPr bwMode="auto">
            <a:xfrm>
              <a:off x="8771809" y="2276500"/>
              <a:ext cx="98425" cy="10720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Oval 52">
              <a:extLst>
                <a:ext uri="{FF2B5EF4-FFF2-40B4-BE49-F238E27FC236}">
                  <a16:creationId xmlns:a16="http://schemas.microsoft.com/office/drawing/2014/main" id="{240F01F9-A134-A64B-B248-FAC804FC7A80}"/>
                </a:ext>
              </a:extLst>
            </p:cNvPr>
            <p:cNvSpPr>
              <a:spLocks noChangeArrowheads="1"/>
            </p:cNvSpPr>
            <p:nvPr/>
          </p:nvSpPr>
          <p:spPr bwMode="auto">
            <a:xfrm>
              <a:off x="8925796" y="2191774"/>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Oval 53">
              <a:extLst>
                <a:ext uri="{FF2B5EF4-FFF2-40B4-BE49-F238E27FC236}">
                  <a16:creationId xmlns:a16="http://schemas.microsoft.com/office/drawing/2014/main" id="{386CD985-6CC2-3148-BBE6-264A01888CEE}"/>
                </a:ext>
              </a:extLst>
            </p:cNvPr>
            <p:cNvSpPr>
              <a:spLocks noChangeArrowheads="1"/>
            </p:cNvSpPr>
            <p:nvPr/>
          </p:nvSpPr>
          <p:spPr bwMode="auto">
            <a:xfrm>
              <a:off x="9081371" y="2112236"/>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Oval 54">
              <a:extLst>
                <a:ext uri="{FF2B5EF4-FFF2-40B4-BE49-F238E27FC236}">
                  <a16:creationId xmlns:a16="http://schemas.microsoft.com/office/drawing/2014/main" id="{4D3F03B6-2F7A-3D40-828B-3E50F9DB2236}"/>
                </a:ext>
              </a:extLst>
            </p:cNvPr>
            <p:cNvSpPr>
              <a:spLocks noChangeArrowheads="1"/>
            </p:cNvSpPr>
            <p:nvPr/>
          </p:nvSpPr>
          <p:spPr bwMode="auto">
            <a:xfrm>
              <a:off x="9236946" y="2010221"/>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55">
              <a:extLst>
                <a:ext uri="{FF2B5EF4-FFF2-40B4-BE49-F238E27FC236}">
                  <a16:creationId xmlns:a16="http://schemas.microsoft.com/office/drawing/2014/main" id="{7AE481E2-79E0-424E-9C32-6188EDA59729}"/>
                </a:ext>
              </a:extLst>
            </p:cNvPr>
            <p:cNvSpPr>
              <a:spLocks noChangeArrowheads="1"/>
            </p:cNvSpPr>
            <p:nvPr/>
          </p:nvSpPr>
          <p:spPr bwMode="auto">
            <a:xfrm>
              <a:off x="9392521" y="1908207"/>
              <a:ext cx="98425" cy="10720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Oval 56">
              <a:extLst>
                <a:ext uri="{FF2B5EF4-FFF2-40B4-BE49-F238E27FC236}">
                  <a16:creationId xmlns:a16="http://schemas.microsoft.com/office/drawing/2014/main" id="{B0BE0484-3536-6D4B-A7FC-0F605A0900F5}"/>
                </a:ext>
              </a:extLst>
            </p:cNvPr>
            <p:cNvSpPr>
              <a:spLocks noChangeArrowheads="1"/>
            </p:cNvSpPr>
            <p:nvPr/>
          </p:nvSpPr>
          <p:spPr bwMode="auto">
            <a:xfrm>
              <a:off x="9541746" y="1811377"/>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57">
              <a:extLst>
                <a:ext uri="{FF2B5EF4-FFF2-40B4-BE49-F238E27FC236}">
                  <a16:creationId xmlns:a16="http://schemas.microsoft.com/office/drawing/2014/main" id="{B5F2FC1C-9DF1-B44C-92E8-DC9E84794113}"/>
                </a:ext>
              </a:extLst>
            </p:cNvPr>
            <p:cNvSpPr>
              <a:spLocks noChangeArrowheads="1"/>
            </p:cNvSpPr>
            <p:nvPr/>
          </p:nvSpPr>
          <p:spPr bwMode="auto">
            <a:xfrm>
              <a:off x="9697321" y="1707633"/>
              <a:ext cx="98425"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Oval 58">
              <a:extLst>
                <a:ext uri="{FF2B5EF4-FFF2-40B4-BE49-F238E27FC236}">
                  <a16:creationId xmlns:a16="http://schemas.microsoft.com/office/drawing/2014/main" id="{E613B51F-C749-5F43-84C0-E5B4BDE1F8E8}"/>
                </a:ext>
              </a:extLst>
            </p:cNvPr>
            <p:cNvSpPr>
              <a:spLocks noChangeArrowheads="1"/>
            </p:cNvSpPr>
            <p:nvPr/>
          </p:nvSpPr>
          <p:spPr bwMode="auto">
            <a:xfrm>
              <a:off x="9851309" y="1617721"/>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Oval 59">
              <a:extLst>
                <a:ext uri="{FF2B5EF4-FFF2-40B4-BE49-F238E27FC236}">
                  <a16:creationId xmlns:a16="http://schemas.microsoft.com/office/drawing/2014/main" id="{5D201B0F-8BFC-2346-A980-86D7E87C67EC}"/>
                </a:ext>
              </a:extLst>
            </p:cNvPr>
            <p:cNvSpPr>
              <a:spLocks noChangeArrowheads="1"/>
            </p:cNvSpPr>
            <p:nvPr/>
          </p:nvSpPr>
          <p:spPr bwMode="auto">
            <a:xfrm>
              <a:off x="10006884" y="1532997"/>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Oval 60">
              <a:extLst>
                <a:ext uri="{FF2B5EF4-FFF2-40B4-BE49-F238E27FC236}">
                  <a16:creationId xmlns:a16="http://schemas.microsoft.com/office/drawing/2014/main" id="{BCCE3C4B-23E8-BD40-9B49-8C5CE978580C}"/>
                </a:ext>
              </a:extLst>
            </p:cNvPr>
            <p:cNvSpPr>
              <a:spLocks noChangeArrowheads="1"/>
            </p:cNvSpPr>
            <p:nvPr/>
          </p:nvSpPr>
          <p:spPr bwMode="auto">
            <a:xfrm>
              <a:off x="10162459" y="1460376"/>
              <a:ext cx="100013" cy="10893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1">
              <a:extLst>
                <a:ext uri="{FF2B5EF4-FFF2-40B4-BE49-F238E27FC236}">
                  <a16:creationId xmlns:a16="http://schemas.microsoft.com/office/drawing/2014/main" id="{8398F2E2-9410-714D-B1D6-6CC023813EE4}"/>
                </a:ext>
              </a:extLst>
            </p:cNvPr>
            <p:cNvSpPr>
              <a:spLocks/>
            </p:cNvSpPr>
            <p:nvPr/>
          </p:nvSpPr>
          <p:spPr bwMode="auto">
            <a:xfrm>
              <a:off x="2653582" y="1635012"/>
              <a:ext cx="7558088" cy="3985514"/>
            </a:xfrm>
            <a:custGeom>
              <a:avLst/>
              <a:gdLst>
                <a:gd name="T0" fmla="*/ 0 w 1364"/>
                <a:gd name="T1" fmla="*/ 660 h 660"/>
                <a:gd name="T2" fmla="*/ 682 w 1364"/>
                <a:gd name="T3" fmla="*/ 330 h 660"/>
                <a:gd name="T4" fmla="*/ 1364 w 1364"/>
                <a:gd name="T5" fmla="*/ 0 h 660"/>
              </a:gdLst>
              <a:ahLst/>
              <a:cxnLst>
                <a:cxn ang="0">
                  <a:pos x="T0" y="T1"/>
                </a:cxn>
                <a:cxn ang="0">
                  <a:pos x="T2" y="T3"/>
                </a:cxn>
                <a:cxn ang="0">
                  <a:pos x="T4" y="T5"/>
                </a:cxn>
              </a:cxnLst>
              <a:rect l="0" t="0" r="r" b="b"/>
              <a:pathLst>
                <a:path w="1364" h="660">
                  <a:moveTo>
                    <a:pt x="0" y="660"/>
                  </a:moveTo>
                  <a:lnTo>
                    <a:pt x="682" y="330"/>
                  </a:lnTo>
                  <a:lnTo>
                    <a:pt x="1364" y="0"/>
                  </a:lnTo>
                </a:path>
              </a:pathLst>
            </a:custGeom>
            <a:noFill/>
            <a:ln w="22225">
              <a:solidFill>
                <a:srgbClr val="1A47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166">
              <a:extLst>
                <a:ext uri="{FF2B5EF4-FFF2-40B4-BE49-F238E27FC236}">
                  <a16:creationId xmlns:a16="http://schemas.microsoft.com/office/drawing/2014/main" id="{4794686C-022D-6E49-A895-9D3DFFA341D3}"/>
                </a:ext>
              </a:extLst>
            </p:cNvPr>
            <p:cNvSpPr>
              <a:spLocks noChangeShapeType="1"/>
            </p:cNvSpPr>
            <p:nvPr/>
          </p:nvSpPr>
          <p:spPr bwMode="auto">
            <a:xfrm flipV="1">
              <a:off x="2431332" y="856929"/>
              <a:ext cx="0" cy="492094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Line 167">
              <a:extLst>
                <a:ext uri="{FF2B5EF4-FFF2-40B4-BE49-F238E27FC236}">
                  <a16:creationId xmlns:a16="http://schemas.microsoft.com/office/drawing/2014/main" id="{769C8BF2-528E-8A40-AF96-51568F34C4A5}"/>
                </a:ext>
              </a:extLst>
            </p:cNvPr>
            <p:cNvSpPr>
              <a:spLocks noChangeShapeType="1"/>
            </p:cNvSpPr>
            <p:nvPr/>
          </p:nvSpPr>
          <p:spPr bwMode="auto">
            <a:xfrm flipH="1">
              <a:off x="2337671" y="5378455"/>
              <a:ext cx="9366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64">
              <a:extLst>
                <a:ext uri="{FF2B5EF4-FFF2-40B4-BE49-F238E27FC236}">
                  <a16:creationId xmlns:a16="http://schemas.microsoft.com/office/drawing/2014/main" id="{A3AB4018-B9BA-0D4C-BE1B-F5BB0AB1CC26}"/>
                </a:ext>
              </a:extLst>
            </p:cNvPr>
            <p:cNvSpPr>
              <a:spLocks noChangeArrowheads="1"/>
            </p:cNvSpPr>
            <p:nvPr/>
          </p:nvSpPr>
          <p:spPr bwMode="auto">
            <a:xfrm rot="16200000">
              <a:off x="1957612" y="5177710"/>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rgbClr val="000000"/>
                  </a:solidFill>
                </a:rPr>
                <a:t>20%</a:t>
              </a:r>
              <a:endParaRPr lang="en-US" dirty="0"/>
            </a:p>
          </p:txBody>
        </p:sp>
        <p:sp>
          <p:nvSpPr>
            <p:cNvPr id="66" name="Line 169">
              <a:extLst>
                <a:ext uri="{FF2B5EF4-FFF2-40B4-BE49-F238E27FC236}">
                  <a16:creationId xmlns:a16="http://schemas.microsoft.com/office/drawing/2014/main" id="{ECE1982E-2E0A-0F4E-99D8-66B1DE8E782D}"/>
                </a:ext>
              </a:extLst>
            </p:cNvPr>
            <p:cNvSpPr>
              <a:spLocks noChangeShapeType="1"/>
            </p:cNvSpPr>
            <p:nvPr/>
          </p:nvSpPr>
          <p:spPr bwMode="auto">
            <a:xfrm flipH="1">
              <a:off x="2337671" y="4285681"/>
              <a:ext cx="9366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Rectangle 66">
              <a:extLst>
                <a:ext uri="{FF2B5EF4-FFF2-40B4-BE49-F238E27FC236}">
                  <a16:creationId xmlns:a16="http://schemas.microsoft.com/office/drawing/2014/main" id="{BB138013-32CD-6742-8C8E-31BB0484D4C9}"/>
                </a:ext>
              </a:extLst>
            </p:cNvPr>
            <p:cNvSpPr>
              <a:spLocks noChangeArrowheads="1"/>
            </p:cNvSpPr>
            <p:nvPr/>
          </p:nvSpPr>
          <p:spPr bwMode="auto">
            <a:xfrm rot="16200000">
              <a:off x="1957612" y="4084936"/>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rgbClr val="000000"/>
                  </a:solidFill>
                </a:rPr>
                <a:t>40%</a:t>
              </a:r>
              <a:endParaRPr lang="en-US" dirty="0"/>
            </a:p>
          </p:txBody>
        </p:sp>
        <p:sp>
          <p:nvSpPr>
            <p:cNvPr id="68" name="Line 171">
              <a:extLst>
                <a:ext uri="{FF2B5EF4-FFF2-40B4-BE49-F238E27FC236}">
                  <a16:creationId xmlns:a16="http://schemas.microsoft.com/office/drawing/2014/main" id="{DD83621E-FEF3-4C4B-8130-4AE138B50326}"/>
                </a:ext>
              </a:extLst>
            </p:cNvPr>
            <p:cNvSpPr>
              <a:spLocks noChangeShapeType="1"/>
            </p:cNvSpPr>
            <p:nvPr/>
          </p:nvSpPr>
          <p:spPr bwMode="auto">
            <a:xfrm flipH="1">
              <a:off x="2337671" y="3199824"/>
              <a:ext cx="9366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Rectangle 68">
              <a:extLst>
                <a:ext uri="{FF2B5EF4-FFF2-40B4-BE49-F238E27FC236}">
                  <a16:creationId xmlns:a16="http://schemas.microsoft.com/office/drawing/2014/main" id="{E659783E-3569-5B4D-A127-A0D3301F2EE0}"/>
                </a:ext>
              </a:extLst>
            </p:cNvPr>
            <p:cNvSpPr>
              <a:spLocks noChangeArrowheads="1"/>
            </p:cNvSpPr>
            <p:nvPr/>
          </p:nvSpPr>
          <p:spPr bwMode="auto">
            <a:xfrm rot="16200000">
              <a:off x="1957612" y="2997348"/>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rgbClr val="000000"/>
                  </a:solidFill>
                </a:rPr>
                <a:t>60%</a:t>
              </a:r>
              <a:endParaRPr lang="en-US" dirty="0"/>
            </a:p>
          </p:txBody>
        </p:sp>
        <p:sp>
          <p:nvSpPr>
            <p:cNvPr id="70" name="Line 173">
              <a:extLst>
                <a:ext uri="{FF2B5EF4-FFF2-40B4-BE49-F238E27FC236}">
                  <a16:creationId xmlns:a16="http://schemas.microsoft.com/office/drawing/2014/main" id="{0D7F1DD3-5629-9245-B6FC-D49C814624E9}"/>
                </a:ext>
              </a:extLst>
            </p:cNvPr>
            <p:cNvSpPr>
              <a:spLocks noChangeShapeType="1"/>
            </p:cNvSpPr>
            <p:nvPr/>
          </p:nvSpPr>
          <p:spPr bwMode="auto">
            <a:xfrm flipH="1">
              <a:off x="2337671" y="2107049"/>
              <a:ext cx="9366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Rectangle 70">
              <a:extLst>
                <a:ext uri="{FF2B5EF4-FFF2-40B4-BE49-F238E27FC236}">
                  <a16:creationId xmlns:a16="http://schemas.microsoft.com/office/drawing/2014/main" id="{A12C019B-67F2-3244-B631-8C3F27D566A3}"/>
                </a:ext>
              </a:extLst>
            </p:cNvPr>
            <p:cNvSpPr>
              <a:spLocks noChangeArrowheads="1"/>
            </p:cNvSpPr>
            <p:nvPr/>
          </p:nvSpPr>
          <p:spPr bwMode="auto">
            <a:xfrm rot="16200000">
              <a:off x="1957612" y="1904574"/>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rgbClr val="000000"/>
                  </a:solidFill>
                </a:rPr>
                <a:t>80%</a:t>
              </a:r>
              <a:endParaRPr lang="en-US" dirty="0"/>
            </a:p>
          </p:txBody>
        </p:sp>
        <p:sp>
          <p:nvSpPr>
            <p:cNvPr id="72" name="Line 175">
              <a:extLst>
                <a:ext uri="{FF2B5EF4-FFF2-40B4-BE49-F238E27FC236}">
                  <a16:creationId xmlns:a16="http://schemas.microsoft.com/office/drawing/2014/main" id="{B4B4B18F-66D5-554A-A31C-E589C9608B2D}"/>
                </a:ext>
              </a:extLst>
            </p:cNvPr>
            <p:cNvSpPr>
              <a:spLocks noChangeShapeType="1"/>
            </p:cNvSpPr>
            <p:nvPr/>
          </p:nvSpPr>
          <p:spPr bwMode="auto">
            <a:xfrm flipH="1">
              <a:off x="2337671" y="1014275"/>
              <a:ext cx="9366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72">
              <a:extLst>
                <a:ext uri="{FF2B5EF4-FFF2-40B4-BE49-F238E27FC236}">
                  <a16:creationId xmlns:a16="http://schemas.microsoft.com/office/drawing/2014/main" id="{F4F7CD5C-5559-6A47-8E77-43DA5E861CC3}"/>
                </a:ext>
              </a:extLst>
            </p:cNvPr>
            <p:cNvSpPr>
              <a:spLocks noChangeArrowheads="1"/>
            </p:cNvSpPr>
            <p:nvPr/>
          </p:nvSpPr>
          <p:spPr bwMode="auto">
            <a:xfrm rot="16200000">
              <a:off x="1893493" y="804884"/>
              <a:ext cx="5899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rgbClr val="000000"/>
                  </a:solidFill>
                </a:rPr>
                <a:t>100%</a:t>
              </a:r>
              <a:endParaRPr lang="en-US" dirty="0"/>
            </a:p>
          </p:txBody>
        </p:sp>
        <p:sp>
          <p:nvSpPr>
            <p:cNvPr id="74" name="Line 178">
              <a:extLst>
                <a:ext uri="{FF2B5EF4-FFF2-40B4-BE49-F238E27FC236}">
                  <a16:creationId xmlns:a16="http://schemas.microsoft.com/office/drawing/2014/main" id="{D2DF8B3D-2E59-9D46-B1FD-EF28754A148B}"/>
                </a:ext>
              </a:extLst>
            </p:cNvPr>
            <p:cNvSpPr>
              <a:spLocks noChangeShapeType="1"/>
            </p:cNvSpPr>
            <p:nvPr/>
          </p:nvSpPr>
          <p:spPr bwMode="auto">
            <a:xfrm>
              <a:off x="2431332" y="5777871"/>
              <a:ext cx="800258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179">
              <a:extLst>
                <a:ext uri="{FF2B5EF4-FFF2-40B4-BE49-F238E27FC236}">
                  <a16:creationId xmlns:a16="http://schemas.microsoft.com/office/drawing/2014/main" id="{C76F5DD0-BC69-A247-BDB6-A38F1688E2EC}"/>
                </a:ext>
              </a:extLst>
            </p:cNvPr>
            <p:cNvSpPr>
              <a:spLocks noChangeShapeType="1"/>
            </p:cNvSpPr>
            <p:nvPr/>
          </p:nvSpPr>
          <p:spPr bwMode="auto">
            <a:xfrm>
              <a:off x="2575795" y="5777871"/>
              <a:ext cx="0" cy="10201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75">
              <a:extLst>
                <a:ext uri="{FF2B5EF4-FFF2-40B4-BE49-F238E27FC236}">
                  <a16:creationId xmlns:a16="http://schemas.microsoft.com/office/drawing/2014/main" id="{D865E7E5-3F63-DF4D-9C92-EE01F0A3B098}"/>
                </a:ext>
              </a:extLst>
            </p:cNvPr>
            <p:cNvSpPr>
              <a:spLocks noChangeArrowheads="1"/>
            </p:cNvSpPr>
            <p:nvPr/>
          </p:nvSpPr>
          <p:spPr bwMode="auto">
            <a:xfrm>
              <a:off x="2513882" y="5928302"/>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solidFill>
                    <a:srgbClr val="000000"/>
                  </a:solidFill>
                </a:rPr>
                <a:t>0</a:t>
              </a:r>
              <a:endParaRPr lang="en-US"/>
            </a:p>
          </p:txBody>
        </p:sp>
        <p:sp>
          <p:nvSpPr>
            <p:cNvPr id="77" name="Line 181">
              <a:extLst>
                <a:ext uri="{FF2B5EF4-FFF2-40B4-BE49-F238E27FC236}">
                  <a16:creationId xmlns:a16="http://schemas.microsoft.com/office/drawing/2014/main" id="{2A60DBD8-BE44-A047-B1B3-EBE668F49C82}"/>
                </a:ext>
              </a:extLst>
            </p:cNvPr>
            <p:cNvSpPr>
              <a:spLocks noChangeShapeType="1"/>
            </p:cNvSpPr>
            <p:nvPr/>
          </p:nvSpPr>
          <p:spPr bwMode="auto">
            <a:xfrm>
              <a:off x="4115670" y="5777871"/>
              <a:ext cx="0" cy="10201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3FA0ED01-C849-DA41-AB69-EFE715B527E7}"/>
                </a:ext>
              </a:extLst>
            </p:cNvPr>
            <p:cNvSpPr>
              <a:spLocks noChangeArrowheads="1"/>
            </p:cNvSpPr>
            <p:nvPr/>
          </p:nvSpPr>
          <p:spPr bwMode="auto">
            <a:xfrm>
              <a:off x="3988670" y="5928302"/>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solidFill>
                    <a:srgbClr val="000000"/>
                  </a:solidFill>
                </a:rPr>
                <a:t>20</a:t>
              </a:r>
              <a:endParaRPr lang="en-US"/>
            </a:p>
          </p:txBody>
        </p:sp>
        <p:sp>
          <p:nvSpPr>
            <p:cNvPr id="79" name="Line 183">
              <a:extLst>
                <a:ext uri="{FF2B5EF4-FFF2-40B4-BE49-F238E27FC236}">
                  <a16:creationId xmlns:a16="http://schemas.microsoft.com/office/drawing/2014/main" id="{36B199A6-32A0-A84D-96E3-8C18EAAC0EFE}"/>
                </a:ext>
              </a:extLst>
            </p:cNvPr>
            <p:cNvSpPr>
              <a:spLocks noChangeShapeType="1"/>
            </p:cNvSpPr>
            <p:nvPr/>
          </p:nvSpPr>
          <p:spPr bwMode="auto">
            <a:xfrm>
              <a:off x="5661895" y="5777871"/>
              <a:ext cx="0" cy="10201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Rectangle 79">
              <a:extLst>
                <a:ext uri="{FF2B5EF4-FFF2-40B4-BE49-F238E27FC236}">
                  <a16:creationId xmlns:a16="http://schemas.microsoft.com/office/drawing/2014/main" id="{15F9122D-7A23-D143-9FF5-E0FFD337B197}"/>
                </a:ext>
              </a:extLst>
            </p:cNvPr>
            <p:cNvSpPr>
              <a:spLocks noChangeArrowheads="1"/>
            </p:cNvSpPr>
            <p:nvPr/>
          </p:nvSpPr>
          <p:spPr bwMode="auto">
            <a:xfrm>
              <a:off x="5534895" y="5928302"/>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solidFill>
                    <a:srgbClr val="000000"/>
                  </a:solidFill>
                </a:rPr>
                <a:t>40</a:t>
              </a:r>
              <a:endParaRPr lang="en-US"/>
            </a:p>
          </p:txBody>
        </p:sp>
        <p:sp>
          <p:nvSpPr>
            <p:cNvPr id="81" name="Line 185">
              <a:extLst>
                <a:ext uri="{FF2B5EF4-FFF2-40B4-BE49-F238E27FC236}">
                  <a16:creationId xmlns:a16="http://schemas.microsoft.com/office/drawing/2014/main" id="{085A2CA2-A60E-8649-B0D7-43E519645D09}"/>
                </a:ext>
              </a:extLst>
            </p:cNvPr>
            <p:cNvSpPr>
              <a:spLocks noChangeShapeType="1"/>
            </p:cNvSpPr>
            <p:nvPr/>
          </p:nvSpPr>
          <p:spPr bwMode="auto">
            <a:xfrm>
              <a:off x="7203358" y="5777871"/>
              <a:ext cx="0" cy="10201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F3B924C-ADA8-2444-8423-1FEEAACCE261}"/>
                </a:ext>
              </a:extLst>
            </p:cNvPr>
            <p:cNvSpPr>
              <a:spLocks noChangeArrowheads="1"/>
            </p:cNvSpPr>
            <p:nvPr/>
          </p:nvSpPr>
          <p:spPr bwMode="auto">
            <a:xfrm>
              <a:off x="7074770" y="5928302"/>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solidFill>
                    <a:srgbClr val="000000"/>
                  </a:solidFill>
                </a:rPr>
                <a:t>60</a:t>
              </a:r>
              <a:endParaRPr lang="en-US"/>
            </a:p>
          </p:txBody>
        </p:sp>
        <p:sp>
          <p:nvSpPr>
            <p:cNvPr id="83" name="Line 187">
              <a:extLst>
                <a:ext uri="{FF2B5EF4-FFF2-40B4-BE49-F238E27FC236}">
                  <a16:creationId xmlns:a16="http://schemas.microsoft.com/office/drawing/2014/main" id="{ECC1C5F5-524B-EF47-8AB7-F3685710535D}"/>
                </a:ext>
              </a:extLst>
            </p:cNvPr>
            <p:cNvSpPr>
              <a:spLocks noChangeShapeType="1"/>
            </p:cNvSpPr>
            <p:nvPr/>
          </p:nvSpPr>
          <p:spPr bwMode="auto">
            <a:xfrm>
              <a:off x="8743233" y="5777871"/>
              <a:ext cx="0" cy="10201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Rectangle 83">
              <a:extLst>
                <a:ext uri="{FF2B5EF4-FFF2-40B4-BE49-F238E27FC236}">
                  <a16:creationId xmlns:a16="http://schemas.microsoft.com/office/drawing/2014/main" id="{3ACB546F-5D15-DB49-B32E-3F7675BB4E35}"/>
                </a:ext>
              </a:extLst>
            </p:cNvPr>
            <p:cNvSpPr>
              <a:spLocks noChangeArrowheads="1"/>
            </p:cNvSpPr>
            <p:nvPr/>
          </p:nvSpPr>
          <p:spPr bwMode="auto">
            <a:xfrm>
              <a:off x="8616233" y="5928302"/>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solidFill>
                    <a:srgbClr val="000000"/>
                  </a:solidFill>
                </a:rPr>
                <a:t>80</a:t>
              </a:r>
              <a:endParaRPr lang="en-US"/>
            </a:p>
          </p:txBody>
        </p:sp>
        <p:sp>
          <p:nvSpPr>
            <p:cNvPr id="85" name="Line 189">
              <a:extLst>
                <a:ext uri="{FF2B5EF4-FFF2-40B4-BE49-F238E27FC236}">
                  <a16:creationId xmlns:a16="http://schemas.microsoft.com/office/drawing/2014/main" id="{6A81748C-AF72-2D49-8DE5-4A3F7B7D1534}"/>
                </a:ext>
              </a:extLst>
            </p:cNvPr>
            <p:cNvSpPr>
              <a:spLocks noChangeShapeType="1"/>
            </p:cNvSpPr>
            <p:nvPr/>
          </p:nvSpPr>
          <p:spPr bwMode="auto">
            <a:xfrm>
              <a:off x="10289458" y="5777871"/>
              <a:ext cx="0" cy="102016"/>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Rectangle 85">
              <a:extLst>
                <a:ext uri="{FF2B5EF4-FFF2-40B4-BE49-F238E27FC236}">
                  <a16:creationId xmlns:a16="http://schemas.microsoft.com/office/drawing/2014/main" id="{9174AC52-5DAE-C547-9889-81134C871AA1}"/>
                </a:ext>
              </a:extLst>
            </p:cNvPr>
            <p:cNvSpPr>
              <a:spLocks noChangeArrowheads="1"/>
            </p:cNvSpPr>
            <p:nvPr/>
          </p:nvSpPr>
          <p:spPr bwMode="auto">
            <a:xfrm>
              <a:off x="10100546" y="5928302"/>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solidFill>
                    <a:srgbClr val="000000"/>
                  </a:solidFill>
                </a:rPr>
                <a:t>100</a:t>
              </a:r>
              <a:endParaRPr lang="en-US"/>
            </a:p>
          </p:txBody>
        </p:sp>
        <p:sp>
          <p:nvSpPr>
            <p:cNvPr id="87" name="Rectangle 104">
              <a:extLst>
                <a:ext uri="{FF2B5EF4-FFF2-40B4-BE49-F238E27FC236}">
                  <a16:creationId xmlns:a16="http://schemas.microsoft.com/office/drawing/2014/main" id="{54D2E3A6-893E-5240-A8DB-D0FC072D9DF7}"/>
                </a:ext>
              </a:extLst>
            </p:cNvPr>
            <p:cNvSpPr>
              <a:spLocks noChangeArrowheads="1"/>
            </p:cNvSpPr>
            <p:nvPr/>
          </p:nvSpPr>
          <p:spPr bwMode="auto">
            <a:xfrm>
              <a:off x="8143641" y="3779063"/>
              <a:ext cx="20839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dirty="0">
                  <a:solidFill>
                    <a:srgbClr val="000000"/>
                  </a:solidFill>
                  <a:latin typeface="Arial" pitchFamily="34" charset="0"/>
                  <a:cs typeface="Arial" pitchFamily="34" charset="0"/>
                </a:rPr>
                <a:t>84-87 Slope = 0.745</a:t>
              </a:r>
              <a:endParaRPr lang="en-US" dirty="0">
                <a:latin typeface="Arial" pitchFamily="34" charset="0"/>
                <a:cs typeface="Arial" pitchFamily="34" charset="0"/>
              </a:endParaRPr>
            </a:p>
          </p:txBody>
        </p:sp>
        <p:sp>
          <p:nvSpPr>
            <p:cNvPr id="88" name="Rectangle 105">
              <a:extLst>
                <a:ext uri="{FF2B5EF4-FFF2-40B4-BE49-F238E27FC236}">
                  <a16:creationId xmlns:a16="http://schemas.microsoft.com/office/drawing/2014/main" id="{FC928852-CA66-A14C-B8FD-C0304EBCC25B}"/>
                </a:ext>
              </a:extLst>
            </p:cNvPr>
            <p:cNvSpPr>
              <a:spLocks noChangeArrowheads="1"/>
            </p:cNvSpPr>
            <p:nvPr/>
          </p:nvSpPr>
          <p:spPr bwMode="auto">
            <a:xfrm>
              <a:off x="9560077" y="4028050"/>
              <a:ext cx="7309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000000"/>
                  </a:solidFill>
                  <a:latin typeface="Arial" pitchFamily="34" charset="0"/>
                  <a:cs typeface="Arial" pitchFamily="34" charset="0"/>
                </a:rPr>
                <a:t>(0.008)</a:t>
              </a:r>
              <a:endParaRPr lang="en-US" dirty="0">
                <a:latin typeface="Arial" pitchFamily="34" charset="0"/>
                <a:cs typeface="Arial" pitchFamily="34" charset="0"/>
              </a:endParaRPr>
            </a:p>
          </p:txBody>
        </p:sp>
        <p:sp>
          <p:nvSpPr>
            <p:cNvPr id="89" name="Rectangle 375">
              <a:extLst>
                <a:ext uri="{FF2B5EF4-FFF2-40B4-BE49-F238E27FC236}">
                  <a16:creationId xmlns:a16="http://schemas.microsoft.com/office/drawing/2014/main" id="{67D776CA-1FCD-C441-B0B8-05DF39088292}"/>
                </a:ext>
              </a:extLst>
            </p:cNvPr>
            <p:cNvSpPr>
              <a:spLocks noChangeArrowheads="1"/>
            </p:cNvSpPr>
            <p:nvPr/>
          </p:nvSpPr>
          <p:spPr bwMode="auto">
            <a:xfrm rot="16200000">
              <a:off x="587840" y="3049220"/>
              <a:ext cx="24622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rgbClr val="000000"/>
                  </a:solidFill>
                </a:rPr>
                <a:t>Percent in College at 19</a:t>
              </a:r>
              <a:endParaRPr lang="en-US" dirty="0"/>
            </a:p>
          </p:txBody>
        </p:sp>
      </p:grpSp>
      <p:sp>
        <p:nvSpPr>
          <p:cNvPr id="91" name="TextBox 90">
            <a:extLst>
              <a:ext uri="{FF2B5EF4-FFF2-40B4-BE49-F238E27FC236}">
                <a16:creationId xmlns:a16="http://schemas.microsoft.com/office/drawing/2014/main" id="{3FA1FAE0-2A55-D049-969D-61BC9A426971}"/>
              </a:ext>
            </a:extLst>
          </p:cNvPr>
          <p:cNvSpPr txBox="1"/>
          <p:nvPr/>
        </p:nvSpPr>
        <p:spPr>
          <a:xfrm>
            <a:off x="7012774" y="6496977"/>
            <a:ext cx="4658391" cy="276999"/>
          </a:xfrm>
          <a:prstGeom prst="rect">
            <a:avLst/>
          </a:prstGeom>
          <a:noFill/>
        </p:spPr>
        <p:txBody>
          <a:bodyPr wrap="none" rtlCol="0">
            <a:spAutoFit/>
          </a:bodyPr>
          <a:lstStyle/>
          <a:p>
            <a:r>
              <a:rPr lang="en-US" sz="1200" dirty="0">
                <a:hlinkClick r:id="rId2"/>
              </a:rPr>
              <a:t>https://opportunityinsights.org/paper/recentintergenerationalmobility/</a:t>
            </a:r>
            <a:endParaRPr lang="en-US" sz="1200" dirty="0"/>
          </a:p>
        </p:txBody>
      </p:sp>
    </p:spTree>
    <p:extLst>
      <p:ext uri="{BB962C8B-B14F-4D97-AF65-F5344CB8AC3E}">
        <p14:creationId xmlns:p14="http://schemas.microsoft.com/office/powerpoint/2010/main" val="2968369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00608-38D2-9342-97CA-DE7055FF32B1}"/>
              </a:ext>
            </a:extLst>
          </p:cNvPr>
          <p:cNvSpPr>
            <a:spLocks noGrp="1"/>
          </p:cNvSpPr>
          <p:nvPr>
            <p:ph type="title"/>
          </p:nvPr>
        </p:nvSpPr>
        <p:spPr>
          <a:xfrm>
            <a:off x="767080" y="0"/>
            <a:ext cx="10515600" cy="1325563"/>
          </a:xfrm>
        </p:spPr>
        <p:txBody>
          <a:bodyPr/>
          <a:lstStyle/>
          <a:p>
            <a:r>
              <a:rPr lang="en-US" sz="3800" dirty="0">
                <a:solidFill>
                  <a:schemeClr val="bg1"/>
                </a:solidFill>
              </a:rPr>
              <a:t>Coll</a:t>
            </a:r>
            <a:r>
              <a:rPr lang="en-US" sz="3800" dirty="0"/>
              <a:t>ege</a:t>
            </a:r>
            <a:r>
              <a:rPr lang="en-US" dirty="0"/>
              <a:t> Quality Rank – by Parent’s Income</a:t>
            </a:r>
          </a:p>
        </p:txBody>
      </p:sp>
      <p:sp>
        <p:nvSpPr>
          <p:cNvPr id="4" name="Slide Number Placeholder 3">
            <a:extLst>
              <a:ext uri="{FF2B5EF4-FFF2-40B4-BE49-F238E27FC236}">
                <a16:creationId xmlns:a16="http://schemas.microsoft.com/office/drawing/2014/main" id="{AD1FDA61-1024-254B-9775-D19477090A63}"/>
              </a:ext>
            </a:extLst>
          </p:cNvPr>
          <p:cNvSpPr>
            <a:spLocks noGrp="1"/>
          </p:cNvSpPr>
          <p:nvPr>
            <p:ph type="sldNum" sz="quarter" idx="12"/>
          </p:nvPr>
        </p:nvSpPr>
        <p:spPr/>
        <p:txBody>
          <a:bodyPr/>
          <a:lstStyle/>
          <a:p>
            <a:fld id="{D9F085D5-EC86-4F6A-B501-C1359CB39116}" type="slidenum">
              <a:rPr lang="en-GB" smtClean="0"/>
              <a:t>34</a:t>
            </a:fld>
            <a:endParaRPr lang="en-GB"/>
          </a:p>
        </p:txBody>
      </p:sp>
      <p:grpSp>
        <p:nvGrpSpPr>
          <p:cNvPr id="5" name="Group 4">
            <a:extLst>
              <a:ext uri="{FF2B5EF4-FFF2-40B4-BE49-F238E27FC236}">
                <a16:creationId xmlns:a16="http://schemas.microsoft.com/office/drawing/2014/main" id="{1D133489-F903-A14A-985F-9021E5702EC8}"/>
              </a:ext>
            </a:extLst>
          </p:cNvPr>
          <p:cNvGrpSpPr/>
          <p:nvPr/>
        </p:nvGrpSpPr>
        <p:grpSpPr>
          <a:xfrm>
            <a:off x="1704201" y="1168556"/>
            <a:ext cx="8777020" cy="5212080"/>
            <a:chOff x="1704201" y="809974"/>
            <a:chExt cx="8777020" cy="5985461"/>
          </a:xfrm>
        </p:grpSpPr>
        <p:sp>
          <p:nvSpPr>
            <p:cNvPr id="6" name="Line 391">
              <a:extLst>
                <a:ext uri="{FF2B5EF4-FFF2-40B4-BE49-F238E27FC236}">
                  <a16:creationId xmlns:a16="http://schemas.microsoft.com/office/drawing/2014/main" id="{7D85155E-2E1B-A247-A5FB-45ABB06032D9}"/>
                </a:ext>
              </a:extLst>
            </p:cNvPr>
            <p:cNvSpPr>
              <a:spLocks noChangeShapeType="1"/>
            </p:cNvSpPr>
            <p:nvPr/>
          </p:nvSpPr>
          <p:spPr bwMode="auto">
            <a:xfrm>
              <a:off x="3270250" y="6640673"/>
              <a:ext cx="863600" cy="0"/>
            </a:xfrm>
            <a:prstGeom prst="line">
              <a:avLst/>
            </a:prstGeom>
            <a:noFill/>
            <a:ln w="22225">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392">
              <a:extLst>
                <a:ext uri="{FF2B5EF4-FFF2-40B4-BE49-F238E27FC236}">
                  <a16:creationId xmlns:a16="http://schemas.microsoft.com/office/drawing/2014/main" id="{0C4185EB-67B8-D941-8496-03C82C3312BD}"/>
                </a:ext>
              </a:extLst>
            </p:cNvPr>
            <p:cNvSpPr>
              <a:spLocks noChangeShapeType="1"/>
            </p:cNvSpPr>
            <p:nvPr/>
          </p:nvSpPr>
          <p:spPr bwMode="auto">
            <a:xfrm>
              <a:off x="5481637" y="6640673"/>
              <a:ext cx="863600" cy="0"/>
            </a:xfrm>
            <a:prstGeom prst="line">
              <a:avLst/>
            </a:prstGeom>
            <a:noFill/>
            <a:ln w="22225">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393">
              <a:extLst>
                <a:ext uri="{FF2B5EF4-FFF2-40B4-BE49-F238E27FC236}">
                  <a16:creationId xmlns:a16="http://schemas.microsoft.com/office/drawing/2014/main" id="{7C28F19F-553C-2B47-A11D-C11C7A6E6674}"/>
                </a:ext>
              </a:extLst>
            </p:cNvPr>
            <p:cNvSpPr>
              <a:spLocks noChangeShapeType="1"/>
            </p:cNvSpPr>
            <p:nvPr/>
          </p:nvSpPr>
          <p:spPr bwMode="auto">
            <a:xfrm>
              <a:off x="7697788" y="6640673"/>
              <a:ext cx="863600" cy="0"/>
            </a:xfrm>
            <a:prstGeom prst="line">
              <a:avLst/>
            </a:prstGeom>
            <a:noFill/>
            <a:ln w="22225">
              <a:solidFill>
                <a:srgbClr val="55752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394">
              <a:extLst>
                <a:ext uri="{FF2B5EF4-FFF2-40B4-BE49-F238E27FC236}">
                  <a16:creationId xmlns:a16="http://schemas.microsoft.com/office/drawing/2014/main" id="{7FE7A5DF-DB5D-6D4C-B80A-6107DBAE9E3D}"/>
                </a:ext>
              </a:extLst>
            </p:cNvPr>
            <p:cNvSpPr>
              <a:spLocks noChangeArrowheads="1"/>
            </p:cNvSpPr>
            <p:nvPr/>
          </p:nvSpPr>
          <p:spPr bwMode="auto">
            <a:xfrm>
              <a:off x="4271962" y="6518436"/>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rPr>
                <a:t>1984-87</a:t>
              </a:r>
              <a:endParaRPr lang="en-US" altLang="en-US" dirty="0"/>
            </a:p>
          </p:txBody>
        </p:sp>
        <p:sp>
          <p:nvSpPr>
            <p:cNvPr id="10" name="Rectangle 395">
              <a:extLst>
                <a:ext uri="{FF2B5EF4-FFF2-40B4-BE49-F238E27FC236}">
                  <a16:creationId xmlns:a16="http://schemas.microsoft.com/office/drawing/2014/main" id="{D3337089-A029-2A43-A410-9A8009989DDC}"/>
                </a:ext>
              </a:extLst>
            </p:cNvPr>
            <p:cNvSpPr>
              <a:spLocks noChangeArrowheads="1"/>
            </p:cNvSpPr>
            <p:nvPr/>
          </p:nvSpPr>
          <p:spPr bwMode="auto">
            <a:xfrm>
              <a:off x="6483350" y="6518436"/>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rPr>
                <a:t>1988-90</a:t>
              </a:r>
              <a:endParaRPr lang="en-US" altLang="en-US" dirty="0"/>
            </a:p>
          </p:txBody>
        </p:sp>
        <p:sp>
          <p:nvSpPr>
            <p:cNvPr id="11" name="Rectangle 396">
              <a:extLst>
                <a:ext uri="{FF2B5EF4-FFF2-40B4-BE49-F238E27FC236}">
                  <a16:creationId xmlns:a16="http://schemas.microsoft.com/office/drawing/2014/main" id="{71FB6865-6CF4-C045-9026-FBD35AA441CB}"/>
                </a:ext>
              </a:extLst>
            </p:cNvPr>
            <p:cNvSpPr>
              <a:spLocks noChangeArrowheads="1"/>
            </p:cNvSpPr>
            <p:nvPr/>
          </p:nvSpPr>
          <p:spPr bwMode="auto">
            <a:xfrm>
              <a:off x="8701088" y="6518436"/>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rPr>
                <a:t>1991-93</a:t>
              </a:r>
              <a:endParaRPr lang="en-US" altLang="en-US" dirty="0"/>
            </a:p>
          </p:txBody>
        </p:sp>
        <p:sp>
          <p:nvSpPr>
            <p:cNvPr id="12" name="Oval 603">
              <a:extLst>
                <a:ext uri="{FF2B5EF4-FFF2-40B4-BE49-F238E27FC236}">
                  <a16:creationId xmlns:a16="http://schemas.microsoft.com/office/drawing/2014/main" id="{3A655099-845B-1640-8227-BB2280FA2546}"/>
                </a:ext>
              </a:extLst>
            </p:cNvPr>
            <p:cNvSpPr>
              <a:spLocks noChangeArrowheads="1"/>
            </p:cNvSpPr>
            <p:nvPr/>
          </p:nvSpPr>
          <p:spPr bwMode="auto">
            <a:xfrm>
              <a:off x="3668486" y="6595087"/>
              <a:ext cx="103188" cy="101600"/>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2F160CA0-C0EC-AE48-9ECD-9A521EAD7B45}"/>
                </a:ext>
              </a:extLst>
            </p:cNvPr>
            <p:cNvSpPr>
              <a:spLocks noChangeArrowheads="1"/>
            </p:cNvSpPr>
            <p:nvPr/>
          </p:nvSpPr>
          <p:spPr bwMode="auto">
            <a:xfrm>
              <a:off x="8087632" y="6599408"/>
              <a:ext cx="98425"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9">
              <a:extLst>
                <a:ext uri="{FF2B5EF4-FFF2-40B4-BE49-F238E27FC236}">
                  <a16:creationId xmlns:a16="http://schemas.microsoft.com/office/drawing/2014/main" id="{04B8968B-5D7F-1145-9200-DD30785F2D79}"/>
                </a:ext>
              </a:extLst>
            </p:cNvPr>
            <p:cNvSpPr>
              <a:spLocks/>
            </p:cNvSpPr>
            <p:nvPr/>
          </p:nvSpPr>
          <p:spPr bwMode="auto">
            <a:xfrm>
              <a:off x="5867401" y="6579667"/>
              <a:ext cx="117475" cy="100013"/>
            </a:xfrm>
            <a:custGeom>
              <a:avLst/>
              <a:gdLst>
                <a:gd name="T0" fmla="*/ 35 w 74"/>
                <a:gd name="T1" fmla="*/ 0 h 63"/>
                <a:gd name="T2" fmla="*/ 0 w 74"/>
                <a:gd name="T3" fmla="*/ 63 h 63"/>
                <a:gd name="T4" fmla="*/ 74 w 74"/>
                <a:gd name="T5" fmla="*/ 63 h 63"/>
                <a:gd name="T6" fmla="*/ 35 w 74"/>
                <a:gd name="T7" fmla="*/ 0 h 63"/>
              </a:gdLst>
              <a:ahLst/>
              <a:cxnLst>
                <a:cxn ang="0">
                  <a:pos x="T0" y="T1"/>
                </a:cxn>
                <a:cxn ang="0">
                  <a:pos x="T2" y="T3"/>
                </a:cxn>
                <a:cxn ang="0">
                  <a:pos x="T4" y="T5"/>
                </a:cxn>
                <a:cxn ang="0">
                  <a:pos x="T6" y="T7"/>
                </a:cxn>
              </a:cxnLst>
              <a:rect l="0" t="0" r="r" b="b"/>
              <a:pathLst>
                <a:path w="74" h="63">
                  <a:moveTo>
                    <a:pt x="35" y="0"/>
                  </a:moveTo>
                  <a:lnTo>
                    <a:pt x="0" y="63"/>
                  </a:lnTo>
                  <a:lnTo>
                    <a:pt x="74" y="63"/>
                  </a:lnTo>
                  <a:lnTo>
                    <a:pt x="35"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389">
              <a:extLst>
                <a:ext uri="{FF2B5EF4-FFF2-40B4-BE49-F238E27FC236}">
                  <a16:creationId xmlns:a16="http://schemas.microsoft.com/office/drawing/2014/main" id="{1065FAA1-0A57-6D42-A430-103C81F5605A}"/>
                </a:ext>
              </a:extLst>
            </p:cNvPr>
            <p:cNvSpPr>
              <a:spLocks noChangeArrowheads="1"/>
            </p:cNvSpPr>
            <p:nvPr/>
          </p:nvSpPr>
          <p:spPr bwMode="auto">
            <a:xfrm>
              <a:off x="5370512" y="6244878"/>
              <a:ext cx="21031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dirty="0">
                  <a:solidFill>
                    <a:srgbClr val="000000"/>
                  </a:solidFill>
                </a:rPr>
                <a:t>Parent Income Rank</a:t>
              </a:r>
              <a:endParaRPr lang="en-US" dirty="0"/>
            </a:p>
          </p:txBody>
        </p:sp>
        <p:grpSp>
          <p:nvGrpSpPr>
            <p:cNvPr id="16" name="Group 15">
              <a:extLst>
                <a:ext uri="{FF2B5EF4-FFF2-40B4-BE49-F238E27FC236}">
                  <a16:creationId xmlns:a16="http://schemas.microsoft.com/office/drawing/2014/main" id="{A6E21FC6-F019-AB4A-AD06-D269EAB2E536}"/>
                </a:ext>
              </a:extLst>
            </p:cNvPr>
            <p:cNvGrpSpPr/>
            <p:nvPr/>
          </p:nvGrpSpPr>
          <p:grpSpPr>
            <a:xfrm>
              <a:off x="1704201" y="809974"/>
              <a:ext cx="8777020" cy="5382051"/>
              <a:chOff x="180201" y="438499"/>
              <a:chExt cx="8777020" cy="5382051"/>
            </a:xfrm>
          </p:grpSpPr>
          <p:sp>
            <p:nvSpPr>
              <p:cNvPr id="17" name="Line 9">
                <a:extLst>
                  <a:ext uri="{FF2B5EF4-FFF2-40B4-BE49-F238E27FC236}">
                    <a16:creationId xmlns:a16="http://schemas.microsoft.com/office/drawing/2014/main" id="{7852328A-2DA2-7045-B027-45E1F0250528}"/>
                  </a:ext>
                </a:extLst>
              </p:cNvPr>
              <p:cNvSpPr>
                <a:spLocks noChangeShapeType="1"/>
              </p:cNvSpPr>
              <p:nvPr/>
            </p:nvSpPr>
            <p:spPr bwMode="auto">
              <a:xfrm>
                <a:off x="903288" y="4329114"/>
                <a:ext cx="8002588"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0">
                <a:extLst>
                  <a:ext uri="{FF2B5EF4-FFF2-40B4-BE49-F238E27FC236}">
                    <a16:creationId xmlns:a16="http://schemas.microsoft.com/office/drawing/2014/main" id="{D67F5195-FEB7-C542-AAEC-BBDABFEF6B48}"/>
                  </a:ext>
                </a:extLst>
              </p:cNvPr>
              <p:cNvSpPr>
                <a:spLocks noChangeShapeType="1"/>
              </p:cNvSpPr>
              <p:nvPr/>
            </p:nvSpPr>
            <p:spPr bwMode="auto">
              <a:xfrm>
                <a:off x="903288" y="3403601"/>
                <a:ext cx="8002588"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1">
                <a:extLst>
                  <a:ext uri="{FF2B5EF4-FFF2-40B4-BE49-F238E27FC236}">
                    <a16:creationId xmlns:a16="http://schemas.microsoft.com/office/drawing/2014/main" id="{9FB4370B-55B9-7A49-AD7B-E3F96C427E9D}"/>
                  </a:ext>
                </a:extLst>
              </p:cNvPr>
              <p:cNvSpPr>
                <a:spLocks noChangeShapeType="1"/>
              </p:cNvSpPr>
              <p:nvPr/>
            </p:nvSpPr>
            <p:spPr bwMode="auto">
              <a:xfrm>
                <a:off x="903288" y="2478089"/>
                <a:ext cx="8002588"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2">
                <a:extLst>
                  <a:ext uri="{FF2B5EF4-FFF2-40B4-BE49-F238E27FC236}">
                    <a16:creationId xmlns:a16="http://schemas.microsoft.com/office/drawing/2014/main" id="{08C11854-D2BB-4243-AA50-D15007DC47F8}"/>
                  </a:ext>
                </a:extLst>
              </p:cNvPr>
              <p:cNvSpPr>
                <a:spLocks noChangeShapeType="1"/>
              </p:cNvSpPr>
              <p:nvPr/>
            </p:nvSpPr>
            <p:spPr bwMode="auto">
              <a:xfrm>
                <a:off x="903288" y="1552576"/>
                <a:ext cx="8002588"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3">
                <a:extLst>
                  <a:ext uri="{FF2B5EF4-FFF2-40B4-BE49-F238E27FC236}">
                    <a16:creationId xmlns:a16="http://schemas.microsoft.com/office/drawing/2014/main" id="{E0935FDE-4045-D84C-9C35-567EFBE10D86}"/>
                  </a:ext>
                </a:extLst>
              </p:cNvPr>
              <p:cNvSpPr>
                <a:spLocks noChangeShapeType="1"/>
              </p:cNvSpPr>
              <p:nvPr/>
            </p:nvSpPr>
            <p:spPr bwMode="auto">
              <a:xfrm>
                <a:off x="903288" y="627064"/>
                <a:ext cx="8002588"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8">
                <a:extLst>
                  <a:ext uri="{FF2B5EF4-FFF2-40B4-BE49-F238E27FC236}">
                    <a16:creationId xmlns:a16="http://schemas.microsoft.com/office/drawing/2014/main" id="{1E9A58A6-78AA-A548-9F38-D21FAC1636A9}"/>
                  </a:ext>
                </a:extLst>
              </p:cNvPr>
              <p:cNvSpPr>
                <a:spLocks noChangeShapeType="1"/>
              </p:cNvSpPr>
              <p:nvPr/>
            </p:nvSpPr>
            <p:spPr bwMode="auto">
              <a:xfrm>
                <a:off x="903288" y="5260976"/>
                <a:ext cx="8002588" cy="0"/>
              </a:xfrm>
              <a:prstGeom prst="line">
                <a:avLst/>
              </a:prstGeom>
              <a:noFill/>
              <a:ln w="22225">
                <a:solidFill>
                  <a:srgbClr val="EAF2F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E9273462-FC80-6246-8D2B-0D8B2A178C16}"/>
                  </a:ext>
                </a:extLst>
              </p:cNvPr>
              <p:cNvSpPr/>
              <p:nvPr/>
            </p:nvSpPr>
            <p:spPr>
              <a:xfrm>
                <a:off x="2747962" y="4374356"/>
                <a:ext cx="460375" cy="1027715"/>
              </a:xfrm>
              <a:prstGeom prst="rect">
                <a:avLst/>
              </a:prstGeom>
              <a:solidFill>
                <a:schemeClr val="bg1">
                  <a:lumMod val="85000"/>
                </a:schemeClr>
              </a:solid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D454044-89C0-A04D-B3BD-59332E2746FF}"/>
                  </a:ext>
                </a:extLst>
              </p:cNvPr>
              <p:cNvSpPr/>
              <p:nvPr/>
            </p:nvSpPr>
            <p:spPr>
              <a:xfrm>
                <a:off x="6600825" y="2539207"/>
                <a:ext cx="458787" cy="2862865"/>
              </a:xfrm>
              <a:prstGeom prst="rect">
                <a:avLst/>
              </a:prstGeom>
              <a:solidFill>
                <a:schemeClr val="bg1">
                  <a:lumMod val="85000"/>
                </a:schemeClr>
              </a:solid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E92E1C5-09AE-E34C-BB55-6320B79CA5C2}"/>
                  </a:ext>
                </a:extLst>
              </p:cNvPr>
              <p:cNvSpPr>
                <a:spLocks noChangeArrowheads="1"/>
              </p:cNvSpPr>
              <p:nvPr/>
            </p:nvSpPr>
            <p:spPr bwMode="auto">
              <a:xfrm>
                <a:off x="1074738" y="4945064"/>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25">
                <a:extLst>
                  <a:ext uri="{FF2B5EF4-FFF2-40B4-BE49-F238E27FC236}">
                    <a16:creationId xmlns:a16="http://schemas.microsoft.com/office/drawing/2014/main" id="{54470703-02FD-474F-AD84-A6D3C66BB5C2}"/>
                  </a:ext>
                </a:extLst>
              </p:cNvPr>
              <p:cNvSpPr>
                <a:spLocks noChangeArrowheads="1"/>
              </p:cNvSpPr>
              <p:nvPr/>
            </p:nvSpPr>
            <p:spPr bwMode="auto">
              <a:xfrm>
                <a:off x="1230313" y="4862514"/>
                <a:ext cx="100013"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26">
                <a:extLst>
                  <a:ext uri="{FF2B5EF4-FFF2-40B4-BE49-F238E27FC236}">
                    <a16:creationId xmlns:a16="http://schemas.microsoft.com/office/drawing/2014/main" id="{250834E8-9AEA-2247-A3E7-421998157C17}"/>
                  </a:ext>
                </a:extLst>
              </p:cNvPr>
              <p:cNvSpPr>
                <a:spLocks noChangeArrowheads="1"/>
              </p:cNvSpPr>
              <p:nvPr/>
            </p:nvSpPr>
            <p:spPr bwMode="auto">
              <a:xfrm>
                <a:off x="1385888" y="4789489"/>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C00A111B-F3D1-784B-8578-7D5843744436}"/>
                  </a:ext>
                </a:extLst>
              </p:cNvPr>
              <p:cNvSpPr>
                <a:spLocks noChangeArrowheads="1"/>
              </p:cNvSpPr>
              <p:nvPr/>
            </p:nvSpPr>
            <p:spPr bwMode="auto">
              <a:xfrm>
                <a:off x="1535113" y="4740276"/>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Oval 28">
                <a:extLst>
                  <a:ext uri="{FF2B5EF4-FFF2-40B4-BE49-F238E27FC236}">
                    <a16:creationId xmlns:a16="http://schemas.microsoft.com/office/drawing/2014/main" id="{C95067F7-53F7-4743-98E8-5C722C354550}"/>
                  </a:ext>
                </a:extLst>
              </p:cNvPr>
              <p:cNvSpPr>
                <a:spLocks noChangeArrowheads="1"/>
              </p:cNvSpPr>
              <p:nvPr/>
            </p:nvSpPr>
            <p:spPr bwMode="auto">
              <a:xfrm>
                <a:off x="1690688" y="4684714"/>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Oval 29">
                <a:extLst>
                  <a:ext uri="{FF2B5EF4-FFF2-40B4-BE49-F238E27FC236}">
                    <a16:creationId xmlns:a16="http://schemas.microsoft.com/office/drawing/2014/main" id="{6CE42AAD-F229-D247-831F-28BB14511F54}"/>
                  </a:ext>
                </a:extLst>
              </p:cNvPr>
              <p:cNvSpPr>
                <a:spLocks noChangeArrowheads="1"/>
              </p:cNvSpPr>
              <p:nvPr/>
            </p:nvSpPr>
            <p:spPr bwMode="auto">
              <a:xfrm>
                <a:off x="1844675" y="4633914"/>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Oval 30">
                <a:extLst>
                  <a:ext uri="{FF2B5EF4-FFF2-40B4-BE49-F238E27FC236}">
                    <a16:creationId xmlns:a16="http://schemas.microsoft.com/office/drawing/2014/main" id="{3A10EE11-9B93-0542-8AEB-BE159F954E71}"/>
                  </a:ext>
                </a:extLst>
              </p:cNvPr>
              <p:cNvSpPr>
                <a:spLocks noChangeArrowheads="1"/>
              </p:cNvSpPr>
              <p:nvPr/>
            </p:nvSpPr>
            <p:spPr bwMode="auto">
              <a:xfrm>
                <a:off x="2000250" y="4589464"/>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31">
                <a:extLst>
                  <a:ext uri="{FF2B5EF4-FFF2-40B4-BE49-F238E27FC236}">
                    <a16:creationId xmlns:a16="http://schemas.microsoft.com/office/drawing/2014/main" id="{8E4E4B70-8E49-8346-BFEE-65BC8CEC3F1A}"/>
                  </a:ext>
                </a:extLst>
              </p:cNvPr>
              <p:cNvSpPr>
                <a:spLocks noChangeArrowheads="1"/>
              </p:cNvSpPr>
              <p:nvPr/>
            </p:nvSpPr>
            <p:spPr bwMode="auto">
              <a:xfrm>
                <a:off x="2155825" y="4562476"/>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21DA1ECF-F5CB-AD45-87C5-E1A6C4C1BD38}"/>
                  </a:ext>
                </a:extLst>
              </p:cNvPr>
              <p:cNvSpPr>
                <a:spLocks noChangeArrowheads="1"/>
              </p:cNvSpPr>
              <p:nvPr/>
            </p:nvSpPr>
            <p:spPr bwMode="auto">
              <a:xfrm>
                <a:off x="2311400" y="4506914"/>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5CFFC964-2753-B544-BE18-253765426BBC}"/>
                  </a:ext>
                </a:extLst>
              </p:cNvPr>
              <p:cNvSpPr>
                <a:spLocks noChangeArrowheads="1"/>
              </p:cNvSpPr>
              <p:nvPr/>
            </p:nvSpPr>
            <p:spPr bwMode="auto">
              <a:xfrm>
                <a:off x="2460625" y="4462464"/>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4112D964-96F9-124D-9BC7-46E37571E3D9}"/>
                  </a:ext>
                </a:extLst>
              </p:cNvPr>
              <p:cNvSpPr>
                <a:spLocks noChangeArrowheads="1"/>
              </p:cNvSpPr>
              <p:nvPr/>
            </p:nvSpPr>
            <p:spPr bwMode="auto">
              <a:xfrm>
                <a:off x="2616200" y="4424364"/>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60D05EFB-5865-004E-89C8-2E96DDD00CB8}"/>
                  </a:ext>
                </a:extLst>
              </p:cNvPr>
              <p:cNvSpPr>
                <a:spLocks noChangeArrowheads="1"/>
              </p:cNvSpPr>
              <p:nvPr/>
            </p:nvSpPr>
            <p:spPr bwMode="auto">
              <a:xfrm>
                <a:off x="2770188" y="4368801"/>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E13F611D-B6CC-CF4A-A861-D2817BE008D1}"/>
                  </a:ext>
                </a:extLst>
              </p:cNvPr>
              <p:cNvSpPr>
                <a:spLocks noChangeArrowheads="1"/>
              </p:cNvSpPr>
              <p:nvPr/>
            </p:nvSpPr>
            <p:spPr bwMode="auto">
              <a:xfrm>
                <a:off x="2925763" y="4324351"/>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Oval 37">
                <a:extLst>
                  <a:ext uri="{FF2B5EF4-FFF2-40B4-BE49-F238E27FC236}">
                    <a16:creationId xmlns:a16="http://schemas.microsoft.com/office/drawing/2014/main" id="{E445E382-7AB5-984E-889E-D6465AEECBA5}"/>
                  </a:ext>
                </a:extLst>
              </p:cNvPr>
              <p:cNvSpPr>
                <a:spLocks noChangeArrowheads="1"/>
              </p:cNvSpPr>
              <p:nvPr/>
            </p:nvSpPr>
            <p:spPr bwMode="auto">
              <a:xfrm>
                <a:off x="3081338" y="4273551"/>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8C057BA1-85F7-B847-8ED0-DBDBF01F1DF0}"/>
                  </a:ext>
                </a:extLst>
              </p:cNvPr>
              <p:cNvSpPr>
                <a:spLocks noChangeArrowheads="1"/>
              </p:cNvSpPr>
              <p:nvPr/>
            </p:nvSpPr>
            <p:spPr bwMode="auto">
              <a:xfrm>
                <a:off x="3236913" y="4213226"/>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978C6921-7E16-C641-96FD-E0DBD6F9E737}"/>
                  </a:ext>
                </a:extLst>
              </p:cNvPr>
              <p:cNvSpPr>
                <a:spLocks noChangeArrowheads="1"/>
              </p:cNvSpPr>
              <p:nvPr/>
            </p:nvSpPr>
            <p:spPr bwMode="auto">
              <a:xfrm>
                <a:off x="3386138" y="4168776"/>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Oval 40">
                <a:extLst>
                  <a:ext uri="{FF2B5EF4-FFF2-40B4-BE49-F238E27FC236}">
                    <a16:creationId xmlns:a16="http://schemas.microsoft.com/office/drawing/2014/main" id="{E2E66A53-D73B-A54C-8787-60E8EFB0B3D0}"/>
                  </a:ext>
                </a:extLst>
              </p:cNvPr>
              <p:cNvSpPr>
                <a:spLocks noChangeArrowheads="1"/>
              </p:cNvSpPr>
              <p:nvPr/>
            </p:nvSpPr>
            <p:spPr bwMode="auto">
              <a:xfrm>
                <a:off x="3541713" y="4102101"/>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Oval 41">
                <a:extLst>
                  <a:ext uri="{FF2B5EF4-FFF2-40B4-BE49-F238E27FC236}">
                    <a16:creationId xmlns:a16="http://schemas.microsoft.com/office/drawing/2014/main" id="{AFF85EEB-FF31-AD45-9D2B-F2A7DDC74E3E}"/>
                  </a:ext>
                </a:extLst>
              </p:cNvPr>
              <p:cNvSpPr>
                <a:spLocks noChangeArrowheads="1"/>
              </p:cNvSpPr>
              <p:nvPr/>
            </p:nvSpPr>
            <p:spPr bwMode="auto">
              <a:xfrm>
                <a:off x="3695700" y="4052889"/>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Oval 42">
                <a:extLst>
                  <a:ext uri="{FF2B5EF4-FFF2-40B4-BE49-F238E27FC236}">
                    <a16:creationId xmlns:a16="http://schemas.microsoft.com/office/drawing/2014/main" id="{BBF17833-11A5-6D48-9246-C93B14045508}"/>
                  </a:ext>
                </a:extLst>
              </p:cNvPr>
              <p:cNvSpPr>
                <a:spLocks noChangeArrowheads="1"/>
              </p:cNvSpPr>
              <p:nvPr/>
            </p:nvSpPr>
            <p:spPr bwMode="auto">
              <a:xfrm>
                <a:off x="3851275" y="3979864"/>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Oval 43">
                <a:extLst>
                  <a:ext uri="{FF2B5EF4-FFF2-40B4-BE49-F238E27FC236}">
                    <a16:creationId xmlns:a16="http://schemas.microsoft.com/office/drawing/2014/main" id="{7911DB17-9B71-EF41-A141-50232C7DA5AE}"/>
                  </a:ext>
                </a:extLst>
              </p:cNvPr>
              <p:cNvSpPr>
                <a:spLocks noChangeArrowheads="1"/>
              </p:cNvSpPr>
              <p:nvPr/>
            </p:nvSpPr>
            <p:spPr bwMode="auto">
              <a:xfrm>
                <a:off x="4006850" y="3924301"/>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Oval 44">
                <a:extLst>
                  <a:ext uri="{FF2B5EF4-FFF2-40B4-BE49-F238E27FC236}">
                    <a16:creationId xmlns:a16="http://schemas.microsoft.com/office/drawing/2014/main" id="{1FB1BD32-D483-4644-9ED6-F2DA46195090}"/>
                  </a:ext>
                </a:extLst>
              </p:cNvPr>
              <p:cNvSpPr>
                <a:spLocks noChangeArrowheads="1"/>
              </p:cNvSpPr>
              <p:nvPr/>
            </p:nvSpPr>
            <p:spPr bwMode="auto">
              <a:xfrm>
                <a:off x="4162425" y="3863976"/>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Oval 45">
                <a:extLst>
                  <a:ext uri="{FF2B5EF4-FFF2-40B4-BE49-F238E27FC236}">
                    <a16:creationId xmlns:a16="http://schemas.microsoft.com/office/drawing/2014/main" id="{C98FFBDE-1CF3-324A-B248-B13D9ED50EF7}"/>
                  </a:ext>
                </a:extLst>
              </p:cNvPr>
              <p:cNvSpPr>
                <a:spLocks noChangeArrowheads="1"/>
              </p:cNvSpPr>
              <p:nvPr/>
            </p:nvSpPr>
            <p:spPr bwMode="auto">
              <a:xfrm>
                <a:off x="4311650" y="3792539"/>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46">
                <a:extLst>
                  <a:ext uri="{FF2B5EF4-FFF2-40B4-BE49-F238E27FC236}">
                    <a16:creationId xmlns:a16="http://schemas.microsoft.com/office/drawing/2014/main" id="{18047B27-B7F1-C742-BA9B-C62A186BA05A}"/>
                  </a:ext>
                </a:extLst>
              </p:cNvPr>
              <p:cNvSpPr>
                <a:spLocks noChangeArrowheads="1"/>
              </p:cNvSpPr>
              <p:nvPr/>
            </p:nvSpPr>
            <p:spPr bwMode="auto">
              <a:xfrm>
                <a:off x="4467225" y="3725864"/>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47">
                <a:extLst>
                  <a:ext uri="{FF2B5EF4-FFF2-40B4-BE49-F238E27FC236}">
                    <a16:creationId xmlns:a16="http://schemas.microsoft.com/office/drawing/2014/main" id="{DCD993DC-E2D2-E947-8099-AC7B8E95A381}"/>
                  </a:ext>
                </a:extLst>
              </p:cNvPr>
              <p:cNvSpPr>
                <a:spLocks noChangeArrowheads="1"/>
              </p:cNvSpPr>
              <p:nvPr/>
            </p:nvSpPr>
            <p:spPr bwMode="auto">
              <a:xfrm>
                <a:off x="4621213" y="3659189"/>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Oval 48">
                <a:extLst>
                  <a:ext uri="{FF2B5EF4-FFF2-40B4-BE49-F238E27FC236}">
                    <a16:creationId xmlns:a16="http://schemas.microsoft.com/office/drawing/2014/main" id="{EF7D11DA-EC9E-0440-856F-167D0567F5A7}"/>
                  </a:ext>
                </a:extLst>
              </p:cNvPr>
              <p:cNvSpPr>
                <a:spLocks noChangeArrowheads="1"/>
              </p:cNvSpPr>
              <p:nvPr/>
            </p:nvSpPr>
            <p:spPr bwMode="auto">
              <a:xfrm>
                <a:off x="4776788" y="3603626"/>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Oval 49">
                <a:extLst>
                  <a:ext uri="{FF2B5EF4-FFF2-40B4-BE49-F238E27FC236}">
                    <a16:creationId xmlns:a16="http://schemas.microsoft.com/office/drawing/2014/main" id="{D48B2B60-F327-5E4A-B458-B3A8493EAE10}"/>
                  </a:ext>
                </a:extLst>
              </p:cNvPr>
              <p:cNvSpPr>
                <a:spLocks noChangeArrowheads="1"/>
              </p:cNvSpPr>
              <p:nvPr/>
            </p:nvSpPr>
            <p:spPr bwMode="auto">
              <a:xfrm>
                <a:off x="4932363" y="3532189"/>
                <a:ext cx="100013"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Oval 50">
                <a:extLst>
                  <a:ext uri="{FF2B5EF4-FFF2-40B4-BE49-F238E27FC236}">
                    <a16:creationId xmlns:a16="http://schemas.microsoft.com/office/drawing/2014/main" id="{6F5CF289-3ADA-3049-AC3B-2E0A2212387C}"/>
                  </a:ext>
                </a:extLst>
              </p:cNvPr>
              <p:cNvSpPr>
                <a:spLocks noChangeArrowheads="1"/>
              </p:cNvSpPr>
              <p:nvPr/>
            </p:nvSpPr>
            <p:spPr bwMode="auto">
              <a:xfrm>
                <a:off x="5087938" y="3465514"/>
                <a:ext cx="98425"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Oval 51">
                <a:extLst>
                  <a:ext uri="{FF2B5EF4-FFF2-40B4-BE49-F238E27FC236}">
                    <a16:creationId xmlns:a16="http://schemas.microsoft.com/office/drawing/2014/main" id="{1F5C1E19-AD62-D142-9BC9-CDB0F03C213F}"/>
                  </a:ext>
                </a:extLst>
              </p:cNvPr>
              <p:cNvSpPr>
                <a:spLocks noChangeArrowheads="1"/>
              </p:cNvSpPr>
              <p:nvPr/>
            </p:nvSpPr>
            <p:spPr bwMode="auto">
              <a:xfrm>
                <a:off x="5237163" y="3392489"/>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Oval 52">
                <a:extLst>
                  <a:ext uri="{FF2B5EF4-FFF2-40B4-BE49-F238E27FC236}">
                    <a16:creationId xmlns:a16="http://schemas.microsoft.com/office/drawing/2014/main" id="{7A24BE66-652F-1043-871C-3DF650815732}"/>
                  </a:ext>
                </a:extLst>
              </p:cNvPr>
              <p:cNvSpPr>
                <a:spLocks noChangeArrowheads="1"/>
              </p:cNvSpPr>
              <p:nvPr/>
            </p:nvSpPr>
            <p:spPr bwMode="auto">
              <a:xfrm>
                <a:off x="5392738" y="3332164"/>
                <a:ext cx="98425"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Oval 53">
                <a:extLst>
                  <a:ext uri="{FF2B5EF4-FFF2-40B4-BE49-F238E27FC236}">
                    <a16:creationId xmlns:a16="http://schemas.microsoft.com/office/drawing/2014/main" id="{4A557FEB-D522-C047-8CD9-59311E2B61F0}"/>
                  </a:ext>
                </a:extLst>
              </p:cNvPr>
              <p:cNvSpPr>
                <a:spLocks noChangeArrowheads="1"/>
              </p:cNvSpPr>
              <p:nvPr/>
            </p:nvSpPr>
            <p:spPr bwMode="auto">
              <a:xfrm>
                <a:off x="5546725" y="3254376"/>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Oval 54">
                <a:extLst>
                  <a:ext uri="{FF2B5EF4-FFF2-40B4-BE49-F238E27FC236}">
                    <a16:creationId xmlns:a16="http://schemas.microsoft.com/office/drawing/2014/main" id="{4D458648-88E3-AE46-84CC-EF50F363CEA8}"/>
                  </a:ext>
                </a:extLst>
              </p:cNvPr>
              <p:cNvSpPr>
                <a:spLocks noChangeArrowheads="1"/>
              </p:cNvSpPr>
              <p:nvPr/>
            </p:nvSpPr>
            <p:spPr bwMode="auto">
              <a:xfrm>
                <a:off x="5702300" y="3171826"/>
                <a:ext cx="100013"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55">
                <a:extLst>
                  <a:ext uri="{FF2B5EF4-FFF2-40B4-BE49-F238E27FC236}">
                    <a16:creationId xmlns:a16="http://schemas.microsoft.com/office/drawing/2014/main" id="{1FD7B6F5-F4F4-BF4C-8A0C-EBD930EBB705}"/>
                  </a:ext>
                </a:extLst>
              </p:cNvPr>
              <p:cNvSpPr>
                <a:spLocks noChangeArrowheads="1"/>
              </p:cNvSpPr>
              <p:nvPr/>
            </p:nvSpPr>
            <p:spPr bwMode="auto">
              <a:xfrm>
                <a:off x="5857875" y="3098801"/>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Oval 56">
                <a:extLst>
                  <a:ext uri="{FF2B5EF4-FFF2-40B4-BE49-F238E27FC236}">
                    <a16:creationId xmlns:a16="http://schemas.microsoft.com/office/drawing/2014/main" id="{A5CDE35C-7651-C44A-AA81-413AB60F7CDF}"/>
                  </a:ext>
                </a:extLst>
              </p:cNvPr>
              <p:cNvSpPr>
                <a:spLocks noChangeArrowheads="1"/>
              </p:cNvSpPr>
              <p:nvPr/>
            </p:nvSpPr>
            <p:spPr bwMode="auto">
              <a:xfrm>
                <a:off x="6013450" y="3009901"/>
                <a:ext cx="98425"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57">
                <a:extLst>
                  <a:ext uri="{FF2B5EF4-FFF2-40B4-BE49-F238E27FC236}">
                    <a16:creationId xmlns:a16="http://schemas.microsoft.com/office/drawing/2014/main" id="{A5A05312-FE77-774C-87AA-8C328E167F99}"/>
                  </a:ext>
                </a:extLst>
              </p:cNvPr>
              <p:cNvSpPr>
                <a:spLocks noChangeArrowheads="1"/>
              </p:cNvSpPr>
              <p:nvPr/>
            </p:nvSpPr>
            <p:spPr bwMode="auto">
              <a:xfrm>
                <a:off x="6162675" y="2927351"/>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Oval 58">
                <a:extLst>
                  <a:ext uri="{FF2B5EF4-FFF2-40B4-BE49-F238E27FC236}">
                    <a16:creationId xmlns:a16="http://schemas.microsoft.com/office/drawing/2014/main" id="{A5AAD342-6A71-3048-85C2-42AA68D16110}"/>
                  </a:ext>
                </a:extLst>
              </p:cNvPr>
              <p:cNvSpPr>
                <a:spLocks noChangeArrowheads="1"/>
              </p:cNvSpPr>
              <p:nvPr/>
            </p:nvSpPr>
            <p:spPr bwMode="auto">
              <a:xfrm>
                <a:off x="6318250" y="2849564"/>
                <a:ext cx="98425"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Oval 59">
                <a:extLst>
                  <a:ext uri="{FF2B5EF4-FFF2-40B4-BE49-F238E27FC236}">
                    <a16:creationId xmlns:a16="http://schemas.microsoft.com/office/drawing/2014/main" id="{C88F085F-AA87-BD47-9D77-1D719A1CD300}"/>
                  </a:ext>
                </a:extLst>
              </p:cNvPr>
              <p:cNvSpPr>
                <a:spLocks noChangeArrowheads="1"/>
              </p:cNvSpPr>
              <p:nvPr/>
            </p:nvSpPr>
            <p:spPr bwMode="auto">
              <a:xfrm>
                <a:off x="6472238" y="2760664"/>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Oval 60">
                <a:extLst>
                  <a:ext uri="{FF2B5EF4-FFF2-40B4-BE49-F238E27FC236}">
                    <a16:creationId xmlns:a16="http://schemas.microsoft.com/office/drawing/2014/main" id="{9D7881A2-76C5-9B41-B27E-E7FE00960C22}"/>
                  </a:ext>
                </a:extLst>
              </p:cNvPr>
              <p:cNvSpPr>
                <a:spLocks noChangeArrowheads="1"/>
              </p:cNvSpPr>
              <p:nvPr/>
            </p:nvSpPr>
            <p:spPr bwMode="auto">
              <a:xfrm>
                <a:off x="6627813" y="2660651"/>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Oval 61">
                <a:extLst>
                  <a:ext uri="{FF2B5EF4-FFF2-40B4-BE49-F238E27FC236}">
                    <a16:creationId xmlns:a16="http://schemas.microsoft.com/office/drawing/2014/main" id="{11A84799-9FB7-5F4F-B205-F34078DA3C85}"/>
                  </a:ext>
                </a:extLst>
              </p:cNvPr>
              <p:cNvSpPr>
                <a:spLocks noChangeArrowheads="1"/>
              </p:cNvSpPr>
              <p:nvPr/>
            </p:nvSpPr>
            <p:spPr bwMode="auto">
              <a:xfrm>
                <a:off x="6783388" y="2551114"/>
                <a:ext cx="100013"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Oval 62">
                <a:extLst>
                  <a:ext uri="{FF2B5EF4-FFF2-40B4-BE49-F238E27FC236}">
                    <a16:creationId xmlns:a16="http://schemas.microsoft.com/office/drawing/2014/main" id="{C24F0844-B93E-D94B-BA62-67766DC73F1A}"/>
                  </a:ext>
                </a:extLst>
              </p:cNvPr>
              <p:cNvSpPr>
                <a:spLocks noChangeArrowheads="1"/>
              </p:cNvSpPr>
              <p:nvPr/>
            </p:nvSpPr>
            <p:spPr bwMode="auto">
              <a:xfrm>
                <a:off x="6938963" y="2444751"/>
                <a:ext cx="98425"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Oval 63">
                <a:extLst>
                  <a:ext uri="{FF2B5EF4-FFF2-40B4-BE49-F238E27FC236}">
                    <a16:creationId xmlns:a16="http://schemas.microsoft.com/office/drawing/2014/main" id="{8DD634A9-F9E1-1441-A2F0-FF85AF506D77}"/>
                  </a:ext>
                </a:extLst>
              </p:cNvPr>
              <p:cNvSpPr>
                <a:spLocks noChangeArrowheads="1"/>
              </p:cNvSpPr>
              <p:nvPr/>
            </p:nvSpPr>
            <p:spPr bwMode="auto">
              <a:xfrm>
                <a:off x="7088188" y="2339976"/>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Oval 64">
                <a:extLst>
                  <a:ext uri="{FF2B5EF4-FFF2-40B4-BE49-F238E27FC236}">
                    <a16:creationId xmlns:a16="http://schemas.microsoft.com/office/drawing/2014/main" id="{61ED920C-3AC2-7442-A7FE-C6318176E3EC}"/>
                  </a:ext>
                </a:extLst>
              </p:cNvPr>
              <p:cNvSpPr>
                <a:spLocks noChangeArrowheads="1"/>
              </p:cNvSpPr>
              <p:nvPr/>
            </p:nvSpPr>
            <p:spPr bwMode="auto">
              <a:xfrm>
                <a:off x="7243763" y="2235201"/>
                <a:ext cx="98425"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Oval 65">
                <a:extLst>
                  <a:ext uri="{FF2B5EF4-FFF2-40B4-BE49-F238E27FC236}">
                    <a16:creationId xmlns:a16="http://schemas.microsoft.com/office/drawing/2014/main" id="{00055F82-22B9-A849-BEDC-577047D00C5C}"/>
                  </a:ext>
                </a:extLst>
              </p:cNvPr>
              <p:cNvSpPr>
                <a:spLocks noChangeArrowheads="1"/>
              </p:cNvSpPr>
              <p:nvPr/>
            </p:nvSpPr>
            <p:spPr bwMode="auto">
              <a:xfrm>
                <a:off x="7397750" y="2135189"/>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Oval 66">
                <a:extLst>
                  <a:ext uri="{FF2B5EF4-FFF2-40B4-BE49-F238E27FC236}">
                    <a16:creationId xmlns:a16="http://schemas.microsoft.com/office/drawing/2014/main" id="{94CD9C40-B858-9347-9F3F-BF4E6E30CB68}"/>
                  </a:ext>
                </a:extLst>
              </p:cNvPr>
              <p:cNvSpPr>
                <a:spLocks noChangeArrowheads="1"/>
              </p:cNvSpPr>
              <p:nvPr/>
            </p:nvSpPr>
            <p:spPr bwMode="auto">
              <a:xfrm>
                <a:off x="7553325" y="2017714"/>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Oval 67">
                <a:extLst>
                  <a:ext uri="{FF2B5EF4-FFF2-40B4-BE49-F238E27FC236}">
                    <a16:creationId xmlns:a16="http://schemas.microsoft.com/office/drawing/2014/main" id="{A0EA0CCC-86A8-2449-92EF-D28DA9EB70CC}"/>
                  </a:ext>
                </a:extLst>
              </p:cNvPr>
              <p:cNvSpPr>
                <a:spLocks noChangeArrowheads="1"/>
              </p:cNvSpPr>
              <p:nvPr/>
            </p:nvSpPr>
            <p:spPr bwMode="auto">
              <a:xfrm>
                <a:off x="7708900" y="1874839"/>
                <a:ext cx="100013"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Oval 68">
                <a:extLst>
                  <a:ext uri="{FF2B5EF4-FFF2-40B4-BE49-F238E27FC236}">
                    <a16:creationId xmlns:a16="http://schemas.microsoft.com/office/drawing/2014/main" id="{AC251363-2631-1A4E-B8A2-654582D9F61E}"/>
                  </a:ext>
                </a:extLst>
              </p:cNvPr>
              <p:cNvSpPr>
                <a:spLocks noChangeArrowheads="1"/>
              </p:cNvSpPr>
              <p:nvPr/>
            </p:nvSpPr>
            <p:spPr bwMode="auto">
              <a:xfrm>
                <a:off x="7864475" y="1712914"/>
                <a:ext cx="98425"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Oval 69">
                <a:extLst>
                  <a:ext uri="{FF2B5EF4-FFF2-40B4-BE49-F238E27FC236}">
                    <a16:creationId xmlns:a16="http://schemas.microsoft.com/office/drawing/2014/main" id="{388DCFF6-DDB3-2B4F-824B-8586A48B36DA}"/>
                  </a:ext>
                </a:extLst>
              </p:cNvPr>
              <p:cNvSpPr>
                <a:spLocks noChangeArrowheads="1"/>
              </p:cNvSpPr>
              <p:nvPr/>
            </p:nvSpPr>
            <p:spPr bwMode="auto">
              <a:xfrm>
                <a:off x="8013700" y="1558926"/>
                <a:ext cx="100013" cy="98425"/>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Oval 70">
                <a:extLst>
                  <a:ext uri="{FF2B5EF4-FFF2-40B4-BE49-F238E27FC236}">
                    <a16:creationId xmlns:a16="http://schemas.microsoft.com/office/drawing/2014/main" id="{5ADDCA6C-5393-F341-9933-B9F39FDC2697}"/>
                  </a:ext>
                </a:extLst>
              </p:cNvPr>
              <p:cNvSpPr>
                <a:spLocks noChangeArrowheads="1"/>
              </p:cNvSpPr>
              <p:nvPr/>
            </p:nvSpPr>
            <p:spPr bwMode="auto">
              <a:xfrm>
                <a:off x="8169275" y="1381126"/>
                <a:ext cx="98425"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Oval 71">
                <a:extLst>
                  <a:ext uri="{FF2B5EF4-FFF2-40B4-BE49-F238E27FC236}">
                    <a16:creationId xmlns:a16="http://schemas.microsoft.com/office/drawing/2014/main" id="{31BD8DC0-E192-9945-9076-08FA0AC0AE31}"/>
                  </a:ext>
                </a:extLst>
              </p:cNvPr>
              <p:cNvSpPr>
                <a:spLocks noChangeArrowheads="1"/>
              </p:cNvSpPr>
              <p:nvPr/>
            </p:nvSpPr>
            <p:spPr bwMode="auto">
              <a:xfrm>
                <a:off x="8323263" y="1192214"/>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Oval 72">
                <a:extLst>
                  <a:ext uri="{FF2B5EF4-FFF2-40B4-BE49-F238E27FC236}">
                    <a16:creationId xmlns:a16="http://schemas.microsoft.com/office/drawing/2014/main" id="{E27C4746-72DF-9E49-950B-E66139CEB7F8}"/>
                  </a:ext>
                </a:extLst>
              </p:cNvPr>
              <p:cNvSpPr>
                <a:spLocks noChangeArrowheads="1"/>
              </p:cNvSpPr>
              <p:nvPr/>
            </p:nvSpPr>
            <p:spPr bwMode="auto">
              <a:xfrm>
                <a:off x="8478838" y="998539"/>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Oval 73">
                <a:extLst>
                  <a:ext uri="{FF2B5EF4-FFF2-40B4-BE49-F238E27FC236}">
                    <a16:creationId xmlns:a16="http://schemas.microsoft.com/office/drawing/2014/main" id="{F2312D74-D8AA-9F49-ACB7-F40DF6F3F9D5}"/>
                  </a:ext>
                </a:extLst>
              </p:cNvPr>
              <p:cNvSpPr>
                <a:spLocks noChangeArrowheads="1"/>
              </p:cNvSpPr>
              <p:nvPr/>
            </p:nvSpPr>
            <p:spPr bwMode="auto">
              <a:xfrm>
                <a:off x="8634413" y="709614"/>
                <a:ext cx="100013" cy="100013"/>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4">
                <a:extLst>
                  <a:ext uri="{FF2B5EF4-FFF2-40B4-BE49-F238E27FC236}">
                    <a16:creationId xmlns:a16="http://schemas.microsoft.com/office/drawing/2014/main" id="{89AD4AF7-C88B-A646-B6B8-D10D490A3841}"/>
                  </a:ext>
                </a:extLst>
              </p:cNvPr>
              <p:cNvSpPr>
                <a:spLocks/>
              </p:cNvSpPr>
              <p:nvPr/>
            </p:nvSpPr>
            <p:spPr bwMode="auto">
              <a:xfrm>
                <a:off x="1063625" y="4867276"/>
                <a:ext cx="122238" cy="100013"/>
              </a:xfrm>
              <a:custGeom>
                <a:avLst/>
                <a:gdLst>
                  <a:gd name="T0" fmla="*/ 39 w 77"/>
                  <a:gd name="T1" fmla="*/ 0 h 63"/>
                  <a:gd name="T2" fmla="*/ 0 w 77"/>
                  <a:gd name="T3" fmla="*/ 63 h 63"/>
                  <a:gd name="T4" fmla="*/ 77 w 77"/>
                  <a:gd name="T5" fmla="*/ 63 h 63"/>
                  <a:gd name="T6" fmla="*/ 39 w 77"/>
                  <a:gd name="T7" fmla="*/ 0 h 63"/>
                </a:gdLst>
                <a:ahLst/>
                <a:cxnLst>
                  <a:cxn ang="0">
                    <a:pos x="T0" y="T1"/>
                  </a:cxn>
                  <a:cxn ang="0">
                    <a:pos x="T2" y="T3"/>
                  </a:cxn>
                  <a:cxn ang="0">
                    <a:pos x="T4" y="T5"/>
                  </a:cxn>
                  <a:cxn ang="0">
                    <a:pos x="T6" y="T7"/>
                  </a:cxn>
                </a:cxnLst>
                <a:rect l="0" t="0" r="r" b="b"/>
                <a:pathLst>
                  <a:path w="77" h="63">
                    <a:moveTo>
                      <a:pt x="39" y="0"/>
                    </a:moveTo>
                    <a:lnTo>
                      <a:pt x="0" y="63"/>
                    </a:lnTo>
                    <a:lnTo>
                      <a:pt x="77" y="63"/>
                    </a:lnTo>
                    <a:lnTo>
                      <a:pt x="39"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5">
                <a:extLst>
                  <a:ext uri="{FF2B5EF4-FFF2-40B4-BE49-F238E27FC236}">
                    <a16:creationId xmlns:a16="http://schemas.microsoft.com/office/drawing/2014/main" id="{911D5809-E52A-454D-A510-89FE3EA7508B}"/>
                  </a:ext>
                </a:extLst>
              </p:cNvPr>
              <p:cNvSpPr>
                <a:spLocks/>
              </p:cNvSpPr>
              <p:nvPr/>
            </p:nvSpPr>
            <p:spPr bwMode="auto">
              <a:xfrm>
                <a:off x="1219200" y="4840289"/>
                <a:ext cx="115888" cy="98425"/>
              </a:xfrm>
              <a:custGeom>
                <a:avLst/>
                <a:gdLst>
                  <a:gd name="T0" fmla="*/ 38 w 73"/>
                  <a:gd name="T1" fmla="*/ 0 h 62"/>
                  <a:gd name="T2" fmla="*/ 0 w 73"/>
                  <a:gd name="T3" fmla="*/ 62 h 62"/>
                  <a:gd name="T4" fmla="*/ 73 w 73"/>
                  <a:gd name="T5" fmla="*/ 62 h 62"/>
                  <a:gd name="T6" fmla="*/ 38 w 73"/>
                  <a:gd name="T7" fmla="*/ 0 h 62"/>
                </a:gdLst>
                <a:ahLst/>
                <a:cxnLst>
                  <a:cxn ang="0">
                    <a:pos x="T0" y="T1"/>
                  </a:cxn>
                  <a:cxn ang="0">
                    <a:pos x="T2" y="T3"/>
                  </a:cxn>
                  <a:cxn ang="0">
                    <a:pos x="T4" y="T5"/>
                  </a:cxn>
                  <a:cxn ang="0">
                    <a:pos x="T6" y="T7"/>
                  </a:cxn>
                </a:cxnLst>
                <a:rect l="0" t="0" r="r" b="b"/>
                <a:pathLst>
                  <a:path w="73" h="62">
                    <a:moveTo>
                      <a:pt x="38" y="0"/>
                    </a:moveTo>
                    <a:lnTo>
                      <a:pt x="0" y="62"/>
                    </a:lnTo>
                    <a:lnTo>
                      <a:pt x="73" y="62"/>
                    </a:lnTo>
                    <a:lnTo>
                      <a:pt x="38"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76">
                <a:extLst>
                  <a:ext uri="{FF2B5EF4-FFF2-40B4-BE49-F238E27FC236}">
                    <a16:creationId xmlns:a16="http://schemas.microsoft.com/office/drawing/2014/main" id="{40BAAE29-9E8E-A740-80ED-35C2E612B26D}"/>
                  </a:ext>
                </a:extLst>
              </p:cNvPr>
              <p:cNvSpPr>
                <a:spLocks/>
              </p:cNvSpPr>
              <p:nvPr/>
            </p:nvSpPr>
            <p:spPr bwMode="auto">
              <a:xfrm>
                <a:off x="1374775" y="4767264"/>
                <a:ext cx="115888" cy="100013"/>
              </a:xfrm>
              <a:custGeom>
                <a:avLst/>
                <a:gdLst>
                  <a:gd name="T0" fmla="*/ 38 w 73"/>
                  <a:gd name="T1" fmla="*/ 0 h 63"/>
                  <a:gd name="T2" fmla="*/ 0 w 73"/>
                  <a:gd name="T3" fmla="*/ 63 h 63"/>
                  <a:gd name="T4" fmla="*/ 73 w 73"/>
                  <a:gd name="T5" fmla="*/ 63 h 63"/>
                  <a:gd name="T6" fmla="*/ 38 w 73"/>
                  <a:gd name="T7" fmla="*/ 0 h 63"/>
                </a:gdLst>
                <a:ahLst/>
                <a:cxnLst>
                  <a:cxn ang="0">
                    <a:pos x="T0" y="T1"/>
                  </a:cxn>
                  <a:cxn ang="0">
                    <a:pos x="T2" y="T3"/>
                  </a:cxn>
                  <a:cxn ang="0">
                    <a:pos x="T4" y="T5"/>
                  </a:cxn>
                  <a:cxn ang="0">
                    <a:pos x="T6" y="T7"/>
                  </a:cxn>
                </a:cxnLst>
                <a:rect l="0" t="0" r="r" b="b"/>
                <a:pathLst>
                  <a:path w="73" h="63">
                    <a:moveTo>
                      <a:pt x="38" y="0"/>
                    </a:moveTo>
                    <a:lnTo>
                      <a:pt x="0" y="63"/>
                    </a:lnTo>
                    <a:lnTo>
                      <a:pt x="73" y="63"/>
                    </a:lnTo>
                    <a:lnTo>
                      <a:pt x="38"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7">
                <a:extLst>
                  <a:ext uri="{FF2B5EF4-FFF2-40B4-BE49-F238E27FC236}">
                    <a16:creationId xmlns:a16="http://schemas.microsoft.com/office/drawing/2014/main" id="{D630EF42-1697-1843-9266-C930953BE72F}"/>
                  </a:ext>
                </a:extLst>
              </p:cNvPr>
              <p:cNvSpPr>
                <a:spLocks/>
              </p:cNvSpPr>
              <p:nvPr/>
            </p:nvSpPr>
            <p:spPr bwMode="auto">
              <a:xfrm>
                <a:off x="1528763" y="4706939"/>
                <a:ext cx="117475" cy="100013"/>
              </a:xfrm>
              <a:custGeom>
                <a:avLst/>
                <a:gdLst>
                  <a:gd name="T0" fmla="*/ 35 w 74"/>
                  <a:gd name="T1" fmla="*/ 0 h 63"/>
                  <a:gd name="T2" fmla="*/ 0 w 74"/>
                  <a:gd name="T3" fmla="*/ 63 h 63"/>
                  <a:gd name="T4" fmla="*/ 74 w 74"/>
                  <a:gd name="T5" fmla="*/ 63 h 63"/>
                  <a:gd name="T6" fmla="*/ 35 w 74"/>
                  <a:gd name="T7" fmla="*/ 0 h 63"/>
                </a:gdLst>
                <a:ahLst/>
                <a:cxnLst>
                  <a:cxn ang="0">
                    <a:pos x="T0" y="T1"/>
                  </a:cxn>
                  <a:cxn ang="0">
                    <a:pos x="T2" y="T3"/>
                  </a:cxn>
                  <a:cxn ang="0">
                    <a:pos x="T4" y="T5"/>
                  </a:cxn>
                  <a:cxn ang="0">
                    <a:pos x="T6" y="T7"/>
                  </a:cxn>
                </a:cxnLst>
                <a:rect l="0" t="0" r="r" b="b"/>
                <a:pathLst>
                  <a:path w="74" h="63">
                    <a:moveTo>
                      <a:pt x="35" y="0"/>
                    </a:moveTo>
                    <a:lnTo>
                      <a:pt x="0" y="63"/>
                    </a:lnTo>
                    <a:lnTo>
                      <a:pt x="74" y="63"/>
                    </a:lnTo>
                    <a:lnTo>
                      <a:pt x="35"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78">
                <a:extLst>
                  <a:ext uri="{FF2B5EF4-FFF2-40B4-BE49-F238E27FC236}">
                    <a16:creationId xmlns:a16="http://schemas.microsoft.com/office/drawing/2014/main" id="{7B31F2A6-C1DC-0442-ADC5-A4805C985F79}"/>
                  </a:ext>
                </a:extLst>
              </p:cNvPr>
              <p:cNvSpPr>
                <a:spLocks/>
              </p:cNvSpPr>
              <p:nvPr/>
            </p:nvSpPr>
            <p:spPr bwMode="auto">
              <a:xfrm>
                <a:off x="1684338" y="4656139"/>
                <a:ext cx="117475" cy="100013"/>
              </a:xfrm>
              <a:custGeom>
                <a:avLst/>
                <a:gdLst>
                  <a:gd name="T0" fmla="*/ 35 w 74"/>
                  <a:gd name="T1" fmla="*/ 0 h 63"/>
                  <a:gd name="T2" fmla="*/ 0 w 74"/>
                  <a:gd name="T3" fmla="*/ 63 h 63"/>
                  <a:gd name="T4" fmla="*/ 74 w 74"/>
                  <a:gd name="T5" fmla="*/ 63 h 63"/>
                  <a:gd name="T6" fmla="*/ 35 w 74"/>
                  <a:gd name="T7" fmla="*/ 0 h 63"/>
                </a:gdLst>
                <a:ahLst/>
                <a:cxnLst>
                  <a:cxn ang="0">
                    <a:pos x="T0" y="T1"/>
                  </a:cxn>
                  <a:cxn ang="0">
                    <a:pos x="T2" y="T3"/>
                  </a:cxn>
                  <a:cxn ang="0">
                    <a:pos x="T4" y="T5"/>
                  </a:cxn>
                  <a:cxn ang="0">
                    <a:pos x="T6" y="T7"/>
                  </a:cxn>
                </a:cxnLst>
                <a:rect l="0" t="0" r="r" b="b"/>
                <a:pathLst>
                  <a:path w="74" h="63">
                    <a:moveTo>
                      <a:pt x="35" y="0"/>
                    </a:moveTo>
                    <a:lnTo>
                      <a:pt x="0" y="63"/>
                    </a:lnTo>
                    <a:lnTo>
                      <a:pt x="74" y="63"/>
                    </a:lnTo>
                    <a:lnTo>
                      <a:pt x="35"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79">
                <a:extLst>
                  <a:ext uri="{FF2B5EF4-FFF2-40B4-BE49-F238E27FC236}">
                    <a16:creationId xmlns:a16="http://schemas.microsoft.com/office/drawing/2014/main" id="{1056616D-F71F-E740-9F94-F60650E25F24}"/>
                  </a:ext>
                </a:extLst>
              </p:cNvPr>
              <p:cNvSpPr>
                <a:spLocks/>
              </p:cNvSpPr>
              <p:nvPr/>
            </p:nvSpPr>
            <p:spPr bwMode="auto">
              <a:xfrm>
                <a:off x="1839913" y="4606926"/>
                <a:ext cx="115888" cy="100013"/>
              </a:xfrm>
              <a:custGeom>
                <a:avLst/>
                <a:gdLst>
                  <a:gd name="T0" fmla="*/ 35 w 73"/>
                  <a:gd name="T1" fmla="*/ 0 h 63"/>
                  <a:gd name="T2" fmla="*/ 0 w 73"/>
                  <a:gd name="T3" fmla="*/ 63 h 63"/>
                  <a:gd name="T4" fmla="*/ 73 w 73"/>
                  <a:gd name="T5" fmla="*/ 63 h 63"/>
                  <a:gd name="T6" fmla="*/ 35 w 73"/>
                  <a:gd name="T7" fmla="*/ 0 h 63"/>
                </a:gdLst>
                <a:ahLst/>
                <a:cxnLst>
                  <a:cxn ang="0">
                    <a:pos x="T0" y="T1"/>
                  </a:cxn>
                  <a:cxn ang="0">
                    <a:pos x="T2" y="T3"/>
                  </a:cxn>
                  <a:cxn ang="0">
                    <a:pos x="T4" y="T5"/>
                  </a:cxn>
                  <a:cxn ang="0">
                    <a:pos x="T6" y="T7"/>
                  </a:cxn>
                </a:cxnLst>
                <a:rect l="0" t="0" r="r" b="b"/>
                <a:pathLst>
                  <a:path w="73" h="63">
                    <a:moveTo>
                      <a:pt x="35" y="0"/>
                    </a:moveTo>
                    <a:lnTo>
                      <a:pt x="0" y="63"/>
                    </a:lnTo>
                    <a:lnTo>
                      <a:pt x="73" y="63"/>
                    </a:lnTo>
                    <a:lnTo>
                      <a:pt x="35"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80">
                <a:extLst>
                  <a:ext uri="{FF2B5EF4-FFF2-40B4-BE49-F238E27FC236}">
                    <a16:creationId xmlns:a16="http://schemas.microsoft.com/office/drawing/2014/main" id="{D177C89F-58A3-1B41-BA0F-B61E08BB7010}"/>
                  </a:ext>
                </a:extLst>
              </p:cNvPr>
              <p:cNvSpPr>
                <a:spLocks/>
              </p:cNvSpPr>
              <p:nvPr/>
            </p:nvSpPr>
            <p:spPr bwMode="auto">
              <a:xfrm>
                <a:off x="1989138" y="4551364"/>
                <a:ext cx="122238" cy="104775"/>
              </a:xfrm>
              <a:custGeom>
                <a:avLst/>
                <a:gdLst>
                  <a:gd name="T0" fmla="*/ 39 w 77"/>
                  <a:gd name="T1" fmla="*/ 0 h 66"/>
                  <a:gd name="T2" fmla="*/ 0 w 77"/>
                  <a:gd name="T3" fmla="*/ 66 h 66"/>
                  <a:gd name="T4" fmla="*/ 77 w 77"/>
                  <a:gd name="T5" fmla="*/ 66 h 66"/>
                  <a:gd name="T6" fmla="*/ 39 w 77"/>
                  <a:gd name="T7" fmla="*/ 0 h 66"/>
                </a:gdLst>
                <a:ahLst/>
                <a:cxnLst>
                  <a:cxn ang="0">
                    <a:pos x="T0" y="T1"/>
                  </a:cxn>
                  <a:cxn ang="0">
                    <a:pos x="T2" y="T3"/>
                  </a:cxn>
                  <a:cxn ang="0">
                    <a:pos x="T4" y="T5"/>
                  </a:cxn>
                  <a:cxn ang="0">
                    <a:pos x="T6" y="T7"/>
                  </a:cxn>
                </a:cxnLst>
                <a:rect l="0" t="0" r="r" b="b"/>
                <a:pathLst>
                  <a:path w="77" h="66">
                    <a:moveTo>
                      <a:pt x="39" y="0"/>
                    </a:moveTo>
                    <a:lnTo>
                      <a:pt x="0" y="66"/>
                    </a:lnTo>
                    <a:lnTo>
                      <a:pt x="77" y="66"/>
                    </a:lnTo>
                    <a:lnTo>
                      <a:pt x="39"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81">
                <a:extLst>
                  <a:ext uri="{FF2B5EF4-FFF2-40B4-BE49-F238E27FC236}">
                    <a16:creationId xmlns:a16="http://schemas.microsoft.com/office/drawing/2014/main" id="{1DAD6912-C41F-D740-AB4C-6F119634B633}"/>
                  </a:ext>
                </a:extLst>
              </p:cNvPr>
              <p:cNvSpPr>
                <a:spLocks/>
              </p:cNvSpPr>
              <p:nvPr/>
            </p:nvSpPr>
            <p:spPr bwMode="auto">
              <a:xfrm>
                <a:off x="2144713" y="4506914"/>
                <a:ext cx="115888" cy="104775"/>
              </a:xfrm>
              <a:custGeom>
                <a:avLst/>
                <a:gdLst>
                  <a:gd name="T0" fmla="*/ 38 w 73"/>
                  <a:gd name="T1" fmla="*/ 0 h 66"/>
                  <a:gd name="T2" fmla="*/ 0 w 73"/>
                  <a:gd name="T3" fmla="*/ 66 h 66"/>
                  <a:gd name="T4" fmla="*/ 73 w 73"/>
                  <a:gd name="T5" fmla="*/ 66 h 66"/>
                  <a:gd name="T6" fmla="*/ 38 w 73"/>
                  <a:gd name="T7" fmla="*/ 0 h 66"/>
                </a:gdLst>
                <a:ahLst/>
                <a:cxnLst>
                  <a:cxn ang="0">
                    <a:pos x="T0" y="T1"/>
                  </a:cxn>
                  <a:cxn ang="0">
                    <a:pos x="T2" y="T3"/>
                  </a:cxn>
                  <a:cxn ang="0">
                    <a:pos x="T4" y="T5"/>
                  </a:cxn>
                  <a:cxn ang="0">
                    <a:pos x="T6" y="T7"/>
                  </a:cxn>
                </a:cxnLst>
                <a:rect l="0" t="0" r="r" b="b"/>
                <a:pathLst>
                  <a:path w="73" h="66">
                    <a:moveTo>
                      <a:pt x="38" y="0"/>
                    </a:moveTo>
                    <a:lnTo>
                      <a:pt x="0" y="66"/>
                    </a:lnTo>
                    <a:lnTo>
                      <a:pt x="73" y="66"/>
                    </a:lnTo>
                    <a:lnTo>
                      <a:pt x="38"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2">
                <a:extLst>
                  <a:ext uri="{FF2B5EF4-FFF2-40B4-BE49-F238E27FC236}">
                    <a16:creationId xmlns:a16="http://schemas.microsoft.com/office/drawing/2014/main" id="{342A508E-46BA-204D-AA6F-33B266C49010}"/>
                  </a:ext>
                </a:extLst>
              </p:cNvPr>
              <p:cNvSpPr>
                <a:spLocks/>
              </p:cNvSpPr>
              <p:nvPr/>
            </p:nvSpPr>
            <p:spPr bwMode="auto">
              <a:xfrm>
                <a:off x="2300288" y="4473576"/>
                <a:ext cx="115888" cy="100013"/>
              </a:xfrm>
              <a:custGeom>
                <a:avLst/>
                <a:gdLst>
                  <a:gd name="T0" fmla="*/ 38 w 73"/>
                  <a:gd name="T1" fmla="*/ 0 h 63"/>
                  <a:gd name="T2" fmla="*/ 0 w 73"/>
                  <a:gd name="T3" fmla="*/ 63 h 63"/>
                  <a:gd name="T4" fmla="*/ 73 w 73"/>
                  <a:gd name="T5" fmla="*/ 63 h 63"/>
                  <a:gd name="T6" fmla="*/ 38 w 73"/>
                  <a:gd name="T7" fmla="*/ 0 h 63"/>
                </a:gdLst>
                <a:ahLst/>
                <a:cxnLst>
                  <a:cxn ang="0">
                    <a:pos x="T0" y="T1"/>
                  </a:cxn>
                  <a:cxn ang="0">
                    <a:pos x="T2" y="T3"/>
                  </a:cxn>
                  <a:cxn ang="0">
                    <a:pos x="T4" y="T5"/>
                  </a:cxn>
                  <a:cxn ang="0">
                    <a:pos x="T6" y="T7"/>
                  </a:cxn>
                </a:cxnLst>
                <a:rect l="0" t="0" r="r" b="b"/>
                <a:pathLst>
                  <a:path w="73" h="63">
                    <a:moveTo>
                      <a:pt x="38" y="0"/>
                    </a:moveTo>
                    <a:lnTo>
                      <a:pt x="0" y="63"/>
                    </a:lnTo>
                    <a:lnTo>
                      <a:pt x="73" y="63"/>
                    </a:lnTo>
                    <a:lnTo>
                      <a:pt x="38"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83">
                <a:extLst>
                  <a:ext uri="{FF2B5EF4-FFF2-40B4-BE49-F238E27FC236}">
                    <a16:creationId xmlns:a16="http://schemas.microsoft.com/office/drawing/2014/main" id="{7B60EF6E-1237-7447-9066-67302A1DDA4B}"/>
                  </a:ext>
                </a:extLst>
              </p:cNvPr>
              <p:cNvSpPr>
                <a:spLocks/>
              </p:cNvSpPr>
              <p:nvPr/>
            </p:nvSpPr>
            <p:spPr bwMode="auto">
              <a:xfrm>
                <a:off x="2454275" y="4424364"/>
                <a:ext cx="117475" cy="104775"/>
              </a:xfrm>
              <a:custGeom>
                <a:avLst/>
                <a:gdLst>
                  <a:gd name="T0" fmla="*/ 35 w 74"/>
                  <a:gd name="T1" fmla="*/ 0 h 66"/>
                  <a:gd name="T2" fmla="*/ 0 w 74"/>
                  <a:gd name="T3" fmla="*/ 66 h 66"/>
                  <a:gd name="T4" fmla="*/ 74 w 74"/>
                  <a:gd name="T5" fmla="*/ 66 h 66"/>
                  <a:gd name="T6" fmla="*/ 35 w 74"/>
                  <a:gd name="T7" fmla="*/ 0 h 66"/>
                </a:gdLst>
                <a:ahLst/>
                <a:cxnLst>
                  <a:cxn ang="0">
                    <a:pos x="T0" y="T1"/>
                  </a:cxn>
                  <a:cxn ang="0">
                    <a:pos x="T2" y="T3"/>
                  </a:cxn>
                  <a:cxn ang="0">
                    <a:pos x="T4" y="T5"/>
                  </a:cxn>
                  <a:cxn ang="0">
                    <a:pos x="T6" y="T7"/>
                  </a:cxn>
                </a:cxnLst>
                <a:rect l="0" t="0" r="r" b="b"/>
                <a:pathLst>
                  <a:path w="74" h="66">
                    <a:moveTo>
                      <a:pt x="35" y="0"/>
                    </a:moveTo>
                    <a:lnTo>
                      <a:pt x="0" y="66"/>
                    </a:lnTo>
                    <a:lnTo>
                      <a:pt x="74" y="66"/>
                    </a:lnTo>
                    <a:lnTo>
                      <a:pt x="35"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84">
                <a:extLst>
                  <a:ext uri="{FF2B5EF4-FFF2-40B4-BE49-F238E27FC236}">
                    <a16:creationId xmlns:a16="http://schemas.microsoft.com/office/drawing/2014/main" id="{43B41A72-0801-F34F-95E7-886FDE2A440A}"/>
                  </a:ext>
                </a:extLst>
              </p:cNvPr>
              <p:cNvSpPr>
                <a:spLocks/>
              </p:cNvSpPr>
              <p:nvPr/>
            </p:nvSpPr>
            <p:spPr bwMode="auto">
              <a:xfrm>
                <a:off x="2609850" y="4391026"/>
                <a:ext cx="117475" cy="104775"/>
              </a:xfrm>
              <a:custGeom>
                <a:avLst/>
                <a:gdLst>
                  <a:gd name="T0" fmla="*/ 35 w 74"/>
                  <a:gd name="T1" fmla="*/ 0 h 66"/>
                  <a:gd name="T2" fmla="*/ 0 w 74"/>
                  <a:gd name="T3" fmla="*/ 66 h 66"/>
                  <a:gd name="T4" fmla="*/ 74 w 74"/>
                  <a:gd name="T5" fmla="*/ 66 h 66"/>
                  <a:gd name="T6" fmla="*/ 35 w 74"/>
                  <a:gd name="T7" fmla="*/ 0 h 66"/>
                </a:gdLst>
                <a:ahLst/>
                <a:cxnLst>
                  <a:cxn ang="0">
                    <a:pos x="T0" y="T1"/>
                  </a:cxn>
                  <a:cxn ang="0">
                    <a:pos x="T2" y="T3"/>
                  </a:cxn>
                  <a:cxn ang="0">
                    <a:pos x="T4" y="T5"/>
                  </a:cxn>
                  <a:cxn ang="0">
                    <a:pos x="T6" y="T7"/>
                  </a:cxn>
                </a:cxnLst>
                <a:rect l="0" t="0" r="r" b="b"/>
                <a:pathLst>
                  <a:path w="74" h="66">
                    <a:moveTo>
                      <a:pt x="35" y="0"/>
                    </a:moveTo>
                    <a:lnTo>
                      <a:pt x="0" y="66"/>
                    </a:lnTo>
                    <a:lnTo>
                      <a:pt x="74" y="66"/>
                    </a:lnTo>
                    <a:lnTo>
                      <a:pt x="35"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85">
                <a:extLst>
                  <a:ext uri="{FF2B5EF4-FFF2-40B4-BE49-F238E27FC236}">
                    <a16:creationId xmlns:a16="http://schemas.microsoft.com/office/drawing/2014/main" id="{01AF0E3E-6E46-FF41-B7B7-109B3F8772B9}"/>
                  </a:ext>
                </a:extLst>
              </p:cNvPr>
              <p:cNvSpPr>
                <a:spLocks/>
              </p:cNvSpPr>
              <p:nvPr/>
            </p:nvSpPr>
            <p:spPr bwMode="auto">
              <a:xfrm>
                <a:off x="2765425" y="4346576"/>
                <a:ext cx="115888" cy="104775"/>
              </a:xfrm>
              <a:custGeom>
                <a:avLst/>
                <a:gdLst>
                  <a:gd name="T0" fmla="*/ 35 w 73"/>
                  <a:gd name="T1" fmla="*/ 0 h 66"/>
                  <a:gd name="T2" fmla="*/ 0 w 73"/>
                  <a:gd name="T3" fmla="*/ 66 h 66"/>
                  <a:gd name="T4" fmla="*/ 73 w 73"/>
                  <a:gd name="T5" fmla="*/ 66 h 66"/>
                  <a:gd name="T6" fmla="*/ 35 w 73"/>
                  <a:gd name="T7" fmla="*/ 0 h 66"/>
                </a:gdLst>
                <a:ahLst/>
                <a:cxnLst>
                  <a:cxn ang="0">
                    <a:pos x="T0" y="T1"/>
                  </a:cxn>
                  <a:cxn ang="0">
                    <a:pos x="T2" y="T3"/>
                  </a:cxn>
                  <a:cxn ang="0">
                    <a:pos x="T4" y="T5"/>
                  </a:cxn>
                  <a:cxn ang="0">
                    <a:pos x="T6" y="T7"/>
                  </a:cxn>
                </a:cxnLst>
                <a:rect l="0" t="0" r="r" b="b"/>
                <a:pathLst>
                  <a:path w="73" h="66">
                    <a:moveTo>
                      <a:pt x="35" y="0"/>
                    </a:moveTo>
                    <a:lnTo>
                      <a:pt x="0" y="66"/>
                    </a:lnTo>
                    <a:lnTo>
                      <a:pt x="73" y="66"/>
                    </a:lnTo>
                    <a:lnTo>
                      <a:pt x="35"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86">
                <a:extLst>
                  <a:ext uri="{FF2B5EF4-FFF2-40B4-BE49-F238E27FC236}">
                    <a16:creationId xmlns:a16="http://schemas.microsoft.com/office/drawing/2014/main" id="{3322CB22-192C-424E-B260-40DB3947DEA3}"/>
                  </a:ext>
                </a:extLst>
              </p:cNvPr>
              <p:cNvSpPr>
                <a:spLocks/>
              </p:cNvSpPr>
              <p:nvPr/>
            </p:nvSpPr>
            <p:spPr bwMode="auto">
              <a:xfrm>
                <a:off x="2914650" y="4306889"/>
                <a:ext cx="122238" cy="100013"/>
              </a:xfrm>
              <a:custGeom>
                <a:avLst/>
                <a:gdLst>
                  <a:gd name="T0" fmla="*/ 39 w 77"/>
                  <a:gd name="T1" fmla="*/ 0 h 63"/>
                  <a:gd name="T2" fmla="*/ 0 w 77"/>
                  <a:gd name="T3" fmla="*/ 63 h 63"/>
                  <a:gd name="T4" fmla="*/ 77 w 77"/>
                  <a:gd name="T5" fmla="*/ 63 h 63"/>
                  <a:gd name="T6" fmla="*/ 39 w 77"/>
                  <a:gd name="T7" fmla="*/ 0 h 63"/>
                </a:gdLst>
                <a:ahLst/>
                <a:cxnLst>
                  <a:cxn ang="0">
                    <a:pos x="T0" y="T1"/>
                  </a:cxn>
                  <a:cxn ang="0">
                    <a:pos x="T2" y="T3"/>
                  </a:cxn>
                  <a:cxn ang="0">
                    <a:pos x="T4" y="T5"/>
                  </a:cxn>
                  <a:cxn ang="0">
                    <a:pos x="T6" y="T7"/>
                  </a:cxn>
                </a:cxnLst>
                <a:rect l="0" t="0" r="r" b="b"/>
                <a:pathLst>
                  <a:path w="77" h="63">
                    <a:moveTo>
                      <a:pt x="39" y="0"/>
                    </a:moveTo>
                    <a:lnTo>
                      <a:pt x="0" y="63"/>
                    </a:lnTo>
                    <a:lnTo>
                      <a:pt x="77" y="63"/>
                    </a:lnTo>
                    <a:lnTo>
                      <a:pt x="39"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87">
                <a:extLst>
                  <a:ext uri="{FF2B5EF4-FFF2-40B4-BE49-F238E27FC236}">
                    <a16:creationId xmlns:a16="http://schemas.microsoft.com/office/drawing/2014/main" id="{825EE54B-4145-2F4D-B47C-1EFF46069DD1}"/>
                  </a:ext>
                </a:extLst>
              </p:cNvPr>
              <p:cNvSpPr>
                <a:spLocks/>
              </p:cNvSpPr>
              <p:nvPr/>
            </p:nvSpPr>
            <p:spPr bwMode="auto">
              <a:xfrm>
                <a:off x="3070225" y="4257676"/>
                <a:ext cx="115888" cy="100013"/>
              </a:xfrm>
              <a:custGeom>
                <a:avLst/>
                <a:gdLst>
                  <a:gd name="T0" fmla="*/ 38 w 73"/>
                  <a:gd name="T1" fmla="*/ 0 h 63"/>
                  <a:gd name="T2" fmla="*/ 0 w 73"/>
                  <a:gd name="T3" fmla="*/ 63 h 63"/>
                  <a:gd name="T4" fmla="*/ 73 w 73"/>
                  <a:gd name="T5" fmla="*/ 63 h 63"/>
                  <a:gd name="T6" fmla="*/ 38 w 73"/>
                  <a:gd name="T7" fmla="*/ 0 h 63"/>
                </a:gdLst>
                <a:ahLst/>
                <a:cxnLst>
                  <a:cxn ang="0">
                    <a:pos x="T0" y="T1"/>
                  </a:cxn>
                  <a:cxn ang="0">
                    <a:pos x="T2" y="T3"/>
                  </a:cxn>
                  <a:cxn ang="0">
                    <a:pos x="T4" y="T5"/>
                  </a:cxn>
                  <a:cxn ang="0">
                    <a:pos x="T6" y="T7"/>
                  </a:cxn>
                </a:cxnLst>
                <a:rect l="0" t="0" r="r" b="b"/>
                <a:pathLst>
                  <a:path w="73" h="63">
                    <a:moveTo>
                      <a:pt x="38" y="0"/>
                    </a:moveTo>
                    <a:lnTo>
                      <a:pt x="0" y="63"/>
                    </a:lnTo>
                    <a:lnTo>
                      <a:pt x="73" y="63"/>
                    </a:lnTo>
                    <a:lnTo>
                      <a:pt x="38"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a:extLst>
                  <a:ext uri="{FF2B5EF4-FFF2-40B4-BE49-F238E27FC236}">
                    <a16:creationId xmlns:a16="http://schemas.microsoft.com/office/drawing/2014/main" id="{1522F6F3-B66A-DE42-9810-7990DF166EA8}"/>
                  </a:ext>
                </a:extLst>
              </p:cNvPr>
              <p:cNvSpPr>
                <a:spLocks/>
              </p:cNvSpPr>
              <p:nvPr/>
            </p:nvSpPr>
            <p:spPr bwMode="auto">
              <a:xfrm>
                <a:off x="3225800" y="4208464"/>
                <a:ext cx="115888" cy="104775"/>
              </a:xfrm>
              <a:custGeom>
                <a:avLst/>
                <a:gdLst>
                  <a:gd name="T0" fmla="*/ 38 w 73"/>
                  <a:gd name="T1" fmla="*/ 0 h 66"/>
                  <a:gd name="T2" fmla="*/ 0 w 73"/>
                  <a:gd name="T3" fmla="*/ 66 h 66"/>
                  <a:gd name="T4" fmla="*/ 73 w 73"/>
                  <a:gd name="T5" fmla="*/ 66 h 66"/>
                  <a:gd name="T6" fmla="*/ 38 w 73"/>
                  <a:gd name="T7" fmla="*/ 0 h 66"/>
                </a:gdLst>
                <a:ahLst/>
                <a:cxnLst>
                  <a:cxn ang="0">
                    <a:pos x="T0" y="T1"/>
                  </a:cxn>
                  <a:cxn ang="0">
                    <a:pos x="T2" y="T3"/>
                  </a:cxn>
                  <a:cxn ang="0">
                    <a:pos x="T4" y="T5"/>
                  </a:cxn>
                  <a:cxn ang="0">
                    <a:pos x="T6" y="T7"/>
                  </a:cxn>
                </a:cxnLst>
                <a:rect l="0" t="0" r="r" b="b"/>
                <a:pathLst>
                  <a:path w="73" h="66">
                    <a:moveTo>
                      <a:pt x="38" y="0"/>
                    </a:moveTo>
                    <a:lnTo>
                      <a:pt x="0" y="66"/>
                    </a:lnTo>
                    <a:lnTo>
                      <a:pt x="73" y="66"/>
                    </a:lnTo>
                    <a:lnTo>
                      <a:pt x="38"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89">
                <a:extLst>
                  <a:ext uri="{FF2B5EF4-FFF2-40B4-BE49-F238E27FC236}">
                    <a16:creationId xmlns:a16="http://schemas.microsoft.com/office/drawing/2014/main" id="{5FE281CA-914F-A04B-A01B-150EEADD0DF7}"/>
                  </a:ext>
                </a:extLst>
              </p:cNvPr>
              <p:cNvSpPr>
                <a:spLocks/>
              </p:cNvSpPr>
              <p:nvPr/>
            </p:nvSpPr>
            <p:spPr bwMode="auto">
              <a:xfrm>
                <a:off x="3379788" y="4152901"/>
                <a:ext cx="117475" cy="104775"/>
              </a:xfrm>
              <a:custGeom>
                <a:avLst/>
                <a:gdLst>
                  <a:gd name="T0" fmla="*/ 35 w 74"/>
                  <a:gd name="T1" fmla="*/ 0 h 66"/>
                  <a:gd name="T2" fmla="*/ 0 w 74"/>
                  <a:gd name="T3" fmla="*/ 66 h 66"/>
                  <a:gd name="T4" fmla="*/ 74 w 74"/>
                  <a:gd name="T5" fmla="*/ 66 h 66"/>
                  <a:gd name="T6" fmla="*/ 35 w 74"/>
                  <a:gd name="T7" fmla="*/ 0 h 66"/>
                </a:gdLst>
                <a:ahLst/>
                <a:cxnLst>
                  <a:cxn ang="0">
                    <a:pos x="T0" y="T1"/>
                  </a:cxn>
                  <a:cxn ang="0">
                    <a:pos x="T2" y="T3"/>
                  </a:cxn>
                  <a:cxn ang="0">
                    <a:pos x="T4" y="T5"/>
                  </a:cxn>
                  <a:cxn ang="0">
                    <a:pos x="T6" y="T7"/>
                  </a:cxn>
                </a:cxnLst>
                <a:rect l="0" t="0" r="r" b="b"/>
                <a:pathLst>
                  <a:path w="74" h="66">
                    <a:moveTo>
                      <a:pt x="35" y="0"/>
                    </a:moveTo>
                    <a:lnTo>
                      <a:pt x="0" y="66"/>
                    </a:lnTo>
                    <a:lnTo>
                      <a:pt x="74" y="66"/>
                    </a:lnTo>
                    <a:lnTo>
                      <a:pt x="35"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90">
                <a:extLst>
                  <a:ext uri="{FF2B5EF4-FFF2-40B4-BE49-F238E27FC236}">
                    <a16:creationId xmlns:a16="http://schemas.microsoft.com/office/drawing/2014/main" id="{A5096074-C703-6449-841C-EB654C252D15}"/>
                  </a:ext>
                </a:extLst>
              </p:cNvPr>
              <p:cNvSpPr>
                <a:spLocks/>
              </p:cNvSpPr>
              <p:nvPr/>
            </p:nvSpPr>
            <p:spPr bwMode="auto">
              <a:xfrm>
                <a:off x="3535363" y="4108451"/>
                <a:ext cx="117475" cy="104775"/>
              </a:xfrm>
              <a:custGeom>
                <a:avLst/>
                <a:gdLst>
                  <a:gd name="T0" fmla="*/ 35 w 74"/>
                  <a:gd name="T1" fmla="*/ 0 h 66"/>
                  <a:gd name="T2" fmla="*/ 0 w 74"/>
                  <a:gd name="T3" fmla="*/ 66 h 66"/>
                  <a:gd name="T4" fmla="*/ 74 w 74"/>
                  <a:gd name="T5" fmla="*/ 66 h 66"/>
                  <a:gd name="T6" fmla="*/ 35 w 74"/>
                  <a:gd name="T7" fmla="*/ 0 h 66"/>
                </a:gdLst>
                <a:ahLst/>
                <a:cxnLst>
                  <a:cxn ang="0">
                    <a:pos x="T0" y="T1"/>
                  </a:cxn>
                  <a:cxn ang="0">
                    <a:pos x="T2" y="T3"/>
                  </a:cxn>
                  <a:cxn ang="0">
                    <a:pos x="T4" y="T5"/>
                  </a:cxn>
                  <a:cxn ang="0">
                    <a:pos x="T6" y="T7"/>
                  </a:cxn>
                </a:cxnLst>
                <a:rect l="0" t="0" r="r" b="b"/>
                <a:pathLst>
                  <a:path w="74" h="66">
                    <a:moveTo>
                      <a:pt x="35" y="0"/>
                    </a:moveTo>
                    <a:lnTo>
                      <a:pt x="0" y="66"/>
                    </a:lnTo>
                    <a:lnTo>
                      <a:pt x="74" y="66"/>
                    </a:lnTo>
                    <a:lnTo>
                      <a:pt x="35"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91">
                <a:extLst>
                  <a:ext uri="{FF2B5EF4-FFF2-40B4-BE49-F238E27FC236}">
                    <a16:creationId xmlns:a16="http://schemas.microsoft.com/office/drawing/2014/main" id="{E3D2B446-C0D4-BC4C-A5CD-0E8F753294A0}"/>
                  </a:ext>
                </a:extLst>
              </p:cNvPr>
              <p:cNvSpPr>
                <a:spLocks/>
              </p:cNvSpPr>
              <p:nvPr/>
            </p:nvSpPr>
            <p:spPr bwMode="auto">
              <a:xfrm>
                <a:off x="3684588" y="4057651"/>
                <a:ext cx="122238" cy="100013"/>
              </a:xfrm>
              <a:custGeom>
                <a:avLst/>
                <a:gdLst>
                  <a:gd name="T0" fmla="*/ 39 w 77"/>
                  <a:gd name="T1" fmla="*/ 0 h 63"/>
                  <a:gd name="T2" fmla="*/ 0 w 77"/>
                  <a:gd name="T3" fmla="*/ 63 h 63"/>
                  <a:gd name="T4" fmla="*/ 77 w 77"/>
                  <a:gd name="T5" fmla="*/ 63 h 63"/>
                  <a:gd name="T6" fmla="*/ 39 w 77"/>
                  <a:gd name="T7" fmla="*/ 0 h 63"/>
                </a:gdLst>
                <a:ahLst/>
                <a:cxnLst>
                  <a:cxn ang="0">
                    <a:pos x="T0" y="T1"/>
                  </a:cxn>
                  <a:cxn ang="0">
                    <a:pos x="T2" y="T3"/>
                  </a:cxn>
                  <a:cxn ang="0">
                    <a:pos x="T4" y="T5"/>
                  </a:cxn>
                  <a:cxn ang="0">
                    <a:pos x="T6" y="T7"/>
                  </a:cxn>
                </a:cxnLst>
                <a:rect l="0" t="0" r="r" b="b"/>
                <a:pathLst>
                  <a:path w="77" h="63">
                    <a:moveTo>
                      <a:pt x="39" y="0"/>
                    </a:moveTo>
                    <a:lnTo>
                      <a:pt x="0" y="63"/>
                    </a:lnTo>
                    <a:lnTo>
                      <a:pt x="77" y="63"/>
                    </a:lnTo>
                    <a:lnTo>
                      <a:pt x="39"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92">
                <a:extLst>
                  <a:ext uri="{FF2B5EF4-FFF2-40B4-BE49-F238E27FC236}">
                    <a16:creationId xmlns:a16="http://schemas.microsoft.com/office/drawing/2014/main" id="{8BE7F27B-F2B4-A245-9F9C-23F210C23B98}"/>
                  </a:ext>
                </a:extLst>
              </p:cNvPr>
              <p:cNvSpPr>
                <a:spLocks/>
              </p:cNvSpPr>
              <p:nvPr/>
            </p:nvSpPr>
            <p:spPr bwMode="auto">
              <a:xfrm>
                <a:off x="3840163" y="3997326"/>
                <a:ext cx="122238" cy="104775"/>
              </a:xfrm>
              <a:custGeom>
                <a:avLst/>
                <a:gdLst>
                  <a:gd name="T0" fmla="*/ 39 w 77"/>
                  <a:gd name="T1" fmla="*/ 0 h 66"/>
                  <a:gd name="T2" fmla="*/ 0 w 77"/>
                  <a:gd name="T3" fmla="*/ 66 h 66"/>
                  <a:gd name="T4" fmla="*/ 77 w 77"/>
                  <a:gd name="T5" fmla="*/ 66 h 66"/>
                  <a:gd name="T6" fmla="*/ 39 w 77"/>
                  <a:gd name="T7" fmla="*/ 0 h 66"/>
                </a:gdLst>
                <a:ahLst/>
                <a:cxnLst>
                  <a:cxn ang="0">
                    <a:pos x="T0" y="T1"/>
                  </a:cxn>
                  <a:cxn ang="0">
                    <a:pos x="T2" y="T3"/>
                  </a:cxn>
                  <a:cxn ang="0">
                    <a:pos x="T4" y="T5"/>
                  </a:cxn>
                  <a:cxn ang="0">
                    <a:pos x="T6" y="T7"/>
                  </a:cxn>
                </a:cxnLst>
                <a:rect l="0" t="0" r="r" b="b"/>
                <a:pathLst>
                  <a:path w="77" h="66">
                    <a:moveTo>
                      <a:pt x="39" y="0"/>
                    </a:moveTo>
                    <a:lnTo>
                      <a:pt x="0" y="66"/>
                    </a:lnTo>
                    <a:lnTo>
                      <a:pt x="77" y="66"/>
                    </a:lnTo>
                    <a:lnTo>
                      <a:pt x="39"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93">
                <a:extLst>
                  <a:ext uri="{FF2B5EF4-FFF2-40B4-BE49-F238E27FC236}">
                    <a16:creationId xmlns:a16="http://schemas.microsoft.com/office/drawing/2014/main" id="{D43B43AF-CAF3-894C-9570-9680169D7EE7}"/>
                  </a:ext>
                </a:extLst>
              </p:cNvPr>
              <p:cNvSpPr>
                <a:spLocks/>
              </p:cNvSpPr>
              <p:nvPr/>
            </p:nvSpPr>
            <p:spPr bwMode="auto">
              <a:xfrm>
                <a:off x="3995738" y="3930651"/>
                <a:ext cx="115888" cy="100013"/>
              </a:xfrm>
              <a:custGeom>
                <a:avLst/>
                <a:gdLst>
                  <a:gd name="T0" fmla="*/ 38 w 73"/>
                  <a:gd name="T1" fmla="*/ 0 h 63"/>
                  <a:gd name="T2" fmla="*/ 0 w 73"/>
                  <a:gd name="T3" fmla="*/ 63 h 63"/>
                  <a:gd name="T4" fmla="*/ 73 w 73"/>
                  <a:gd name="T5" fmla="*/ 63 h 63"/>
                  <a:gd name="T6" fmla="*/ 38 w 73"/>
                  <a:gd name="T7" fmla="*/ 0 h 63"/>
                </a:gdLst>
                <a:ahLst/>
                <a:cxnLst>
                  <a:cxn ang="0">
                    <a:pos x="T0" y="T1"/>
                  </a:cxn>
                  <a:cxn ang="0">
                    <a:pos x="T2" y="T3"/>
                  </a:cxn>
                  <a:cxn ang="0">
                    <a:pos x="T4" y="T5"/>
                  </a:cxn>
                  <a:cxn ang="0">
                    <a:pos x="T6" y="T7"/>
                  </a:cxn>
                </a:cxnLst>
                <a:rect l="0" t="0" r="r" b="b"/>
                <a:pathLst>
                  <a:path w="73" h="63">
                    <a:moveTo>
                      <a:pt x="38" y="0"/>
                    </a:moveTo>
                    <a:lnTo>
                      <a:pt x="0" y="63"/>
                    </a:lnTo>
                    <a:lnTo>
                      <a:pt x="73" y="63"/>
                    </a:lnTo>
                    <a:lnTo>
                      <a:pt x="38"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94">
                <a:extLst>
                  <a:ext uri="{FF2B5EF4-FFF2-40B4-BE49-F238E27FC236}">
                    <a16:creationId xmlns:a16="http://schemas.microsoft.com/office/drawing/2014/main" id="{1880ABFE-B4B7-1F44-9627-5BB4E1E107D2}"/>
                  </a:ext>
                </a:extLst>
              </p:cNvPr>
              <p:cNvSpPr>
                <a:spLocks/>
              </p:cNvSpPr>
              <p:nvPr/>
            </p:nvSpPr>
            <p:spPr bwMode="auto">
              <a:xfrm>
                <a:off x="4151313" y="3870326"/>
                <a:ext cx="115888" cy="98425"/>
              </a:xfrm>
              <a:custGeom>
                <a:avLst/>
                <a:gdLst>
                  <a:gd name="T0" fmla="*/ 38 w 73"/>
                  <a:gd name="T1" fmla="*/ 0 h 62"/>
                  <a:gd name="T2" fmla="*/ 0 w 73"/>
                  <a:gd name="T3" fmla="*/ 62 h 62"/>
                  <a:gd name="T4" fmla="*/ 73 w 73"/>
                  <a:gd name="T5" fmla="*/ 62 h 62"/>
                  <a:gd name="T6" fmla="*/ 38 w 73"/>
                  <a:gd name="T7" fmla="*/ 0 h 62"/>
                </a:gdLst>
                <a:ahLst/>
                <a:cxnLst>
                  <a:cxn ang="0">
                    <a:pos x="T0" y="T1"/>
                  </a:cxn>
                  <a:cxn ang="0">
                    <a:pos x="T2" y="T3"/>
                  </a:cxn>
                  <a:cxn ang="0">
                    <a:pos x="T4" y="T5"/>
                  </a:cxn>
                  <a:cxn ang="0">
                    <a:pos x="T6" y="T7"/>
                  </a:cxn>
                </a:cxnLst>
                <a:rect l="0" t="0" r="r" b="b"/>
                <a:pathLst>
                  <a:path w="73" h="62">
                    <a:moveTo>
                      <a:pt x="38" y="0"/>
                    </a:moveTo>
                    <a:lnTo>
                      <a:pt x="0" y="62"/>
                    </a:lnTo>
                    <a:lnTo>
                      <a:pt x="73" y="62"/>
                    </a:lnTo>
                    <a:lnTo>
                      <a:pt x="38"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95">
                <a:extLst>
                  <a:ext uri="{FF2B5EF4-FFF2-40B4-BE49-F238E27FC236}">
                    <a16:creationId xmlns:a16="http://schemas.microsoft.com/office/drawing/2014/main" id="{19278C90-7021-DF47-8D5C-0863ADAD5158}"/>
                  </a:ext>
                </a:extLst>
              </p:cNvPr>
              <p:cNvSpPr>
                <a:spLocks/>
              </p:cNvSpPr>
              <p:nvPr/>
            </p:nvSpPr>
            <p:spPr bwMode="auto">
              <a:xfrm>
                <a:off x="4305300" y="3808414"/>
                <a:ext cx="117475" cy="104775"/>
              </a:xfrm>
              <a:custGeom>
                <a:avLst/>
                <a:gdLst>
                  <a:gd name="T0" fmla="*/ 35 w 74"/>
                  <a:gd name="T1" fmla="*/ 0 h 66"/>
                  <a:gd name="T2" fmla="*/ 0 w 74"/>
                  <a:gd name="T3" fmla="*/ 66 h 66"/>
                  <a:gd name="T4" fmla="*/ 74 w 74"/>
                  <a:gd name="T5" fmla="*/ 66 h 66"/>
                  <a:gd name="T6" fmla="*/ 35 w 74"/>
                  <a:gd name="T7" fmla="*/ 0 h 66"/>
                </a:gdLst>
                <a:ahLst/>
                <a:cxnLst>
                  <a:cxn ang="0">
                    <a:pos x="T0" y="T1"/>
                  </a:cxn>
                  <a:cxn ang="0">
                    <a:pos x="T2" y="T3"/>
                  </a:cxn>
                  <a:cxn ang="0">
                    <a:pos x="T4" y="T5"/>
                  </a:cxn>
                  <a:cxn ang="0">
                    <a:pos x="T6" y="T7"/>
                  </a:cxn>
                </a:cxnLst>
                <a:rect l="0" t="0" r="r" b="b"/>
                <a:pathLst>
                  <a:path w="74" h="66">
                    <a:moveTo>
                      <a:pt x="35" y="0"/>
                    </a:moveTo>
                    <a:lnTo>
                      <a:pt x="0" y="66"/>
                    </a:lnTo>
                    <a:lnTo>
                      <a:pt x="74" y="66"/>
                    </a:lnTo>
                    <a:lnTo>
                      <a:pt x="35"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96">
                <a:extLst>
                  <a:ext uri="{FF2B5EF4-FFF2-40B4-BE49-F238E27FC236}">
                    <a16:creationId xmlns:a16="http://schemas.microsoft.com/office/drawing/2014/main" id="{B230141D-7D8C-4B41-994C-F32B6188FD54}"/>
                  </a:ext>
                </a:extLst>
              </p:cNvPr>
              <p:cNvSpPr>
                <a:spLocks/>
              </p:cNvSpPr>
              <p:nvPr/>
            </p:nvSpPr>
            <p:spPr bwMode="auto">
              <a:xfrm>
                <a:off x="4460875" y="3736976"/>
                <a:ext cx="115888" cy="100013"/>
              </a:xfrm>
              <a:custGeom>
                <a:avLst/>
                <a:gdLst>
                  <a:gd name="T0" fmla="*/ 35 w 73"/>
                  <a:gd name="T1" fmla="*/ 0 h 63"/>
                  <a:gd name="T2" fmla="*/ 0 w 73"/>
                  <a:gd name="T3" fmla="*/ 63 h 63"/>
                  <a:gd name="T4" fmla="*/ 73 w 73"/>
                  <a:gd name="T5" fmla="*/ 63 h 63"/>
                  <a:gd name="T6" fmla="*/ 35 w 73"/>
                  <a:gd name="T7" fmla="*/ 0 h 63"/>
                </a:gdLst>
                <a:ahLst/>
                <a:cxnLst>
                  <a:cxn ang="0">
                    <a:pos x="T0" y="T1"/>
                  </a:cxn>
                  <a:cxn ang="0">
                    <a:pos x="T2" y="T3"/>
                  </a:cxn>
                  <a:cxn ang="0">
                    <a:pos x="T4" y="T5"/>
                  </a:cxn>
                  <a:cxn ang="0">
                    <a:pos x="T6" y="T7"/>
                  </a:cxn>
                </a:cxnLst>
                <a:rect l="0" t="0" r="r" b="b"/>
                <a:pathLst>
                  <a:path w="73" h="63">
                    <a:moveTo>
                      <a:pt x="35" y="0"/>
                    </a:moveTo>
                    <a:lnTo>
                      <a:pt x="0" y="63"/>
                    </a:lnTo>
                    <a:lnTo>
                      <a:pt x="73" y="63"/>
                    </a:lnTo>
                    <a:lnTo>
                      <a:pt x="35"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97">
                <a:extLst>
                  <a:ext uri="{FF2B5EF4-FFF2-40B4-BE49-F238E27FC236}">
                    <a16:creationId xmlns:a16="http://schemas.microsoft.com/office/drawing/2014/main" id="{5A08AF62-5635-CE41-9336-AC9254FA5519}"/>
                  </a:ext>
                </a:extLst>
              </p:cNvPr>
              <p:cNvSpPr>
                <a:spLocks/>
              </p:cNvSpPr>
              <p:nvPr/>
            </p:nvSpPr>
            <p:spPr bwMode="auto">
              <a:xfrm>
                <a:off x="4610100" y="3670301"/>
                <a:ext cx="122238" cy="100013"/>
              </a:xfrm>
              <a:custGeom>
                <a:avLst/>
                <a:gdLst>
                  <a:gd name="T0" fmla="*/ 39 w 77"/>
                  <a:gd name="T1" fmla="*/ 0 h 63"/>
                  <a:gd name="T2" fmla="*/ 0 w 77"/>
                  <a:gd name="T3" fmla="*/ 63 h 63"/>
                  <a:gd name="T4" fmla="*/ 77 w 77"/>
                  <a:gd name="T5" fmla="*/ 63 h 63"/>
                  <a:gd name="T6" fmla="*/ 39 w 77"/>
                  <a:gd name="T7" fmla="*/ 0 h 63"/>
                </a:gdLst>
                <a:ahLst/>
                <a:cxnLst>
                  <a:cxn ang="0">
                    <a:pos x="T0" y="T1"/>
                  </a:cxn>
                  <a:cxn ang="0">
                    <a:pos x="T2" y="T3"/>
                  </a:cxn>
                  <a:cxn ang="0">
                    <a:pos x="T4" y="T5"/>
                  </a:cxn>
                  <a:cxn ang="0">
                    <a:pos x="T6" y="T7"/>
                  </a:cxn>
                </a:cxnLst>
                <a:rect l="0" t="0" r="r" b="b"/>
                <a:pathLst>
                  <a:path w="77" h="63">
                    <a:moveTo>
                      <a:pt x="39" y="0"/>
                    </a:moveTo>
                    <a:lnTo>
                      <a:pt x="0" y="63"/>
                    </a:lnTo>
                    <a:lnTo>
                      <a:pt x="77" y="63"/>
                    </a:lnTo>
                    <a:lnTo>
                      <a:pt x="39"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98">
                <a:extLst>
                  <a:ext uri="{FF2B5EF4-FFF2-40B4-BE49-F238E27FC236}">
                    <a16:creationId xmlns:a16="http://schemas.microsoft.com/office/drawing/2014/main" id="{3051D0CB-D51B-1B49-8968-0C56369606C7}"/>
                  </a:ext>
                </a:extLst>
              </p:cNvPr>
              <p:cNvSpPr>
                <a:spLocks/>
              </p:cNvSpPr>
              <p:nvPr/>
            </p:nvSpPr>
            <p:spPr bwMode="auto">
              <a:xfrm>
                <a:off x="4765675" y="3608389"/>
                <a:ext cx="122238" cy="100013"/>
              </a:xfrm>
              <a:custGeom>
                <a:avLst/>
                <a:gdLst>
                  <a:gd name="T0" fmla="*/ 39 w 77"/>
                  <a:gd name="T1" fmla="*/ 0 h 63"/>
                  <a:gd name="T2" fmla="*/ 0 w 77"/>
                  <a:gd name="T3" fmla="*/ 63 h 63"/>
                  <a:gd name="T4" fmla="*/ 77 w 77"/>
                  <a:gd name="T5" fmla="*/ 63 h 63"/>
                  <a:gd name="T6" fmla="*/ 39 w 77"/>
                  <a:gd name="T7" fmla="*/ 0 h 63"/>
                </a:gdLst>
                <a:ahLst/>
                <a:cxnLst>
                  <a:cxn ang="0">
                    <a:pos x="T0" y="T1"/>
                  </a:cxn>
                  <a:cxn ang="0">
                    <a:pos x="T2" y="T3"/>
                  </a:cxn>
                  <a:cxn ang="0">
                    <a:pos x="T4" y="T5"/>
                  </a:cxn>
                  <a:cxn ang="0">
                    <a:pos x="T6" y="T7"/>
                  </a:cxn>
                </a:cxnLst>
                <a:rect l="0" t="0" r="r" b="b"/>
                <a:pathLst>
                  <a:path w="77" h="63">
                    <a:moveTo>
                      <a:pt x="39" y="0"/>
                    </a:moveTo>
                    <a:lnTo>
                      <a:pt x="0" y="63"/>
                    </a:lnTo>
                    <a:lnTo>
                      <a:pt x="77" y="63"/>
                    </a:lnTo>
                    <a:lnTo>
                      <a:pt x="39"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99">
                <a:extLst>
                  <a:ext uri="{FF2B5EF4-FFF2-40B4-BE49-F238E27FC236}">
                    <a16:creationId xmlns:a16="http://schemas.microsoft.com/office/drawing/2014/main" id="{C6D8B2C6-B638-7C42-8D21-43DA96D19419}"/>
                  </a:ext>
                </a:extLst>
              </p:cNvPr>
              <p:cNvSpPr>
                <a:spLocks/>
              </p:cNvSpPr>
              <p:nvPr/>
            </p:nvSpPr>
            <p:spPr bwMode="auto">
              <a:xfrm>
                <a:off x="4921250" y="3536951"/>
                <a:ext cx="115888" cy="104775"/>
              </a:xfrm>
              <a:custGeom>
                <a:avLst/>
                <a:gdLst>
                  <a:gd name="T0" fmla="*/ 38 w 73"/>
                  <a:gd name="T1" fmla="*/ 0 h 66"/>
                  <a:gd name="T2" fmla="*/ 0 w 73"/>
                  <a:gd name="T3" fmla="*/ 66 h 66"/>
                  <a:gd name="T4" fmla="*/ 73 w 73"/>
                  <a:gd name="T5" fmla="*/ 66 h 66"/>
                  <a:gd name="T6" fmla="*/ 38 w 73"/>
                  <a:gd name="T7" fmla="*/ 0 h 66"/>
                </a:gdLst>
                <a:ahLst/>
                <a:cxnLst>
                  <a:cxn ang="0">
                    <a:pos x="T0" y="T1"/>
                  </a:cxn>
                  <a:cxn ang="0">
                    <a:pos x="T2" y="T3"/>
                  </a:cxn>
                  <a:cxn ang="0">
                    <a:pos x="T4" y="T5"/>
                  </a:cxn>
                  <a:cxn ang="0">
                    <a:pos x="T6" y="T7"/>
                  </a:cxn>
                </a:cxnLst>
                <a:rect l="0" t="0" r="r" b="b"/>
                <a:pathLst>
                  <a:path w="73" h="66">
                    <a:moveTo>
                      <a:pt x="38" y="0"/>
                    </a:moveTo>
                    <a:lnTo>
                      <a:pt x="0" y="66"/>
                    </a:lnTo>
                    <a:lnTo>
                      <a:pt x="73" y="66"/>
                    </a:lnTo>
                    <a:lnTo>
                      <a:pt x="38"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0">
                <a:extLst>
                  <a:ext uri="{FF2B5EF4-FFF2-40B4-BE49-F238E27FC236}">
                    <a16:creationId xmlns:a16="http://schemas.microsoft.com/office/drawing/2014/main" id="{989762CE-3C43-DA4C-9804-0979BB3AE2D3}"/>
                  </a:ext>
                </a:extLst>
              </p:cNvPr>
              <p:cNvSpPr>
                <a:spLocks/>
              </p:cNvSpPr>
              <p:nvPr/>
            </p:nvSpPr>
            <p:spPr bwMode="auto">
              <a:xfrm>
                <a:off x="5076825" y="3459164"/>
                <a:ext cx="115888" cy="106363"/>
              </a:xfrm>
              <a:custGeom>
                <a:avLst/>
                <a:gdLst>
                  <a:gd name="T0" fmla="*/ 38 w 73"/>
                  <a:gd name="T1" fmla="*/ 0 h 67"/>
                  <a:gd name="T2" fmla="*/ 0 w 73"/>
                  <a:gd name="T3" fmla="*/ 67 h 67"/>
                  <a:gd name="T4" fmla="*/ 73 w 73"/>
                  <a:gd name="T5" fmla="*/ 67 h 67"/>
                  <a:gd name="T6" fmla="*/ 38 w 73"/>
                  <a:gd name="T7" fmla="*/ 0 h 67"/>
                </a:gdLst>
                <a:ahLst/>
                <a:cxnLst>
                  <a:cxn ang="0">
                    <a:pos x="T0" y="T1"/>
                  </a:cxn>
                  <a:cxn ang="0">
                    <a:pos x="T2" y="T3"/>
                  </a:cxn>
                  <a:cxn ang="0">
                    <a:pos x="T4" y="T5"/>
                  </a:cxn>
                  <a:cxn ang="0">
                    <a:pos x="T6" y="T7"/>
                  </a:cxn>
                </a:cxnLst>
                <a:rect l="0" t="0" r="r" b="b"/>
                <a:pathLst>
                  <a:path w="73" h="67">
                    <a:moveTo>
                      <a:pt x="38" y="0"/>
                    </a:moveTo>
                    <a:lnTo>
                      <a:pt x="0" y="67"/>
                    </a:lnTo>
                    <a:lnTo>
                      <a:pt x="73" y="67"/>
                    </a:lnTo>
                    <a:lnTo>
                      <a:pt x="38"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1">
                <a:extLst>
                  <a:ext uri="{FF2B5EF4-FFF2-40B4-BE49-F238E27FC236}">
                    <a16:creationId xmlns:a16="http://schemas.microsoft.com/office/drawing/2014/main" id="{9187A6CD-FFB4-C748-8B8A-4076CE240A83}"/>
                  </a:ext>
                </a:extLst>
              </p:cNvPr>
              <p:cNvSpPr>
                <a:spLocks/>
              </p:cNvSpPr>
              <p:nvPr/>
            </p:nvSpPr>
            <p:spPr bwMode="auto">
              <a:xfrm>
                <a:off x="5230813" y="3387726"/>
                <a:ext cx="117475" cy="100013"/>
              </a:xfrm>
              <a:custGeom>
                <a:avLst/>
                <a:gdLst>
                  <a:gd name="T0" fmla="*/ 35 w 74"/>
                  <a:gd name="T1" fmla="*/ 0 h 63"/>
                  <a:gd name="T2" fmla="*/ 0 w 74"/>
                  <a:gd name="T3" fmla="*/ 63 h 63"/>
                  <a:gd name="T4" fmla="*/ 74 w 74"/>
                  <a:gd name="T5" fmla="*/ 63 h 63"/>
                  <a:gd name="T6" fmla="*/ 35 w 74"/>
                  <a:gd name="T7" fmla="*/ 0 h 63"/>
                </a:gdLst>
                <a:ahLst/>
                <a:cxnLst>
                  <a:cxn ang="0">
                    <a:pos x="T0" y="T1"/>
                  </a:cxn>
                  <a:cxn ang="0">
                    <a:pos x="T2" y="T3"/>
                  </a:cxn>
                  <a:cxn ang="0">
                    <a:pos x="T4" y="T5"/>
                  </a:cxn>
                  <a:cxn ang="0">
                    <a:pos x="T6" y="T7"/>
                  </a:cxn>
                </a:cxnLst>
                <a:rect l="0" t="0" r="r" b="b"/>
                <a:pathLst>
                  <a:path w="74" h="63">
                    <a:moveTo>
                      <a:pt x="35" y="0"/>
                    </a:moveTo>
                    <a:lnTo>
                      <a:pt x="0" y="63"/>
                    </a:lnTo>
                    <a:lnTo>
                      <a:pt x="74" y="63"/>
                    </a:lnTo>
                    <a:lnTo>
                      <a:pt x="35"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2">
                <a:extLst>
                  <a:ext uri="{FF2B5EF4-FFF2-40B4-BE49-F238E27FC236}">
                    <a16:creationId xmlns:a16="http://schemas.microsoft.com/office/drawing/2014/main" id="{BCD19B5C-2FCF-3044-B200-1FEC1FFDBFD2}"/>
                  </a:ext>
                </a:extLst>
              </p:cNvPr>
              <p:cNvSpPr>
                <a:spLocks/>
              </p:cNvSpPr>
              <p:nvPr/>
            </p:nvSpPr>
            <p:spPr bwMode="auto">
              <a:xfrm>
                <a:off x="5386388" y="3325814"/>
                <a:ext cx="115888" cy="100013"/>
              </a:xfrm>
              <a:custGeom>
                <a:avLst/>
                <a:gdLst>
                  <a:gd name="T0" fmla="*/ 35 w 73"/>
                  <a:gd name="T1" fmla="*/ 0 h 63"/>
                  <a:gd name="T2" fmla="*/ 0 w 73"/>
                  <a:gd name="T3" fmla="*/ 63 h 63"/>
                  <a:gd name="T4" fmla="*/ 73 w 73"/>
                  <a:gd name="T5" fmla="*/ 63 h 63"/>
                  <a:gd name="T6" fmla="*/ 35 w 73"/>
                  <a:gd name="T7" fmla="*/ 0 h 63"/>
                </a:gdLst>
                <a:ahLst/>
                <a:cxnLst>
                  <a:cxn ang="0">
                    <a:pos x="T0" y="T1"/>
                  </a:cxn>
                  <a:cxn ang="0">
                    <a:pos x="T2" y="T3"/>
                  </a:cxn>
                  <a:cxn ang="0">
                    <a:pos x="T4" y="T5"/>
                  </a:cxn>
                  <a:cxn ang="0">
                    <a:pos x="T6" y="T7"/>
                  </a:cxn>
                </a:cxnLst>
                <a:rect l="0" t="0" r="r" b="b"/>
                <a:pathLst>
                  <a:path w="73" h="63">
                    <a:moveTo>
                      <a:pt x="35" y="0"/>
                    </a:moveTo>
                    <a:lnTo>
                      <a:pt x="0" y="63"/>
                    </a:lnTo>
                    <a:lnTo>
                      <a:pt x="73" y="63"/>
                    </a:lnTo>
                    <a:lnTo>
                      <a:pt x="35"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3">
                <a:extLst>
                  <a:ext uri="{FF2B5EF4-FFF2-40B4-BE49-F238E27FC236}">
                    <a16:creationId xmlns:a16="http://schemas.microsoft.com/office/drawing/2014/main" id="{047779CE-5F15-4B4F-BED2-39E1B40294D1}"/>
                  </a:ext>
                </a:extLst>
              </p:cNvPr>
              <p:cNvSpPr>
                <a:spLocks/>
              </p:cNvSpPr>
              <p:nvPr/>
            </p:nvSpPr>
            <p:spPr bwMode="auto">
              <a:xfrm>
                <a:off x="5535613" y="3243264"/>
                <a:ext cx="122238" cy="104775"/>
              </a:xfrm>
              <a:custGeom>
                <a:avLst/>
                <a:gdLst>
                  <a:gd name="T0" fmla="*/ 39 w 77"/>
                  <a:gd name="T1" fmla="*/ 0 h 66"/>
                  <a:gd name="T2" fmla="*/ 0 w 77"/>
                  <a:gd name="T3" fmla="*/ 66 h 66"/>
                  <a:gd name="T4" fmla="*/ 77 w 77"/>
                  <a:gd name="T5" fmla="*/ 66 h 66"/>
                  <a:gd name="T6" fmla="*/ 39 w 77"/>
                  <a:gd name="T7" fmla="*/ 0 h 66"/>
                </a:gdLst>
                <a:ahLst/>
                <a:cxnLst>
                  <a:cxn ang="0">
                    <a:pos x="T0" y="T1"/>
                  </a:cxn>
                  <a:cxn ang="0">
                    <a:pos x="T2" y="T3"/>
                  </a:cxn>
                  <a:cxn ang="0">
                    <a:pos x="T4" y="T5"/>
                  </a:cxn>
                  <a:cxn ang="0">
                    <a:pos x="T6" y="T7"/>
                  </a:cxn>
                </a:cxnLst>
                <a:rect l="0" t="0" r="r" b="b"/>
                <a:pathLst>
                  <a:path w="77" h="66">
                    <a:moveTo>
                      <a:pt x="39" y="0"/>
                    </a:moveTo>
                    <a:lnTo>
                      <a:pt x="0" y="66"/>
                    </a:lnTo>
                    <a:lnTo>
                      <a:pt x="77" y="66"/>
                    </a:lnTo>
                    <a:lnTo>
                      <a:pt x="39"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4">
                <a:extLst>
                  <a:ext uri="{FF2B5EF4-FFF2-40B4-BE49-F238E27FC236}">
                    <a16:creationId xmlns:a16="http://schemas.microsoft.com/office/drawing/2014/main" id="{3326880F-AD21-2441-B5F7-36A862839095}"/>
                  </a:ext>
                </a:extLst>
              </p:cNvPr>
              <p:cNvSpPr>
                <a:spLocks/>
              </p:cNvSpPr>
              <p:nvPr/>
            </p:nvSpPr>
            <p:spPr bwMode="auto">
              <a:xfrm>
                <a:off x="5691188" y="3165476"/>
                <a:ext cx="122238" cy="100013"/>
              </a:xfrm>
              <a:custGeom>
                <a:avLst/>
                <a:gdLst>
                  <a:gd name="T0" fmla="*/ 39 w 77"/>
                  <a:gd name="T1" fmla="*/ 0 h 63"/>
                  <a:gd name="T2" fmla="*/ 0 w 77"/>
                  <a:gd name="T3" fmla="*/ 63 h 63"/>
                  <a:gd name="T4" fmla="*/ 77 w 77"/>
                  <a:gd name="T5" fmla="*/ 63 h 63"/>
                  <a:gd name="T6" fmla="*/ 39 w 77"/>
                  <a:gd name="T7" fmla="*/ 0 h 63"/>
                </a:gdLst>
                <a:ahLst/>
                <a:cxnLst>
                  <a:cxn ang="0">
                    <a:pos x="T0" y="T1"/>
                  </a:cxn>
                  <a:cxn ang="0">
                    <a:pos x="T2" y="T3"/>
                  </a:cxn>
                  <a:cxn ang="0">
                    <a:pos x="T4" y="T5"/>
                  </a:cxn>
                  <a:cxn ang="0">
                    <a:pos x="T6" y="T7"/>
                  </a:cxn>
                </a:cxnLst>
                <a:rect l="0" t="0" r="r" b="b"/>
                <a:pathLst>
                  <a:path w="77" h="63">
                    <a:moveTo>
                      <a:pt x="39" y="0"/>
                    </a:moveTo>
                    <a:lnTo>
                      <a:pt x="0" y="63"/>
                    </a:lnTo>
                    <a:lnTo>
                      <a:pt x="77" y="63"/>
                    </a:lnTo>
                    <a:lnTo>
                      <a:pt x="39"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5">
                <a:extLst>
                  <a:ext uri="{FF2B5EF4-FFF2-40B4-BE49-F238E27FC236}">
                    <a16:creationId xmlns:a16="http://schemas.microsoft.com/office/drawing/2014/main" id="{A6BC5754-6B2F-8D43-AC0C-A3CE8E784562}"/>
                  </a:ext>
                </a:extLst>
              </p:cNvPr>
              <p:cNvSpPr>
                <a:spLocks/>
              </p:cNvSpPr>
              <p:nvPr/>
            </p:nvSpPr>
            <p:spPr bwMode="auto">
              <a:xfrm>
                <a:off x="5846763" y="3076576"/>
                <a:ext cx="115888" cy="100013"/>
              </a:xfrm>
              <a:custGeom>
                <a:avLst/>
                <a:gdLst>
                  <a:gd name="T0" fmla="*/ 38 w 73"/>
                  <a:gd name="T1" fmla="*/ 0 h 63"/>
                  <a:gd name="T2" fmla="*/ 0 w 73"/>
                  <a:gd name="T3" fmla="*/ 63 h 63"/>
                  <a:gd name="T4" fmla="*/ 73 w 73"/>
                  <a:gd name="T5" fmla="*/ 63 h 63"/>
                  <a:gd name="T6" fmla="*/ 38 w 73"/>
                  <a:gd name="T7" fmla="*/ 0 h 63"/>
                </a:gdLst>
                <a:ahLst/>
                <a:cxnLst>
                  <a:cxn ang="0">
                    <a:pos x="T0" y="T1"/>
                  </a:cxn>
                  <a:cxn ang="0">
                    <a:pos x="T2" y="T3"/>
                  </a:cxn>
                  <a:cxn ang="0">
                    <a:pos x="T4" y="T5"/>
                  </a:cxn>
                  <a:cxn ang="0">
                    <a:pos x="T6" y="T7"/>
                  </a:cxn>
                </a:cxnLst>
                <a:rect l="0" t="0" r="r" b="b"/>
                <a:pathLst>
                  <a:path w="73" h="63">
                    <a:moveTo>
                      <a:pt x="38" y="0"/>
                    </a:moveTo>
                    <a:lnTo>
                      <a:pt x="0" y="63"/>
                    </a:lnTo>
                    <a:lnTo>
                      <a:pt x="73" y="63"/>
                    </a:lnTo>
                    <a:lnTo>
                      <a:pt x="38"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6">
                <a:extLst>
                  <a:ext uri="{FF2B5EF4-FFF2-40B4-BE49-F238E27FC236}">
                    <a16:creationId xmlns:a16="http://schemas.microsoft.com/office/drawing/2014/main" id="{310604EC-8AB8-BA4B-B002-7DAF1AC02DC6}"/>
                  </a:ext>
                </a:extLst>
              </p:cNvPr>
              <p:cNvSpPr>
                <a:spLocks/>
              </p:cNvSpPr>
              <p:nvPr/>
            </p:nvSpPr>
            <p:spPr bwMode="auto">
              <a:xfrm>
                <a:off x="6002338" y="2998789"/>
                <a:ext cx="115888" cy="100013"/>
              </a:xfrm>
              <a:custGeom>
                <a:avLst/>
                <a:gdLst>
                  <a:gd name="T0" fmla="*/ 38 w 73"/>
                  <a:gd name="T1" fmla="*/ 0 h 63"/>
                  <a:gd name="T2" fmla="*/ 0 w 73"/>
                  <a:gd name="T3" fmla="*/ 63 h 63"/>
                  <a:gd name="T4" fmla="*/ 73 w 73"/>
                  <a:gd name="T5" fmla="*/ 63 h 63"/>
                  <a:gd name="T6" fmla="*/ 38 w 73"/>
                  <a:gd name="T7" fmla="*/ 0 h 63"/>
                </a:gdLst>
                <a:ahLst/>
                <a:cxnLst>
                  <a:cxn ang="0">
                    <a:pos x="T0" y="T1"/>
                  </a:cxn>
                  <a:cxn ang="0">
                    <a:pos x="T2" y="T3"/>
                  </a:cxn>
                  <a:cxn ang="0">
                    <a:pos x="T4" y="T5"/>
                  </a:cxn>
                  <a:cxn ang="0">
                    <a:pos x="T6" y="T7"/>
                  </a:cxn>
                </a:cxnLst>
                <a:rect l="0" t="0" r="r" b="b"/>
                <a:pathLst>
                  <a:path w="73" h="63">
                    <a:moveTo>
                      <a:pt x="38" y="0"/>
                    </a:moveTo>
                    <a:lnTo>
                      <a:pt x="0" y="63"/>
                    </a:lnTo>
                    <a:lnTo>
                      <a:pt x="73" y="63"/>
                    </a:lnTo>
                    <a:lnTo>
                      <a:pt x="38"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7">
                <a:extLst>
                  <a:ext uri="{FF2B5EF4-FFF2-40B4-BE49-F238E27FC236}">
                    <a16:creationId xmlns:a16="http://schemas.microsoft.com/office/drawing/2014/main" id="{AFDD688A-5BAF-F14F-9E23-EC70BC827518}"/>
                  </a:ext>
                </a:extLst>
              </p:cNvPr>
              <p:cNvSpPr>
                <a:spLocks/>
              </p:cNvSpPr>
              <p:nvPr/>
            </p:nvSpPr>
            <p:spPr bwMode="auto">
              <a:xfrm>
                <a:off x="6156325" y="2909889"/>
                <a:ext cx="117475" cy="100013"/>
              </a:xfrm>
              <a:custGeom>
                <a:avLst/>
                <a:gdLst>
                  <a:gd name="T0" fmla="*/ 35 w 74"/>
                  <a:gd name="T1" fmla="*/ 0 h 63"/>
                  <a:gd name="T2" fmla="*/ 0 w 74"/>
                  <a:gd name="T3" fmla="*/ 63 h 63"/>
                  <a:gd name="T4" fmla="*/ 74 w 74"/>
                  <a:gd name="T5" fmla="*/ 63 h 63"/>
                  <a:gd name="T6" fmla="*/ 35 w 74"/>
                  <a:gd name="T7" fmla="*/ 0 h 63"/>
                </a:gdLst>
                <a:ahLst/>
                <a:cxnLst>
                  <a:cxn ang="0">
                    <a:pos x="T0" y="T1"/>
                  </a:cxn>
                  <a:cxn ang="0">
                    <a:pos x="T2" y="T3"/>
                  </a:cxn>
                  <a:cxn ang="0">
                    <a:pos x="T4" y="T5"/>
                  </a:cxn>
                  <a:cxn ang="0">
                    <a:pos x="T6" y="T7"/>
                  </a:cxn>
                </a:cxnLst>
                <a:rect l="0" t="0" r="r" b="b"/>
                <a:pathLst>
                  <a:path w="74" h="63">
                    <a:moveTo>
                      <a:pt x="35" y="0"/>
                    </a:moveTo>
                    <a:lnTo>
                      <a:pt x="0" y="63"/>
                    </a:lnTo>
                    <a:lnTo>
                      <a:pt x="74" y="63"/>
                    </a:lnTo>
                    <a:lnTo>
                      <a:pt x="35"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8">
                <a:extLst>
                  <a:ext uri="{FF2B5EF4-FFF2-40B4-BE49-F238E27FC236}">
                    <a16:creationId xmlns:a16="http://schemas.microsoft.com/office/drawing/2014/main" id="{D3F4310A-DF76-3E46-8593-55E24C52E1B0}"/>
                  </a:ext>
                </a:extLst>
              </p:cNvPr>
              <p:cNvSpPr>
                <a:spLocks/>
              </p:cNvSpPr>
              <p:nvPr/>
            </p:nvSpPr>
            <p:spPr bwMode="auto">
              <a:xfrm>
                <a:off x="6311900" y="2816226"/>
                <a:ext cx="115888" cy="104775"/>
              </a:xfrm>
              <a:custGeom>
                <a:avLst/>
                <a:gdLst>
                  <a:gd name="T0" fmla="*/ 35 w 73"/>
                  <a:gd name="T1" fmla="*/ 0 h 66"/>
                  <a:gd name="T2" fmla="*/ 0 w 73"/>
                  <a:gd name="T3" fmla="*/ 66 h 66"/>
                  <a:gd name="T4" fmla="*/ 73 w 73"/>
                  <a:gd name="T5" fmla="*/ 66 h 66"/>
                  <a:gd name="T6" fmla="*/ 35 w 73"/>
                  <a:gd name="T7" fmla="*/ 0 h 66"/>
                </a:gdLst>
                <a:ahLst/>
                <a:cxnLst>
                  <a:cxn ang="0">
                    <a:pos x="T0" y="T1"/>
                  </a:cxn>
                  <a:cxn ang="0">
                    <a:pos x="T2" y="T3"/>
                  </a:cxn>
                  <a:cxn ang="0">
                    <a:pos x="T4" y="T5"/>
                  </a:cxn>
                  <a:cxn ang="0">
                    <a:pos x="T6" y="T7"/>
                  </a:cxn>
                </a:cxnLst>
                <a:rect l="0" t="0" r="r" b="b"/>
                <a:pathLst>
                  <a:path w="73" h="66">
                    <a:moveTo>
                      <a:pt x="35" y="0"/>
                    </a:moveTo>
                    <a:lnTo>
                      <a:pt x="0" y="66"/>
                    </a:lnTo>
                    <a:lnTo>
                      <a:pt x="73" y="66"/>
                    </a:lnTo>
                    <a:lnTo>
                      <a:pt x="35"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9">
                <a:extLst>
                  <a:ext uri="{FF2B5EF4-FFF2-40B4-BE49-F238E27FC236}">
                    <a16:creationId xmlns:a16="http://schemas.microsoft.com/office/drawing/2014/main" id="{906EB48A-AEF5-A847-B7AB-373E822782C2}"/>
                  </a:ext>
                </a:extLst>
              </p:cNvPr>
              <p:cNvSpPr>
                <a:spLocks/>
              </p:cNvSpPr>
              <p:nvPr/>
            </p:nvSpPr>
            <p:spPr bwMode="auto">
              <a:xfrm>
                <a:off x="6461125" y="2727326"/>
                <a:ext cx="122238" cy="106363"/>
              </a:xfrm>
              <a:custGeom>
                <a:avLst/>
                <a:gdLst>
                  <a:gd name="T0" fmla="*/ 39 w 77"/>
                  <a:gd name="T1" fmla="*/ 0 h 67"/>
                  <a:gd name="T2" fmla="*/ 0 w 77"/>
                  <a:gd name="T3" fmla="*/ 67 h 67"/>
                  <a:gd name="T4" fmla="*/ 77 w 77"/>
                  <a:gd name="T5" fmla="*/ 67 h 67"/>
                  <a:gd name="T6" fmla="*/ 39 w 77"/>
                  <a:gd name="T7" fmla="*/ 0 h 67"/>
                </a:gdLst>
                <a:ahLst/>
                <a:cxnLst>
                  <a:cxn ang="0">
                    <a:pos x="T0" y="T1"/>
                  </a:cxn>
                  <a:cxn ang="0">
                    <a:pos x="T2" y="T3"/>
                  </a:cxn>
                  <a:cxn ang="0">
                    <a:pos x="T4" y="T5"/>
                  </a:cxn>
                  <a:cxn ang="0">
                    <a:pos x="T6" y="T7"/>
                  </a:cxn>
                </a:cxnLst>
                <a:rect l="0" t="0" r="r" b="b"/>
                <a:pathLst>
                  <a:path w="77" h="67">
                    <a:moveTo>
                      <a:pt x="39" y="0"/>
                    </a:moveTo>
                    <a:lnTo>
                      <a:pt x="0" y="67"/>
                    </a:lnTo>
                    <a:lnTo>
                      <a:pt x="77" y="67"/>
                    </a:lnTo>
                    <a:lnTo>
                      <a:pt x="39"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10">
                <a:extLst>
                  <a:ext uri="{FF2B5EF4-FFF2-40B4-BE49-F238E27FC236}">
                    <a16:creationId xmlns:a16="http://schemas.microsoft.com/office/drawing/2014/main" id="{38462BC7-CBAF-4340-873B-523D077C336E}"/>
                  </a:ext>
                </a:extLst>
              </p:cNvPr>
              <p:cNvSpPr>
                <a:spLocks/>
              </p:cNvSpPr>
              <p:nvPr/>
            </p:nvSpPr>
            <p:spPr bwMode="auto">
              <a:xfrm>
                <a:off x="6616700" y="2633664"/>
                <a:ext cx="115888" cy="104775"/>
              </a:xfrm>
              <a:custGeom>
                <a:avLst/>
                <a:gdLst>
                  <a:gd name="T0" fmla="*/ 39 w 73"/>
                  <a:gd name="T1" fmla="*/ 0 h 66"/>
                  <a:gd name="T2" fmla="*/ 0 w 73"/>
                  <a:gd name="T3" fmla="*/ 66 h 66"/>
                  <a:gd name="T4" fmla="*/ 73 w 73"/>
                  <a:gd name="T5" fmla="*/ 66 h 66"/>
                  <a:gd name="T6" fmla="*/ 39 w 73"/>
                  <a:gd name="T7" fmla="*/ 0 h 66"/>
                </a:gdLst>
                <a:ahLst/>
                <a:cxnLst>
                  <a:cxn ang="0">
                    <a:pos x="T0" y="T1"/>
                  </a:cxn>
                  <a:cxn ang="0">
                    <a:pos x="T2" y="T3"/>
                  </a:cxn>
                  <a:cxn ang="0">
                    <a:pos x="T4" y="T5"/>
                  </a:cxn>
                  <a:cxn ang="0">
                    <a:pos x="T6" y="T7"/>
                  </a:cxn>
                </a:cxnLst>
                <a:rect l="0" t="0" r="r" b="b"/>
                <a:pathLst>
                  <a:path w="73" h="66">
                    <a:moveTo>
                      <a:pt x="39" y="0"/>
                    </a:moveTo>
                    <a:lnTo>
                      <a:pt x="0" y="66"/>
                    </a:lnTo>
                    <a:lnTo>
                      <a:pt x="73" y="66"/>
                    </a:lnTo>
                    <a:lnTo>
                      <a:pt x="39"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11">
                <a:extLst>
                  <a:ext uri="{FF2B5EF4-FFF2-40B4-BE49-F238E27FC236}">
                    <a16:creationId xmlns:a16="http://schemas.microsoft.com/office/drawing/2014/main" id="{62289DB0-EBA8-4148-A387-30AAE714CDF1}"/>
                  </a:ext>
                </a:extLst>
              </p:cNvPr>
              <p:cNvSpPr>
                <a:spLocks/>
              </p:cNvSpPr>
              <p:nvPr/>
            </p:nvSpPr>
            <p:spPr bwMode="auto">
              <a:xfrm>
                <a:off x="6772275" y="2522539"/>
                <a:ext cx="115888" cy="100013"/>
              </a:xfrm>
              <a:custGeom>
                <a:avLst/>
                <a:gdLst>
                  <a:gd name="T0" fmla="*/ 38 w 73"/>
                  <a:gd name="T1" fmla="*/ 0 h 63"/>
                  <a:gd name="T2" fmla="*/ 0 w 73"/>
                  <a:gd name="T3" fmla="*/ 63 h 63"/>
                  <a:gd name="T4" fmla="*/ 73 w 73"/>
                  <a:gd name="T5" fmla="*/ 63 h 63"/>
                  <a:gd name="T6" fmla="*/ 38 w 73"/>
                  <a:gd name="T7" fmla="*/ 0 h 63"/>
                </a:gdLst>
                <a:ahLst/>
                <a:cxnLst>
                  <a:cxn ang="0">
                    <a:pos x="T0" y="T1"/>
                  </a:cxn>
                  <a:cxn ang="0">
                    <a:pos x="T2" y="T3"/>
                  </a:cxn>
                  <a:cxn ang="0">
                    <a:pos x="T4" y="T5"/>
                  </a:cxn>
                  <a:cxn ang="0">
                    <a:pos x="T6" y="T7"/>
                  </a:cxn>
                </a:cxnLst>
                <a:rect l="0" t="0" r="r" b="b"/>
                <a:pathLst>
                  <a:path w="73" h="63">
                    <a:moveTo>
                      <a:pt x="38" y="0"/>
                    </a:moveTo>
                    <a:lnTo>
                      <a:pt x="0" y="63"/>
                    </a:lnTo>
                    <a:lnTo>
                      <a:pt x="73" y="63"/>
                    </a:lnTo>
                    <a:lnTo>
                      <a:pt x="38"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112">
                <a:extLst>
                  <a:ext uri="{FF2B5EF4-FFF2-40B4-BE49-F238E27FC236}">
                    <a16:creationId xmlns:a16="http://schemas.microsoft.com/office/drawing/2014/main" id="{596678D1-6A1F-3145-8995-E6FA17DA213C}"/>
                  </a:ext>
                </a:extLst>
              </p:cNvPr>
              <p:cNvSpPr>
                <a:spLocks/>
              </p:cNvSpPr>
              <p:nvPr/>
            </p:nvSpPr>
            <p:spPr bwMode="auto">
              <a:xfrm>
                <a:off x="6927850" y="2422526"/>
                <a:ext cx="115888" cy="100013"/>
              </a:xfrm>
              <a:custGeom>
                <a:avLst/>
                <a:gdLst>
                  <a:gd name="T0" fmla="*/ 38 w 73"/>
                  <a:gd name="T1" fmla="*/ 0 h 63"/>
                  <a:gd name="T2" fmla="*/ 0 w 73"/>
                  <a:gd name="T3" fmla="*/ 63 h 63"/>
                  <a:gd name="T4" fmla="*/ 73 w 73"/>
                  <a:gd name="T5" fmla="*/ 63 h 63"/>
                  <a:gd name="T6" fmla="*/ 38 w 73"/>
                  <a:gd name="T7" fmla="*/ 0 h 63"/>
                </a:gdLst>
                <a:ahLst/>
                <a:cxnLst>
                  <a:cxn ang="0">
                    <a:pos x="T0" y="T1"/>
                  </a:cxn>
                  <a:cxn ang="0">
                    <a:pos x="T2" y="T3"/>
                  </a:cxn>
                  <a:cxn ang="0">
                    <a:pos x="T4" y="T5"/>
                  </a:cxn>
                  <a:cxn ang="0">
                    <a:pos x="T6" y="T7"/>
                  </a:cxn>
                </a:cxnLst>
                <a:rect l="0" t="0" r="r" b="b"/>
                <a:pathLst>
                  <a:path w="73" h="63">
                    <a:moveTo>
                      <a:pt x="38" y="0"/>
                    </a:moveTo>
                    <a:lnTo>
                      <a:pt x="0" y="63"/>
                    </a:lnTo>
                    <a:lnTo>
                      <a:pt x="73" y="63"/>
                    </a:lnTo>
                    <a:lnTo>
                      <a:pt x="38"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13">
                <a:extLst>
                  <a:ext uri="{FF2B5EF4-FFF2-40B4-BE49-F238E27FC236}">
                    <a16:creationId xmlns:a16="http://schemas.microsoft.com/office/drawing/2014/main" id="{5D3CB667-ECFE-9E48-99BF-9C36B311438B}"/>
                  </a:ext>
                </a:extLst>
              </p:cNvPr>
              <p:cNvSpPr>
                <a:spLocks/>
              </p:cNvSpPr>
              <p:nvPr/>
            </p:nvSpPr>
            <p:spPr bwMode="auto">
              <a:xfrm>
                <a:off x="7081838" y="2306639"/>
                <a:ext cx="117475" cy="100013"/>
              </a:xfrm>
              <a:custGeom>
                <a:avLst/>
                <a:gdLst>
                  <a:gd name="T0" fmla="*/ 35 w 74"/>
                  <a:gd name="T1" fmla="*/ 0 h 63"/>
                  <a:gd name="T2" fmla="*/ 0 w 74"/>
                  <a:gd name="T3" fmla="*/ 63 h 63"/>
                  <a:gd name="T4" fmla="*/ 74 w 74"/>
                  <a:gd name="T5" fmla="*/ 63 h 63"/>
                  <a:gd name="T6" fmla="*/ 35 w 74"/>
                  <a:gd name="T7" fmla="*/ 0 h 63"/>
                </a:gdLst>
                <a:ahLst/>
                <a:cxnLst>
                  <a:cxn ang="0">
                    <a:pos x="T0" y="T1"/>
                  </a:cxn>
                  <a:cxn ang="0">
                    <a:pos x="T2" y="T3"/>
                  </a:cxn>
                  <a:cxn ang="0">
                    <a:pos x="T4" y="T5"/>
                  </a:cxn>
                  <a:cxn ang="0">
                    <a:pos x="T6" y="T7"/>
                  </a:cxn>
                </a:cxnLst>
                <a:rect l="0" t="0" r="r" b="b"/>
                <a:pathLst>
                  <a:path w="74" h="63">
                    <a:moveTo>
                      <a:pt x="35" y="0"/>
                    </a:moveTo>
                    <a:lnTo>
                      <a:pt x="0" y="63"/>
                    </a:lnTo>
                    <a:lnTo>
                      <a:pt x="74" y="63"/>
                    </a:lnTo>
                    <a:lnTo>
                      <a:pt x="35"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4">
                <a:extLst>
                  <a:ext uri="{FF2B5EF4-FFF2-40B4-BE49-F238E27FC236}">
                    <a16:creationId xmlns:a16="http://schemas.microsoft.com/office/drawing/2014/main" id="{33FF2C61-CEB5-B346-8B84-434419450CF9}"/>
                  </a:ext>
                </a:extLst>
              </p:cNvPr>
              <p:cNvSpPr>
                <a:spLocks/>
              </p:cNvSpPr>
              <p:nvPr/>
            </p:nvSpPr>
            <p:spPr bwMode="auto">
              <a:xfrm>
                <a:off x="7237413" y="2190751"/>
                <a:ext cx="115888" cy="104775"/>
              </a:xfrm>
              <a:custGeom>
                <a:avLst/>
                <a:gdLst>
                  <a:gd name="T0" fmla="*/ 35 w 73"/>
                  <a:gd name="T1" fmla="*/ 0 h 66"/>
                  <a:gd name="T2" fmla="*/ 0 w 73"/>
                  <a:gd name="T3" fmla="*/ 66 h 66"/>
                  <a:gd name="T4" fmla="*/ 73 w 73"/>
                  <a:gd name="T5" fmla="*/ 66 h 66"/>
                  <a:gd name="T6" fmla="*/ 35 w 73"/>
                  <a:gd name="T7" fmla="*/ 0 h 66"/>
                </a:gdLst>
                <a:ahLst/>
                <a:cxnLst>
                  <a:cxn ang="0">
                    <a:pos x="T0" y="T1"/>
                  </a:cxn>
                  <a:cxn ang="0">
                    <a:pos x="T2" y="T3"/>
                  </a:cxn>
                  <a:cxn ang="0">
                    <a:pos x="T4" y="T5"/>
                  </a:cxn>
                  <a:cxn ang="0">
                    <a:pos x="T6" y="T7"/>
                  </a:cxn>
                </a:cxnLst>
                <a:rect l="0" t="0" r="r" b="b"/>
                <a:pathLst>
                  <a:path w="73" h="66">
                    <a:moveTo>
                      <a:pt x="35" y="0"/>
                    </a:moveTo>
                    <a:lnTo>
                      <a:pt x="0" y="66"/>
                    </a:lnTo>
                    <a:lnTo>
                      <a:pt x="73" y="66"/>
                    </a:lnTo>
                    <a:lnTo>
                      <a:pt x="35"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5">
                <a:extLst>
                  <a:ext uri="{FF2B5EF4-FFF2-40B4-BE49-F238E27FC236}">
                    <a16:creationId xmlns:a16="http://schemas.microsoft.com/office/drawing/2014/main" id="{45A0DD91-E164-484E-B73D-78CB71D664B8}"/>
                  </a:ext>
                </a:extLst>
              </p:cNvPr>
              <p:cNvSpPr>
                <a:spLocks/>
              </p:cNvSpPr>
              <p:nvPr/>
            </p:nvSpPr>
            <p:spPr bwMode="auto">
              <a:xfrm>
                <a:off x="7386638" y="2090739"/>
                <a:ext cx="122238" cy="100013"/>
              </a:xfrm>
              <a:custGeom>
                <a:avLst/>
                <a:gdLst>
                  <a:gd name="T0" fmla="*/ 39 w 77"/>
                  <a:gd name="T1" fmla="*/ 0 h 63"/>
                  <a:gd name="T2" fmla="*/ 0 w 77"/>
                  <a:gd name="T3" fmla="*/ 63 h 63"/>
                  <a:gd name="T4" fmla="*/ 77 w 77"/>
                  <a:gd name="T5" fmla="*/ 63 h 63"/>
                  <a:gd name="T6" fmla="*/ 39 w 77"/>
                  <a:gd name="T7" fmla="*/ 0 h 63"/>
                </a:gdLst>
                <a:ahLst/>
                <a:cxnLst>
                  <a:cxn ang="0">
                    <a:pos x="T0" y="T1"/>
                  </a:cxn>
                  <a:cxn ang="0">
                    <a:pos x="T2" y="T3"/>
                  </a:cxn>
                  <a:cxn ang="0">
                    <a:pos x="T4" y="T5"/>
                  </a:cxn>
                  <a:cxn ang="0">
                    <a:pos x="T6" y="T7"/>
                  </a:cxn>
                </a:cxnLst>
                <a:rect l="0" t="0" r="r" b="b"/>
                <a:pathLst>
                  <a:path w="77" h="63">
                    <a:moveTo>
                      <a:pt x="39" y="0"/>
                    </a:moveTo>
                    <a:lnTo>
                      <a:pt x="0" y="63"/>
                    </a:lnTo>
                    <a:lnTo>
                      <a:pt x="77" y="63"/>
                    </a:lnTo>
                    <a:lnTo>
                      <a:pt x="39"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6">
                <a:extLst>
                  <a:ext uri="{FF2B5EF4-FFF2-40B4-BE49-F238E27FC236}">
                    <a16:creationId xmlns:a16="http://schemas.microsoft.com/office/drawing/2014/main" id="{8FCAD2B6-40E6-E04E-B1A9-30462940542F}"/>
                  </a:ext>
                </a:extLst>
              </p:cNvPr>
              <p:cNvSpPr>
                <a:spLocks/>
              </p:cNvSpPr>
              <p:nvPr/>
            </p:nvSpPr>
            <p:spPr bwMode="auto">
              <a:xfrm>
                <a:off x="7542213" y="1957389"/>
                <a:ext cx="115888" cy="104775"/>
              </a:xfrm>
              <a:custGeom>
                <a:avLst/>
                <a:gdLst>
                  <a:gd name="T0" fmla="*/ 39 w 73"/>
                  <a:gd name="T1" fmla="*/ 0 h 66"/>
                  <a:gd name="T2" fmla="*/ 0 w 73"/>
                  <a:gd name="T3" fmla="*/ 66 h 66"/>
                  <a:gd name="T4" fmla="*/ 73 w 73"/>
                  <a:gd name="T5" fmla="*/ 66 h 66"/>
                  <a:gd name="T6" fmla="*/ 39 w 73"/>
                  <a:gd name="T7" fmla="*/ 0 h 66"/>
                </a:gdLst>
                <a:ahLst/>
                <a:cxnLst>
                  <a:cxn ang="0">
                    <a:pos x="T0" y="T1"/>
                  </a:cxn>
                  <a:cxn ang="0">
                    <a:pos x="T2" y="T3"/>
                  </a:cxn>
                  <a:cxn ang="0">
                    <a:pos x="T4" y="T5"/>
                  </a:cxn>
                  <a:cxn ang="0">
                    <a:pos x="T6" y="T7"/>
                  </a:cxn>
                </a:cxnLst>
                <a:rect l="0" t="0" r="r" b="b"/>
                <a:pathLst>
                  <a:path w="73" h="66">
                    <a:moveTo>
                      <a:pt x="39" y="0"/>
                    </a:moveTo>
                    <a:lnTo>
                      <a:pt x="0" y="66"/>
                    </a:lnTo>
                    <a:lnTo>
                      <a:pt x="73" y="66"/>
                    </a:lnTo>
                    <a:lnTo>
                      <a:pt x="39"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7">
                <a:extLst>
                  <a:ext uri="{FF2B5EF4-FFF2-40B4-BE49-F238E27FC236}">
                    <a16:creationId xmlns:a16="http://schemas.microsoft.com/office/drawing/2014/main" id="{904C3DBB-F2A8-E34C-ADA5-B4DB38FE700C}"/>
                  </a:ext>
                </a:extLst>
              </p:cNvPr>
              <p:cNvSpPr>
                <a:spLocks/>
              </p:cNvSpPr>
              <p:nvPr/>
            </p:nvSpPr>
            <p:spPr bwMode="auto">
              <a:xfrm>
                <a:off x="7697788" y="1830389"/>
                <a:ext cx="115888" cy="98425"/>
              </a:xfrm>
              <a:custGeom>
                <a:avLst/>
                <a:gdLst>
                  <a:gd name="T0" fmla="*/ 38 w 73"/>
                  <a:gd name="T1" fmla="*/ 0 h 62"/>
                  <a:gd name="T2" fmla="*/ 0 w 73"/>
                  <a:gd name="T3" fmla="*/ 62 h 62"/>
                  <a:gd name="T4" fmla="*/ 73 w 73"/>
                  <a:gd name="T5" fmla="*/ 62 h 62"/>
                  <a:gd name="T6" fmla="*/ 38 w 73"/>
                  <a:gd name="T7" fmla="*/ 0 h 62"/>
                </a:gdLst>
                <a:ahLst/>
                <a:cxnLst>
                  <a:cxn ang="0">
                    <a:pos x="T0" y="T1"/>
                  </a:cxn>
                  <a:cxn ang="0">
                    <a:pos x="T2" y="T3"/>
                  </a:cxn>
                  <a:cxn ang="0">
                    <a:pos x="T4" y="T5"/>
                  </a:cxn>
                  <a:cxn ang="0">
                    <a:pos x="T6" y="T7"/>
                  </a:cxn>
                </a:cxnLst>
                <a:rect l="0" t="0" r="r" b="b"/>
                <a:pathLst>
                  <a:path w="73" h="62">
                    <a:moveTo>
                      <a:pt x="38" y="0"/>
                    </a:moveTo>
                    <a:lnTo>
                      <a:pt x="0" y="62"/>
                    </a:lnTo>
                    <a:lnTo>
                      <a:pt x="73" y="62"/>
                    </a:lnTo>
                    <a:lnTo>
                      <a:pt x="38"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8">
                <a:extLst>
                  <a:ext uri="{FF2B5EF4-FFF2-40B4-BE49-F238E27FC236}">
                    <a16:creationId xmlns:a16="http://schemas.microsoft.com/office/drawing/2014/main" id="{5F7DA3A1-E152-D041-8524-FE27237EFD33}"/>
                  </a:ext>
                </a:extLst>
              </p:cNvPr>
              <p:cNvSpPr>
                <a:spLocks/>
              </p:cNvSpPr>
              <p:nvPr/>
            </p:nvSpPr>
            <p:spPr bwMode="auto">
              <a:xfrm>
                <a:off x="7853363" y="1685926"/>
                <a:ext cx="115888" cy="100013"/>
              </a:xfrm>
              <a:custGeom>
                <a:avLst/>
                <a:gdLst>
                  <a:gd name="T0" fmla="*/ 38 w 73"/>
                  <a:gd name="T1" fmla="*/ 0 h 63"/>
                  <a:gd name="T2" fmla="*/ 0 w 73"/>
                  <a:gd name="T3" fmla="*/ 63 h 63"/>
                  <a:gd name="T4" fmla="*/ 73 w 73"/>
                  <a:gd name="T5" fmla="*/ 63 h 63"/>
                  <a:gd name="T6" fmla="*/ 38 w 73"/>
                  <a:gd name="T7" fmla="*/ 0 h 63"/>
                </a:gdLst>
                <a:ahLst/>
                <a:cxnLst>
                  <a:cxn ang="0">
                    <a:pos x="T0" y="T1"/>
                  </a:cxn>
                  <a:cxn ang="0">
                    <a:pos x="T2" y="T3"/>
                  </a:cxn>
                  <a:cxn ang="0">
                    <a:pos x="T4" y="T5"/>
                  </a:cxn>
                  <a:cxn ang="0">
                    <a:pos x="T6" y="T7"/>
                  </a:cxn>
                </a:cxnLst>
                <a:rect l="0" t="0" r="r" b="b"/>
                <a:pathLst>
                  <a:path w="73" h="63">
                    <a:moveTo>
                      <a:pt x="38" y="0"/>
                    </a:moveTo>
                    <a:lnTo>
                      <a:pt x="0" y="63"/>
                    </a:lnTo>
                    <a:lnTo>
                      <a:pt x="73" y="63"/>
                    </a:lnTo>
                    <a:lnTo>
                      <a:pt x="38"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9">
                <a:extLst>
                  <a:ext uri="{FF2B5EF4-FFF2-40B4-BE49-F238E27FC236}">
                    <a16:creationId xmlns:a16="http://schemas.microsoft.com/office/drawing/2014/main" id="{16938433-35FD-4843-B986-93498F0BFDDA}"/>
                  </a:ext>
                </a:extLst>
              </p:cNvPr>
              <p:cNvSpPr>
                <a:spLocks/>
              </p:cNvSpPr>
              <p:nvPr/>
            </p:nvSpPr>
            <p:spPr bwMode="auto">
              <a:xfrm>
                <a:off x="8007350" y="1525589"/>
                <a:ext cx="117475" cy="98425"/>
              </a:xfrm>
              <a:custGeom>
                <a:avLst/>
                <a:gdLst>
                  <a:gd name="T0" fmla="*/ 35 w 74"/>
                  <a:gd name="T1" fmla="*/ 0 h 62"/>
                  <a:gd name="T2" fmla="*/ 0 w 74"/>
                  <a:gd name="T3" fmla="*/ 62 h 62"/>
                  <a:gd name="T4" fmla="*/ 74 w 74"/>
                  <a:gd name="T5" fmla="*/ 62 h 62"/>
                  <a:gd name="T6" fmla="*/ 35 w 74"/>
                  <a:gd name="T7" fmla="*/ 0 h 62"/>
                </a:gdLst>
                <a:ahLst/>
                <a:cxnLst>
                  <a:cxn ang="0">
                    <a:pos x="T0" y="T1"/>
                  </a:cxn>
                  <a:cxn ang="0">
                    <a:pos x="T2" y="T3"/>
                  </a:cxn>
                  <a:cxn ang="0">
                    <a:pos x="T4" y="T5"/>
                  </a:cxn>
                  <a:cxn ang="0">
                    <a:pos x="T6" y="T7"/>
                  </a:cxn>
                </a:cxnLst>
                <a:rect l="0" t="0" r="r" b="b"/>
                <a:pathLst>
                  <a:path w="74" h="62">
                    <a:moveTo>
                      <a:pt x="35" y="0"/>
                    </a:moveTo>
                    <a:lnTo>
                      <a:pt x="0" y="62"/>
                    </a:lnTo>
                    <a:lnTo>
                      <a:pt x="74" y="62"/>
                    </a:lnTo>
                    <a:lnTo>
                      <a:pt x="35"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120">
                <a:extLst>
                  <a:ext uri="{FF2B5EF4-FFF2-40B4-BE49-F238E27FC236}">
                    <a16:creationId xmlns:a16="http://schemas.microsoft.com/office/drawing/2014/main" id="{2285F898-BA4D-9045-88EE-09FAE2DC33D4}"/>
                  </a:ext>
                </a:extLst>
              </p:cNvPr>
              <p:cNvSpPr>
                <a:spLocks/>
              </p:cNvSpPr>
              <p:nvPr/>
            </p:nvSpPr>
            <p:spPr bwMode="auto">
              <a:xfrm>
                <a:off x="8162925" y="1341439"/>
                <a:ext cx="115888" cy="106363"/>
              </a:xfrm>
              <a:custGeom>
                <a:avLst/>
                <a:gdLst>
                  <a:gd name="T0" fmla="*/ 35 w 73"/>
                  <a:gd name="T1" fmla="*/ 0 h 67"/>
                  <a:gd name="T2" fmla="*/ 0 w 73"/>
                  <a:gd name="T3" fmla="*/ 67 h 67"/>
                  <a:gd name="T4" fmla="*/ 73 w 73"/>
                  <a:gd name="T5" fmla="*/ 67 h 67"/>
                  <a:gd name="T6" fmla="*/ 35 w 73"/>
                  <a:gd name="T7" fmla="*/ 0 h 67"/>
                </a:gdLst>
                <a:ahLst/>
                <a:cxnLst>
                  <a:cxn ang="0">
                    <a:pos x="T0" y="T1"/>
                  </a:cxn>
                  <a:cxn ang="0">
                    <a:pos x="T2" y="T3"/>
                  </a:cxn>
                  <a:cxn ang="0">
                    <a:pos x="T4" y="T5"/>
                  </a:cxn>
                  <a:cxn ang="0">
                    <a:pos x="T6" y="T7"/>
                  </a:cxn>
                </a:cxnLst>
                <a:rect l="0" t="0" r="r" b="b"/>
                <a:pathLst>
                  <a:path w="73" h="67">
                    <a:moveTo>
                      <a:pt x="35" y="0"/>
                    </a:moveTo>
                    <a:lnTo>
                      <a:pt x="0" y="67"/>
                    </a:lnTo>
                    <a:lnTo>
                      <a:pt x="73" y="67"/>
                    </a:lnTo>
                    <a:lnTo>
                      <a:pt x="35"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121">
                <a:extLst>
                  <a:ext uri="{FF2B5EF4-FFF2-40B4-BE49-F238E27FC236}">
                    <a16:creationId xmlns:a16="http://schemas.microsoft.com/office/drawing/2014/main" id="{3D2A5E92-BC35-AF48-B345-34D81CDE1588}"/>
                  </a:ext>
                </a:extLst>
              </p:cNvPr>
              <p:cNvSpPr>
                <a:spLocks/>
              </p:cNvSpPr>
              <p:nvPr/>
            </p:nvSpPr>
            <p:spPr bwMode="auto">
              <a:xfrm>
                <a:off x="8312150" y="1169989"/>
                <a:ext cx="122238" cy="100013"/>
              </a:xfrm>
              <a:custGeom>
                <a:avLst/>
                <a:gdLst>
                  <a:gd name="T0" fmla="*/ 39 w 77"/>
                  <a:gd name="T1" fmla="*/ 0 h 63"/>
                  <a:gd name="T2" fmla="*/ 0 w 77"/>
                  <a:gd name="T3" fmla="*/ 63 h 63"/>
                  <a:gd name="T4" fmla="*/ 77 w 77"/>
                  <a:gd name="T5" fmla="*/ 63 h 63"/>
                  <a:gd name="T6" fmla="*/ 39 w 77"/>
                  <a:gd name="T7" fmla="*/ 0 h 63"/>
                </a:gdLst>
                <a:ahLst/>
                <a:cxnLst>
                  <a:cxn ang="0">
                    <a:pos x="T0" y="T1"/>
                  </a:cxn>
                  <a:cxn ang="0">
                    <a:pos x="T2" y="T3"/>
                  </a:cxn>
                  <a:cxn ang="0">
                    <a:pos x="T4" y="T5"/>
                  </a:cxn>
                  <a:cxn ang="0">
                    <a:pos x="T6" y="T7"/>
                  </a:cxn>
                </a:cxnLst>
                <a:rect l="0" t="0" r="r" b="b"/>
                <a:pathLst>
                  <a:path w="77" h="63">
                    <a:moveTo>
                      <a:pt x="39" y="0"/>
                    </a:moveTo>
                    <a:lnTo>
                      <a:pt x="0" y="63"/>
                    </a:lnTo>
                    <a:lnTo>
                      <a:pt x="77" y="63"/>
                    </a:lnTo>
                    <a:lnTo>
                      <a:pt x="39"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122">
                <a:extLst>
                  <a:ext uri="{FF2B5EF4-FFF2-40B4-BE49-F238E27FC236}">
                    <a16:creationId xmlns:a16="http://schemas.microsoft.com/office/drawing/2014/main" id="{38F2FDB2-6CBB-4E40-9FB4-D3288D701A32}"/>
                  </a:ext>
                </a:extLst>
              </p:cNvPr>
              <p:cNvSpPr>
                <a:spLocks/>
              </p:cNvSpPr>
              <p:nvPr/>
            </p:nvSpPr>
            <p:spPr bwMode="auto">
              <a:xfrm>
                <a:off x="8467725" y="1003301"/>
                <a:ext cx="115888" cy="100013"/>
              </a:xfrm>
              <a:custGeom>
                <a:avLst/>
                <a:gdLst>
                  <a:gd name="T0" fmla="*/ 39 w 73"/>
                  <a:gd name="T1" fmla="*/ 0 h 63"/>
                  <a:gd name="T2" fmla="*/ 0 w 73"/>
                  <a:gd name="T3" fmla="*/ 63 h 63"/>
                  <a:gd name="T4" fmla="*/ 73 w 73"/>
                  <a:gd name="T5" fmla="*/ 63 h 63"/>
                  <a:gd name="T6" fmla="*/ 39 w 73"/>
                  <a:gd name="T7" fmla="*/ 0 h 63"/>
                </a:gdLst>
                <a:ahLst/>
                <a:cxnLst>
                  <a:cxn ang="0">
                    <a:pos x="T0" y="T1"/>
                  </a:cxn>
                  <a:cxn ang="0">
                    <a:pos x="T2" y="T3"/>
                  </a:cxn>
                  <a:cxn ang="0">
                    <a:pos x="T4" y="T5"/>
                  </a:cxn>
                  <a:cxn ang="0">
                    <a:pos x="T6" y="T7"/>
                  </a:cxn>
                </a:cxnLst>
                <a:rect l="0" t="0" r="r" b="b"/>
                <a:pathLst>
                  <a:path w="73" h="63">
                    <a:moveTo>
                      <a:pt x="39" y="0"/>
                    </a:moveTo>
                    <a:lnTo>
                      <a:pt x="0" y="63"/>
                    </a:lnTo>
                    <a:lnTo>
                      <a:pt x="73" y="63"/>
                    </a:lnTo>
                    <a:lnTo>
                      <a:pt x="39"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123">
                <a:extLst>
                  <a:ext uri="{FF2B5EF4-FFF2-40B4-BE49-F238E27FC236}">
                    <a16:creationId xmlns:a16="http://schemas.microsoft.com/office/drawing/2014/main" id="{A7DD4417-38D7-7946-B031-EF69D2D9F4EE}"/>
                  </a:ext>
                </a:extLst>
              </p:cNvPr>
              <p:cNvSpPr>
                <a:spLocks/>
              </p:cNvSpPr>
              <p:nvPr/>
            </p:nvSpPr>
            <p:spPr bwMode="auto">
              <a:xfrm>
                <a:off x="8623300" y="765176"/>
                <a:ext cx="115888" cy="100013"/>
              </a:xfrm>
              <a:custGeom>
                <a:avLst/>
                <a:gdLst>
                  <a:gd name="T0" fmla="*/ 38 w 73"/>
                  <a:gd name="T1" fmla="*/ 0 h 63"/>
                  <a:gd name="T2" fmla="*/ 0 w 73"/>
                  <a:gd name="T3" fmla="*/ 63 h 63"/>
                  <a:gd name="T4" fmla="*/ 73 w 73"/>
                  <a:gd name="T5" fmla="*/ 63 h 63"/>
                  <a:gd name="T6" fmla="*/ 38 w 73"/>
                  <a:gd name="T7" fmla="*/ 0 h 63"/>
                </a:gdLst>
                <a:ahLst/>
                <a:cxnLst>
                  <a:cxn ang="0">
                    <a:pos x="T0" y="T1"/>
                  </a:cxn>
                  <a:cxn ang="0">
                    <a:pos x="T2" y="T3"/>
                  </a:cxn>
                  <a:cxn ang="0">
                    <a:pos x="T4" y="T5"/>
                  </a:cxn>
                  <a:cxn ang="0">
                    <a:pos x="T6" y="T7"/>
                  </a:cxn>
                </a:cxnLst>
                <a:rect l="0" t="0" r="r" b="b"/>
                <a:pathLst>
                  <a:path w="73" h="63">
                    <a:moveTo>
                      <a:pt x="38" y="0"/>
                    </a:moveTo>
                    <a:lnTo>
                      <a:pt x="0" y="63"/>
                    </a:lnTo>
                    <a:lnTo>
                      <a:pt x="73" y="63"/>
                    </a:lnTo>
                    <a:lnTo>
                      <a:pt x="38" y="0"/>
                    </a:lnTo>
                    <a:close/>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24">
                <a:extLst>
                  <a:ext uri="{FF2B5EF4-FFF2-40B4-BE49-F238E27FC236}">
                    <a16:creationId xmlns:a16="http://schemas.microsoft.com/office/drawing/2014/main" id="{4C83C879-70F8-FD4C-BDF1-3FA0BB70D9B7}"/>
                  </a:ext>
                </a:extLst>
              </p:cNvPr>
              <p:cNvSpPr>
                <a:spLocks noChangeArrowheads="1"/>
              </p:cNvSpPr>
              <p:nvPr/>
            </p:nvSpPr>
            <p:spPr bwMode="auto">
              <a:xfrm>
                <a:off x="1074738" y="4745039"/>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25">
                <a:extLst>
                  <a:ext uri="{FF2B5EF4-FFF2-40B4-BE49-F238E27FC236}">
                    <a16:creationId xmlns:a16="http://schemas.microsoft.com/office/drawing/2014/main" id="{955252FF-8916-9247-B753-832329BB92DE}"/>
                  </a:ext>
                </a:extLst>
              </p:cNvPr>
              <p:cNvSpPr>
                <a:spLocks noChangeArrowheads="1"/>
              </p:cNvSpPr>
              <p:nvPr/>
            </p:nvSpPr>
            <p:spPr bwMode="auto">
              <a:xfrm>
                <a:off x="1230313" y="4733926"/>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26">
                <a:extLst>
                  <a:ext uri="{FF2B5EF4-FFF2-40B4-BE49-F238E27FC236}">
                    <a16:creationId xmlns:a16="http://schemas.microsoft.com/office/drawing/2014/main" id="{32E2F7C7-D326-AE42-8CDC-AC6AA488A53F}"/>
                  </a:ext>
                </a:extLst>
              </p:cNvPr>
              <p:cNvSpPr>
                <a:spLocks noChangeArrowheads="1"/>
              </p:cNvSpPr>
              <p:nvPr/>
            </p:nvSpPr>
            <p:spPr bwMode="auto">
              <a:xfrm>
                <a:off x="1385888" y="4689476"/>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27">
                <a:extLst>
                  <a:ext uri="{FF2B5EF4-FFF2-40B4-BE49-F238E27FC236}">
                    <a16:creationId xmlns:a16="http://schemas.microsoft.com/office/drawing/2014/main" id="{522A4303-F89A-3744-B333-3C97AA047FBE}"/>
                  </a:ext>
                </a:extLst>
              </p:cNvPr>
              <p:cNvSpPr>
                <a:spLocks noChangeArrowheads="1"/>
              </p:cNvSpPr>
              <p:nvPr/>
            </p:nvSpPr>
            <p:spPr bwMode="auto">
              <a:xfrm>
                <a:off x="1535113" y="4645026"/>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28">
                <a:extLst>
                  <a:ext uri="{FF2B5EF4-FFF2-40B4-BE49-F238E27FC236}">
                    <a16:creationId xmlns:a16="http://schemas.microsoft.com/office/drawing/2014/main" id="{D80F8D47-8927-A844-B589-DC624B4C9E36}"/>
                  </a:ext>
                </a:extLst>
              </p:cNvPr>
              <p:cNvSpPr>
                <a:spLocks noChangeArrowheads="1"/>
              </p:cNvSpPr>
              <p:nvPr/>
            </p:nvSpPr>
            <p:spPr bwMode="auto">
              <a:xfrm>
                <a:off x="1690688" y="4600576"/>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29">
                <a:extLst>
                  <a:ext uri="{FF2B5EF4-FFF2-40B4-BE49-F238E27FC236}">
                    <a16:creationId xmlns:a16="http://schemas.microsoft.com/office/drawing/2014/main" id="{F56BB42F-FC31-B34D-8A2B-3911FEFE11C1}"/>
                  </a:ext>
                </a:extLst>
              </p:cNvPr>
              <p:cNvSpPr>
                <a:spLocks noChangeArrowheads="1"/>
              </p:cNvSpPr>
              <p:nvPr/>
            </p:nvSpPr>
            <p:spPr bwMode="auto">
              <a:xfrm>
                <a:off x="1844675" y="4557714"/>
                <a:ext cx="100013" cy="98425"/>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30">
                <a:extLst>
                  <a:ext uri="{FF2B5EF4-FFF2-40B4-BE49-F238E27FC236}">
                    <a16:creationId xmlns:a16="http://schemas.microsoft.com/office/drawing/2014/main" id="{4E09207B-0060-1E48-AAEB-0A2C1218C8EF}"/>
                  </a:ext>
                </a:extLst>
              </p:cNvPr>
              <p:cNvSpPr>
                <a:spLocks noChangeArrowheads="1"/>
              </p:cNvSpPr>
              <p:nvPr/>
            </p:nvSpPr>
            <p:spPr bwMode="auto">
              <a:xfrm>
                <a:off x="2000250" y="4506914"/>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31">
                <a:extLst>
                  <a:ext uri="{FF2B5EF4-FFF2-40B4-BE49-F238E27FC236}">
                    <a16:creationId xmlns:a16="http://schemas.microsoft.com/office/drawing/2014/main" id="{FD401AC5-7028-694E-8ABC-F7CCEE2F733C}"/>
                  </a:ext>
                </a:extLst>
              </p:cNvPr>
              <p:cNvSpPr>
                <a:spLocks noChangeArrowheads="1"/>
              </p:cNvSpPr>
              <p:nvPr/>
            </p:nvSpPr>
            <p:spPr bwMode="auto">
              <a:xfrm>
                <a:off x="2155825" y="4468814"/>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32">
                <a:extLst>
                  <a:ext uri="{FF2B5EF4-FFF2-40B4-BE49-F238E27FC236}">
                    <a16:creationId xmlns:a16="http://schemas.microsoft.com/office/drawing/2014/main" id="{2675C579-E6C3-4D48-BA9A-60E8CD501BB0}"/>
                  </a:ext>
                </a:extLst>
              </p:cNvPr>
              <p:cNvSpPr>
                <a:spLocks noChangeArrowheads="1"/>
              </p:cNvSpPr>
              <p:nvPr/>
            </p:nvSpPr>
            <p:spPr bwMode="auto">
              <a:xfrm>
                <a:off x="2311400" y="4429126"/>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33">
                <a:extLst>
                  <a:ext uri="{FF2B5EF4-FFF2-40B4-BE49-F238E27FC236}">
                    <a16:creationId xmlns:a16="http://schemas.microsoft.com/office/drawing/2014/main" id="{005C53B5-0F52-4441-AE58-37AE4A4FBB37}"/>
                  </a:ext>
                </a:extLst>
              </p:cNvPr>
              <p:cNvSpPr>
                <a:spLocks noChangeArrowheads="1"/>
              </p:cNvSpPr>
              <p:nvPr/>
            </p:nvSpPr>
            <p:spPr bwMode="auto">
              <a:xfrm>
                <a:off x="2460625" y="4384676"/>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34">
                <a:extLst>
                  <a:ext uri="{FF2B5EF4-FFF2-40B4-BE49-F238E27FC236}">
                    <a16:creationId xmlns:a16="http://schemas.microsoft.com/office/drawing/2014/main" id="{F9C25D66-EF35-BA45-9441-5AECAA0A47BB}"/>
                  </a:ext>
                </a:extLst>
              </p:cNvPr>
              <p:cNvSpPr>
                <a:spLocks noChangeArrowheads="1"/>
              </p:cNvSpPr>
              <p:nvPr/>
            </p:nvSpPr>
            <p:spPr bwMode="auto">
              <a:xfrm>
                <a:off x="2616200" y="4340226"/>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35">
                <a:extLst>
                  <a:ext uri="{FF2B5EF4-FFF2-40B4-BE49-F238E27FC236}">
                    <a16:creationId xmlns:a16="http://schemas.microsoft.com/office/drawing/2014/main" id="{BCEA48A4-D244-174F-B269-B4A05652F8BF}"/>
                  </a:ext>
                </a:extLst>
              </p:cNvPr>
              <p:cNvSpPr>
                <a:spLocks noChangeArrowheads="1"/>
              </p:cNvSpPr>
              <p:nvPr/>
            </p:nvSpPr>
            <p:spPr bwMode="auto">
              <a:xfrm>
                <a:off x="2770188" y="4306889"/>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36">
                <a:extLst>
                  <a:ext uri="{FF2B5EF4-FFF2-40B4-BE49-F238E27FC236}">
                    <a16:creationId xmlns:a16="http://schemas.microsoft.com/office/drawing/2014/main" id="{D71266C4-B03D-1C47-9ED6-DB985502F2DC}"/>
                  </a:ext>
                </a:extLst>
              </p:cNvPr>
              <p:cNvSpPr>
                <a:spLocks noChangeArrowheads="1"/>
              </p:cNvSpPr>
              <p:nvPr/>
            </p:nvSpPr>
            <p:spPr bwMode="auto">
              <a:xfrm>
                <a:off x="2925763" y="4262439"/>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37">
                <a:extLst>
                  <a:ext uri="{FF2B5EF4-FFF2-40B4-BE49-F238E27FC236}">
                    <a16:creationId xmlns:a16="http://schemas.microsoft.com/office/drawing/2014/main" id="{A421A6DF-95A6-0546-B634-F3E1DBBC3204}"/>
                  </a:ext>
                </a:extLst>
              </p:cNvPr>
              <p:cNvSpPr>
                <a:spLocks noChangeArrowheads="1"/>
              </p:cNvSpPr>
              <p:nvPr/>
            </p:nvSpPr>
            <p:spPr bwMode="auto">
              <a:xfrm>
                <a:off x="3081338" y="4230689"/>
                <a:ext cx="100013" cy="98425"/>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38">
                <a:extLst>
                  <a:ext uri="{FF2B5EF4-FFF2-40B4-BE49-F238E27FC236}">
                    <a16:creationId xmlns:a16="http://schemas.microsoft.com/office/drawing/2014/main" id="{22265221-CECB-E84B-A2C5-161E6F65C255}"/>
                  </a:ext>
                </a:extLst>
              </p:cNvPr>
              <p:cNvSpPr>
                <a:spLocks noChangeArrowheads="1"/>
              </p:cNvSpPr>
              <p:nvPr/>
            </p:nvSpPr>
            <p:spPr bwMode="auto">
              <a:xfrm>
                <a:off x="3236913" y="4186239"/>
                <a:ext cx="100013" cy="98425"/>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39">
                <a:extLst>
                  <a:ext uri="{FF2B5EF4-FFF2-40B4-BE49-F238E27FC236}">
                    <a16:creationId xmlns:a16="http://schemas.microsoft.com/office/drawing/2014/main" id="{21A42F4A-A7A3-694B-A3CB-E1A97F6CB465}"/>
                  </a:ext>
                </a:extLst>
              </p:cNvPr>
              <p:cNvSpPr>
                <a:spLocks noChangeArrowheads="1"/>
              </p:cNvSpPr>
              <p:nvPr/>
            </p:nvSpPr>
            <p:spPr bwMode="auto">
              <a:xfrm>
                <a:off x="3386138" y="4141789"/>
                <a:ext cx="100013" cy="98425"/>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40">
                <a:extLst>
                  <a:ext uri="{FF2B5EF4-FFF2-40B4-BE49-F238E27FC236}">
                    <a16:creationId xmlns:a16="http://schemas.microsoft.com/office/drawing/2014/main" id="{1B578A9D-C48C-4347-B9B7-CA695C336685}"/>
                  </a:ext>
                </a:extLst>
              </p:cNvPr>
              <p:cNvSpPr>
                <a:spLocks noChangeArrowheads="1"/>
              </p:cNvSpPr>
              <p:nvPr/>
            </p:nvSpPr>
            <p:spPr bwMode="auto">
              <a:xfrm>
                <a:off x="3541713" y="4108451"/>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41">
                <a:extLst>
                  <a:ext uri="{FF2B5EF4-FFF2-40B4-BE49-F238E27FC236}">
                    <a16:creationId xmlns:a16="http://schemas.microsoft.com/office/drawing/2014/main" id="{A9082ED3-CCE5-0743-A292-5DB83A34B8C1}"/>
                  </a:ext>
                </a:extLst>
              </p:cNvPr>
              <p:cNvSpPr>
                <a:spLocks noChangeArrowheads="1"/>
              </p:cNvSpPr>
              <p:nvPr/>
            </p:nvSpPr>
            <p:spPr bwMode="auto">
              <a:xfrm>
                <a:off x="3695700" y="4057651"/>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42">
                <a:extLst>
                  <a:ext uri="{FF2B5EF4-FFF2-40B4-BE49-F238E27FC236}">
                    <a16:creationId xmlns:a16="http://schemas.microsoft.com/office/drawing/2014/main" id="{F5CD04B0-9D27-7B4D-BB1A-CB7C5214F95F}"/>
                  </a:ext>
                </a:extLst>
              </p:cNvPr>
              <p:cNvSpPr>
                <a:spLocks noChangeArrowheads="1"/>
              </p:cNvSpPr>
              <p:nvPr/>
            </p:nvSpPr>
            <p:spPr bwMode="auto">
              <a:xfrm>
                <a:off x="3851275" y="4002089"/>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43">
                <a:extLst>
                  <a:ext uri="{FF2B5EF4-FFF2-40B4-BE49-F238E27FC236}">
                    <a16:creationId xmlns:a16="http://schemas.microsoft.com/office/drawing/2014/main" id="{A6546955-938B-7146-BE4C-9A5ADCF90B73}"/>
                  </a:ext>
                </a:extLst>
              </p:cNvPr>
              <p:cNvSpPr>
                <a:spLocks noChangeArrowheads="1"/>
              </p:cNvSpPr>
              <p:nvPr/>
            </p:nvSpPr>
            <p:spPr bwMode="auto">
              <a:xfrm>
                <a:off x="4006850" y="3952876"/>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44">
                <a:extLst>
                  <a:ext uri="{FF2B5EF4-FFF2-40B4-BE49-F238E27FC236}">
                    <a16:creationId xmlns:a16="http://schemas.microsoft.com/office/drawing/2014/main" id="{9F0C45F7-A925-AA44-A60E-99FB48175127}"/>
                  </a:ext>
                </a:extLst>
              </p:cNvPr>
              <p:cNvSpPr>
                <a:spLocks noChangeArrowheads="1"/>
              </p:cNvSpPr>
              <p:nvPr/>
            </p:nvSpPr>
            <p:spPr bwMode="auto">
              <a:xfrm>
                <a:off x="4162425" y="3897314"/>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45">
                <a:extLst>
                  <a:ext uri="{FF2B5EF4-FFF2-40B4-BE49-F238E27FC236}">
                    <a16:creationId xmlns:a16="http://schemas.microsoft.com/office/drawing/2014/main" id="{3F78505E-5E19-E249-99E8-663CEE560FD3}"/>
                  </a:ext>
                </a:extLst>
              </p:cNvPr>
              <p:cNvSpPr>
                <a:spLocks noChangeArrowheads="1"/>
              </p:cNvSpPr>
              <p:nvPr/>
            </p:nvSpPr>
            <p:spPr bwMode="auto">
              <a:xfrm>
                <a:off x="4311650" y="3859214"/>
                <a:ext cx="100013" cy="98425"/>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46">
                <a:extLst>
                  <a:ext uri="{FF2B5EF4-FFF2-40B4-BE49-F238E27FC236}">
                    <a16:creationId xmlns:a16="http://schemas.microsoft.com/office/drawing/2014/main" id="{C8021A1D-72E7-F14F-BD9B-8CF5D8C366A8}"/>
                  </a:ext>
                </a:extLst>
              </p:cNvPr>
              <p:cNvSpPr>
                <a:spLocks noChangeArrowheads="1"/>
              </p:cNvSpPr>
              <p:nvPr/>
            </p:nvSpPr>
            <p:spPr bwMode="auto">
              <a:xfrm>
                <a:off x="4467225" y="3786189"/>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47">
                <a:extLst>
                  <a:ext uri="{FF2B5EF4-FFF2-40B4-BE49-F238E27FC236}">
                    <a16:creationId xmlns:a16="http://schemas.microsoft.com/office/drawing/2014/main" id="{1407DEA3-6F21-E44B-853E-8FC618D0E32B}"/>
                  </a:ext>
                </a:extLst>
              </p:cNvPr>
              <p:cNvSpPr>
                <a:spLocks noChangeArrowheads="1"/>
              </p:cNvSpPr>
              <p:nvPr/>
            </p:nvSpPr>
            <p:spPr bwMode="auto">
              <a:xfrm>
                <a:off x="4621213" y="3725864"/>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48">
                <a:extLst>
                  <a:ext uri="{FF2B5EF4-FFF2-40B4-BE49-F238E27FC236}">
                    <a16:creationId xmlns:a16="http://schemas.microsoft.com/office/drawing/2014/main" id="{5716E713-FBA9-4A41-8930-1EF9C5083EB7}"/>
                  </a:ext>
                </a:extLst>
              </p:cNvPr>
              <p:cNvSpPr>
                <a:spLocks noChangeArrowheads="1"/>
              </p:cNvSpPr>
              <p:nvPr/>
            </p:nvSpPr>
            <p:spPr bwMode="auto">
              <a:xfrm>
                <a:off x="4776788" y="3670301"/>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49">
                <a:extLst>
                  <a:ext uri="{FF2B5EF4-FFF2-40B4-BE49-F238E27FC236}">
                    <a16:creationId xmlns:a16="http://schemas.microsoft.com/office/drawing/2014/main" id="{26CC7C50-B003-9141-95E8-867167531B9E}"/>
                  </a:ext>
                </a:extLst>
              </p:cNvPr>
              <p:cNvSpPr>
                <a:spLocks noChangeArrowheads="1"/>
              </p:cNvSpPr>
              <p:nvPr/>
            </p:nvSpPr>
            <p:spPr bwMode="auto">
              <a:xfrm>
                <a:off x="4932363" y="3586164"/>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50">
                <a:extLst>
                  <a:ext uri="{FF2B5EF4-FFF2-40B4-BE49-F238E27FC236}">
                    <a16:creationId xmlns:a16="http://schemas.microsoft.com/office/drawing/2014/main" id="{8BDE559E-E51B-A54C-9E9E-82A9A6AB3841}"/>
                  </a:ext>
                </a:extLst>
              </p:cNvPr>
              <p:cNvSpPr>
                <a:spLocks noChangeArrowheads="1"/>
              </p:cNvSpPr>
              <p:nvPr/>
            </p:nvSpPr>
            <p:spPr bwMode="auto">
              <a:xfrm>
                <a:off x="5087938" y="3525839"/>
                <a:ext cx="98425"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51">
                <a:extLst>
                  <a:ext uri="{FF2B5EF4-FFF2-40B4-BE49-F238E27FC236}">
                    <a16:creationId xmlns:a16="http://schemas.microsoft.com/office/drawing/2014/main" id="{D6C18967-96E2-6C41-A5C0-58FC68EB17F8}"/>
                  </a:ext>
                </a:extLst>
              </p:cNvPr>
              <p:cNvSpPr>
                <a:spLocks noChangeArrowheads="1"/>
              </p:cNvSpPr>
              <p:nvPr/>
            </p:nvSpPr>
            <p:spPr bwMode="auto">
              <a:xfrm>
                <a:off x="5237163" y="3448051"/>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52">
                <a:extLst>
                  <a:ext uri="{FF2B5EF4-FFF2-40B4-BE49-F238E27FC236}">
                    <a16:creationId xmlns:a16="http://schemas.microsoft.com/office/drawing/2014/main" id="{5EDFC59C-9BE4-444F-8077-0166C4207020}"/>
                  </a:ext>
                </a:extLst>
              </p:cNvPr>
              <p:cNvSpPr>
                <a:spLocks noChangeArrowheads="1"/>
              </p:cNvSpPr>
              <p:nvPr/>
            </p:nvSpPr>
            <p:spPr bwMode="auto">
              <a:xfrm>
                <a:off x="5392738" y="3387726"/>
                <a:ext cx="98425"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53">
                <a:extLst>
                  <a:ext uri="{FF2B5EF4-FFF2-40B4-BE49-F238E27FC236}">
                    <a16:creationId xmlns:a16="http://schemas.microsoft.com/office/drawing/2014/main" id="{F20CAC90-6D18-5B4E-9406-65ACDF7B8BEA}"/>
                  </a:ext>
                </a:extLst>
              </p:cNvPr>
              <p:cNvSpPr>
                <a:spLocks noChangeArrowheads="1"/>
              </p:cNvSpPr>
              <p:nvPr/>
            </p:nvSpPr>
            <p:spPr bwMode="auto">
              <a:xfrm>
                <a:off x="5546725" y="3309939"/>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54">
                <a:extLst>
                  <a:ext uri="{FF2B5EF4-FFF2-40B4-BE49-F238E27FC236}">
                    <a16:creationId xmlns:a16="http://schemas.microsoft.com/office/drawing/2014/main" id="{91DC5405-A935-4B47-A116-8322257E03CE}"/>
                  </a:ext>
                </a:extLst>
              </p:cNvPr>
              <p:cNvSpPr>
                <a:spLocks noChangeArrowheads="1"/>
              </p:cNvSpPr>
              <p:nvPr/>
            </p:nvSpPr>
            <p:spPr bwMode="auto">
              <a:xfrm>
                <a:off x="5702300" y="3227389"/>
                <a:ext cx="100013" cy="98425"/>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55">
                <a:extLst>
                  <a:ext uri="{FF2B5EF4-FFF2-40B4-BE49-F238E27FC236}">
                    <a16:creationId xmlns:a16="http://schemas.microsoft.com/office/drawing/2014/main" id="{437FEDC3-F879-4347-BF78-38E8D8AF694B}"/>
                  </a:ext>
                </a:extLst>
              </p:cNvPr>
              <p:cNvSpPr>
                <a:spLocks noChangeArrowheads="1"/>
              </p:cNvSpPr>
              <p:nvPr/>
            </p:nvSpPr>
            <p:spPr bwMode="auto">
              <a:xfrm>
                <a:off x="5857875" y="3154364"/>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56">
                <a:extLst>
                  <a:ext uri="{FF2B5EF4-FFF2-40B4-BE49-F238E27FC236}">
                    <a16:creationId xmlns:a16="http://schemas.microsoft.com/office/drawing/2014/main" id="{8504301F-47E6-A240-9655-B7706AB979A2}"/>
                  </a:ext>
                </a:extLst>
              </p:cNvPr>
              <p:cNvSpPr>
                <a:spLocks noChangeArrowheads="1"/>
              </p:cNvSpPr>
              <p:nvPr/>
            </p:nvSpPr>
            <p:spPr bwMode="auto">
              <a:xfrm>
                <a:off x="6013450" y="3065464"/>
                <a:ext cx="98425"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57">
                <a:extLst>
                  <a:ext uri="{FF2B5EF4-FFF2-40B4-BE49-F238E27FC236}">
                    <a16:creationId xmlns:a16="http://schemas.microsoft.com/office/drawing/2014/main" id="{A29B1697-0563-D744-8E1B-0C9C7F48E03A}"/>
                  </a:ext>
                </a:extLst>
              </p:cNvPr>
              <p:cNvSpPr>
                <a:spLocks noChangeArrowheads="1"/>
              </p:cNvSpPr>
              <p:nvPr/>
            </p:nvSpPr>
            <p:spPr bwMode="auto">
              <a:xfrm>
                <a:off x="6162675" y="2982914"/>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58">
                <a:extLst>
                  <a:ext uri="{FF2B5EF4-FFF2-40B4-BE49-F238E27FC236}">
                    <a16:creationId xmlns:a16="http://schemas.microsoft.com/office/drawing/2014/main" id="{AAD5540F-8277-F64F-BA86-BCFB0D9C948E}"/>
                  </a:ext>
                </a:extLst>
              </p:cNvPr>
              <p:cNvSpPr>
                <a:spLocks noChangeArrowheads="1"/>
              </p:cNvSpPr>
              <p:nvPr/>
            </p:nvSpPr>
            <p:spPr bwMode="auto">
              <a:xfrm>
                <a:off x="6318250" y="2894014"/>
                <a:ext cx="98425"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59">
                <a:extLst>
                  <a:ext uri="{FF2B5EF4-FFF2-40B4-BE49-F238E27FC236}">
                    <a16:creationId xmlns:a16="http://schemas.microsoft.com/office/drawing/2014/main" id="{C9726ED2-2AD7-2A49-ADC5-5FE5EF4D03AC}"/>
                  </a:ext>
                </a:extLst>
              </p:cNvPr>
              <p:cNvSpPr>
                <a:spLocks noChangeArrowheads="1"/>
              </p:cNvSpPr>
              <p:nvPr/>
            </p:nvSpPr>
            <p:spPr bwMode="auto">
              <a:xfrm>
                <a:off x="6472238" y="2800351"/>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60">
                <a:extLst>
                  <a:ext uri="{FF2B5EF4-FFF2-40B4-BE49-F238E27FC236}">
                    <a16:creationId xmlns:a16="http://schemas.microsoft.com/office/drawing/2014/main" id="{82A19CA0-9981-D640-9EA1-C455395E93E9}"/>
                  </a:ext>
                </a:extLst>
              </p:cNvPr>
              <p:cNvSpPr>
                <a:spLocks noChangeArrowheads="1"/>
              </p:cNvSpPr>
              <p:nvPr/>
            </p:nvSpPr>
            <p:spPr bwMode="auto">
              <a:xfrm>
                <a:off x="6627813" y="2705101"/>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61">
                <a:extLst>
                  <a:ext uri="{FF2B5EF4-FFF2-40B4-BE49-F238E27FC236}">
                    <a16:creationId xmlns:a16="http://schemas.microsoft.com/office/drawing/2014/main" id="{AF09E644-1C8C-8C40-9862-88C7752BC9F6}"/>
                  </a:ext>
                </a:extLst>
              </p:cNvPr>
              <p:cNvSpPr>
                <a:spLocks noChangeArrowheads="1"/>
              </p:cNvSpPr>
              <p:nvPr/>
            </p:nvSpPr>
            <p:spPr bwMode="auto">
              <a:xfrm>
                <a:off x="6783388" y="2593976"/>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62">
                <a:extLst>
                  <a:ext uri="{FF2B5EF4-FFF2-40B4-BE49-F238E27FC236}">
                    <a16:creationId xmlns:a16="http://schemas.microsoft.com/office/drawing/2014/main" id="{1F23E34B-33BB-E14E-95FA-7F1FA938CC5E}"/>
                  </a:ext>
                </a:extLst>
              </p:cNvPr>
              <p:cNvSpPr>
                <a:spLocks noChangeArrowheads="1"/>
              </p:cNvSpPr>
              <p:nvPr/>
            </p:nvSpPr>
            <p:spPr bwMode="auto">
              <a:xfrm>
                <a:off x="6938963" y="2489201"/>
                <a:ext cx="98425"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63">
                <a:extLst>
                  <a:ext uri="{FF2B5EF4-FFF2-40B4-BE49-F238E27FC236}">
                    <a16:creationId xmlns:a16="http://schemas.microsoft.com/office/drawing/2014/main" id="{BDBF3C90-0DC2-A745-9472-BDCB79AC9CAF}"/>
                  </a:ext>
                </a:extLst>
              </p:cNvPr>
              <p:cNvSpPr>
                <a:spLocks noChangeArrowheads="1"/>
              </p:cNvSpPr>
              <p:nvPr/>
            </p:nvSpPr>
            <p:spPr bwMode="auto">
              <a:xfrm>
                <a:off x="7088188" y="2378076"/>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64">
                <a:extLst>
                  <a:ext uri="{FF2B5EF4-FFF2-40B4-BE49-F238E27FC236}">
                    <a16:creationId xmlns:a16="http://schemas.microsoft.com/office/drawing/2014/main" id="{33C70D39-1FCB-5D40-B851-9EF607725E9D}"/>
                  </a:ext>
                </a:extLst>
              </p:cNvPr>
              <p:cNvSpPr>
                <a:spLocks noChangeArrowheads="1"/>
              </p:cNvSpPr>
              <p:nvPr/>
            </p:nvSpPr>
            <p:spPr bwMode="auto">
              <a:xfrm>
                <a:off x="7243763" y="2255839"/>
                <a:ext cx="98425"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65">
                <a:extLst>
                  <a:ext uri="{FF2B5EF4-FFF2-40B4-BE49-F238E27FC236}">
                    <a16:creationId xmlns:a16="http://schemas.microsoft.com/office/drawing/2014/main" id="{B6C77F36-DBA9-DC44-8181-F80B6CA4B7A8}"/>
                  </a:ext>
                </a:extLst>
              </p:cNvPr>
              <p:cNvSpPr>
                <a:spLocks noChangeArrowheads="1"/>
              </p:cNvSpPr>
              <p:nvPr/>
            </p:nvSpPr>
            <p:spPr bwMode="auto">
              <a:xfrm>
                <a:off x="7397750" y="2135189"/>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66">
                <a:extLst>
                  <a:ext uri="{FF2B5EF4-FFF2-40B4-BE49-F238E27FC236}">
                    <a16:creationId xmlns:a16="http://schemas.microsoft.com/office/drawing/2014/main" id="{310C3BE3-AA20-BD4A-AFC6-5A34FF9B877B}"/>
                  </a:ext>
                </a:extLst>
              </p:cNvPr>
              <p:cNvSpPr>
                <a:spLocks noChangeArrowheads="1"/>
              </p:cNvSpPr>
              <p:nvPr/>
            </p:nvSpPr>
            <p:spPr bwMode="auto">
              <a:xfrm>
                <a:off x="7553325" y="2001839"/>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67">
                <a:extLst>
                  <a:ext uri="{FF2B5EF4-FFF2-40B4-BE49-F238E27FC236}">
                    <a16:creationId xmlns:a16="http://schemas.microsoft.com/office/drawing/2014/main" id="{D38A7EEF-D9CC-034A-9B5D-B22072246365}"/>
                  </a:ext>
                </a:extLst>
              </p:cNvPr>
              <p:cNvSpPr>
                <a:spLocks noChangeArrowheads="1"/>
              </p:cNvSpPr>
              <p:nvPr/>
            </p:nvSpPr>
            <p:spPr bwMode="auto">
              <a:xfrm>
                <a:off x="7708900" y="1874839"/>
                <a:ext cx="100013" cy="98425"/>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68">
                <a:extLst>
                  <a:ext uri="{FF2B5EF4-FFF2-40B4-BE49-F238E27FC236}">
                    <a16:creationId xmlns:a16="http://schemas.microsoft.com/office/drawing/2014/main" id="{B0B421EE-6735-8145-94B6-97C725E233B7}"/>
                  </a:ext>
                </a:extLst>
              </p:cNvPr>
              <p:cNvSpPr>
                <a:spLocks noChangeArrowheads="1"/>
              </p:cNvSpPr>
              <p:nvPr/>
            </p:nvSpPr>
            <p:spPr bwMode="auto">
              <a:xfrm>
                <a:off x="7864475" y="1719264"/>
                <a:ext cx="98425"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69">
                <a:extLst>
                  <a:ext uri="{FF2B5EF4-FFF2-40B4-BE49-F238E27FC236}">
                    <a16:creationId xmlns:a16="http://schemas.microsoft.com/office/drawing/2014/main" id="{96F84E8B-799A-0540-8CB9-7A47AFA64F5F}"/>
                  </a:ext>
                </a:extLst>
              </p:cNvPr>
              <p:cNvSpPr>
                <a:spLocks noChangeArrowheads="1"/>
              </p:cNvSpPr>
              <p:nvPr/>
            </p:nvSpPr>
            <p:spPr bwMode="auto">
              <a:xfrm>
                <a:off x="8013700" y="1558926"/>
                <a:ext cx="100013" cy="98425"/>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70">
                <a:extLst>
                  <a:ext uri="{FF2B5EF4-FFF2-40B4-BE49-F238E27FC236}">
                    <a16:creationId xmlns:a16="http://schemas.microsoft.com/office/drawing/2014/main" id="{86BC0C77-3FC7-7042-B388-580729DB9148}"/>
                  </a:ext>
                </a:extLst>
              </p:cNvPr>
              <p:cNvSpPr>
                <a:spLocks noChangeArrowheads="1"/>
              </p:cNvSpPr>
              <p:nvPr/>
            </p:nvSpPr>
            <p:spPr bwMode="auto">
              <a:xfrm>
                <a:off x="8169275" y="1403351"/>
                <a:ext cx="98425"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71">
                <a:extLst>
                  <a:ext uri="{FF2B5EF4-FFF2-40B4-BE49-F238E27FC236}">
                    <a16:creationId xmlns:a16="http://schemas.microsoft.com/office/drawing/2014/main" id="{E23EE974-1398-2E44-AD92-C9779D4F1777}"/>
                  </a:ext>
                </a:extLst>
              </p:cNvPr>
              <p:cNvSpPr>
                <a:spLocks noChangeArrowheads="1"/>
              </p:cNvSpPr>
              <p:nvPr/>
            </p:nvSpPr>
            <p:spPr bwMode="auto">
              <a:xfrm>
                <a:off x="8323263" y="1214439"/>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72">
                <a:extLst>
                  <a:ext uri="{FF2B5EF4-FFF2-40B4-BE49-F238E27FC236}">
                    <a16:creationId xmlns:a16="http://schemas.microsoft.com/office/drawing/2014/main" id="{8EB0F09D-958A-8642-82FE-1A923C9EFF8F}"/>
                  </a:ext>
                </a:extLst>
              </p:cNvPr>
              <p:cNvSpPr>
                <a:spLocks noChangeArrowheads="1"/>
              </p:cNvSpPr>
              <p:nvPr/>
            </p:nvSpPr>
            <p:spPr bwMode="auto">
              <a:xfrm>
                <a:off x="8478838" y="1031876"/>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73">
                <a:extLst>
                  <a:ext uri="{FF2B5EF4-FFF2-40B4-BE49-F238E27FC236}">
                    <a16:creationId xmlns:a16="http://schemas.microsoft.com/office/drawing/2014/main" id="{80FC1F17-E91A-E14D-8DDD-24B5A9949626}"/>
                  </a:ext>
                </a:extLst>
              </p:cNvPr>
              <p:cNvSpPr>
                <a:spLocks noChangeArrowheads="1"/>
              </p:cNvSpPr>
              <p:nvPr/>
            </p:nvSpPr>
            <p:spPr bwMode="auto">
              <a:xfrm>
                <a:off x="8634413" y="809626"/>
                <a:ext cx="100013" cy="100013"/>
              </a:xfrm>
              <a:prstGeom prst="rect">
                <a:avLst/>
              </a:prstGeom>
              <a:noFill/>
              <a:ln w="22225">
                <a:solidFill>
                  <a:srgbClr val="55752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Freeform 174">
                <a:extLst>
                  <a:ext uri="{FF2B5EF4-FFF2-40B4-BE49-F238E27FC236}">
                    <a16:creationId xmlns:a16="http://schemas.microsoft.com/office/drawing/2014/main" id="{8C24158F-817D-E543-91CC-A997452549D0}"/>
                  </a:ext>
                </a:extLst>
              </p:cNvPr>
              <p:cNvSpPr>
                <a:spLocks/>
              </p:cNvSpPr>
              <p:nvPr/>
            </p:nvSpPr>
            <p:spPr bwMode="auto">
              <a:xfrm>
                <a:off x="1125538" y="958851"/>
                <a:ext cx="7558088" cy="3990975"/>
              </a:xfrm>
              <a:custGeom>
                <a:avLst/>
                <a:gdLst>
                  <a:gd name="T0" fmla="*/ 0 w 1364"/>
                  <a:gd name="T1" fmla="*/ 720 h 720"/>
                  <a:gd name="T2" fmla="*/ 28 w 1364"/>
                  <a:gd name="T3" fmla="*/ 711 h 720"/>
                  <a:gd name="T4" fmla="*/ 56 w 1364"/>
                  <a:gd name="T5" fmla="*/ 702 h 720"/>
                  <a:gd name="T6" fmla="*/ 83 w 1364"/>
                  <a:gd name="T7" fmla="*/ 694 h 720"/>
                  <a:gd name="T8" fmla="*/ 111 w 1364"/>
                  <a:gd name="T9" fmla="*/ 685 h 720"/>
                  <a:gd name="T10" fmla="*/ 139 w 1364"/>
                  <a:gd name="T11" fmla="*/ 676 h 720"/>
                  <a:gd name="T12" fmla="*/ 167 w 1364"/>
                  <a:gd name="T13" fmla="*/ 667 h 720"/>
                  <a:gd name="T14" fmla="*/ 195 w 1364"/>
                  <a:gd name="T15" fmla="*/ 658 h 720"/>
                  <a:gd name="T16" fmla="*/ 223 w 1364"/>
                  <a:gd name="T17" fmla="*/ 649 h 720"/>
                  <a:gd name="T18" fmla="*/ 250 w 1364"/>
                  <a:gd name="T19" fmla="*/ 639 h 720"/>
                  <a:gd name="T20" fmla="*/ 278 w 1364"/>
                  <a:gd name="T21" fmla="*/ 630 h 720"/>
                  <a:gd name="T22" fmla="*/ 306 w 1364"/>
                  <a:gd name="T23" fmla="*/ 620 h 720"/>
                  <a:gd name="T24" fmla="*/ 334 w 1364"/>
                  <a:gd name="T25" fmla="*/ 610 h 720"/>
                  <a:gd name="T26" fmla="*/ 362 w 1364"/>
                  <a:gd name="T27" fmla="*/ 600 h 720"/>
                  <a:gd name="T28" fmla="*/ 390 w 1364"/>
                  <a:gd name="T29" fmla="*/ 590 h 720"/>
                  <a:gd name="T30" fmla="*/ 417 w 1364"/>
                  <a:gd name="T31" fmla="*/ 580 h 720"/>
                  <a:gd name="T32" fmla="*/ 445 w 1364"/>
                  <a:gd name="T33" fmla="*/ 570 h 720"/>
                  <a:gd name="T34" fmla="*/ 473 w 1364"/>
                  <a:gd name="T35" fmla="*/ 559 h 720"/>
                  <a:gd name="T36" fmla="*/ 501 w 1364"/>
                  <a:gd name="T37" fmla="*/ 548 h 720"/>
                  <a:gd name="T38" fmla="*/ 529 w 1364"/>
                  <a:gd name="T39" fmla="*/ 538 h 720"/>
                  <a:gd name="T40" fmla="*/ 557 w 1364"/>
                  <a:gd name="T41" fmla="*/ 526 h 720"/>
                  <a:gd name="T42" fmla="*/ 584 w 1364"/>
                  <a:gd name="T43" fmla="*/ 515 h 720"/>
                  <a:gd name="T44" fmla="*/ 612 w 1364"/>
                  <a:gd name="T45" fmla="*/ 503 h 720"/>
                  <a:gd name="T46" fmla="*/ 640 w 1364"/>
                  <a:gd name="T47" fmla="*/ 491 h 720"/>
                  <a:gd name="T48" fmla="*/ 668 w 1364"/>
                  <a:gd name="T49" fmla="*/ 479 h 720"/>
                  <a:gd name="T50" fmla="*/ 696 w 1364"/>
                  <a:gd name="T51" fmla="*/ 466 h 720"/>
                  <a:gd name="T52" fmla="*/ 724 w 1364"/>
                  <a:gd name="T53" fmla="*/ 453 h 720"/>
                  <a:gd name="T54" fmla="*/ 751 w 1364"/>
                  <a:gd name="T55" fmla="*/ 439 h 720"/>
                  <a:gd name="T56" fmla="*/ 779 w 1364"/>
                  <a:gd name="T57" fmla="*/ 426 h 720"/>
                  <a:gd name="T58" fmla="*/ 807 w 1364"/>
                  <a:gd name="T59" fmla="*/ 411 h 720"/>
                  <a:gd name="T60" fmla="*/ 835 w 1364"/>
                  <a:gd name="T61" fmla="*/ 396 h 720"/>
                  <a:gd name="T62" fmla="*/ 863 w 1364"/>
                  <a:gd name="T63" fmla="*/ 381 h 720"/>
                  <a:gd name="T64" fmla="*/ 891 w 1364"/>
                  <a:gd name="T65" fmla="*/ 365 h 720"/>
                  <a:gd name="T66" fmla="*/ 918 w 1364"/>
                  <a:gd name="T67" fmla="*/ 349 h 720"/>
                  <a:gd name="T68" fmla="*/ 946 w 1364"/>
                  <a:gd name="T69" fmla="*/ 331 h 720"/>
                  <a:gd name="T70" fmla="*/ 974 w 1364"/>
                  <a:gd name="T71" fmla="*/ 314 h 720"/>
                  <a:gd name="T72" fmla="*/ 1002 w 1364"/>
                  <a:gd name="T73" fmla="*/ 296 h 720"/>
                  <a:gd name="T74" fmla="*/ 1030 w 1364"/>
                  <a:gd name="T75" fmla="*/ 277 h 720"/>
                  <a:gd name="T76" fmla="*/ 1058 w 1364"/>
                  <a:gd name="T77" fmla="*/ 258 h 720"/>
                  <a:gd name="T78" fmla="*/ 1085 w 1364"/>
                  <a:gd name="T79" fmla="*/ 238 h 720"/>
                  <a:gd name="T80" fmla="*/ 1113 w 1364"/>
                  <a:gd name="T81" fmla="*/ 218 h 720"/>
                  <a:gd name="T82" fmla="*/ 1141 w 1364"/>
                  <a:gd name="T83" fmla="*/ 197 h 720"/>
                  <a:gd name="T84" fmla="*/ 1169 w 1364"/>
                  <a:gd name="T85" fmla="*/ 175 h 720"/>
                  <a:gd name="T86" fmla="*/ 1197 w 1364"/>
                  <a:gd name="T87" fmla="*/ 153 h 720"/>
                  <a:gd name="T88" fmla="*/ 1225 w 1364"/>
                  <a:gd name="T89" fmla="*/ 130 h 720"/>
                  <a:gd name="T90" fmla="*/ 1252 w 1364"/>
                  <a:gd name="T91" fmla="*/ 106 h 720"/>
                  <a:gd name="T92" fmla="*/ 1280 w 1364"/>
                  <a:gd name="T93" fmla="*/ 81 h 720"/>
                  <a:gd name="T94" fmla="*/ 1308 w 1364"/>
                  <a:gd name="T95" fmla="*/ 55 h 720"/>
                  <a:gd name="T96" fmla="*/ 1336 w 1364"/>
                  <a:gd name="T97" fmla="*/ 28 h 720"/>
                  <a:gd name="T98" fmla="*/ 1364 w 1364"/>
                  <a:gd name="T99" fmla="*/ 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4" h="720">
                    <a:moveTo>
                      <a:pt x="0" y="720"/>
                    </a:moveTo>
                    <a:lnTo>
                      <a:pt x="28" y="711"/>
                    </a:lnTo>
                    <a:lnTo>
                      <a:pt x="56" y="702"/>
                    </a:lnTo>
                    <a:lnTo>
                      <a:pt x="83" y="694"/>
                    </a:lnTo>
                    <a:lnTo>
                      <a:pt x="111" y="685"/>
                    </a:lnTo>
                    <a:lnTo>
                      <a:pt x="139" y="676"/>
                    </a:lnTo>
                    <a:lnTo>
                      <a:pt x="167" y="667"/>
                    </a:lnTo>
                    <a:lnTo>
                      <a:pt x="195" y="658"/>
                    </a:lnTo>
                    <a:lnTo>
                      <a:pt x="223" y="649"/>
                    </a:lnTo>
                    <a:lnTo>
                      <a:pt x="250" y="639"/>
                    </a:lnTo>
                    <a:lnTo>
                      <a:pt x="278" y="630"/>
                    </a:lnTo>
                    <a:lnTo>
                      <a:pt x="306" y="620"/>
                    </a:lnTo>
                    <a:lnTo>
                      <a:pt x="334" y="610"/>
                    </a:lnTo>
                    <a:lnTo>
                      <a:pt x="362" y="600"/>
                    </a:lnTo>
                    <a:lnTo>
                      <a:pt x="390" y="590"/>
                    </a:lnTo>
                    <a:lnTo>
                      <a:pt x="417" y="580"/>
                    </a:lnTo>
                    <a:lnTo>
                      <a:pt x="445" y="570"/>
                    </a:lnTo>
                    <a:lnTo>
                      <a:pt x="473" y="559"/>
                    </a:lnTo>
                    <a:lnTo>
                      <a:pt x="501" y="548"/>
                    </a:lnTo>
                    <a:lnTo>
                      <a:pt x="529" y="538"/>
                    </a:lnTo>
                    <a:lnTo>
                      <a:pt x="557" y="526"/>
                    </a:lnTo>
                    <a:lnTo>
                      <a:pt x="584" y="515"/>
                    </a:lnTo>
                    <a:lnTo>
                      <a:pt x="612" y="503"/>
                    </a:lnTo>
                    <a:lnTo>
                      <a:pt x="640" y="491"/>
                    </a:lnTo>
                    <a:lnTo>
                      <a:pt x="668" y="479"/>
                    </a:lnTo>
                    <a:lnTo>
                      <a:pt x="696" y="466"/>
                    </a:lnTo>
                    <a:lnTo>
                      <a:pt x="724" y="453"/>
                    </a:lnTo>
                    <a:lnTo>
                      <a:pt x="751" y="439"/>
                    </a:lnTo>
                    <a:lnTo>
                      <a:pt x="779" y="426"/>
                    </a:lnTo>
                    <a:lnTo>
                      <a:pt x="807" y="411"/>
                    </a:lnTo>
                    <a:lnTo>
                      <a:pt x="835" y="396"/>
                    </a:lnTo>
                    <a:lnTo>
                      <a:pt x="863" y="381"/>
                    </a:lnTo>
                    <a:lnTo>
                      <a:pt x="891" y="365"/>
                    </a:lnTo>
                    <a:lnTo>
                      <a:pt x="918" y="349"/>
                    </a:lnTo>
                    <a:lnTo>
                      <a:pt x="946" y="331"/>
                    </a:lnTo>
                    <a:lnTo>
                      <a:pt x="974" y="314"/>
                    </a:lnTo>
                    <a:lnTo>
                      <a:pt x="1002" y="296"/>
                    </a:lnTo>
                    <a:lnTo>
                      <a:pt x="1030" y="277"/>
                    </a:lnTo>
                    <a:lnTo>
                      <a:pt x="1058" y="258"/>
                    </a:lnTo>
                    <a:lnTo>
                      <a:pt x="1085" y="238"/>
                    </a:lnTo>
                    <a:lnTo>
                      <a:pt x="1113" y="218"/>
                    </a:lnTo>
                    <a:lnTo>
                      <a:pt x="1141" y="197"/>
                    </a:lnTo>
                    <a:lnTo>
                      <a:pt x="1169" y="175"/>
                    </a:lnTo>
                    <a:lnTo>
                      <a:pt x="1197" y="153"/>
                    </a:lnTo>
                    <a:lnTo>
                      <a:pt x="1225" y="130"/>
                    </a:lnTo>
                    <a:lnTo>
                      <a:pt x="1252" y="106"/>
                    </a:lnTo>
                    <a:lnTo>
                      <a:pt x="1280" y="81"/>
                    </a:lnTo>
                    <a:lnTo>
                      <a:pt x="1308" y="55"/>
                    </a:lnTo>
                    <a:lnTo>
                      <a:pt x="1336" y="28"/>
                    </a:lnTo>
                    <a:lnTo>
                      <a:pt x="1364" y="0"/>
                    </a:lnTo>
                  </a:path>
                </a:pathLst>
              </a:custGeom>
              <a:noFill/>
              <a:ln w="22225">
                <a:solidFill>
                  <a:srgbClr val="1A47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Freeform 175">
                <a:extLst>
                  <a:ext uri="{FF2B5EF4-FFF2-40B4-BE49-F238E27FC236}">
                    <a16:creationId xmlns:a16="http://schemas.microsoft.com/office/drawing/2014/main" id="{AF7192FA-DD3E-554D-8CDC-B10F6255227A}"/>
                  </a:ext>
                </a:extLst>
              </p:cNvPr>
              <p:cNvSpPr>
                <a:spLocks/>
              </p:cNvSpPr>
              <p:nvPr/>
            </p:nvSpPr>
            <p:spPr bwMode="auto">
              <a:xfrm>
                <a:off x="1125538" y="976314"/>
                <a:ext cx="7558088" cy="3946525"/>
              </a:xfrm>
              <a:custGeom>
                <a:avLst/>
                <a:gdLst>
                  <a:gd name="T0" fmla="*/ 0 w 1364"/>
                  <a:gd name="T1" fmla="*/ 712 h 712"/>
                  <a:gd name="T2" fmla="*/ 28 w 1364"/>
                  <a:gd name="T3" fmla="*/ 704 h 712"/>
                  <a:gd name="T4" fmla="*/ 56 w 1364"/>
                  <a:gd name="T5" fmla="*/ 695 h 712"/>
                  <a:gd name="T6" fmla="*/ 83 w 1364"/>
                  <a:gd name="T7" fmla="*/ 687 h 712"/>
                  <a:gd name="T8" fmla="*/ 111 w 1364"/>
                  <a:gd name="T9" fmla="*/ 678 h 712"/>
                  <a:gd name="T10" fmla="*/ 139 w 1364"/>
                  <a:gd name="T11" fmla="*/ 670 h 712"/>
                  <a:gd name="T12" fmla="*/ 167 w 1364"/>
                  <a:gd name="T13" fmla="*/ 661 h 712"/>
                  <a:gd name="T14" fmla="*/ 195 w 1364"/>
                  <a:gd name="T15" fmla="*/ 653 h 712"/>
                  <a:gd name="T16" fmla="*/ 223 w 1364"/>
                  <a:gd name="T17" fmla="*/ 644 h 712"/>
                  <a:gd name="T18" fmla="*/ 250 w 1364"/>
                  <a:gd name="T19" fmla="*/ 635 h 712"/>
                  <a:gd name="T20" fmla="*/ 278 w 1364"/>
                  <a:gd name="T21" fmla="*/ 626 h 712"/>
                  <a:gd name="T22" fmla="*/ 306 w 1364"/>
                  <a:gd name="T23" fmla="*/ 617 h 712"/>
                  <a:gd name="T24" fmla="*/ 334 w 1364"/>
                  <a:gd name="T25" fmla="*/ 607 h 712"/>
                  <a:gd name="T26" fmla="*/ 362 w 1364"/>
                  <a:gd name="T27" fmla="*/ 598 h 712"/>
                  <a:gd name="T28" fmla="*/ 390 w 1364"/>
                  <a:gd name="T29" fmla="*/ 588 h 712"/>
                  <a:gd name="T30" fmla="*/ 417 w 1364"/>
                  <a:gd name="T31" fmla="*/ 578 h 712"/>
                  <a:gd name="T32" fmla="*/ 445 w 1364"/>
                  <a:gd name="T33" fmla="*/ 568 h 712"/>
                  <a:gd name="T34" fmla="*/ 473 w 1364"/>
                  <a:gd name="T35" fmla="*/ 558 h 712"/>
                  <a:gd name="T36" fmla="*/ 501 w 1364"/>
                  <a:gd name="T37" fmla="*/ 547 h 712"/>
                  <a:gd name="T38" fmla="*/ 529 w 1364"/>
                  <a:gd name="T39" fmla="*/ 537 h 712"/>
                  <a:gd name="T40" fmla="*/ 557 w 1364"/>
                  <a:gd name="T41" fmla="*/ 526 h 712"/>
                  <a:gd name="T42" fmla="*/ 584 w 1364"/>
                  <a:gd name="T43" fmla="*/ 514 h 712"/>
                  <a:gd name="T44" fmla="*/ 612 w 1364"/>
                  <a:gd name="T45" fmla="*/ 503 h 712"/>
                  <a:gd name="T46" fmla="*/ 640 w 1364"/>
                  <a:gd name="T47" fmla="*/ 491 h 712"/>
                  <a:gd name="T48" fmla="*/ 668 w 1364"/>
                  <a:gd name="T49" fmla="*/ 478 h 712"/>
                  <a:gd name="T50" fmla="*/ 696 w 1364"/>
                  <a:gd name="T51" fmla="*/ 465 h 712"/>
                  <a:gd name="T52" fmla="*/ 724 w 1364"/>
                  <a:gd name="T53" fmla="*/ 452 h 712"/>
                  <a:gd name="T54" fmla="*/ 751 w 1364"/>
                  <a:gd name="T55" fmla="*/ 438 h 712"/>
                  <a:gd name="T56" fmla="*/ 779 w 1364"/>
                  <a:gd name="T57" fmla="*/ 424 h 712"/>
                  <a:gd name="T58" fmla="*/ 807 w 1364"/>
                  <a:gd name="T59" fmla="*/ 410 h 712"/>
                  <a:gd name="T60" fmla="*/ 835 w 1364"/>
                  <a:gd name="T61" fmla="*/ 394 h 712"/>
                  <a:gd name="T62" fmla="*/ 863 w 1364"/>
                  <a:gd name="T63" fmla="*/ 379 h 712"/>
                  <a:gd name="T64" fmla="*/ 891 w 1364"/>
                  <a:gd name="T65" fmla="*/ 362 h 712"/>
                  <a:gd name="T66" fmla="*/ 918 w 1364"/>
                  <a:gd name="T67" fmla="*/ 346 h 712"/>
                  <a:gd name="T68" fmla="*/ 946 w 1364"/>
                  <a:gd name="T69" fmla="*/ 328 h 712"/>
                  <a:gd name="T70" fmla="*/ 974 w 1364"/>
                  <a:gd name="T71" fmla="*/ 310 h 712"/>
                  <a:gd name="T72" fmla="*/ 1002 w 1364"/>
                  <a:gd name="T73" fmla="*/ 292 h 712"/>
                  <a:gd name="T74" fmla="*/ 1030 w 1364"/>
                  <a:gd name="T75" fmla="*/ 273 h 712"/>
                  <a:gd name="T76" fmla="*/ 1058 w 1364"/>
                  <a:gd name="T77" fmla="*/ 254 h 712"/>
                  <a:gd name="T78" fmla="*/ 1085 w 1364"/>
                  <a:gd name="T79" fmla="*/ 234 h 712"/>
                  <a:gd name="T80" fmla="*/ 1113 w 1364"/>
                  <a:gd name="T81" fmla="*/ 214 h 712"/>
                  <a:gd name="T82" fmla="*/ 1141 w 1364"/>
                  <a:gd name="T83" fmla="*/ 193 h 712"/>
                  <a:gd name="T84" fmla="*/ 1169 w 1364"/>
                  <a:gd name="T85" fmla="*/ 171 h 712"/>
                  <a:gd name="T86" fmla="*/ 1197 w 1364"/>
                  <a:gd name="T87" fmla="*/ 149 h 712"/>
                  <a:gd name="T88" fmla="*/ 1225 w 1364"/>
                  <a:gd name="T89" fmla="*/ 126 h 712"/>
                  <a:gd name="T90" fmla="*/ 1252 w 1364"/>
                  <a:gd name="T91" fmla="*/ 103 h 712"/>
                  <a:gd name="T92" fmla="*/ 1280 w 1364"/>
                  <a:gd name="T93" fmla="*/ 78 h 712"/>
                  <a:gd name="T94" fmla="*/ 1308 w 1364"/>
                  <a:gd name="T95" fmla="*/ 53 h 712"/>
                  <a:gd name="T96" fmla="*/ 1336 w 1364"/>
                  <a:gd name="T97" fmla="*/ 27 h 712"/>
                  <a:gd name="T98" fmla="*/ 1364 w 1364"/>
                  <a:gd name="T99"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4" h="712">
                    <a:moveTo>
                      <a:pt x="0" y="712"/>
                    </a:moveTo>
                    <a:lnTo>
                      <a:pt x="28" y="704"/>
                    </a:lnTo>
                    <a:lnTo>
                      <a:pt x="56" y="695"/>
                    </a:lnTo>
                    <a:lnTo>
                      <a:pt x="83" y="687"/>
                    </a:lnTo>
                    <a:lnTo>
                      <a:pt x="111" y="678"/>
                    </a:lnTo>
                    <a:lnTo>
                      <a:pt x="139" y="670"/>
                    </a:lnTo>
                    <a:lnTo>
                      <a:pt x="167" y="661"/>
                    </a:lnTo>
                    <a:lnTo>
                      <a:pt x="195" y="653"/>
                    </a:lnTo>
                    <a:lnTo>
                      <a:pt x="223" y="644"/>
                    </a:lnTo>
                    <a:lnTo>
                      <a:pt x="250" y="635"/>
                    </a:lnTo>
                    <a:lnTo>
                      <a:pt x="278" y="626"/>
                    </a:lnTo>
                    <a:lnTo>
                      <a:pt x="306" y="617"/>
                    </a:lnTo>
                    <a:lnTo>
                      <a:pt x="334" y="607"/>
                    </a:lnTo>
                    <a:lnTo>
                      <a:pt x="362" y="598"/>
                    </a:lnTo>
                    <a:lnTo>
                      <a:pt x="390" y="588"/>
                    </a:lnTo>
                    <a:lnTo>
                      <a:pt x="417" y="578"/>
                    </a:lnTo>
                    <a:lnTo>
                      <a:pt x="445" y="568"/>
                    </a:lnTo>
                    <a:lnTo>
                      <a:pt x="473" y="558"/>
                    </a:lnTo>
                    <a:lnTo>
                      <a:pt x="501" y="547"/>
                    </a:lnTo>
                    <a:lnTo>
                      <a:pt x="529" y="537"/>
                    </a:lnTo>
                    <a:lnTo>
                      <a:pt x="557" y="526"/>
                    </a:lnTo>
                    <a:lnTo>
                      <a:pt x="584" y="514"/>
                    </a:lnTo>
                    <a:lnTo>
                      <a:pt x="612" y="503"/>
                    </a:lnTo>
                    <a:lnTo>
                      <a:pt x="640" y="491"/>
                    </a:lnTo>
                    <a:lnTo>
                      <a:pt x="668" y="478"/>
                    </a:lnTo>
                    <a:lnTo>
                      <a:pt x="696" y="465"/>
                    </a:lnTo>
                    <a:lnTo>
                      <a:pt x="724" y="452"/>
                    </a:lnTo>
                    <a:lnTo>
                      <a:pt x="751" y="438"/>
                    </a:lnTo>
                    <a:lnTo>
                      <a:pt x="779" y="424"/>
                    </a:lnTo>
                    <a:lnTo>
                      <a:pt x="807" y="410"/>
                    </a:lnTo>
                    <a:lnTo>
                      <a:pt x="835" y="394"/>
                    </a:lnTo>
                    <a:lnTo>
                      <a:pt x="863" y="379"/>
                    </a:lnTo>
                    <a:lnTo>
                      <a:pt x="891" y="362"/>
                    </a:lnTo>
                    <a:lnTo>
                      <a:pt x="918" y="346"/>
                    </a:lnTo>
                    <a:lnTo>
                      <a:pt x="946" y="328"/>
                    </a:lnTo>
                    <a:lnTo>
                      <a:pt x="974" y="310"/>
                    </a:lnTo>
                    <a:lnTo>
                      <a:pt x="1002" y="292"/>
                    </a:lnTo>
                    <a:lnTo>
                      <a:pt x="1030" y="273"/>
                    </a:lnTo>
                    <a:lnTo>
                      <a:pt x="1058" y="254"/>
                    </a:lnTo>
                    <a:lnTo>
                      <a:pt x="1085" y="234"/>
                    </a:lnTo>
                    <a:lnTo>
                      <a:pt x="1113" y="214"/>
                    </a:lnTo>
                    <a:lnTo>
                      <a:pt x="1141" y="193"/>
                    </a:lnTo>
                    <a:lnTo>
                      <a:pt x="1169" y="171"/>
                    </a:lnTo>
                    <a:lnTo>
                      <a:pt x="1197" y="149"/>
                    </a:lnTo>
                    <a:lnTo>
                      <a:pt x="1225" y="126"/>
                    </a:lnTo>
                    <a:lnTo>
                      <a:pt x="1252" y="103"/>
                    </a:lnTo>
                    <a:lnTo>
                      <a:pt x="1280" y="78"/>
                    </a:lnTo>
                    <a:lnTo>
                      <a:pt x="1308" y="53"/>
                    </a:lnTo>
                    <a:lnTo>
                      <a:pt x="1336" y="27"/>
                    </a:lnTo>
                    <a:lnTo>
                      <a:pt x="1364" y="0"/>
                    </a:lnTo>
                  </a:path>
                </a:pathLst>
              </a:custGeom>
              <a:noFill/>
              <a:ln w="22225">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Freeform 176">
                <a:extLst>
                  <a:ext uri="{FF2B5EF4-FFF2-40B4-BE49-F238E27FC236}">
                    <a16:creationId xmlns:a16="http://schemas.microsoft.com/office/drawing/2014/main" id="{6D47884A-9FE0-E143-BCF4-312BCDA2ED69}"/>
                  </a:ext>
                </a:extLst>
              </p:cNvPr>
              <p:cNvSpPr>
                <a:spLocks/>
              </p:cNvSpPr>
              <p:nvPr/>
            </p:nvSpPr>
            <p:spPr bwMode="auto">
              <a:xfrm>
                <a:off x="1125538" y="992189"/>
                <a:ext cx="7558088" cy="3819525"/>
              </a:xfrm>
              <a:custGeom>
                <a:avLst/>
                <a:gdLst>
                  <a:gd name="T0" fmla="*/ 0 w 1364"/>
                  <a:gd name="T1" fmla="*/ 689 h 689"/>
                  <a:gd name="T2" fmla="*/ 28 w 1364"/>
                  <a:gd name="T3" fmla="*/ 682 h 689"/>
                  <a:gd name="T4" fmla="*/ 56 w 1364"/>
                  <a:gd name="T5" fmla="*/ 674 h 689"/>
                  <a:gd name="T6" fmla="*/ 83 w 1364"/>
                  <a:gd name="T7" fmla="*/ 667 h 689"/>
                  <a:gd name="T8" fmla="*/ 111 w 1364"/>
                  <a:gd name="T9" fmla="*/ 659 h 689"/>
                  <a:gd name="T10" fmla="*/ 139 w 1364"/>
                  <a:gd name="T11" fmla="*/ 652 h 689"/>
                  <a:gd name="T12" fmla="*/ 167 w 1364"/>
                  <a:gd name="T13" fmla="*/ 644 h 689"/>
                  <a:gd name="T14" fmla="*/ 195 w 1364"/>
                  <a:gd name="T15" fmla="*/ 637 h 689"/>
                  <a:gd name="T16" fmla="*/ 223 w 1364"/>
                  <a:gd name="T17" fmla="*/ 629 h 689"/>
                  <a:gd name="T18" fmla="*/ 250 w 1364"/>
                  <a:gd name="T19" fmla="*/ 621 h 689"/>
                  <a:gd name="T20" fmla="*/ 278 w 1364"/>
                  <a:gd name="T21" fmla="*/ 613 h 689"/>
                  <a:gd name="T22" fmla="*/ 306 w 1364"/>
                  <a:gd name="T23" fmla="*/ 605 h 689"/>
                  <a:gd name="T24" fmla="*/ 334 w 1364"/>
                  <a:gd name="T25" fmla="*/ 597 h 689"/>
                  <a:gd name="T26" fmla="*/ 362 w 1364"/>
                  <a:gd name="T27" fmla="*/ 589 h 689"/>
                  <a:gd name="T28" fmla="*/ 390 w 1364"/>
                  <a:gd name="T29" fmla="*/ 580 h 689"/>
                  <a:gd name="T30" fmla="*/ 417 w 1364"/>
                  <a:gd name="T31" fmla="*/ 571 h 689"/>
                  <a:gd name="T32" fmla="*/ 445 w 1364"/>
                  <a:gd name="T33" fmla="*/ 562 h 689"/>
                  <a:gd name="T34" fmla="*/ 473 w 1364"/>
                  <a:gd name="T35" fmla="*/ 553 h 689"/>
                  <a:gd name="T36" fmla="*/ 501 w 1364"/>
                  <a:gd name="T37" fmla="*/ 543 h 689"/>
                  <a:gd name="T38" fmla="*/ 529 w 1364"/>
                  <a:gd name="T39" fmla="*/ 533 h 689"/>
                  <a:gd name="T40" fmla="*/ 557 w 1364"/>
                  <a:gd name="T41" fmla="*/ 523 h 689"/>
                  <a:gd name="T42" fmla="*/ 584 w 1364"/>
                  <a:gd name="T43" fmla="*/ 513 h 689"/>
                  <a:gd name="T44" fmla="*/ 612 w 1364"/>
                  <a:gd name="T45" fmla="*/ 502 h 689"/>
                  <a:gd name="T46" fmla="*/ 640 w 1364"/>
                  <a:gd name="T47" fmla="*/ 491 h 689"/>
                  <a:gd name="T48" fmla="*/ 668 w 1364"/>
                  <a:gd name="T49" fmla="*/ 479 h 689"/>
                  <a:gd name="T50" fmla="*/ 696 w 1364"/>
                  <a:gd name="T51" fmla="*/ 467 h 689"/>
                  <a:gd name="T52" fmla="*/ 724 w 1364"/>
                  <a:gd name="T53" fmla="*/ 454 h 689"/>
                  <a:gd name="T54" fmla="*/ 751 w 1364"/>
                  <a:gd name="T55" fmla="*/ 441 h 689"/>
                  <a:gd name="T56" fmla="*/ 779 w 1364"/>
                  <a:gd name="T57" fmla="*/ 428 h 689"/>
                  <a:gd name="T58" fmla="*/ 807 w 1364"/>
                  <a:gd name="T59" fmla="*/ 413 h 689"/>
                  <a:gd name="T60" fmla="*/ 835 w 1364"/>
                  <a:gd name="T61" fmla="*/ 399 h 689"/>
                  <a:gd name="T62" fmla="*/ 863 w 1364"/>
                  <a:gd name="T63" fmla="*/ 383 h 689"/>
                  <a:gd name="T64" fmla="*/ 891 w 1364"/>
                  <a:gd name="T65" fmla="*/ 367 h 689"/>
                  <a:gd name="T66" fmla="*/ 918 w 1364"/>
                  <a:gd name="T67" fmla="*/ 350 h 689"/>
                  <a:gd name="T68" fmla="*/ 946 w 1364"/>
                  <a:gd name="T69" fmla="*/ 333 h 689"/>
                  <a:gd name="T70" fmla="*/ 974 w 1364"/>
                  <a:gd name="T71" fmla="*/ 315 h 689"/>
                  <a:gd name="T72" fmla="*/ 1002 w 1364"/>
                  <a:gd name="T73" fmla="*/ 297 h 689"/>
                  <a:gd name="T74" fmla="*/ 1030 w 1364"/>
                  <a:gd name="T75" fmla="*/ 278 h 689"/>
                  <a:gd name="T76" fmla="*/ 1058 w 1364"/>
                  <a:gd name="T77" fmla="*/ 258 h 689"/>
                  <a:gd name="T78" fmla="*/ 1085 w 1364"/>
                  <a:gd name="T79" fmla="*/ 238 h 689"/>
                  <a:gd name="T80" fmla="*/ 1113 w 1364"/>
                  <a:gd name="T81" fmla="*/ 218 h 689"/>
                  <a:gd name="T82" fmla="*/ 1141 w 1364"/>
                  <a:gd name="T83" fmla="*/ 196 h 689"/>
                  <a:gd name="T84" fmla="*/ 1169 w 1364"/>
                  <a:gd name="T85" fmla="*/ 175 h 689"/>
                  <a:gd name="T86" fmla="*/ 1197 w 1364"/>
                  <a:gd name="T87" fmla="*/ 152 h 689"/>
                  <a:gd name="T88" fmla="*/ 1225 w 1364"/>
                  <a:gd name="T89" fmla="*/ 129 h 689"/>
                  <a:gd name="T90" fmla="*/ 1252 w 1364"/>
                  <a:gd name="T91" fmla="*/ 105 h 689"/>
                  <a:gd name="T92" fmla="*/ 1280 w 1364"/>
                  <a:gd name="T93" fmla="*/ 80 h 689"/>
                  <a:gd name="T94" fmla="*/ 1308 w 1364"/>
                  <a:gd name="T95" fmla="*/ 54 h 689"/>
                  <a:gd name="T96" fmla="*/ 1336 w 1364"/>
                  <a:gd name="T97" fmla="*/ 27 h 689"/>
                  <a:gd name="T98" fmla="*/ 1364 w 1364"/>
                  <a:gd name="T99" fmla="*/ 0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4" h="689">
                    <a:moveTo>
                      <a:pt x="0" y="689"/>
                    </a:moveTo>
                    <a:lnTo>
                      <a:pt x="28" y="682"/>
                    </a:lnTo>
                    <a:lnTo>
                      <a:pt x="56" y="674"/>
                    </a:lnTo>
                    <a:lnTo>
                      <a:pt x="83" y="667"/>
                    </a:lnTo>
                    <a:lnTo>
                      <a:pt x="111" y="659"/>
                    </a:lnTo>
                    <a:lnTo>
                      <a:pt x="139" y="652"/>
                    </a:lnTo>
                    <a:lnTo>
                      <a:pt x="167" y="644"/>
                    </a:lnTo>
                    <a:lnTo>
                      <a:pt x="195" y="637"/>
                    </a:lnTo>
                    <a:lnTo>
                      <a:pt x="223" y="629"/>
                    </a:lnTo>
                    <a:lnTo>
                      <a:pt x="250" y="621"/>
                    </a:lnTo>
                    <a:lnTo>
                      <a:pt x="278" y="613"/>
                    </a:lnTo>
                    <a:lnTo>
                      <a:pt x="306" y="605"/>
                    </a:lnTo>
                    <a:lnTo>
                      <a:pt x="334" y="597"/>
                    </a:lnTo>
                    <a:lnTo>
                      <a:pt x="362" y="589"/>
                    </a:lnTo>
                    <a:lnTo>
                      <a:pt x="390" y="580"/>
                    </a:lnTo>
                    <a:lnTo>
                      <a:pt x="417" y="571"/>
                    </a:lnTo>
                    <a:lnTo>
                      <a:pt x="445" y="562"/>
                    </a:lnTo>
                    <a:lnTo>
                      <a:pt x="473" y="553"/>
                    </a:lnTo>
                    <a:lnTo>
                      <a:pt x="501" y="543"/>
                    </a:lnTo>
                    <a:lnTo>
                      <a:pt x="529" y="533"/>
                    </a:lnTo>
                    <a:lnTo>
                      <a:pt x="557" y="523"/>
                    </a:lnTo>
                    <a:lnTo>
                      <a:pt x="584" y="513"/>
                    </a:lnTo>
                    <a:lnTo>
                      <a:pt x="612" y="502"/>
                    </a:lnTo>
                    <a:lnTo>
                      <a:pt x="640" y="491"/>
                    </a:lnTo>
                    <a:lnTo>
                      <a:pt x="668" y="479"/>
                    </a:lnTo>
                    <a:lnTo>
                      <a:pt x="696" y="467"/>
                    </a:lnTo>
                    <a:lnTo>
                      <a:pt x="724" y="454"/>
                    </a:lnTo>
                    <a:lnTo>
                      <a:pt x="751" y="441"/>
                    </a:lnTo>
                    <a:lnTo>
                      <a:pt x="779" y="428"/>
                    </a:lnTo>
                    <a:lnTo>
                      <a:pt x="807" y="413"/>
                    </a:lnTo>
                    <a:lnTo>
                      <a:pt x="835" y="399"/>
                    </a:lnTo>
                    <a:lnTo>
                      <a:pt x="863" y="383"/>
                    </a:lnTo>
                    <a:lnTo>
                      <a:pt x="891" y="367"/>
                    </a:lnTo>
                    <a:lnTo>
                      <a:pt x="918" y="350"/>
                    </a:lnTo>
                    <a:lnTo>
                      <a:pt x="946" y="333"/>
                    </a:lnTo>
                    <a:lnTo>
                      <a:pt x="974" y="315"/>
                    </a:lnTo>
                    <a:lnTo>
                      <a:pt x="1002" y="297"/>
                    </a:lnTo>
                    <a:lnTo>
                      <a:pt x="1030" y="278"/>
                    </a:lnTo>
                    <a:lnTo>
                      <a:pt x="1058" y="258"/>
                    </a:lnTo>
                    <a:lnTo>
                      <a:pt x="1085" y="238"/>
                    </a:lnTo>
                    <a:lnTo>
                      <a:pt x="1113" y="218"/>
                    </a:lnTo>
                    <a:lnTo>
                      <a:pt x="1141" y="196"/>
                    </a:lnTo>
                    <a:lnTo>
                      <a:pt x="1169" y="175"/>
                    </a:lnTo>
                    <a:lnTo>
                      <a:pt x="1197" y="152"/>
                    </a:lnTo>
                    <a:lnTo>
                      <a:pt x="1225" y="129"/>
                    </a:lnTo>
                    <a:lnTo>
                      <a:pt x="1252" y="105"/>
                    </a:lnTo>
                    <a:lnTo>
                      <a:pt x="1280" y="80"/>
                    </a:lnTo>
                    <a:lnTo>
                      <a:pt x="1308" y="54"/>
                    </a:lnTo>
                    <a:lnTo>
                      <a:pt x="1336" y="27"/>
                    </a:lnTo>
                    <a:lnTo>
                      <a:pt x="1364" y="0"/>
                    </a:lnTo>
                  </a:path>
                </a:pathLst>
              </a:custGeom>
              <a:noFill/>
              <a:ln w="22225">
                <a:solidFill>
                  <a:srgbClr val="55752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167">
                <a:extLst>
                  <a:ext uri="{FF2B5EF4-FFF2-40B4-BE49-F238E27FC236}">
                    <a16:creationId xmlns:a16="http://schemas.microsoft.com/office/drawing/2014/main" id="{DE43ADED-EED6-CE4D-BE2A-759A965B2FBD}"/>
                  </a:ext>
                </a:extLst>
              </p:cNvPr>
              <p:cNvSpPr>
                <a:spLocks noChangeShapeType="1"/>
              </p:cNvSpPr>
              <p:nvPr/>
            </p:nvSpPr>
            <p:spPr bwMode="auto">
              <a:xfrm flipV="1">
                <a:off x="903288" y="482601"/>
                <a:ext cx="0" cy="492283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68">
                <a:extLst>
                  <a:ext uri="{FF2B5EF4-FFF2-40B4-BE49-F238E27FC236}">
                    <a16:creationId xmlns:a16="http://schemas.microsoft.com/office/drawing/2014/main" id="{EF7DAF7F-9060-6841-AD43-BC7169CC8FB0}"/>
                  </a:ext>
                </a:extLst>
              </p:cNvPr>
              <p:cNvSpPr>
                <a:spLocks noChangeShapeType="1"/>
              </p:cNvSpPr>
              <p:nvPr/>
            </p:nvSpPr>
            <p:spPr bwMode="auto">
              <a:xfrm flipH="1">
                <a:off x="809625" y="5260976"/>
                <a:ext cx="9366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79">
                <a:extLst>
                  <a:ext uri="{FF2B5EF4-FFF2-40B4-BE49-F238E27FC236}">
                    <a16:creationId xmlns:a16="http://schemas.microsoft.com/office/drawing/2014/main" id="{9D5143BC-A42E-3C4C-8837-69654CAB5EAD}"/>
                  </a:ext>
                </a:extLst>
              </p:cNvPr>
              <p:cNvSpPr>
                <a:spLocks noChangeArrowheads="1"/>
              </p:cNvSpPr>
              <p:nvPr/>
            </p:nvSpPr>
            <p:spPr bwMode="auto">
              <a:xfrm rot="16200000">
                <a:off x="530572" y="5063739"/>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30</a:t>
                </a:r>
                <a:endParaRPr lang="en-US" altLang="en-US"/>
              </a:p>
            </p:txBody>
          </p:sp>
          <p:sp>
            <p:nvSpPr>
              <p:cNvPr id="181" name="Line 170">
                <a:extLst>
                  <a:ext uri="{FF2B5EF4-FFF2-40B4-BE49-F238E27FC236}">
                    <a16:creationId xmlns:a16="http://schemas.microsoft.com/office/drawing/2014/main" id="{042A72A3-5848-CA49-9E82-C0D46BBF20C5}"/>
                  </a:ext>
                </a:extLst>
              </p:cNvPr>
              <p:cNvSpPr>
                <a:spLocks noChangeShapeType="1"/>
              </p:cNvSpPr>
              <p:nvPr/>
            </p:nvSpPr>
            <p:spPr bwMode="auto">
              <a:xfrm flipH="1">
                <a:off x="809625" y="4329114"/>
                <a:ext cx="9366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81">
                <a:extLst>
                  <a:ext uri="{FF2B5EF4-FFF2-40B4-BE49-F238E27FC236}">
                    <a16:creationId xmlns:a16="http://schemas.microsoft.com/office/drawing/2014/main" id="{630BCE3A-FC79-5A4A-80BD-E576B3D00AD2}"/>
                  </a:ext>
                </a:extLst>
              </p:cNvPr>
              <p:cNvSpPr>
                <a:spLocks noChangeArrowheads="1"/>
              </p:cNvSpPr>
              <p:nvPr/>
            </p:nvSpPr>
            <p:spPr bwMode="auto">
              <a:xfrm rot="16200000">
                <a:off x="530572" y="4133464"/>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40</a:t>
                </a:r>
                <a:endParaRPr lang="en-US" altLang="en-US"/>
              </a:p>
            </p:txBody>
          </p:sp>
          <p:sp>
            <p:nvSpPr>
              <p:cNvPr id="183" name="Line 172">
                <a:extLst>
                  <a:ext uri="{FF2B5EF4-FFF2-40B4-BE49-F238E27FC236}">
                    <a16:creationId xmlns:a16="http://schemas.microsoft.com/office/drawing/2014/main" id="{B6DB13AB-33E7-9944-A7C0-1EB3B2F9A9F7}"/>
                  </a:ext>
                </a:extLst>
              </p:cNvPr>
              <p:cNvSpPr>
                <a:spLocks noChangeShapeType="1"/>
              </p:cNvSpPr>
              <p:nvPr/>
            </p:nvSpPr>
            <p:spPr bwMode="auto">
              <a:xfrm flipH="1">
                <a:off x="809625" y="3403601"/>
                <a:ext cx="9366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83">
                <a:extLst>
                  <a:ext uri="{FF2B5EF4-FFF2-40B4-BE49-F238E27FC236}">
                    <a16:creationId xmlns:a16="http://schemas.microsoft.com/office/drawing/2014/main" id="{B6901071-E2C1-024F-86D9-469357B5C3BC}"/>
                  </a:ext>
                </a:extLst>
              </p:cNvPr>
              <p:cNvSpPr>
                <a:spLocks noChangeArrowheads="1"/>
              </p:cNvSpPr>
              <p:nvPr/>
            </p:nvSpPr>
            <p:spPr bwMode="auto">
              <a:xfrm rot="16200000">
                <a:off x="530572" y="3207952"/>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50</a:t>
                </a:r>
                <a:endParaRPr lang="en-US" altLang="en-US"/>
              </a:p>
            </p:txBody>
          </p:sp>
          <p:sp>
            <p:nvSpPr>
              <p:cNvPr id="185" name="Line 174">
                <a:extLst>
                  <a:ext uri="{FF2B5EF4-FFF2-40B4-BE49-F238E27FC236}">
                    <a16:creationId xmlns:a16="http://schemas.microsoft.com/office/drawing/2014/main" id="{7771218F-5EDF-4049-8224-30E0B3D62A3E}"/>
                  </a:ext>
                </a:extLst>
              </p:cNvPr>
              <p:cNvSpPr>
                <a:spLocks noChangeShapeType="1"/>
              </p:cNvSpPr>
              <p:nvPr/>
            </p:nvSpPr>
            <p:spPr bwMode="auto">
              <a:xfrm flipH="1">
                <a:off x="809625" y="2478089"/>
                <a:ext cx="9366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85">
                <a:extLst>
                  <a:ext uri="{FF2B5EF4-FFF2-40B4-BE49-F238E27FC236}">
                    <a16:creationId xmlns:a16="http://schemas.microsoft.com/office/drawing/2014/main" id="{46A0AE42-B700-1145-B4C6-383FBF94E9B7}"/>
                  </a:ext>
                </a:extLst>
              </p:cNvPr>
              <p:cNvSpPr>
                <a:spLocks noChangeArrowheads="1"/>
              </p:cNvSpPr>
              <p:nvPr/>
            </p:nvSpPr>
            <p:spPr bwMode="auto">
              <a:xfrm rot="16200000">
                <a:off x="530572" y="2280852"/>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60</a:t>
                </a:r>
                <a:endParaRPr lang="en-US" altLang="en-US"/>
              </a:p>
            </p:txBody>
          </p:sp>
          <p:sp>
            <p:nvSpPr>
              <p:cNvPr id="187" name="Line 176">
                <a:extLst>
                  <a:ext uri="{FF2B5EF4-FFF2-40B4-BE49-F238E27FC236}">
                    <a16:creationId xmlns:a16="http://schemas.microsoft.com/office/drawing/2014/main" id="{E92A232D-B599-454A-AA90-E0F5DFCC2460}"/>
                  </a:ext>
                </a:extLst>
              </p:cNvPr>
              <p:cNvSpPr>
                <a:spLocks noChangeShapeType="1"/>
              </p:cNvSpPr>
              <p:nvPr/>
            </p:nvSpPr>
            <p:spPr bwMode="auto">
              <a:xfrm flipH="1">
                <a:off x="809625" y="1552576"/>
                <a:ext cx="9366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87">
                <a:extLst>
                  <a:ext uri="{FF2B5EF4-FFF2-40B4-BE49-F238E27FC236}">
                    <a16:creationId xmlns:a16="http://schemas.microsoft.com/office/drawing/2014/main" id="{BF8C711D-BA6A-BD4E-894F-6A28F3F326E0}"/>
                  </a:ext>
                </a:extLst>
              </p:cNvPr>
              <p:cNvSpPr>
                <a:spLocks noChangeArrowheads="1"/>
              </p:cNvSpPr>
              <p:nvPr/>
            </p:nvSpPr>
            <p:spPr bwMode="auto">
              <a:xfrm rot="16200000">
                <a:off x="532160" y="1355339"/>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70</a:t>
                </a:r>
                <a:endParaRPr lang="en-US" altLang="en-US"/>
              </a:p>
            </p:txBody>
          </p:sp>
          <p:sp>
            <p:nvSpPr>
              <p:cNvPr id="189" name="Line 178">
                <a:extLst>
                  <a:ext uri="{FF2B5EF4-FFF2-40B4-BE49-F238E27FC236}">
                    <a16:creationId xmlns:a16="http://schemas.microsoft.com/office/drawing/2014/main" id="{1A0B1529-143B-0744-9C17-E23870118813}"/>
                  </a:ext>
                </a:extLst>
              </p:cNvPr>
              <p:cNvSpPr>
                <a:spLocks noChangeShapeType="1"/>
              </p:cNvSpPr>
              <p:nvPr/>
            </p:nvSpPr>
            <p:spPr bwMode="auto">
              <a:xfrm flipH="1">
                <a:off x="809625" y="627064"/>
                <a:ext cx="9366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89">
                <a:extLst>
                  <a:ext uri="{FF2B5EF4-FFF2-40B4-BE49-F238E27FC236}">
                    <a16:creationId xmlns:a16="http://schemas.microsoft.com/office/drawing/2014/main" id="{8C301688-CF5E-D547-8D7D-5EE1CC2AC310}"/>
                  </a:ext>
                </a:extLst>
              </p:cNvPr>
              <p:cNvSpPr>
                <a:spLocks noChangeArrowheads="1"/>
              </p:cNvSpPr>
              <p:nvPr/>
            </p:nvSpPr>
            <p:spPr bwMode="auto">
              <a:xfrm rot="16200000">
                <a:off x="532160" y="428239"/>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80</a:t>
                </a:r>
                <a:endParaRPr lang="en-US" altLang="en-US"/>
              </a:p>
            </p:txBody>
          </p:sp>
          <p:sp>
            <p:nvSpPr>
              <p:cNvPr id="191" name="Line 181">
                <a:extLst>
                  <a:ext uri="{FF2B5EF4-FFF2-40B4-BE49-F238E27FC236}">
                    <a16:creationId xmlns:a16="http://schemas.microsoft.com/office/drawing/2014/main" id="{538364E2-767B-CA4A-8F8D-5724E1A02C54}"/>
                  </a:ext>
                </a:extLst>
              </p:cNvPr>
              <p:cNvSpPr>
                <a:spLocks noChangeShapeType="1"/>
              </p:cNvSpPr>
              <p:nvPr/>
            </p:nvSpPr>
            <p:spPr bwMode="auto">
              <a:xfrm>
                <a:off x="903288" y="5405439"/>
                <a:ext cx="800258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182">
                <a:extLst>
                  <a:ext uri="{FF2B5EF4-FFF2-40B4-BE49-F238E27FC236}">
                    <a16:creationId xmlns:a16="http://schemas.microsoft.com/office/drawing/2014/main" id="{02A37497-18A2-2F40-806A-3A5B4C09B88B}"/>
                  </a:ext>
                </a:extLst>
              </p:cNvPr>
              <p:cNvSpPr>
                <a:spLocks noChangeShapeType="1"/>
              </p:cNvSpPr>
              <p:nvPr/>
            </p:nvSpPr>
            <p:spPr bwMode="auto">
              <a:xfrm>
                <a:off x="1047750" y="5405439"/>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92">
                <a:extLst>
                  <a:ext uri="{FF2B5EF4-FFF2-40B4-BE49-F238E27FC236}">
                    <a16:creationId xmlns:a16="http://schemas.microsoft.com/office/drawing/2014/main" id="{DCA7AD07-7E2F-F84C-BFB4-C6F024DAD3A6}"/>
                  </a:ext>
                </a:extLst>
              </p:cNvPr>
              <p:cNvSpPr>
                <a:spLocks noChangeArrowheads="1"/>
              </p:cNvSpPr>
              <p:nvPr/>
            </p:nvSpPr>
            <p:spPr bwMode="auto">
              <a:xfrm>
                <a:off x="985838" y="5543551"/>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0</a:t>
                </a:r>
                <a:endParaRPr lang="en-US" altLang="en-US"/>
              </a:p>
            </p:txBody>
          </p:sp>
          <p:sp>
            <p:nvSpPr>
              <p:cNvPr id="194" name="Line 184">
                <a:extLst>
                  <a:ext uri="{FF2B5EF4-FFF2-40B4-BE49-F238E27FC236}">
                    <a16:creationId xmlns:a16="http://schemas.microsoft.com/office/drawing/2014/main" id="{C4305ADC-AB49-2346-B4A4-285A7DFB3500}"/>
                  </a:ext>
                </a:extLst>
              </p:cNvPr>
              <p:cNvSpPr>
                <a:spLocks noChangeShapeType="1"/>
              </p:cNvSpPr>
              <p:nvPr/>
            </p:nvSpPr>
            <p:spPr bwMode="auto">
              <a:xfrm>
                <a:off x="2587625" y="5405439"/>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94">
                <a:extLst>
                  <a:ext uri="{FF2B5EF4-FFF2-40B4-BE49-F238E27FC236}">
                    <a16:creationId xmlns:a16="http://schemas.microsoft.com/office/drawing/2014/main" id="{B40F95C0-7C2F-E841-9360-C00BB5FBF84B}"/>
                  </a:ext>
                </a:extLst>
              </p:cNvPr>
              <p:cNvSpPr>
                <a:spLocks noChangeArrowheads="1"/>
              </p:cNvSpPr>
              <p:nvPr/>
            </p:nvSpPr>
            <p:spPr bwMode="auto">
              <a:xfrm>
                <a:off x="2460625" y="5543551"/>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20</a:t>
                </a:r>
                <a:endParaRPr lang="en-US" altLang="en-US"/>
              </a:p>
            </p:txBody>
          </p:sp>
          <p:sp>
            <p:nvSpPr>
              <p:cNvPr id="196" name="Line 186">
                <a:extLst>
                  <a:ext uri="{FF2B5EF4-FFF2-40B4-BE49-F238E27FC236}">
                    <a16:creationId xmlns:a16="http://schemas.microsoft.com/office/drawing/2014/main" id="{96D0B812-FB4F-A04B-91BD-F0F15DD91080}"/>
                  </a:ext>
                </a:extLst>
              </p:cNvPr>
              <p:cNvSpPr>
                <a:spLocks noChangeShapeType="1"/>
              </p:cNvSpPr>
              <p:nvPr/>
            </p:nvSpPr>
            <p:spPr bwMode="auto">
              <a:xfrm>
                <a:off x="4133850" y="5405439"/>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96">
                <a:extLst>
                  <a:ext uri="{FF2B5EF4-FFF2-40B4-BE49-F238E27FC236}">
                    <a16:creationId xmlns:a16="http://schemas.microsoft.com/office/drawing/2014/main" id="{D15AF414-886D-E34C-86C0-9D17DE49F1FE}"/>
                  </a:ext>
                </a:extLst>
              </p:cNvPr>
              <p:cNvSpPr>
                <a:spLocks noChangeArrowheads="1"/>
              </p:cNvSpPr>
              <p:nvPr/>
            </p:nvSpPr>
            <p:spPr bwMode="auto">
              <a:xfrm>
                <a:off x="4006850" y="5543551"/>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40</a:t>
                </a:r>
                <a:endParaRPr lang="en-US" altLang="en-US"/>
              </a:p>
            </p:txBody>
          </p:sp>
          <p:sp>
            <p:nvSpPr>
              <p:cNvPr id="198" name="Line 188">
                <a:extLst>
                  <a:ext uri="{FF2B5EF4-FFF2-40B4-BE49-F238E27FC236}">
                    <a16:creationId xmlns:a16="http://schemas.microsoft.com/office/drawing/2014/main" id="{2EDC000C-D6BC-BE42-9E9F-3F278A8442E8}"/>
                  </a:ext>
                </a:extLst>
              </p:cNvPr>
              <p:cNvSpPr>
                <a:spLocks noChangeShapeType="1"/>
              </p:cNvSpPr>
              <p:nvPr/>
            </p:nvSpPr>
            <p:spPr bwMode="auto">
              <a:xfrm>
                <a:off x="5675313" y="5405439"/>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98">
                <a:extLst>
                  <a:ext uri="{FF2B5EF4-FFF2-40B4-BE49-F238E27FC236}">
                    <a16:creationId xmlns:a16="http://schemas.microsoft.com/office/drawing/2014/main" id="{B3B31719-BFCC-B848-94DF-061288295371}"/>
                  </a:ext>
                </a:extLst>
              </p:cNvPr>
              <p:cNvSpPr>
                <a:spLocks noChangeArrowheads="1"/>
              </p:cNvSpPr>
              <p:nvPr/>
            </p:nvSpPr>
            <p:spPr bwMode="auto">
              <a:xfrm>
                <a:off x="5546725" y="5543551"/>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60</a:t>
                </a:r>
                <a:endParaRPr lang="en-US" altLang="en-US"/>
              </a:p>
            </p:txBody>
          </p:sp>
          <p:sp>
            <p:nvSpPr>
              <p:cNvPr id="200" name="Line 190">
                <a:extLst>
                  <a:ext uri="{FF2B5EF4-FFF2-40B4-BE49-F238E27FC236}">
                    <a16:creationId xmlns:a16="http://schemas.microsoft.com/office/drawing/2014/main" id="{04311156-C5CE-9740-92C1-17A694A2056E}"/>
                  </a:ext>
                </a:extLst>
              </p:cNvPr>
              <p:cNvSpPr>
                <a:spLocks noChangeShapeType="1"/>
              </p:cNvSpPr>
              <p:nvPr/>
            </p:nvSpPr>
            <p:spPr bwMode="auto">
              <a:xfrm>
                <a:off x="7215188" y="5405439"/>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Rectangle 200">
                <a:extLst>
                  <a:ext uri="{FF2B5EF4-FFF2-40B4-BE49-F238E27FC236}">
                    <a16:creationId xmlns:a16="http://schemas.microsoft.com/office/drawing/2014/main" id="{AC0C4925-D81C-B748-BBD7-D4E063476D27}"/>
                  </a:ext>
                </a:extLst>
              </p:cNvPr>
              <p:cNvSpPr>
                <a:spLocks noChangeArrowheads="1"/>
              </p:cNvSpPr>
              <p:nvPr/>
            </p:nvSpPr>
            <p:spPr bwMode="auto">
              <a:xfrm>
                <a:off x="7088188" y="5543551"/>
                <a:ext cx="2564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80</a:t>
                </a:r>
                <a:endParaRPr lang="en-US" altLang="en-US"/>
              </a:p>
            </p:txBody>
          </p:sp>
          <p:sp>
            <p:nvSpPr>
              <p:cNvPr id="202" name="Line 192">
                <a:extLst>
                  <a:ext uri="{FF2B5EF4-FFF2-40B4-BE49-F238E27FC236}">
                    <a16:creationId xmlns:a16="http://schemas.microsoft.com/office/drawing/2014/main" id="{4E2E7245-E36A-FF4C-95C9-AD6377F41AD1}"/>
                  </a:ext>
                </a:extLst>
              </p:cNvPr>
              <p:cNvSpPr>
                <a:spLocks noChangeShapeType="1"/>
              </p:cNvSpPr>
              <p:nvPr/>
            </p:nvSpPr>
            <p:spPr bwMode="auto">
              <a:xfrm>
                <a:off x="8761413" y="5405439"/>
                <a:ext cx="0" cy="93663"/>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Rectangle 202">
                <a:extLst>
                  <a:ext uri="{FF2B5EF4-FFF2-40B4-BE49-F238E27FC236}">
                    <a16:creationId xmlns:a16="http://schemas.microsoft.com/office/drawing/2014/main" id="{249B7F25-A9AB-8240-B0F3-A6D2AF9D6D73}"/>
                  </a:ext>
                </a:extLst>
              </p:cNvPr>
              <p:cNvSpPr>
                <a:spLocks noChangeArrowheads="1"/>
              </p:cNvSpPr>
              <p:nvPr/>
            </p:nvSpPr>
            <p:spPr bwMode="auto">
              <a:xfrm>
                <a:off x="8572500" y="5543551"/>
                <a:ext cx="3847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a:solidFill>
                      <a:srgbClr val="000000"/>
                    </a:solidFill>
                  </a:rPr>
                  <a:t>100</a:t>
                </a:r>
                <a:endParaRPr lang="en-US" altLang="en-US"/>
              </a:p>
            </p:txBody>
          </p:sp>
          <p:sp>
            <p:nvSpPr>
              <p:cNvPr id="204" name="Rectangle 203">
                <a:extLst>
                  <a:ext uri="{FF2B5EF4-FFF2-40B4-BE49-F238E27FC236}">
                    <a16:creationId xmlns:a16="http://schemas.microsoft.com/office/drawing/2014/main" id="{8A260949-4AF5-854A-A260-D4A357F141BA}"/>
                  </a:ext>
                </a:extLst>
              </p:cNvPr>
              <p:cNvSpPr>
                <a:spLocks noChangeArrowheads="1"/>
              </p:cNvSpPr>
              <p:nvPr/>
            </p:nvSpPr>
            <p:spPr bwMode="auto">
              <a:xfrm rot="16200000">
                <a:off x="-1085530" y="2789558"/>
                <a:ext cx="28084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dirty="0">
                    <a:solidFill>
                      <a:srgbClr val="000000"/>
                    </a:solidFill>
                  </a:rPr>
                  <a:t>Mean College Quality Rank</a:t>
                </a:r>
                <a:endParaRPr lang="en-US" altLang="en-US" dirty="0"/>
              </a:p>
            </p:txBody>
          </p:sp>
          <p:sp>
            <p:nvSpPr>
              <p:cNvPr id="205" name="Rectangle 104">
                <a:extLst>
                  <a:ext uri="{FF2B5EF4-FFF2-40B4-BE49-F238E27FC236}">
                    <a16:creationId xmlns:a16="http://schemas.microsoft.com/office/drawing/2014/main" id="{C490ECCF-4EB4-3240-BB68-51D2D2C788F3}"/>
                  </a:ext>
                </a:extLst>
              </p:cNvPr>
              <p:cNvSpPr>
                <a:spLocks noChangeArrowheads="1"/>
              </p:cNvSpPr>
              <p:nvPr/>
            </p:nvSpPr>
            <p:spPr bwMode="auto">
              <a:xfrm>
                <a:off x="4282440" y="4393248"/>
                <a:ext cx="45717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dirty="0">
                    <a:solidFill>
                      <a:srgbClr val="000000"/>
                    </a:solidFill>
                    <a:latin typeface="Arial" pitchFamily="34" charset="0"/>
                    <a:cs typeface="Arial" pitchFamily="34" charset="0"/>
                  </a:rPr>
                  <a:t>84-87 Coll. </a:t>
                </a:r>
                <a:r>
                  <a:rPr lang="en-US" dirty="0" err="1">
                    <a:solidFill>
                      <a:srgbClr val="000000"/>
                    </a:solidFill>
                    <a:latin typeface="Arial" pitchFamily="34" charset="0"/>
                    <a:cs typeface="Arial" pitchFamily="34" charset="0"/>
                  </a:rPr>
                  <a:t>Qual</a:t>
                </a:r>
                <a:r>
                  <a:rPr lang="en-US" dirty="0">
                    <a:solidFill>
                      <a:srgbClr val="000000"/>
                    </a:solidFill>
                    <a:latin typeface="Arial" pitchFamily="34" charset="0"/>
                    <a:cs typeface="Arial" pitchFamily="34" charset="0"/>
                  </a:rPr>
                  <a:t> Gradient (P75-P25) = 0.191</a:t>
                </a:r>
                <a:endParaRPr lang="en-US" dirty="0">
                  <a:latin typeface="Arial" pitchFamily="34" charset="0"/>
                  <a:cs typeface="Arial" pitchFamily="34" charset="0"/>
                </a:endParaRPr>
              </a:p>
            </p:txBody>
          </p:sp>
          <p:sp>
            <p:nvSpPr>
              <p:cNvPr id="206" name="Rectangle 104">
                <a:extLst>
                  <a:ext uri="{FF2B5EF4-FFF2-40B4-BE49-F238E27FC236}">
                    <a16:creationId xmlns:a16="http://schemas.microsoft.com/office/drawing/2014/main" id="{9DF1C859-360F-6A44-A326-90A92A8F4D65}"/>
                  </a:ext>
                </a:extLst>
              </p:cNvPr>
              <p:cNvSpPr>
                <a:spLocks noChangeArrowheads="1"/>
              </p:cNvSpPr>
              <p:nvPr/>
            </p:nvSpPr>
            <p:spPr bwMode="auto">
              <a:xfrm>
                <a:off x="4282440" y="4725849"/>
                <a:ext cx="45717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dirty="0">
                    <a:solidFill>
                      <a:srgbClr val="000000"/>
                    </a:solidFill>
                    <a:latin typeface="Arial" pitchFamily="34" charset="0"/>
                    <a:cs typeface="Arial" pitchFamily="34" charset="0"/>
                  </a:rPr>
                  <a:t>88-90 Coll. </a:t>
                </a:r>
                <a:r>
                  <a:rPr lang="en-US" dirty="0" err="1">
                    <a:solidFill>
                      <a:srgbClr val="000000"/>
                    </a:solidFill>
                    <a:latin typeface="Arial" pitchFamily="34" charset="0"/>
                    <a:cs typeface="Arial" pitchFamily="34" charset="0"/>
                  </a:rPr>
                  <a:t>Qual</a:t>
                </a:r>
                <a:r>
                  <a:rPr lang="en-US" dirty="0">
                    <a:solidFill>
                      <a:srgbClr val="000000"/>
                    </a:solidFill>
                    <a:latin typeface="Arial" pitchFamily="34" charset="0"/>
                    <a:cs typeface="Arial" pitchFamily="34" charset="0"/>
                  </a:rPr>
                  <a:t> Gradient (P75-P25) = 0.192</a:t>
                </a:r>
                <a:endParaRPr lang="en-US" dirty="0">
                  <a:latin typeface="Arial" pitchFamily="34" charset="0"/>
                  <a:cs typeface="Arial" pitchFamily="34" charset="0"/>
                </a:endParaRPr>
              </a:p>
            </p:txBody>
          </p:sp>
          <p:sp>
            <p:nvSpPr>
              <p:cNvPr id="207" name="Rectangle 104">
                <a:extLst>
                  <a:ext uri="{FF2B5EF4-FFF2-40B4-BE49-F238E27FC236}">
                    <a16:creationId xmlns:a16="http://schemas.microsoft.com/office/drawing/2014/main" id="{4419C117-7AB5-1B42-8113-37FE63322EC8}"/>
                  </a:ext>
                </a:extLst>
              </p:cNvPr>
              <p:cNvSpPr>
                <a:spLocks noChangeArrowheads="1"/>
              </p:cNvSpPr>
              <p:nvPr/>
            </p:nvSpPr>
            <p:spPr bwMode="auto">
              <a:xfrm>
                <a:off x="4282440" y="5030649"/>
                <a:ext cx="45717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n-US" dirty="0">
                    <a:solidFill>
                      <a:srgbClr val="000000"/>
                    </a:solidFill>
                    <a:latin typeface="Arial" pitchFamily="34" charset="0"/>
                    <a:cs typeface="Arial" pitchFamily="34" charset="0"/>
                  </a:rPr>
                  <a:t>91-93 Coll. </a:t>
                </a:r>
                <a:r>
                  <a:rPr lang="en-US" dirty="0" err="1">
                    <a:solidFill>
                      <a:srgbClr val="000000"/>
                    </a:solidFill>
                    <a:latin typeface="Arial" pitchFamily="34" charset="0"/>
                    <a:cs typeface="Arial" pitchFamily="34" charset="0"/>
                  </a:rPr>
                  <a:t>Qual</a:t>
                </a:r>
                <a:r>
                  <a:rPr lang="en-US" dirty="0">
                    <a:solidFill>
                      <a:srgbClr val="000000"/>
                    </a:solidFill>
                    <a:latin typeface="Arial" pitchFamily="34" charset="0"/>
                    <a:cs typeface="Arial" pitchFamily="34" charset="0"/>
                  </a:rPr>
                  <a:t> Gradient (P75-P25) = 0.181</a:t>
                </a:r>
                <a:endParaRPr lang="en-US" dirty="0">
                  <a:latin typeface="Arial" pitchFamily="34" charset="0"/>
                  <a:cs typeface="Arial" pitchFamily="34" charset="0"/>
                </a:endParaRPr>
              </a:p>
            </p:txBody>
          </p:sp>
        </p:grpSp>
      </p:grpSp>
      <p:sp>
        <p:nvSpPr>
          <p:cNvPr id="208" name="TextBox 207">
            <a:extLst>
              <a:ext uri="{FF2B5EF4-FFF2-40B4-BE49-F238E27FC236}">
                <a16:creationId xmlns:a16="http://schemas.microsoft.com/office/drawing/2014/main" id="{526E214E-2AB1-E541-8274-8A3A19C6ED13}"/>
              </a:ext>
            </a:extLst>
          </p:cNvPr>
          <p:cNvSpPr txBox="1"/>
          <p:nvPr/>
        </p:nvSpPr>
        <p:spPr>
          <a:xfrm>
            <a:off x="7012774" y="6496977"/>
            <a:ext cx="4658391" cy="276999"/>
          </a:xfrm>
          <a:prstGeom prst="rect">
            <a:avLst/>
          </a:prstGeom>
          <a:noFill/>
        </p:spPr>
        <p:txBody>
          <a:bodyPr wrap="none" rtlCol="0">
            <a:spAutoFit/>
          </a:bodyPr>
          <a:lstStyle/>
          <a:p>
            <a:r>
              <a:rPr lang="en-US" sz="1200" dirty="0">
                <a:hlinkClick r:id="rId2"/>
              </a:rPr>
              <a:t>https://opportunityinsights.org/paper/recentintergenerationalmobility/</a:t>
            </a:r>
            <a:endParaRPr lang="en-US" sz="1200" dirty="0"/>
          </a:p>
        </p:txBody>
      </p:sp>
    </p:spTree>
    <p:extLst>
      <p:ext uri="{BB962C8B-B14F-4D97-AF65-F5344CB8AC3E}">
        <p14:creationId xmlns:p14="http://schemas.microsoft.com/office/powerpoint/2010/main" val="3154274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50352-2819-1043-9F26-344876B1951A}"/>
              </a:ext>
            </a:extLst>
          </p:cNvPr>
          <p:cNvSpPr>
            <a:spLocks noGrp="1"/>
          </p:cNvSpPr>
          <p:nvPr>
            <p:ph type="title"/>
          </p:nvPr>
        </p:nvSpPr>
        <p:spPr>
          <a:xfrm>
            <a:off x="736600" y="0"/>
            <a:ext cx="10515600" cy="1325563"/>
          </a:xfrm>
        </p:spPr>
        <p:txBody>
          <a:bodyPr/>
          <a:lstStyle/>
          <a:p>
            <a:r>
              <a:rPr lang="en-US" dirty="0">
                <a:solidFill>
                  <a:schemeClr val="bg1"/>
                </a:solidFill>
              </a:rPr>
              <a:t>Pub</a:t>
            </a:r>
            <a:r>
              <a:rPr lang="en-US" dirty="0"/>
              <a:t>lic Perception and Sentiment</a:t>
            </a:r>
          </a:p>
        </p:txBody>
      </p:sp>
      <p:sp>
        <p:nvSpPr>
          <p:cNvPr id="3" name="Content Placeholder 2">
            <a:extLst>
              <a:ext uri="{FF2B5EF4-FFF2-40B4-BE49-F238E27FC236}">
                <a16:creationId xmlns:a16="http://schemas.microsoft.com/office/drawing/2014/main" id="{7ABAABEA-400C-274A-BC9E-665C709A32A7}"/>
              </a:ext>
            </a:extLst>
          </p:cNvPr>
          <p:cNvSpPr>
            <a:spLocks noGrp="1"/>
          </p:cNvSpPr>
          <p:nvPr>
            <p:ph idx="1"/>
          </p:nvPr>
        </p:nvSpPr>
        <p:spPr/>
        <p:txBody>
          <a:bodyPr/>
          <a:lstStyle/>
          <a:p>
            <a:r>
              <a:rPr lang="en-US" dirty="0"/>
              <a:t>Perception: “American Dream”  vs “Old World”</a:t>
            </a:r>
          </a:p>
          <a:p>
            <a:pPr lvl="1"/>
            <a:r>
              <a:rPr lang="en-US" dirty="0"/>
              <a:t>General belief is that the U.S. has </a:t>
            </a:r>
            <a:r>
              <a:rPr lang="en-US" b="1" i="1" dirty="0"/>
              <a:t>greater mobility </a:t>
            </a:r>
            <a:r>
              <a:rPr lang="en-US" dirty="0"/>
              <a:t>than elsewhere.</a:t>
            </a:r>
          </a:p>
          <a:p>
            <a:pPr lvl="2"/>
            <a:r>
              <a:rPr lang="en-US" dirty="0"/>
              <a:t>Fewer explicit barriers – no nobility titles.</a:t>
            </a:r>
          </a:p>
          <a:p>
            <a:pPr lvl="2"/>
            <a:r>
              <a:rPr lang="en-US" dirty="0"/>
              <a:t>More meritocratic – “rags to riches”, </a:t>
            </a:r>
            <a:r>
              <a:rPr lang="en-US" dirty="0" err="1"/>
              <a:t>Heratio</a:t>
            </a:r>
            <a:r>
              <a:rPr lang="en-US" dirty="0"/>
              <a:t> Alger</a:t>
            </a:r>
          </a:p>
          <a:p>
            <a:pPr lvl="2"/>
            <a:r>
              <a:rPr lang="en-US" dirty="0"/>
              <a:t>The American Dream plays a significant part in national identity.</a:t>
            </a:r>
          </a:p>
          <a:p>
            <a:pPr marL="914400" lvl="2" indent="0">
              <a:buNone/>
            </a:pPr>
            <a:endParaRPr lang="en-US" dirty="0"/>
          </a:p>
          <a:p>
            <a:r>
              <a:rPr lang="en-US" dirty="0"/>
              <a:t>Reality: Overestimate of actual mobility</a:t>
            </a:r>
          </a:p>
          <a:p>
            <a:pPr lvl="1"/>
            <a:r>
              <a:rPr lang="en-US" dirty="0"/>
              <a:t>Common perception is incorrect.</a:t>
            </a:r>
          </a:p>
          <a:p>
            <a:pPr lvl="2"/>
            <a:endParaRPr lang="en-US" dirty="0"/>
          </a:p>
        </p:txBody>
      </p:sp>
      <p:sp>
        <p:nvSpPr>
          <p:cNvPr id="4" name="Slide Number Placeholder 3">
            <a:extLst>
              <a:ext uri="{FF2B5EF4-FFF2-40B4-BE49-F238E27FC236}">
                <a16:creationId xmlns:a16="http://schemas.microsoft.com/office/drawing/2014/main" id="{9C57C8AA-1A6E-B44F-93E5-CD1F49B60063}"/>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260632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48038-C48A-4842-8450-0DC3FC206FF1}"/>
              </a:ext>
            </a:extLst>
          </p:cNvPr>
          <p:cNvSpPr>
            <a:spLocks noGrp="1"/>
          </p:cNvSpPr>
          <p:nvPr>
            <p:ph type="title"/>
          </p:nvPr>
        </p:nvSpPr>
        <p:spPr>
          <a:xfrm>
            <a:off x="736600" y="0"/>
            <a:ext cx="10515600" cy="1325563"/>
          </a:xfrm>
        </p:spPr>
        <p:txBody>
          <a:bodyPr/>
          <a:lstStyle/>
          <a:p>
            <a:r>
              <a:rPr lang="en-US" dirty="0">
                <a:solidFill>
                  <a:schemeClr val="bg1"/>
                </a:solidFill>
              </a:rPr>
              <a:t>Inte</a:t>
            </a:r>
            <a:r>
              <a:rPr lang="en-US" dirty="0"/>
              <a:t>rgenerational Elasticity – of Income</a:t>
            </a:r>
          </a:p>
        </p:txBody>
      </p:sp>
      <p:sp>
        <p:nvSpPr>
          <p:cNvPr id="3" name="Content Placeholder 2">
            <a:extLst>
              <a:ext uri="{FF2B5EF4-FFF2-40B4-BE49-F238E27FC236}">
                <a16:creationId xmlns:a16="http://schemas.microsoft.com/office/drawing/2014/main" id="{107210B7-7967-AE41-A10B-25458CA2CB7A}"/>
              </a:ext>
            </a:extLst>
          </p:cNvPr>
          <p:cNvSpPr>
            <a:spLocks noGrp="1"/>
          </p:cNvSpPr>
          <p:nvPr>
            <p:ph idx="1"/>
          </p:nvPr>
        </p:nvSpPr>
        <p:spPr/>
        <p:txBody>
          <a:bodyPr/>
          <a:lstStyle/>
          <a:p>
            <a:r>
              <a:rPr lang="en-US" dirty="0"/>
              <a:t>Most common measure of relative mobility (IGE):</a:t>
            </a:r>
          </a:p>
          <a:p>
            <a:pPr lvl="1"/>
            <a:r>
              <a:rPr lang="en-US" dirty="0"/>
              <a:t>Q: What is the relationship between the family income of parents and the family income of their child?</a:t>
            </a:r>
          </a:p>
          <a:p>
            <a:pPr lvl="2"/>
            <a:r>
              <a:rPr lang="en-US" dirty="0"/>
              <a:t>A lower IGE implies more economic mobility</a:t>
            </a:r>
          </a:p>
          <a:p>
            <a:r>
              <a:rPr lang="en-US" dirty="0"/>
              <a:t>Problems with IGE:</a:t>
            </a:r>
          </a:p>
          <a:p>
            <a:pPr lvl="1"/>
            <a:r>
              <a:rPr lang="en-US" dirty="0"/>
              <a:t>Strongly influenced by income inequality.</a:t>
            </a:r>
          </a:p>
          <a:p>
            <a:pPr lvl="1"/>
            <a:r>
              <a:rPr lang="en-US" dirty="0"/>
              <a:t>Strongly affected by data used:</a:t>
            </a:r>
          </a:p>
          <a:p>
            <a:pPr lvl="2"/>
            <a:r>
              <a:rPr lang="en-US" dirty="0"/>
              <a:t>Age range</a:t>
            </a:r>
          </a:p>
          <a:p>
            <a:pPr lvl="2"/>
            <a:r>
              <a:rPr lang="en-US" dirty="0"/>
              <a:t>Can’t include people with zero earnings</a:t>
            </a:r>
          </a:p>
          <a:p>
            <a:pPr lvl="2"/>
            <a:r>
              <a:rPr lang="en-US" dirty="0"/>
              <a:t>Etc.</a:t>
            </a:r>
          </a:p>
          <a:p>
            <a:pPr lvl="2"/>
            <a:endParaRPr lang="en-US" dirty="0"/>
          </a:p>
        </p:txBody>
      </p:sp>
      <p:sp>
        <p:nvSpPr>
          <p:cNvPr id="4" name="Slide Number Placeholder 3">
            <a:extLst>
              <a:ext uri="{FF2B5EF4-FFF2-40B4-BE49-F238E27FC236}">
                <a16:creationId xmlns:a16="http://schemas.microsoft.com/office/drawing/2014/main" id="{DCA0593A-DB82-2F40-9BCE-236F86865A7A}"/>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4271525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B2DB-40EB-A74D-BCFF-FB7A6C99243E}"/>
              </a:ext>
            </a:extLst>
          </p:cNvPr>
          <p:cNvSpPr>
            <a:spLocks noGrp="1"/>
          </p:cNvSpPr>
          <p:nvPr>
            <p:ph type="title"/>
          </p:nvPr>
        </p:nvSpPr>
        <p:spPr>
          <a:xfrm>
            <a:off x="807720" y="0"/>
            <a:ext cx="10515600" cy="1325563"/>
          </a:xfrm>
        </p:spPr>
        <p:txBody>
          <a:bodyPr/>
          <a:lstStyle/>
          <a:p>
            <a:r>
              <a:rPr lang="en-US" dirty="0">
                <a:solidFill>
                  <a:schemeClr val="bg1"/>
                </a:solidFill>
              </a:rPr>
              <a:t>IGE</a:t>
            </a:r>
            <a:r>
              <a:rPr lang="en-US" dirty="0"/>
              <a:t>: U.S. in International Comparison</a:t>
            </a:r>
          </a:p>
        </p:txBody>
      </p:sp>
      <p:pic>
        <p:nvPicPr>
          <p:cNvPr id="8" name="Content Placeholder 7" descr="A screenshot of a cell phone&#10;&#10;Description automatically generated">
            <a:extLst>
              <a:ext uri="{FF2B5EF4-FFF2-40B4-BE49-F238E27FC236}">
                <a16:creationId xmlns:a16="http://schemas.microsoft.com/office/drawing/2014/main" id="{8579C393-F504-BF4B-94FF-98D15F784F1E}"/>
              </a:ext>
            </a:extLst>
          </p:cNvPr>
          <p:cNvPicPr>
            <a:picLocks noGrp="1" noChangeAspect="1"/>
          </p:cNvPicPr>
          <p:nvPr>
            <p:ph idx="1"/>
          </p:nvPr>
        </p:nvPicPr>
        <p:blipFill>
          <a:blip r:embed="rId2"/>
          <a:stretch>
            <a:fillRect/>
          </a:stretch>
        </p:blipFill>
        <p:spPr>
          <a:xfrm>
            <a:off x="2742469" y="1018146"/>
            <a:ext cx="7498244" cy="5212080"/>
          </a:xfrm>
        </p:spPr>
      </p:pic>
      <p:sp>
        <p:nvSpPr>
          <p:cNvPr id="4" name="Slide Number Placeholder 3">
            <a:extLst>
              <a:ext uri="{FF2B5EF4-FFF2-40B4-BE49-F238E27FC236}">
                <a16:creationId xmlns:a16="http://schemas.microsoft.com/office/drawing/2014/main" id="{0E563612-0DE0-BA4D-A273-07CA0620E41B}"/>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6" name="Rectangle 5">
            <a:extLst>
              <a:ext uri="{FF2B5EF4-FFF2-40B4-BE49-F238E27FC236}">
                <a16:creationId xmlns:a16="http://schemas.microsoft.com/office/drawing/2014/main" id="{9A22BDBF-96E6-774A-B187-ADCFFD5FCBF2}"/>
              </a:ext>
            </a:extLst>
          </p:cNvPr>
          <p:cNvSpPr/>
          <p:nvPr/>
        </p:nvSpPr>
        <p:spPr>
          <a:xfrm>
            <a:off x="6491591" y="6441462"/>
            <a:ext cx="6096000" cy="307777"/>
          </a:xfrm>
          <a:prstGeom prst="rect">
            <a:avLst/>
          </a:prstGeom>
        </p:spPr>
        <p:txBody>
          <a:bodyPr>
            <a:spAutoFit/>
          </a:bodyPr>
          <a:lstStyle/>
          <a:p>
            <a:r>
              <a:rPr lang="en-US" sz="1400" dirty="0">
                <a:hlinkClick r:id="rId3"/>
              </a:rPr>
              <a:t>https://www.epi.org/publication/usa-lags-peer-countries-mobility/</a:t>
            </a:r>
            <a:endParaRPr lang="en-US" sz="1400" dirty="0"/>
          </a:p>
        </p:txBody>
      </p:sp>
      <p:cxnSp>
        <p:nvCxnSpPr>
          <p:cNvPr id="5" name="Straight Connector 4">
            <a:extLst>
              <a:ext uri="{FF2B5EF4-FFF2-40B4-BE49-F238E27FC236}">
                <a16:creationId xmlns:a16="http://schemas.microsoft.com/office/drawing/2014/main" id="{39BD7CF4-A044-2B42-AE22-4FE9B334BF81}"/>
              </a:ext>
            </a:extLst>
          </p:cNvPr>
          <p:cNvCxnSpPr/>
          <p:nvPr/>
        </p:nvCxnSpPr>
        <p:spPr>
          <a:xfrm>
            <a:off x="2227811" y="1911927"/>
            <a:ext cx="0" cy="3208713"/>
          </a:xfrm>
          <a:prstGeom prst="line">
            <a:avLst/>
          </a:prstGeom>
          <a:ln w="63500">
            <a:tailEnd type="stealt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ABFC86F-C880-9F41-9D3E-61C7B22CA935}"/>
              </a:ext>
            </a:extLst>
          </p:cNvPr>
          <p:cNvSpPr txBox="1"/>
          <p:nvPr/>
        </p:nvSpPr>
        <p:spPr>
          <a:xfrm>
            <a:off x="1005153" y="4474309"/>
            <a:ext cx="965329" cy="646331"/>
          </a:xfrm>
          <a:prstGeom prst="rect">
            <a:avLst/>
          </a:prstGeom>
          <a:noFill/>
        </p:spPr>
        <p:txBody>
          <a:bodyPr wrap="none" rtlCol="0">
            <a:spAutoFit/>
          </a:bodyPr>
          <a:lstStyle/>
          <a:p>
            <a:r>
              <a:rPr lang="en-US" dirty="0"/>
              <a:t>More</a:t>
            </a:r>
          </a:p>
          <a:p>
            <a:r>
              <a:rPr lang="en-US" dirty="0"/>
              <a:t>Mobility</a:t>
            </a:r>
          </a:p>
        </p:txBody>
      </p:sp>
      <p:sp>
        <p:nvSpPr>
          <p:cNvPr id="9" name="TextBox 8">
            <a:extLst>
              <a:ext uri="{FF2B5EF4-FFF2-40B4-BE49-F238E27FC236}">
                <a16:creationId xmlns:a16="http://schemas.microsoft.com/office/drawing/2014/main" id="{20FDCD7A-9F47-954A-8E85-3C98140CD70D}"/>
              </a:ext>
            </a:extLst>
          </p:cNvPr>
          <p:cNvSpPr txBox="1"/>
          <p:nvPr/>
        </p:nvSpPr>
        <p:spPr>
          <a:xfrm>
            <a:off x="1005153" y="1911927"/>
            <a:ext cx="965329" cy="646331"/>
          </a:xfrm>
          <a:prstGeom prst="rect">
            <a:avLst/>
          </a:prstGeom>
          <a:noFill/>
        </p:spPr>
        <p:txBody>
          <a:bodyPr wrap="none" rtlCol="0">
            <a:spAutoFit/>
          </a:bodyPr>
          <a:lstStyle/>
          <a:p>
            <a:r>
              <a:rPr lang="en-US" dirty="0"/>
              <a:t>Less</a:t>
            </a:r>
          </a:p>
          <a:p>
            <a:r>
              <a:rPr lang="en-US" dirty="0"/>
              <a:t>Mobility</a:t>
            </a:r>
          </a:p>
        </p:txBody>
      </p:sp>
    </p:spTree>
    <p:extLst>
      <p:ext uri="{BB962C8B-B14F-4D97-AF65-F5344CB8AC3E}">
        <p14:creationId xmlns:p14="http://schemas.microsoft.com/office/powerpoint/2010/main" val="1541409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29F3-D00B-354F-9187-980A25FB00D0}"/>
              </a:ext>
            </a:extLst>
          </p:cNvPr>
          <p:cNvSpPr>
            <a:spLocks noGrp="1"/>
          </p:cNvSpPr>
          <p:nvPr>
            <p:ph type="title"/>
          </p:nvPr>
        </p:nvSpPr>
        <p:spPr>
          <a:xfrm>
            <a:off x="757990" y="0"/>
            <a:ext cx="10515600" cy="1325563"/>
          </a:xfrm>
        </p:spPr>
        <p:txBody>
          <a:bodyPr/>
          <a:lstStyle/>
          <a:p>
            <a:r>
              <a:rPr lang="en-US" dirty="0">
                <a:solidFill>
                  <a:schemeClr val="bg1"/>
                </a:solidFill>
              </a:rPr>
              <a:t>The</a:t>
            </a:r>
            <a:r>
              <a:rPr lang="en-US" dirty="0"/>
              <a:t> “American Dream” Shapes Perceptions</a:t>
            </a:r>
          </a:p>
        </p:txBody>
      </p:sp>
      <p:pic>
        <p:nvPicPr>
          <p:cNvPr id="6" name="Content Placeholder 5" descr="A screenshot of a cell phone&#10;&#10;Description automatically generated">
            <a:extLst>
              <a:ext uri="{FF2B5EF4-FFF2-40B4-BE49-F238E27FC236}">
                <a16:creationId xmlns:a16="http://schemas.microsoft.com/office/drawing/2014/main" id="{5AA266EC-B3C1-9643-A95E-14DF999419C7}"/>
              </a:ext>
            </a:extLst>
          </p:cNvPr>
          <p:cNvPicPr>
            <a:picLocks noGrp="1" noChangeAspect="1"/>
          </p:cNvPicPr>
          <p:nvPr>
            <p:ph idx="1"/>
          </p:nvPr>
        </p:nvPicPr>
        <p:blipFill>
          <a:blip r:embed="rId2"/>
          <a:stretch>
            <a:fillRect/>
          </a:stretch>
        </p:blipFill>
        <p:spPr>
          <a:xfrm>
            <a:off x="654045" y="1171855"/>
            <a:ext cx="11249835" cy="5212080"/>
          </a:xfrm>
        </p:spPr>
      </p:pic>
      <p:sp>
        <p:nvSpPr>
          <p:cNvPr id="4" name="Slide Number Placeholder 3">
            <a:extLst>
              <a:ext uri="{FF2B5EF4-FFF2-40B4-BE49-F238E27FC236}">
                <a16:creationId xmlns:a16="http://schemas.microsoft.com/office/drawing/2014/main" id="{C36D2549-6469-2C47-9144-985EE373C53A}"/>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7" name="Rectangle 6">
            <a:extLst>
              <a:ext uri="{FF2B5EF4-FFF2-40B4-BE49-F238E27FC236}">
                <a16:creationId xmlns:a16="http://schemas.microsoft.com/office/drawing/2014/main" id="{359812FA-91C2-514D-B552-2604D75F1ED7}"/>
              </a:ext>
            </a:extLst>
          </p:cNvPr>
          <p:cNvSpPr/>
          <p:nvPr/>
        </p:nvSpPr>
        <p:spPr>
          <a:xfrm>
            <a:off x="707079" y="1227138"/>
            <a:ext cx="1758329" cy="618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AC87280-7380-974C-A7FB-BF86168CFA8D}"/>
              </a:ext>
            </a:extLst>
          </p:cNvPr>
          <p:cNvSpPr txBox="1"/>
          <p:nvPr/>
        </p:nvSpPr>
        <p:spPr>
          <a:xfrm>
            <a:off x="5666874" y="6456851"/>
            <a:ext cx="6077689" cy="276999"/>
          </a:xfrm>
          <a:prstGeom prst="rect">
            <a:avLst/>
          </a:prstGeom>
          <a:noFill/>
        </p:spPr>
        <p:txBody>
          <a:bodyPr wrap="none" rtlCol="0">
            <a:spAutoFit/>
          </a:bodyPr>
          <a:lstStyle/>
          <a:p>
            <a:r>
              <a:rPr lang="en-US" sz="1200" dirty="0">
                <a:hlinkClick r:id="rId3"/>
              </a:rPr>
              <a:t>https://www.brookings.edu/wp-content/uploads/2016/06/02_economic_mobility_sawhill.pdf</a:t>
            </a:r>
            <a:endParaRPr lang="en-US" sz="1200" dirty="0"/>
          </a:p>
        </p:txBody>
      </p:sp>
    </p:spTree>
    <p:extLst>
      <p:ext uri="{BB962C8B-B14F-4D97-AF65-F5344CB8AC3E}">
        <p14:creationId xmlns:p14="http://schemas.microsoft.com/office/powerpoint/2010/main" val="4181120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86A47-0F11-A148-BFA2-2D66E40C6B4D}"/>
              </a:ext>
            </a:extLst>
          </p:cNvPr>
          <p:cNvSpPr>
            <a:spLocks noGrp="1"/>
          </p:cNvSpPr>
          <p:nvPr>
            <p:ph type="title"/>
          </p:nvPr>
        </p:nvSpPr>
        <p:spPr>
          <a:xfrm>
            <a:off x="807720" y="0"/>
            <a:ext cx="10515600" cy="1325563"/>
          </a:xfrm>
        </p:spPr>
        <p:txBody>
          <a:bodyPr/>
          <a:lstStyle/>
          <a:p>
            <a:r>
              <a:rPr lang="en-US" dirty="0">
                <a:solidFill>
                  <a:schemeClr val="bg1"/>
                </a:solidFill>
              </a:rPr>
              <a:t>Mo</a:t>
            </a:r>
            <a:r>
              <a:rPr lang="en-US" dirty="0"/>
              <a:t>bility – Important Relationships</a:t>
            </a:r>
          </a:p>
        </p:txBody>
      </p:sp>
      <p:sp>
        <p:nvSpPr>
          <p:cNvPr id="3" name="Content Placeholder 2">
            <a:extLst>
              <a:ext uri="{FF2B5EF4-FFF2-40B4-BE49-F238E27FC236}">
                <a16:creationId xmlns:a16="http://schemas.microsoft.com/office/drawing/2014/main" id="{D7484C7B-B881-1048-BEEA-B3F6FEF13402}"/>
              </a:ext>
            </a:extLst>
          </p:cNvPr>
          <p:cNvSpPr>
            <a:spLocks noGrp="1"/>
          </p:cNvSpPr>
          <p:nvPr>
            <p:ph sz="half" idx="1"/>
          </p:nvPr>
        </p:nvSpPr>
        <p:spPr>
          <a:xfrm>
            <a:off x="6351490" y="1664525"/>
            <a:ext cx="5181600" cy="4189162"/>
          </a:xfrm>
        </p:spPr>
        <p:txBody>
          <a:bodyPr/>
          <a:lstStyle/>
          <a:p>
            <a:r>
              <a:rPr lang="en-US" dirty="0"/>
              <a:t>Mobility and Inequality</a:t>
            </a:r>
          </a:p>
          <a:p>
            <a:pPr lvl="1"/>
            <a:r>
              <a:rPr lang="en-US" dirty="0"/>
              <a:t>What is the relationship between the two?</a:t>
            </a:r>
          </a:p>
          <a:p>
            <a:pPr lvl="1"/>
            <a:r>
              <a:rPr lang="en-US" dirty="0"/>
              <a:t>Makes both absolute and relative mobility more difficult.</a:t>
            </a:r>
          </a:p>
          <a:p>
            <a:pPr lvl="1"/>
            <a:endParaRPr lang="en-US" dirty="0"/>
          </a:p>
          <a:p>
            <a:pPr marL="457200" lvl="1" indent="0">
              <a:buNone/>
            </a:pPr>
            <a:endParaRPr lang="en-US" dirty="0"/>
          </a:p>
          <a:p>
            <a:pPr marL="457200" lvl="1" indent="0">
              <a:buNone/>
            </a:pPr>
            <a:endParaRPr lang="en-US" dirty="0"/>
          </a:p>
        </p:txBody>
      </p:sp>
      <p:sp>
        <p:nvSpPr>
          <p:cNvPr id="4" name="Content Placeholder 3">
            <a:extLst>
              <a:ext uri="{FF2B5EF4-FFF2-40B4-BE49-F238E27FC236}">
                <a16:creationId xmlns:a16="http://schemas.microsoft.com/office/drawing/2014/main" id="{1B88F441-DCCF-A540-B081-9937E51CA6BF}"/>
              </a:ext>
            </a:extLst>
          </p:cNvPr>
          <p:cNvSpPr>
            <a:spLocks noGrp="1"/>
          </p:cNvSpPr>
          <p:nvPr>
            <p:ph sz="half" idx="2"/>
          </p:nvPr>
        </p:nvSpPr>
        <p:spPr>
          <a:xfrm>
            <a:off x="658911" y="1664525"/>
            <a:ext cx="5181600" cy="4189162"/>
          </a:xfrm>
        </p:spPr>
        <p:txBody>
          <a:bodyPr/>
          <a:lstStyle/>
          <a:p>
            <a:r>
              <a:rPr lang="en-US" dirty="0"/>
              <a:t>Mobility and Growth</a:t>
            </a:r>
          </a:p>
          <a:p>
            <a:pPr lvl="1"/>
            <a:r>
              <a:rPr lang="en-US" dirty="0"/>
              <a:t>What is the relationship between the two?</a:t>
            </a:r>
          </a:p>
          <a:p>
            <a:pPr lvl="1"/>
            <a:r>
              <a:rPr lang="en-US" dirty="0"/>
              <a:t>Growth drives absolute mobility.</a:t>
            </a:r>
          </a:p>
          <a:p>
            <a:pPr lvl="1"/>
            <a:r>
              <a:rPr lang="en-US" dirty="0"/>
              <a:t>Mobility drives growth.</a:t>
            </a:r>
          </a:p>
          <a:p>
            <a:pPr lvl="2"/>
            <a:r>
              <a:rPr lang="en-US" dirty="0"/>
              <a:t>Primarily through individual actions: investments in productive capacity and effort.</a:t>
            </a:r>
          </a:p>
        </p:txBody>
      </p:sp>
      <p:sp>
        <p:nvSpPr>
          <p:cNvPr id="5" name="Slide Number Placeholder 4">
            <a:extLst>
              <a:ext uri="{FF2B5EF4-FFF2-40B4-BE49-F238E27FC236}">
                <a16:creationId xmlns:a16="http://schemas.microsoft.com/office/drawing/2014/main" id="{FC016F6A-0D20-4B47-9799-782B15F34CDF}"/>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45966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2286709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60DB83-A3C5-EE41-8A08-435974337D85}"/>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3" name="Picture 2">
            <a:extLst>
              <a:ext uri="{FF2B5EF4-FFF2-40B4-BE49-F238E27FC236}">
                <a16:creationId xmlns:a16="http://schemas.microsoft.com/office/drawing/2014/main" id="{6E8C8D87-9BD1-F849-910B-7B798256A17A}"/>
              </a:ext>
            </a:extLst>
          </p:cNvPr>
          <p:cNvPicPr>
            <a:picLocks noChangeAspect="1"/>
          </p:cNvPicPr>
          <p:nvPr/>
        </p:nvPicPr>
        <p:blipFill>
          <a:blip r:embed="rId2"/>
          <a:stretch>
            <a:fillRect/>
          </a:stretch>
        </p:blipFill>
        <p:spPr>
          <a:xfrm>
            <a:off x="2114808" y="141345"/>
            <a:ext cx="7962383" cy="6088881"/>
          </a:xfrm>
          <a:prstGeom prst="rect">
            <a:avLst/>
          </a:prstGeom>
        </p:spPr>
      </p:pic>
      <p:sp>
        <p:nvSpPr>
          <p:cNvPr id="4" name="TextBox 3">
            <a:extLst>
              <a:ext uri="{FF2B5EF4-FFF2-40B4-BE49-F238E27FC236}">
                <a16:creationId xmlns:a16="http://schemas.microsoft.com/office/drawing/2014/main" id="{955E3C38-110F-3F49-89FE-CC00B49EDB30}"/>
              </a:ext>
            </a:extLst>
          </p:cNvPr>
          <p:cNvSpPr txBox="1"/>
          <p:nvPr/>
        </p:nvSpPr>
        <p:spPr>
          <a:xfrm>
            <a:off x="5128054" y="6456851"/>
            <a:ext cx="6580391" cy="276999"/>
          </a:xfrm>
          <a:prstGeom prst="rect">
            <a:avLst/>
          </a:prstGeom>
          <a:noFill/>
        </p:spPr>
        <p:txBody>
          <a:bodyPr wrap="none" rtlCol="0">
            <a:spAutoFit/>
          </a:bodyPr>
          <a:lstStyle/>
          <a:p>
            <a:r>
              <a:rPr lang="en-US" sz="1200" dirty="0">
                <a:hlinkClick r:id="rId3"/>
              </a:rPr>
              <a:t>https://equitablegrowth.org/research-paper/are-todays-inequalities-limiting-tomorrows-opportunities</a:t>
            </a:r>
            <a:endParaRPr lang="en-US" sz="1200" dirty="0"/>
          </a:p>
        </p:txBody>
      </p:sp>
      <p:grpSp>
        <p:nvGrpSpPr>
          <p:cNvPr id="10" name="Group 9">
            <a:extLst>
              <a:ext uri="{FF2B5EF4-FFF2-40B4-BE49-F238E27FC236}">
                <a16:creationId xmlns:a16="http://schemas.microsoft.com/office/drawing/2014/main" id="{FF9A5233-23AF-DB4A-ADAA-D5B625F7B448}"/>
              </a:ext>
            </a:extLst>
          </p:cNvPr>
          <p:cNvGrpSpPr/>
          <p:nvPr/>
        </p:nvGrpSpPr>
        <p:grpSpPr>
          <a:xfrm>
            <a:off x="7853082" y="2689412"/>
            <a:ext cx="1626752" cy="1324363"/>
            <a:chOff x="7853082" y="2689412"/>
            <a:chExt cx="1626752" cy="1324363"/>
          </a:xfrm>
        </p:grpSpPr>
        <p:sp>
          <p:nvSpPr>
            <p:cNvPr id="5" name="TextBox 4">
              <a:extLst>
                <a:ext uri="{FF2B5EF4-FFF2-40B4-BE49-F238E27FC236}">
                  <a16:creationId xmlns:a16="http://schemas.microsoft.com/office/drawing/2014/main" id="{0A617054-E3FC-3B45-84AE-1EA730C740A2}"/>
                </a:ext>
              </a:extLst>
            </p:cNvPr>
            <p:cNvSpPr txBox="1"/>
            <p:nvPr/>
          </p:nvSpPr>
          <p:spPr>
            <a:xfrm>
              <a:off x="8641976" y="3429000"/>
              <a:ext cx="837858" cy="584775"/>
            </a:xfrm>
            <a:prstGeom prst="rect">
              <a:avLst/>
            </a:prstGeom>
            <a:noFill/>
          </p:spPr>
          <p:txBody>
            <a:bodyPr wrap="none" rtlCol="0">
              <a:spAutoFit/>
            </a:bodyPr>
            <a:lstStyle/>
            <a:p>
              <a:r>
                <a:rPr lang="en-US" sz="3200" dirty="0"/>
                <a:t>U.S.</a:t>
              </a:r>
            </a:p>
          </p:txBody>
        </p:sp>
        <p:cxnSp>
          <p:nvCxnSpPr>
            <p:cNvPr id="7" name="Straight Connector 6">
              <a:extLst>
                <a:ext uri="{FF2B5EF4-FFF2-40B4-BE49-F238E27FC236}">
                  <a16:creationId xmlns:a16="http://schemas.microsoft.com/office/drawing/2014/main" id="{A20C02DA-662C-1049-95C9-D32A7EDCF00E}"/>
                </a:ext>
              </a:extLst>
            </p:cNvPr>
            <p:cNvCxnSpPr>
              <a:cxnSpLocks/>
            </p:cNvCxnSpPr>
            <p:nvPr/>
          </p:nvCxnSpPr>
          <p:spPr>
            <a:xfrm flipH="1" flipV="1">
              <a:off x="8458395" y="3014893"/>
              <a:ext cx="327017" cy="414107"/>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CF6156F-43B8-9447-B677-18FC538051D0}"/>
                </a:ext>
              </a:extLst>
            </p:cNvPr>
            <p:cNvSpPr/>
            <p:nvPr/>
          </p:nvSpPr>
          <p:spPr>
            <a:xfrm>
              <a:off x="7853082" y="2689412"/>
              <a:ext cx="1207823" cy="268941"/>
            </a:xfrm>
            <a:prstGeom prst="rect">
              <a:avLst/>
            </a:prstGeom>
            <a:noFill/>
            <a:ln w="38100">
              <a:solidFill>
                <a:srgbClr val="CF1D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A082214D-215C-2545-8E34-BA845AF0CAB1}"/>
              </a:ext>
            </a:extLst>
          </p:cNvPr>
          <p:cNvSpPr txBox="1"/>
          <p:nvPr/>
        </p:nvSpPr>
        <p:spPr>
          <a:xfrm>
            <a:off x="9184195" y="2027643"/>
            <a:ext cx="692882" cy="369332"/>
          </a:xfrm>
          <a:prstGeom prst="rect">
            <a:avLst/>
          </a:prstGeom>
          <a:solidFill>
            <a:schemeClr val="bg2"/>
          </a:solidFill>
          <a:ln w="12700">
            <a:solidFill>
              <a:srgbClr val="CF1D01"/>
            </a:solidFill>
          </a:ln>
        </p:spPr>
        <p:txBody>
          <a:bodyPr wrap="none" rtlCol="0">
            <a:spAutoFit/>
          </a:bodyPr>
          <a:lstStyle/>
          <a:p>
            <a:r>
              <a:rPr lang="en-US" dirty="0"/>
              <a:t>Brazil</a:t>
            </a:r>
          </a:p>
        </p:txBody>
      </p:sp>
      <p:sp>
        <p:nvSpPr>
          <p:cNvPr id="13" name="TextBox 12">
            <a:extLst>
              <a:ext uri="{FF2B5EF4-FFF2-40B4-BE49-F238E27FC236}">
                <a16:creationId xmlns:a16="http://schemas.microsoft.com/office/drawing/2014/main" id="{5546C5AC-076F-924C-A21B-72687036DA77}"/>
              </a:ext>
            </a:extLst>
          </p:cNvPr>
          <p:cNvSpPr txBox="1"/>
          <p:nvPr/>
        </p:nvSpPr>
        <p:spPr>
          <a:xfrm>
            <a:off x="7252620" y="2008135"/>
            <a:ext cx="715260" cy="369332"/>
          </a:xfrm>
          <a:prstGeom prst="rect">
            <a:avLst/>
          </a:prstGeom>
          <a:solidFill>
            <a:schemeClr val="bg2"/>
          </a:solidFill>
          <a:ln w="12700">
            <a:solidFill>
              <a:srgbClr val="CF1D01"/>
            </a:solidFill>
          </a:ln>
        </p:spPr>
        <p:txBody>
          <a:bodyPr wrap="none" rtlCol="0">
            <a:spAutoFit/>
          </a:bodyPr>
          <a:lstStyle/>
          <a:p>
            <a:r>
              <a:rPr lang="en-US" dirty="0"/>
              <a:t>China</a:t>
            </a:r>
          </a:p>
        </p:txBody>
      </p:sp>
      <p:sp>
        <p:nvSpPr>
          <p:cNvPr id="14" name="TextBox 13">
            <a:extLst>
              <a:ext uri="{FF2B5EF4-FFF2-40B4-BE49-F238E27FC236}">
                <a16:creationId xmlns:a16="http://schemas.microsoft.com/office/drawing/2014/main" id="{19D77645-5E7C-7549-A2AC-4731A9BC2AD0}"/>
              </a:ext>
            </a:extLst>
          </p:cNvPr>
          <p:cNvSpPr txBox="1"/>
          <p:nvPr/>
        </p:nvSpPr>
        <p:spPr>
          <a:xfrm>
            <a:off x="8154327" y="1915802"/>
            <a:ext cx="360996" cy="276999"/>
          </a:xfrm>
          <a:prstGeom prst="rect">
            <a:avLst/>
          </a:prstGeom>
          <a:solidFill>
            <a:schemeClr val="bg2"/>
          </a:solidFill>
        </p:spPr>
        <p:txBody>
          <a:bodyPr wrap="none" rtlCol="0">
            <a:spAutoFit/>
          </a:bodyPr>
          <a:lstStyle/>
          <a:p>
            <a:r>
              <a:rPr lang="en-US" sz="1200" dirty="0"/>
              <a:t>     </a:t>
            </a:r>
          </a:p>
        </p:txBody>
      </p:sp>
      <p:sp>
        <p:nvSpPr>
          <p:cNvPr id="15" name="TextBox 14">
            <a:extLst>
              <a:ext uri="{FF2B5EF4-FFF2-40B4-BE49-F238E27FC236}">
                <a16:creationId xmlns:a16="http://schemas.microsoft.com/office/drawing/2014/main" id="{2B7DF44D-F8F9-FE4F-9F55-87258D394326}"/>
              </a:ext>
            </a:extLst>
          </p:cNvPr>
          <p:cNvSpPr txBox="1"/>
          <p:nvPr/>
        </p:nvSpPr>
        <p:spPr>
          <a:xfrm>
            <a:off x="3311069" y="3339698"/>
            <a:ext cx="1042786" cy="369332"/>
          </a:xfrm>
          <a:prstGeom prst="rect">
            <a:avLst/>
          </a:prstGeom>
          <a:solidFill>
            <a:schemeClr val="bg2"/>
          </a:solidFill>
          <a:ln w="12700">
            <a:solidFill>
              <a:srgbClr val="CF1D01"/>
            </a:solidFill>
          </a:ln>
        </p:spPr>
        <p:txBody>
          <a:bodyPr wrap="none" rtlCol="0">
            <a:spAutoFit/>
          </a:bodyPr>
          <a:lstStyle/>
          <a:p>
            <a:r>
              <a:rPr lang="en-US" dirty="0"/>
              <a:t>Germany</a:t>
            </a:r>
          </a:p>
        </p:txBody>
      </p:sp>
      <p:sp>
        <p:nvSpPr>
          <p:cNvPr id="16" name="TextBox 15">
            <a:extLst>
              <a:ext uri="{FF2B5EF4-FFF2-40B4-BE49-F238E27FC236}">
                <a16:creationId xmlns:a16="http://schemas.microsoft.com/office/drawing/2014/main" id="{89700EB2-C41C-0842-AA8C-DD3F4F7BB917}"/>
              </a:ext>
            </a:extLst>
          </p:cNvPr>
          <p:cNvSpPr txBox="1"/>
          <p:nvPr/>
        </p:nvSpPr>
        <p:spPr>
          <a:xfrm>
            <a:off x="7723338" y="1482831"/>
            <a:ext cx="616066" cy="369332"/>
          </a:xfrm>
          <a:prstGeom prst="rect">
            <a:avLst/>
          </a:prstGeom>
          <a:solidFill>
            <a:schemeClr val="bg2"/>
          </a:solidFill>
          <a:ln w="12700">
            <a:solidFill>
              <a:srgbClr val="CF1D01"/>
            </a:solidFill>
          </a:ln>
        </p:spPr>
        <p:txBody>
          <a:bodyPr wrap="none" rtlCol="0">
            <a:spAutoFit/>
          </a:bodyPr>
          <a:lstStyle/>
          <a:p>
            <a:r>
              <a:rPr lang="en-US" dirty="0"/>
              <a:t>Peru</a:t>
            </a:r>
          </a:p>
        </p:txBody>
      </p:sp>
      <p:sp>
        <p:nvSpPr>
          <p:cNvPr id="17" name="TextBox 16">
            <a:extLst>
              <a:ext uri="{FF2B5EF4-FFF2-40B4-BE49-F238E27FC236}">
                <a16:creationId xmlns:a16="http://schemas.microsoft.com/office/drawing/2014/main" id="{2FCEC4BC-8648-1D4F-9A9A-2694A5617729}"/>
              </a:ext>
            </a:extLst>
          </p:cNvPr>
          <p:cNvSpPr txBox="1"/>
          <p:nvPr/>
        </p:nvSpPr>
        <p:spPr>
          <a:xfrm>
            <a:off x="5435704" y="4209275"/>
            <a:ext cx="883575" cy="369332"/>
          </a:xfrm>
          <a:prstGeom prst="rect">
            <a:avLst/>
          </a:prstGeom>
          <a:solidFill>
            <a:schemeClr val="bg2"/>
          </a:solidFill>
          <a:ln w="12700">
            <a:solidFill>
              <a:srgbClr val="CF1D01"/>
            </a:solidFill>
          </a:ln>
        </p:spPr>
        <p:txBody>
          <a:bodyPr wrap="none" rtlCol="0">
            <a:spAutoFit/>
          </a:bodyPr>
          <a:lstStyle/>
          <a:p>
            <a:r>
              <a:rPr lang="en-US" dirty="0"/>
              <a:t>Canada</a:t>
            </a:r>
          </a:p>
        </p:txBody>
      </p:sp>
    </p:spTree>
    <p:extLst>
      <p:ext uri="{BB962C8B-B14F-4D97-AF65-F5344CB8AC3E}">
        <p14:creationId xmlns:p14="http://schemas.microsoft.com/office/powerpoint/2010/main" val="196398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11"/>
                                        </p:tgtEl>
                                        <p:attrNameLst>
                                          <p:attrName>ppt_x</p:attrName>
                                        </p:attrNameLst>
                                      </p:cBhvr>
                                      <p:tavLst>
                                        <p:tav tm="0">
                                          <p:val>
                                            <p:strVal val="ppt_x"/>
                                          </p:val>
                                        </p:tav>
                                        <p:tav tm="100000">
                                          <p:val>
                                            <p:strVal val="ppt_x"/>
                                          </p:val>
                                        </p:tav>
                                      </p:tavLst>
                                    </p:anim>
                                    <p:anim calcmode="lin" valueType="num">
                                      <p:cBhvr additive="base">
                                        <p:cTn id="17" dur="500"/>
                                        <p:tgtEl>
                                          <p:spTgt spid="11"/>
                                        </p:tgtEl>
                                        <p:attrNameLst>
                                          <p:attrName>ppt_y</p:attrName>
                                        </p:attrNameLst>
                                      </p:cBhvr>
                                      <p:tavLst>
                                        <p:tav tm="0">
                                          <p:val>
                                            <p:strVal val="ppt_y"/>
                                          </p:val>
                                        </p:tav>
                                        <p:tav tm="100000">
                                          <p:val>
                                            <p:strVal val="1+ppt_h/2"/>
                                          </p:val>
                                        </p:tav>
                                      </p:tavLst>
                                    </p:anim>
                                    <p:set>
                                      <p:cBhvr>
                                        <p:cTn id="18" dur="1" fill="hold">
                                          <p:stCondLst>
                                            <p:cond delay="499"/>
                                          </p:stCondLst>
                                        </p:cTn>
                                        <p:tgtEl>
                                          <p:spTgt spid="11"/>
                                        </p:tgtEl>
                                        <p:attrNameLst>
                                          <p:attrName>style.visibility</p:attrName>
                                        </p:attrNameLst>
                                      </p:cBhvr>
                                      <p:to>
                                        <p:strVal val="hidden"/>
                                      </p:to>
                                    </p:set>
                                  </p:childTnLst>
                                </p:cTn>
                              </p:par>
                              <p:par>
                                <p:cTn id="19" presetID="2" presetClass="exit" presetSubtype="4" fill="hold" grpId="1" nodeType="withEffect">
                                  <p:stCondLst>
                                    <p:cond delay="0"/>
                                  </p:stCondLst>
                                  <p:childTnLst>
                                    <p:anim calcmode="lin" valueType="num">
                                      <p:cBhvr additive="base">
                                        <p:cTn id="20" dur="500"/>
                                        <p:tgtEl>
                                          <p:spTgt spid="16"/>
                                        </p:tgtEl>
                                        <p:attrNameLst>
                                          <p:attrName>ppt_x</p:attrName>
                                        </p:attrNameLst>
                                      </p:cBhvr>
                                      <p:tavLst>
                                        <p:tav tm="0">
                                          <p:val>
                                            <p:strVal val="ppt_x"/>
                                          </p:val>
                                        </p:tav>
                                        <p:tav tm="100000">
                                          <p:val>
                                            <p:strVal val="ppt_x"/>
                                          </p:val>
                                        </p:tav>
                                      </p:tavLst>
                                    </p:anim>
                                    <p:anim calcmode="lin" valueType="num">
                                      <p:cBhvr additive="base">
                                        <p:cTn id="21" dur="500"/>
                                        <p:tgtEl>
                                          <p:spTgt spid="16"/>
                                        </p:tgtEl>
                                        <p:attrNameLst>
                                          <p:attrName>ppt_y</p:attrName>
                                        </p:attrNameLst>
                                      </p:cBhvr>
                                      <p:tavLst>
                                        <p:tav tm="0">
                                          <p:val>
                                            <p:strVal val="ppt_y"/>
                                          </p:val>
                                        </p:tav>
                                        <p:tav tm="100000">
                                          <p:val>
                                            <p:strVal val="1+ppt_h/2"/>
                                          </p:val>
                                        </p:tav>
                                      </p:tavLst>
                                    </p:anim>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1" nodeType="clickEffect">
                                  <p:stCondLst>
                                    <p:cond delay="0"/>
                                  </p:stCondLst>
                                  <p:childTnLst>
                                    <p:animEffect transition="out" filter="dissolv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9" presetClass="exit" presetSubtype="0" fill="hold" grpId="1" nodeType="withEffect">
                                  <p:stCondLst>
                                    <p:cond delay="0"/>
                                  </p:stCondLst>
                                  <p:childTnLst>
                                    <p:animEffect transition="out" filter="dissolv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4" grpId="0" animBg="1"/>
      <p:bldP spid="14" grpId="1" animBg="1"/>
      <p:bldP spid="15" grpId="0" animBg="1"/>
      <p:bldP spid="16" grpId="0" animBg="1"/>
      <p:bldP spid="16" grpId="1"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0E43-E2B0-394A-92AF-888BB7E0B7BF}"/>
              </a:ext>
            </a:extLst>
          </p:cNvPr>
          <p:cNvSpPr>
            <a:spLocks noGrp="1"/>
          </p:cNvSpPr>
          <p:nvPr>
            <p:ph type="title"/>
          </p:nvPr>
        </p:nvSpPr>
        <p:spPr/>
        <p:txBody>
          <a:bodyPr/>
          <a:lstStyle/>
          <a:p>
            <a:r>
              <a:rPr lang="en-US" dirty="0"/>
              <a:t> </a:t>
            </a:r>
            <a:r>
              <a:rPr lang="en-US" dirty="0">
                <a:solidFill>
                  <a:schemeClr val="bg1"/>
                </a:solidFill>
              </a:rPr>
              <a:t>Ab</a:t>
            </a:r>
            <a:r>
              <a:rPr lang="en-US" dirty="0"/>
              <a:t>solute Mobility: Race</a:t>
            </a:r>
          </a:p>
        </p:txBody>
      </p:sp>
      <p:pic>
        <p:nvPicPr>
          <p:cNvPr id="6" name="Content Placeholder 5" descr="A screenshot of a cell phone&#10;&#10;Description automatically generated">
            <a:extLst>
              <a:ext uri="{FF2B5EF4-FFF2-40B4-BE49-F238E27FC236}">
                <a16:creationId xmlns:a16="http://schemas.microsoft.com/office/drawing/2014/main" id="{49AB5E54-69D3-574C-AB74-C23B1AA529E3}"/>
              </a:ext>
            </a:extLst>
          </p:cNvPr>
          <p:cNvPicPr>
            <a:picLocks noGrp="1" noChangeAspect="1"/>
          </p:cNvPicPr>
          <p:nvPr>
            <p:ph idx="1"/>
          </p:nvPr>
        </p:nvPicPr>
        <p:blipFill>
          <a:blip r:embed="rId2" r:link="rId3"/>
          <a:stretch>
            <a:fillRect/>
          </a:stretch>
        </p:blipFill>
        <p:spPr>
          <a:xfrm>
            <a:off x="2621280" y="1018146"/>
            <a:ext cx="6949439" cy="5212080"/>
          </a:xfrm>
        </p:spPr>
      </p:pic>
      <p:sp>
        <p:nvSpPr>
          <p:cNvPr id="4" name="Slide Number Placeholder 3">
            <a:extLst>
              <a:ext uri="{FF2B5EF4-FFF2-40B4-BE49-F238E27FC236}">
                <a16:creationId xmlns:a16="http://schemas.microsoft.com/office/drawing/2014/main" id="{BC643A30-A205-DD4F-96E8-BE94BB6C3297}"/>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7" name="Rectangle 6">
            <a:extLst>
              <a:ext uri="{FF2B5EF4-FFF2-40B4-BE49-F238E27FC236}">
                <a16:creationId xmlns:a16="http://schemas.microsoft.com/office/drawing/2014/main" id="{47452C0E-46BA-C84F-AA51-0F67C25A3C49}"/>
              </a:ext>
            </a:extLst>
          </p:cNvPr>
          <p:cNvSpPr/>
          <p:nvPr/>
        </p:nvSpPr>
        <p:spPr>
          <a:xfrm>
            <a:off x="2651126" y="1050925"/>
            <a:ext cx="1644649" cy="618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948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653A-77A5-ED45-BADE-E5E852CBEAE4}"/>
              </a:ext>
            </a:extLst>
          </p:cNvPr>
          <p:cNvSpPr>
            <a:spLocks noGrp="1"/>
          </p:cNvSpPr>
          <p:nvPr>
            <p:ph type="title"/>
          </p:nvPr>
        </p:nvSpPr>
        <p:spPr>
          <a:xfrm>
            <a:off x="858520" y="0"/>
            <a:ext cx="10515600" cy="1325563"/>
          </a:xfrm>
        </p:spPr>
        <p:txBody>
          <a:bodyPr/>
          <a:lstStyle/>
          <a:p>
            <a:r>
              <a:rPr lang="en-US" dirty="0">
                <a:solidFill>
                  <a:schemeClr val="bg1"/>
                </a:solidFill>
              </a:rPr>
              <a:t>Rel</a:t>
            </a:r>
            <a:r>
              <a:rPr lang="en-US" dirty="0"/>
              <a:t>ative Mobility: Race</a:t>
            </a:r>
          </a:p>
        </p:txBody>
      </p:sp>
      <p:pic>
        <p:nvPicPr>
          <p:cNvPr id="6" name="Content Placeholder 5" descr="A screenshot of a cell phone&#10;&#10;Description automatically generated">
            <a:extLst>
              <a:ext uri="{FF2B5EF4-FFF2-40B4-BE49-F238E27FC236}">
                <a16:creationId xmlns:a16="http://schemas.microsoft.com/office/drawing/2014/main" id="{6162FDC4-E498-7546-B9A4-B7DE809A8DF0}"/>
              </a:ext>
            </a:extLst>
          </p:cNvPr>
          <p:cNvPicPr>
            <a:picLocks noGrp="1" noChangeAspect="1"/>
          </p:cNvPicPr>
          <p:nvPr>
            <p:ph idx="1"/>
          </p:nvPr>
        </p:nvPicPr>
        <p:blipFill>
          <a:blip r:embed="rId2" r:link="rId3"/>
          <a:stretch>
            <a:fillRect/>
          </a:stretch>
        </p:blipFill>
        <p:spPr>
          <a:xfrm>
            <a:off x="93318" y="1400454"/>
            <a:ext cx="12005364" cy="4754880"/>
          </a:xfrm>
        </p:spPr>
      </p:pic>
      <p:sp>
        <p:nvSpPr>
          <p:cNvPr id="4" name="Slide Number Placeholder 3">
            <a:extLst>
              <a:ext uri="{FF2B5EF4-FFF2-40B4-BE49-F238E27FC236}">
                <a16:creationId xmlns:a16="http://schemas.microsoft.com/office/drawing/2014/main" id="{F42A52DD-EE5A-D944-8A63-CA335055C152}"/>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8" name="Rectangle 7">
            <a:extLst>
              <a:ext uri="{FF2B5EF4-FFF2-40B4-BE49-F238E27FC236}">
                <a16:creationId xmlns:a16="http://schemas.microsoft.com/office/drawing/2014/main" id="{9ABFB401-AD02-FD4F-AA63-0EE9E66B3479}"/>
              </a:ext>
            </a:extLst>
          </p:cNvPr>
          <p:cNvSpPr/>
          <p:nvPr/>
        </p:nvSpPr>
        <p:spPr>
          <a:xfrm>
            <a:off x="136968" y="1429312"/>
            <a:ext cx="1904557" cy="618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5761143-AED7-2747-8FDB-26089003D3BF}"/>
              </a:ext>
            </a:extLst>
          </p:cNvPr>
          <p:cNvSpPr/>
          <p:nvPr/>
        </p:nvSpPr>
        <p:spPr>
          <a:xfrm>
            <a:off x="1498600" y="3634451"/>
            <a:ext cx="590550" cy="1794076"/>
          </a:xfrm>
          <a:prstGeom prst="rect">
            <a:avLst/>
          </a:prstGeom>
          <a:noFill/>
          <a:ln w="38100">
            <a:solidFill>
              <a:srgbClr val="864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202F097-F6A8-C145-8332-26F037AD7EBC}"/>
              </a:ext>
            </a:extLst>
          </p:cNvPr>
          <p:cNvSpPr/>
          <p:nvPr/>
        </p:nvSpPr>
        <p:spPr>
          <a:xfrm>
            <a:off x="2114550" y="2990850"/>
            <a:ext cx="546100" cy="24376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55312F-28A3-F341-A263-22D99EF32ED5}"/>
              </a:ext>
            </a:extLst>
          </p:cNvPr>
          <p:cNvSpPr/>
          <p:nvPr/>
        </p:nvSpPr>
        <p:spPr>
          <a:xfrm>
            <a:off x="2935632" y="4044949"/>
            <a:ext cx="590550" cy="1383577"/>
          </a:xfrm>
          <a:prstGeom prst="rect">
            <a:avLst/>
          </a:prstGeom>
          <a:noFill/>
          <a:ln w="38100">
            <a:solidFill>
              <a:srgbClr val="864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0F2B8B-FE35-234A-849A-57413CC9A066}"/>
              </a:ext>
            </a:extLst>
          </p:cNvPr>
          <p:cNvSpPr/>
          <p:nvPr/>
        </p:nvSpPr>
        <p:spPr>
          <a:xfrm>
            <a:off x="3551582" y="3073400"/>
            <a:ext cx="546100" cy="23551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31B8C33-E1E5-1D43-90C8-0CC00F728EC3}"/>
              </a:ext>
            </a:extLst>
          </p:cNvPr>
          <p:cNvSpPr/>
          <p:nvPr/>
        </p:nvSpPr>
        <p:spPr>
          <a:xfrm>
            <a:off x="4348507" y="4114800"/>
            <a:ext cx="590550" cy="1313726"/>
          </a:xfrm>
          <a:prstGeom prst="rect">
            <a:avLst/>
          </a:prstGeom>
          <a:noFill/>
          <a:ln w="38100">
            <a:solidFill>
              <a:srgbClr val="864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E9DC535-F0B3-7249-AA56-85D64D646AA9}"/>
              </a:ext>
            </a:extLst>
          </p:cNvPr>
          <p:cNvSpPr/>
          <p:nvPr/>
        </p:nvSpPr>
        <p:spPr>
          <a:xfrm>
            <a:off x="4964457" y="3206750"/>
            <a:ext cx="546100" cy="22217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9D2F52D-F013-344A-A56A-A1127CBB9E65}"/>
              </a:ext>
            </a:extLst>
          </p:cNvPr>
          <p:cNvSpPr/>
          <p:nvPr/>
        </p:nvSpPr>
        <p:spPr>
          <a:xfrm>
            <a:off x="5804589" y="4718050"/>
            <a:ext cx="590550" cy="710476"/>
          </a:xfrm>
          <a:prstGeom prst="rect">
            <a:avLst/>
          </a:prstGeom>
          <a:noFill/>
          <a:ln w="38100">
            <a:solidFill>
              <a:srgbClr val="864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399583-3497-F145-B05F-758AD35DACAD}"/>
              </a:ext>
            </a:extLst>
          </p:cNvPr>
          <p:cNvSpPr/>
          <p:nvPr/>
        </p:nvSpPr>
        <p:spPr>
          <a:xfrm>
            <a:off x="6420539" y="3930650"/>
            <a:ext cx="546100" cy="14978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3340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BB2E-73F6-C34B-890E-DB2B2EF77FD4}"/>
              </a:ext>
            </a:extLst>
          </p:cNvPr>
          <p:cNvSpPr>
            <a:spLocks noGrp="1"/>
          </p:cNvSpPr>
          <p:nvPr>
            <p:ph type="title"/>
          </p:nvPr>
        </p:nvSpPr>
        <p:spPr>
          <a:xfrm>
            <a:off x="645160" y="0"/>
            <a:ext cx="10515600" cy="1325563"/>
          </a:xfrm>
        </p:spPr>
        <p:txBody>
          <a:bodyPr/>
          <a:lstStyle/>
          <a:p>
            <a:r>
              <a:rPr lang="en-US" dirty="0">
                <a:solidFill>
                  <a:schemeClr val="bg1"/>
                </a:solidFill>
              </a:rPr>
              <a:t> Abs</a:t>
            </a:r>
            <a:r>
              <a:rPr lang="en-US" dirty="0"/>
              <a:t>olute Mobility: Gender</a:t>
            </a:r>
          </a:p>
        </p:txBody>
      </p:sp>
      <p:pic>
        <p:nvPicPr>
          <p:cNvPr id="6" name="Content Placeholder 5" descr="A screenshot of a cell phone&#10;&#10;Description automatically generated">
            <a:extLst>
              <a:ext uri="{FF2B5EF4-FFF2-40B4-BE49-F238E27FC236}">
                <a16:creationId xmlns:a16="http://schemas.microsoft.com/office/drawing/2014/main" id="{9CB36096-A91C-414B-ADC8-0D2569D0AD00}"/>
              </a:ext>
            </a:extLst>
          </p:cNvPr>
          <p:cNvPicPr>
            <a:picLocks noGrp="1" noChangeAspect="1"/>
          </p:cNvPicPr>
          <p:nvPr>
            <p:ph idx="1"/>
          </p:nvPr>
        </p:nvPicPr>
        <p:blipFill>
          <a:blip r:embed="rId2" r:link="rId3"/>
          <a:stretch>
            <a:fillRect/>
          </a:stretch>
        </p:blipFill>
        <p:spPr>
          <a:xfrm>
            <a:off x="2720634" y="1018146"/>
            <a:ext cx="6750731" cy="5212080"/>
          </a:xfrm>
        </p:spPr>
      </p:pic>
      <p:sp>
        <p:nvSpPr>
          <p:cNvPr id="4" name="Slide Number Placeholder 3">
            <a:extLst>
              <a:ext uri="{FF2B5EF4-FFF2-40B4-BE49-F238E27FC236}">
                <a16:creationId xmlns:a16="http://schemas.microsoft.com/office/drawing/2014/main" id="{366B4041-56A9-DF41-BA13-BA55591C57B6}"/>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7" name="Rectangle 6">
            <a:extLst>
              <a:ext uri="{FF2B5EF4-FFF2-40B4-BE49-F238E27FC236}">
                <a16:creationId xmlns:a16="http://schemas.microsoft.com/office/drawing/2014/main" id="{3B1EED73-2A55-BA4B-842E-6431E02121E9}"/>
              </a:ext>
            </a:extLst>
          </p:cNvPr>
          <p:cNvSpPr/>
          <p:nvPr/>
        </p:nvSpPr>
        <p:spPr>
          <a:xfrm>
            <a:off x="2762252" y="1050925"/>
            <a:ext cx="1597024" cy="618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860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74CC-0257-A34C-936E-C84CB7E6FCC5}"/>
              </a:ext>
            </a:extLst>
          </p:cNvPr>
          <p:cNvSpPr>
            <a:spLocks noGrp="1"/>
          </p:cNvSpPr>
          <p:nvPr>
            <p:ph type="title"/>
          </p:nvPr>
        </p:nvSpPr>
        <p:spPr>
          <a:xfrm>
            <a:off x="868680" y="0"/>
            <a:ext cx="10515600" cy="1325563"/>
          </a:xfrm>
        </p:spPr>
        <p:txBody>
          <a:bodyPr/>
          <a:lstStyle/>
          <a:p>
            <a:r>
              <a:rPr lang="en-US" dirty="0">
                <a:solidFill>
                  <a:schemeClr val="bg1"/>
                </a:solidFill>
              </a:rPr>
              <a:t>Rel</a:t>
            </a:r>
            <a:r>
              <a:rPr lang="en-US" dirty="0"/>
              <a:t>ative Mobility: Gender</a:t>
            </a:r>
          </a:p>
        </p:txBody>
      </p:sp>
      <p:pic>
        <p:nvPicPr>
          <p:cNvPr id="6" name="Content Placeholder 5" descr="A screenshot of a cell phone&#10;&#10;Description automatically generated">
            <a:extLst>
              <a:ext uri="{FF2B5EF4-FFF2-40B4-BE49-F238E27FC236}">
                <a16:creationId xmlns:a16="http://schemas.microsoft.com/office/drawing/2014/main" id="{6E937435-85BA-3E4F-A1BA-7D2C88103FA9}"/>
              </a:ext>
            </a:extLst>
          </p:cNvPr>
          <p:cNvPicPr>
            <a:picLocks noGrp="1" noChangeAspect="1"/>
          </p:cNvPicPr>
          <p:nvPr>
            <p:ph idx="1"/>
          </p:nvPr>
        </p:nvPicPr>
        <p:blipFill>
          <a:blip r:embed="rId2" r:link="rId3"/>
          <a:stretch>
            <a:fillRect/>
          </a:stretch>
        </p:blipFill>
        <p:spPr>
          <a:xfrm>
            <a:off x="408087" y="1234372"/>
            <a:ext cx="11375826" cy="4754880"/>
          </a:xfrm>
        </p:spPr>
      </p:pic>
      <p:sp>
        <p:nvSpPr>
          <p:cNvPr id="4" name="Slide Number Placeholder 3">
            <a:extLst>
              <a:ext uri="{FF2B5EF4-FFF2-40B4-BE49-F238E27FC236}">
                <a16:creationId xmlns:a16="http://schemas.microsoft.com/office/drawing/2014/main" id="{7A040371-C0B2-154C-96FD-D40C7923C610}"/>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7" name="Rectangle 6">
            <a:extLst>
              <a:ext uri="{FF2B5EF4-FFF2-40B4-BE49-F238E27FC236}">
                <a16:creationId xmlns:a16="http://schemas.microsoft.com/office/drawing/2014/main" id="{D2A7CD8F-E447-9546-8B04-BB551E230CC8}"/>
              </a:ext>
            </a:extLst>
          </p:cNvPr>
          <p:cNvSpPr/>
          <p:nvPr/>
        </p:nvSpPr>
        <p:spPr>
          <a:xfrm>
            <a:off x="432243" y="1264212"/>
            <a:ext cx="1796607" cy="618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C28CEA6-1DEB-F647-A017-DB972D70A87E}"/>
              </a:ext>
            </a:extLst>
          </p:cNvPr>
          <p:cNvSpPr/>
          <p:nvPr/>
        </p:nvSpPr>
        <p:spPr>
          <a:xfrm>
            <a:off x="1625600" y="3201105"/>
            <a:ext cx="590550" cy="1887125"/>
          </a:xfrm>
          <a:prstGeom prst="rect">
            <a:avLst/>
          </a:prstGeom>
          <a:noFill/>
          <a:ln w="38100">
            <a:solidFill>
              <a:srgbClr val="864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3E4FDE-CF5C-BD40-817E-CD140A6D64AD}"/>
              </a:ext>
            </a:extLst>
          </p:cNvPr>
          <p:cNvSpPr/>
          <p:nvPr/>
        </p:nvSpPr>
        <p:spPr>
          <a:xfrm>
            <a:off x="2241550" y="3035299"/>
            <a:ext cx="546100" cy="20529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C6466AC-012E-6C49-9FB1-CA338041899A}"/>
              </a:ext>
            </a:extLst>
          </p:cNvPr>
          <p:cNvSpPr/>
          <p:nvPr/>
        </p:nvSpPr>
        <p:spPr>
          <a:xfrm>
            <a:off x="2990850" y="3676650"/>
            <a:ext cx="590550" cy="1383944"/>
          </a:xfrm>
          <a:prstGeom prst="rect">
            <a:avLst/>
          </a:prstGeom>
          <a:noFill/>
          <a:ln w="38100">
            <a:solidFill>
              <a:srgbClr val="864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EFA54F-D38F-E647-9D4D-6FB2CC38887D}"/>
              </a:ext>
            </a:extLst>
          </p:cNvPr>
          <p:cNvSpPr/>
          <p:nvPr/>
        </p:nvSpPr>
        <p:spPr>
          <a:xfrm>
            <a:off x="3606800" y="3498850"/>
            <a:ext cx="546100" cy="15617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5BE5C61-C046-C141-9BDA-8AA63E4C3495}"/>
              </a:ext>
            </a:extLst>
          </p:cNvPr>
          <p:cNvSpPr/>
          <p:nvPr/>
        </p:nvSpPr>
        <p:spPr>
          <a:xfrm>
            <a:off x="4375150" y="3917950"/>
            <a:ext cx="590550" cy="1170280"/>
          </a:xfrm>
          <a:prstGeom prst="rect">
            <a:avLst/>
          </a:prstGeom>
          <a:noFill/>
          <a:ln w="38100">
            <a:solidFill>
              <a:srgbClr val="864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0EE1A4-DCAE-A940-83ED-6248E9E2E945}"/>
              </a:ext>
            </a:extLst>
          </p:cNvPr>
          <p:cNvSpPr/>
          <p:nvPr/>
        </p:nvSpPr>
        <p:spPr>
          <a:xfrm>
            <a:off x="4991100" y="3676650"/>
            <a:ext cx="546100" cy="14115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F102A94-02D4-5E41-BD90-F2519B9387CD}"/>
              </a:ext>
            </a:extLst>
          </p:cNvPr>
          <p:cNvSpPr/>
          <p:nvPr/>
        </p:nvSpPr>
        <p:spPr>
          <a:xfrm>
            <a:off x="5759450" y="4521200"/>
            <a:ext cx="590550" cy="539394"/>
          </a:xfrm>
          <a:prstGeom prst="rect">
            <a:avLst/>
          </a:prstGeom>
          <a:noFill/>
          <a:ln w="38100">
            <a:solidFill>
              <a:srgbClr val="864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9DE385F-B56A-A749-8CC6-811A71927E0C}"/>
              </a:ext>
            </a:extLst>
          </p:cNvPr>
          <p:cNvSpPr/>
          <p:nvPr/>
        </p:nvSpPr>
        <p:spPr>
          <a:xfrm>
            <a:off x="6375400" y="4165600"/>
            <a:ext cx="546100" cy="8949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C0EA9CB-E270-214B-8EB2-5A8BBCEBF41C}"/>
              </a:ext>
            </a:extLst>
          </p:cNvPr>
          <p:cNvSpPr/>
          <p:nvPr/>
        </p:nvSpPr>
        <p:spPr>
          <a:xfrm>
            <a:off x="7131050" y="4413250"/>
            <a:ext cx="590550" cy="647344"/>
          </a:xfrm>
          <a:prstGeom prst="rect">
            <a:avLst/>
          </a:prstGeom>
          <a:noFill/>
          <a:ln w="38100">
            <a:solidFill>
              <a:srgbClr val="864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D85712F-4150-9C45-B0AB-9B4AF17F625A}"/>
              </a:ext>
            </a:extLst>
          </p:cNvPr>
          <p:cNvSpPr/>
          <p:nvPr/>
        </p:nvSpPr>
        <p:spPr>
          <a:xfrm>
            <a:off x="7747000" y="4222750"/>
            <a:ext cx="546100" cy="8378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925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EB8F5-F295-432B-B781-4CE60B59B4EE}"/>
              </a:ext>
            </a:extLst>
          </p:cNvPr>
          <p:cNvSpPr>
            <a:spLocks noGrp="1"/>
          </p:cNvSpPr>
          <p:nvPr>
            <p:ph type="title"/>
          </p:nvPr>
        </p:nvSpPr>
        <p:spPr>
          <a:xfrm>
            <a:off x="831850" y="1709739"/>
            <a:ext cx="10515600" cy="2879724"/>
          </a:xfrm>
        </p:spPr>
        <p:txBody>
          <a:bodyPr>
            <a:normAutofit/>
          </a:bodyPr>
          <a:lstStyle/>
          <a:p>
            <a:r>
              <a:rPr lang="en-US" sz="5400" dirty="0"/>
              <a:t>III. What can we make of this?</a:t>
            </a:r>
          </a:p>
        </p:txBody>
      </p:sp>
      <p:sp>
        <p:nvSpPr>
          <p:cNvPr id="3" name="Text Placeholder 2">
            <a:extLst>
              <a:ext uri="{FF2B5EF4-FFF2-40B4-BE49-F238E27FC236}">
                <a16:creationId xmlns:a16="http://schemas.microsoft.com/office/drawing/2014/main" id="{E357F842-E3DE-4886-95DB-B087920608E0}"/>
              </a:ext>
            </a:extLst>
          </p:cNvPr>
          <p:cNvSpPr>
            <a:spLocks noGrp="1"/>
          </p:cNvSpPr>
          <p:nvPr>
            <p:ph type="body" idx="1"/>
          </p:nvPr>
        </p:nvSpPr>
        <p:spPr/>
        <p:txBody>
          <a:bodyPr/>
          <a:lstStyle/>
          <a:p>
            <a:r>
              <a:rPr lang="en-US" dirty="0"/>
              <a:t>What does the data tell us, and what is to be done?</a:t>
            </a:r>
          </a:p>
        </p:txBody>
      </p:sp>
      <p:sp>
        <p:nvSpPr>
          <p:cNvPr id="4" name="Slide Number Placeholder 3">
            <a:extLst>
              <a:ext uri="{FF2B5EF4-FFF2-40B4-BE49-F238E27FC236}">
                <a16:creationId xmlns:a16="http://schemas.microsoft.com/office/drawing/2014/main" id="{792B447B-CFAA-4EFC-A561-EC77F85268B2}"/>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964155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B542E-F8EE-AC4C-A05D-640C502309E7}"/>
              </a:ext>
            </a:extLst>
          </p:cNvPr>
          <p:cNvSpPr>
            <a:spLocks noGrp="1"/>
          </p:cNvSpPr>
          <p:nvPr>
            <p:ph type="title"/>
          </p:nvPr>
        </p:nvSpPr>
        <p:spPr>
          <a:xfrm>
            <a:off x="817880" y="0"/>
            <a:ext cx="10515600" cy="1325563"/>
          </a:xfrm>
        </p:spPr>
        <p:txBody>
          <a:bodyPr/>
          <a:lstStyle/>
          <a:p>
            <a:r>
              <a:rPr lang="en-US" dirty="0">
                <a:solidFill>
                  <a:schemeClr val="bg1"/>
                </a:solidFill>
              </a:rPr>
              <a:t>Wh</a:t>
            </a:r>
            <a:r>
              <a:rPr lang="en-US" dirty="0"/>
              <a:t>y Should We Care?</a:t>
            </a:r>
          </a:p>
        </p:txBody>
      </p:sp>
      <p:sp>
        <p:nvSpPr>
          <p:cNvPr id="3" name="Content Placeholder 2">
            <a:extLst>
              <a:ext uri="{FF2B5EF4-FFF2-40B4-BE49-F238E27FC236}">
                <a16:creationId xmlns:a16="http://schemas.microsoft.com/office/drawing/2014/main" id="{CE3E7A44-2894-FF47-9CD6-34070455320B}"/>
              </a:ext>
            </a:extLst>
          </p:cNvPr>
          <p:cNvSpPr>
            <a:spLocks noGrp="1"/>
          </p:cNvSpPr>
          <p:nvPr>
            <p:ph sz="half" idx="1"/>
          </p:nvPr>
        </p:nvSpPr>
        <p:spPr>
          <a:xfrm>
            <a:off x="770920" y="1503573"/>
            <a:ext cx="5181600" cy="2501419"/>
          </a:xfrm>
        </p:spPr>
        <p:txBody>
          <a:bodyPr/>
          <a:lstStyle/>
          <a:p>
            <a:r>
              <a:rPr lang="en-US" dirty="0"/>
              <a:t>Efficiency</a:t>
            </a:r>
          </a:p>
          <a:p>
            <a:pPr lvl="1"/>
            <a:r>
              <a:rPr lang="en-US" dirty="0"/>
              <a:t>Does mobility affect economic growth?</a:t>
            </a:r>
          </a:p>
          <a:p>
            <a:pPr lvl="1"/>
            <a:endParaRPr lang="en-US" dirty="0"/>
          </a:p>
        </p:txBody>
      </p:sp>
      <p:sp>
        <p:nvSpPr>
          <p:cNvPr id="4" name="Content Placeholder 3">
            <a:extLst>
              <a:ext uri="{FF2B5EF4-FFF2-40B4-BE49-F238E27FC236}">
                <a16:creationId xmlns:a16="http://schemas.microsoft.com/office/drawing/2014/main" id="{FA8C8A89-C3CD-0740-86F2-BD15DE691C1A}"/>
              </a:ext>
            </a:extLst>
          </p:cNvPr>
          <p:cNvSpPr>
            <a:spLocks noGrp="1"/>
          </p:cNvSpPr>
          <p:nvPr>
            <p:ph sz="half" idx="2"/>
          </p:nvPr>
        </p:nvSpPr>
        <p:spPr>
          <a:xfrm>
            <a:off x="6172200" y="1665980"/>
            <a:ext cx="5181600" cy="2501419"/>
          </a:xfrm>
        </p:spPr>
        <p:txBody>
          <a:bodyPr/>
          <a:lstStyle/>
          <a:p>
            <a:r>
              <a:rPr lang="en-US" dirty="0"/>
              <a:t>Equity</a:t>
            </a:r>
          </a:p>
          <a:p>
            <a:pPr lvl="1"/>
            <a:r>
              <a:rPr lang="en-US" dirty="0"/>
              <a:t>Is there a sense of fairness that is in play here?</a:t>
            </a:r>
          </a:p>
          <a:p>
            <a:pPr lvl="1"/>
            <a:r>
              <a:rPr lang="en-US" dirty="0"/>
              <a:t>Would greater equity provide societal benefits?</a:t>
            </a:r>
          </a:p>
        </p:txBody>
      </p:sp>
      <p:sp>
        <p:nvSpPr>
          <p:cNvPr id="5" name="Slide Number Placeholder 4">
            <a:extLst>
              <a:ext uri="{FF2B5EF4-FFF2-40B4-BE49-F238E27FC236}">
                <a16:creationId xmlns:a16="http://schemas.microsoft.com/office/drawing/2014/main" id="{C7EAB475-F403-C840-9EDE-BF60FCA41281}"/>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7" name="Content Placeholder 2">
            <a:extLst>
              <a:ext uri="{FF2B5EF4-FFF2-40B4-BE49-F238E27FC236}">
                <a16:creationId xmlns:a16="http://schemas.microsoft.com/office/drawing/2014/main" id="{1B449166-E72F-9F47-99B7-E2F424ECDC71}"/>
              </a:ext>
            </a:extLst>
          </p:cNvPr>
          <p:cNvSpPr txBox="1">
            <a:spLocks/>
          </p:cNvSpPr>
          <p:nvPr/>
        </p:nvSpPr>
        <p:spPr>
          <a:xfrm>
            <a:off x="838200" y="4313931"/>
            <a:ext cx="10515600" cy="1172470"/>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Is there a tradeoff or are these concerns reinforcing?</a:t>
            </a:r>
            <a:endParaRPr lang="en-US" dirty="0"/>
          </a:p>
        </p:txBody>
      </p:sp>
    </p:spTree>
    <p:extLst>
      <p:ext uri="{BB962C8B-B14F-4D97-AF65-F5344CB8AC3E}">
        <p14:creationId xmlns:p14="http://schemas.microsoft.com/office/powerpoint/2010/main" val="2742531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AE99E-D892-9A4A-87C2-A50B93B08CC9}"/>
              </a:ext>
            </a:extLst>
          </p:cNvPr>
          <p:cNvSpPr>
            <a:spLocks noGrp="1"/>
          </p:cNvSpPr>
          <p:nvPr>
            <p:ph type="title"/>
          </p:nvPr>
        </p:nvSpPr>
        <p:spPr>
          <a:xfrm>
            <a:off x="746760" y="0"/>
            <a:ext cx="10515600" cy="1325563"/>
          </a:xfrm>
        </p:spPr>
        <p:txBody>
          <a:bodyPr/>
          <a:lstStyle/>
          <a:p>
            <a:r>
              <a:rPr lang="en-US" dirty="0">
                <a:solidFill>
                  <a:schemeClr val="bg1"/>
                </a:solidFill>
              </a:rPr>
              <a:t>Priv</a:t>
            </a:r>
            <a:r>
              <a:rPr lang="en-US" dirty="0"/>
              <a:t>ate Issue with Public Consequences?</a:t>
            </a:r>
          </a:p>
        </p:txBody>
      </p:sp>
      <p:sp>
        <p:nvSpPr>
          <p:cNvPr id="3" name="Content Placeholder 2">
            <a:extLst>
              <a:ext uri="{FF2B5EF4-FFF2-40B4-BE49-F238E27FC236}">
                <a16:creationId xmlns:a16="http://schemas.microsoft.com/office/drawing/2014/main" id="{FD0226E5-5FA2-844F-ADF8-C7925EF50BA4}"/>
              </a:ext>
            </a:extLst>
          </p:cNvPr>
          <p:cNvSpPr>
            <a:spLocks noGrp="1"/>
          </p:cNvSpPr>
          <p:nvPr>
            <p:ph idx="1"/>
          </p:nvPr>
        </p:nvSpPr>
        <p:spPr/>
        <p:txBody>
          <a:bodyPr>
            <a:normAutofit/>
          </a:bodyPr>
          <a:lstStyle/>
          <a:p>
            <a:pPr marL="0" indent="0">
              <a:buNone/>
            </a:pPr>
            <a:r>
              <a:rPr lang="en-US" dirty="0"/>
              <a:t>The “left-behind” and low-to-middle-class malaise</a:t>
            </a:r>
          </a:p>
          <a:p>
            <a:r>
              <a:rPr lang="en-US" b="0" dirty="0">
                <a:solidFill>
                  <a:srgbClr val="2B414D"/>
                </a:solidFill>
              </a:rPr>
              <a:t>Evidence that absolute mobility has dropped the most in the Industrial Midwest, and for men relative to their fathers </a:t>
            </a:r>
          </a:p>
          <a:p>
            <a:pPr lvl="1"/>
            <a:r>
              <a:rPr lang="en-US" dirty="0"/>
              <a:t>These are the groups which revolted against traditional political candidates in 2016 and voted for Trump.</a:t>
            </a:r>
          </a:p>
          <a:p>
            <a:r>
              <a:rPr lang="en-US" b="0" dirty="0">
                <a:solidFill>
                  <a:srgbClr val="2B414D"/>
                </a:solidFill>
              </a:rPr>
              <a:t>Not a uniquely American phenomenon</a:t>
            </a:r>
          </a:p>
          <a:p>
            <a:pPr lvl="1"/>
            <a:r>
              <a:rPr lang="en-US" dirty="0"/>
              <a:t>See Brexit and the rise of populist candidates throughout developed countries.</a:t>
            </a:r>
          </a:p>
          <a:p>
            <a:pPr marL="0" indent="0">
              <a:buNone/>
            </a:pPr>
            <a:endParaRPr lang="en-US" dirty="0"/>
          </a:p>
        </p:txBody>
      </p:sp>
      <p:sp>
        <p:nvSpPr>
          <p:cNvPr id="4" name="Slide Number Placeholder 3">
            <a:extLst>
              <a:ext uri="{FF2B5EF4-FFF2-40B4-BE49-F238E27FC236}">
                <a16:creationId xmlns:a16="http://schemas.microsoft.com/office/drawing/2014/main" id="{9702E48E-A1BC-5447-8B7E-25D420ECC7E4}"/>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2434170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47" y="-2126"/>
            <a:ext cx="10338373" cy="1325563"/>
          </a:xfrm>
        </p:spPr>
        <p:txBody>
          <a:bodyPr/>
          <a:lstStyle/>
          <a:p>
            <a:r>
              <a:rPr lang="en-US" dirty="0">
                <a:solidFill>
                  <a:schemeClr val="bg1"/>
                </a:solidFill>
              </a:rPr>
              <a:t>Abs</a:t>
            </a:r>
            <a:r>
              <a:rPr lang="en-US" dirty="0"/>
              <a:t>olute or Relative Mobility?</a:t>
            </a:r>
          </a:p>
        </p:txBody>
      </p:sp>
      <p:sp>
        <p:nvSpPr>
          <p:cNvPr id="3" name="Content Placeholder 2"/>
          <p:cNvSpPr>
            <a:spLocks noGrp="1"/>
          </p:cNvSpPr>
          <p:nvPr>
            <p:ph sz="half" idx="1"/>
          </p:nvPr>
        </p:nvSpPr>
        <p:spPr>
          <a:xfrm>
            <a:off x="329608" y="1791479"/>
            <a:ext cx="10876457" cy="4002829"/>
          </a:xfrm>
        </p:spPr>
        <p:txBody>
          <a:bodyPr anchor="ctr" anchorCtr="0">
            <a:normAutofit/>
          </a:bodyPr>
          <a:lstStyle/>
          <a:p>
            <a:pPr>
              <a:buFontTx/>
              <a:buChar char="-"/>
            </a:pPr>
            <a:r>
              <a:rPr lang="en-US" b="0" dirty="0">
                <a:solidFill>
                  <a:srgbClr val="2B414D"/>
                </a:solidFill>
              </a:rPr>
              <a:t>Upward </a:t>
            </a:r>
            <a:r>
              <a:rPr lang="en-US" b="0" i="1" dirty="0">
                <a:solidFill>
                  <a:srgbClr val="2B414D"/>
                </a:solidFill>
              </a:rPr>
              <a:t>absolute</a:t>
            </a:r>
            <a:r>
              <a:rPr lang="en-US" b="0" dirty="0">
                <a:solidFill>
                  <a:srgbClr val="2B414D"/>
                </a:solidFill>
              </a:rPr>
              <a:t> mobility of the whole population is unambiguously desirable (it’s hard to defend </a:t>
            </a:r>
            <a:r>
              <a:rPr lang="en-US" b="0" i="1" dirty="0">
                <a:solidFill>
                  <a:srgbClr val="2B414D"/>
                </a:solidFill>
              </a:rPr>
              <a:t>not</a:t>
            </a:r>
            <a:r>
              <a:rPr lang="en-US" b="0" dirty="0">
                <a:solidFill>
                  <a:srgbClr val="2B414D"/>
                </a:solidFill>
              </a:rPr>
              <a:t> wanting everyone to be better off!)</a:t>
            </a:r>
          </a:p>
          <a:p>
            <a:pPr marL="457200" lvl="1" indent="0">
              <a:buNone/>
            </a:pPr>
            <a:r>
              <a:rPr lang="en-US" dirty="0"/>
              <a:t>The fact that half the population is treading water should worry us.</a:t>
            </a:r>
          </a:p>
          <a:p>
            <a:pPr lvl="1">
              <a:buFontTx/>
              <a:buChar char="-"/>
            </a:pPr>
            <a:endParaRPr lang="en-US" b="0" dirty="0">
              <a:solidFill>
                <a:srgbClr val="2B414D"/>
              </a:solidFill>
            </a:endParaRPr>
          </a:p>
          <a:p>
            <a:pPr>
              <a:buFontTx/>
              <a:buChar char="-"/>
            </a:pPr>
            <a:r>
              <a:rPr lang="en-US" b="0" dirty="0">
                <a:solidFill>
                  <a:srgbClr val="2B414D"/>
                </a:solidFill>
              </a:rPr>
              <a:t>But, </a:t>
            </a:r>
            <a:r>
              <a:rPr lang="en-US" b="0" i="1" dirty="0">
                <a:solidFill>
                  <a:srgbClr val="2B414D"/>
                </a:solidFill>
              </a:rPr>
              <a:t>relative</a:t>
            </a:r>
            <a:r>
              <a:rPr lang="en-US" b="0" dirty="0">
                <a:solidFill>
                  <a:srgbClr val="2B414D"/>
                </a:solidFill>
              </a:rPr>
              <a:t> mobility is a </a:t>
            </a:r>
            <a:r>
              <a:rPr lang="en-US" b="0" i="1" dirty="0">
                <a:solidFill>
                  <a:srgbClr val="2B414D"/>
                </a:solidFill>
              </a:rPr>
              <a:t>zero-sum game</a:t>
            </a:r>
            <a:r>
              <a:rPr lang="en-US" b="0" dirty="0">
                <a:solidFill>
                  <a:srgbClr val="2B414D"/>
                </a:solidFill>
              </a:rPr>
              <a:t>: for some people to rank higher than their parents did, others have to rank </a:t>
            </a:r>
            <a:r>
              <a:rPr lang="en-US" b="0" i="1" dirty="0">
                <a:solidFill>
                  <a:srgbClr val="2B414D"/>
                </a:solidFill>
              </a:rPr>
              <a:t>lower.</a:t>
            </a:r>
            <a:r>
              <a:rPr lang="en-US" b="0" dirty="0">
                <a:solidFill>
                  <a:srgbClr val="2B414D"/>
                </a:solidFill>
              </a:rPr>
              <a:t> </a:t>
            </a:r>
          </a:p>
          <a:p>
            <a:pPr marL="457200" lvl="1" indent="0">
              <a:buNone/>
            </a:pPr>
            <a:r>
              <a:rPr lang="en-US" b="0" dirty="0">
                <a:solidFill>
                  <a:srgbClr val="2B414D"/>
                </a:solidFill>
              </a:rPr>
              <a:t>Why is social churn desirable? (Is it?!)</a:t>
            </a:r>
          </a:p>
          <a:p>
            <a:pPr marL="457200" lvl="1" indent="0">
              <a:buNone/>
            </a:pPr>
            <a:r>
              <a:rPr lang="en-US" b="0" dirty="0">
                <a:solidFill>
                  <a:srgbClr val="2B414D"/>
                </a:solidFill>
              </a:rPr>
              <a:t>Are people not merely being petty when, after getting a raise, they are displeased to find out that a coworker got a bigger raise? </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CB994391-A037-42D0-906C-187BB297664B}"/>
              </a:ext>
            </a:extLst>
          </p:cNvPr>
          <p:cNvSpPr>
            <a:spLocks noGrp="1"/>
          </p:cNvSpPr>
          <p:nvPr>
            <p:ph type="sldNum" sz="quarter" idx="12"/>
          </p:nvPr>
        </p:nvSpPr>
        <p:spPr/>
        <p:txBody>
          <a:bodyPr/>
          <a:lstStyle/>
          <a:p>
            <a:fld id="{D9F085D5-EC86-4F6A-B501-C1359CB39116}" type="slidenum">
              <a:rPr lang="en-US" smtClean="0"/>
              <a:pPr/>
              <a:t>48</a:t>
            </a:fld>
            <a:endParaRPr lang="en-US" dirty="0"/>
          </a:p>
        </p:txBody>
      </p:sp>
      <p:cxnSp>
        <p:nvCxnSpPr>
          <p:cNvPr id="7" name="Straight Connector 6">
            <a:extLst>
              <a:ext uri="{FF2B5EF4-FFF2-40B4-BE49-F238E27FC236}">
                <a16:creationId xmlns:a16="http://schemas.microsoft.com/office/drawing/2014/main" id="{9282F4B6-A172-4E44-9BB2-C7E8C87349DA}"/>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16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556" y="29998"/>
            <a:ext cx="10338373" cy="1325563"/>
          </a:xfrm>
        </p:spPr>
        <p:txBody>
          <a:bodyPr/>
          <a:lstStyle/>
          <a:p>
            <a:r>
              <a:rPr lang="en-US" dirty="0">
                <a:solidFill>
                  <a:schemeClr val="bg1"/>
                </a:solidFill>
              </a:rPr>
              <a:t>Is P</a:t>
            </a:r>
            <a:r>
              <a:rPr lang="en-US" dirty="0"/>
              <a:t>ERFECT Relative Mobility Desirable?</a:t>
            </a:r>
          </a:p>
        </p:txBody>
      </p:sp>
      <p:sp>
        <p:nvSpPr>
          <p:cNvPr id="3" name="Content Placeholder 2"/>
          <p:cNvSpPr>
            <a:spLocks noGrp="1"/>
          </p:cNvSpPr>
          <p:nvPr>
            <p:ph sz="half" idx="1"/>
          </p:nvPr>
        </p:nvSpPr>
        <p:spPr>
          <a:xfrm>
            <a:off x="329608" y="1791479"/>
            <a:ext cx="10876457" cy="4002829"/>
          </a:xfrm>
        </p:spPr>
        <p:txBody>
          <a:bodyPr anchor="ctr" anchorCtr="0">
            <a:normAutofit/>
          </a:bodyPr>
          <a:lstStyle/>
          <a:p>
            <a:pPr marL="0" indent="0">
              <a:buNone/>
            </a:pPr>
            <a:r>
              <a:rPr lang="en-US" b="0" dirty="0">
                <a:solidFill>
                  <a:srgbClr val="2B414D"/>
                </a:solidFill>
              </a:rPr>
              <a:t>There are persuasive arguments why </a:t>
            </a:r>
            <a:r>
              <a:rPr lang="en-US" b="0" i="1" u="sng" dirty="0">
                <a:solidFill>
                  <a:srgbClr val="2B414D"/>
                </a:solidFill>
              </a:rPr>
              <a:t>perfect </a:t>
            </a:r>
            <a:r>
              <a:rPr lang="en-US" b="0" u="sng" dirty="0">
                <a:solidFill>
                  <a:srgbClr val="2B414D"/>
                </a:solidFill>
              </a:rPr>
              <a:t>relative mobility is sub-optimal</a:t>
            </a:r>
            <a:r>
              <a:rPr lang="en-US" b="0" dirty="0">
                <a:solidFill>
                  <a:srgbClr val="2B414D"/>
                </a:solidFill>
              </a:rPr>
              <a:t>: (i.e. we shouldn’t expect children’s outcomes to be entirely uncorrelated with their parents’):</a:t>
            </a:r>
          </a:p>
          <a:p>
            <a:pPr lvl="1">
              <a:buFontTx/>
              <a:buChar char="-"/>
            </a:pPr>
            <a:r>
              <a:rPr lang="en-US" sz="2600" i="1" dirty="0"/>
              <a:t>Fairness argument</a:t>
            </a:r>
            <a:r>
              <a:rPr lang="en-US" sz="2600" dirty="0"/>
              <a:t>: highly skilled parents earn higher incomes, and they also have--on average--more highly-skilled children, who thus deserve higher earnings.</a:t>
            </a:r>
          </a:p>
          <a:p>
            <a:pPr lvl="1">
              <a:buFontTx/>
              <a:buChar char="-"/>
            </a:pPr>
            <a:r>
              <a:rPr lang="en-US" sz="2600" dirty="0"/>
              <a:t>What’s more, it is better for everyone if talent is recognized, so that resources can be put to the most efficient use</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CB994391-A037-42D0-906C-187BB297664B}"/>
              </a:ext>
            </a:extLst>
          </p:cNvPr>
          <p:cNvSpPr>
            <a:spLocks noGrp="1"/>
          </p:cNvSpPr>
          <p:nvPr>
            <p:ph type="sldNum" sz="quarter" idx="12"/>
          </p:nvPr>
        </p:nvSpPr>
        <p:spPr/>
        <p:txBody>
          <a:bodyPr/>
          <a:lstStyle/>
          <a:p>
            <a:fld id="{D9F085D5-EC86-4F6A-B501-C1359CB39116}" type="slidenum">
              <a:rPr lang="en-US" smtClean="0"/>
              <a:pPr/>
              <a:t>49</a:t>
            </a:fld>
            <a:endParaRPr lang="en-US" dirty="0"/>
          </a:p>
        </p:txBody>
      </p:sp>
      <p:cxnSp>
        <p:nvCxnSpPr>
          <p:cNvPr id="7" name="Straight Connector 6">
            <a:extLst>
              <a:ext uri="{FF2B5EF4-FFF2-40B4-BE49-F238E27FC236}">
                <a16:creationId xmlns:a16="http://schemas.microsoft.com/office/drawing/2014/main" id="{9282F4B6-A172-4E44-9BB2-C7E8C87349DA}"/>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785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AE4E16-0EA1-40DB-A268-EDEE8E15754E}"/>
              </a:ext>
            </a:extLst>
          </p:cNvPr>
          <p:cNvPicPr>
            <a:picLocks noChangeAspect="1"/>
          </p:cNvPicPr>
          <p:nvPr/>
        </p:nvPicPr>
        <p:blipFill>
          <a:blip r:embed="rId3"/>
          <a:stretch>
            <a:fillRect/>
          </a:stretch>
        </p:blipFill>
        <p:spPr>
          <a:xfrm>
            <a:off x="5743021" y="1672447"/>
            <a:ext cx="5176348" cy="3667207"/>
          </a:xfrm>
          <a:prstGeom prst="rect">
            <a:avLst/>
          </a:prstGeom>
        </p:spPr>
      </p:pic>
      <p:pic>
        <p:nvPicPr>
          <p:cNvPr id="11" name="Picture 10">
            <a:extLst>
              <a:ext uri="{FF2B5EF4-FFF2-40B4-BE49-F238E27FC236}">
                <a16:creationId xmlns:a16="http://schemas.microsoft.com/office/drawing/2014/main" id="{61076278-44AD-48A9-8F33-D395C3CC1B8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022906" y="1304246"/>
            <a:ext cx="3720115" cy="3502952"/>
          </a:xfrm>
          <a:prstGeom prst="rect">
            <a:avLst/>
          </a:prstGeom>
        </p:spPr>
      </p:pic>
      <p:sp>
        <p:nvSpPr>
          <p:cNvPr id="2" name="Title 1"/>
          <p:cNvSpPr>
            <a:spLocks noGrp="1"/>
          </p:cNvSpPr>
          <p:nvPr>
            <p:ph type="ctrTitle"/>
          </p:nvPr>
        </p:nvSpPr>
        <p:spPr>
          <a:xfrm>
            <a:off x="1272631" y="2370601"/>
            <a:ext cx="9144000" cy="1289761"/>
          </a:xfrm>
        </p:spPr>
        <p:txBody>
          <a:bodyPr anchor="ctr" anchorCtr="0"/>
          <a:lstStyle/>
          <a:p>
            <a:r>
              <a:rPr lang="en-US" dirty="0">
                <a:solidFill>
                  <a:schemeClr val="bg1"/>
                </a:solidFill>
              </a:rPr>
              <a:t>Economic mobility</a:t>
            </a:r>
          </a:p>
        </p:txBody>
      </p:sp>
      <p:sp>
        <p:nvSpPr>
          <p:cNvPr id="3" name="Subtitle 2"/>
          <p:cNvSpPr>
            <a:spLocks noGrp="1"/>
          </p:cNvSpPr>
          <p:nvPr>
            <p:ph type="subTitle" idx="1"/>
          </p:nvPr>
        </p:nvSpPr>
        <p:spPr>
          <a:xfrm>
            <a:off x="1413638" y="5983030"/>
            <a:ext cx="9144000" cy="874970"/>
          </a:xfrm>
        </p:spPr>
        <p:txBody>
          <a:bodyPr>
            <a:normAutofit/>
          </a:bodyPr>
          <a:lstStyle/>
          <a:p>
            <a:pPr>
              <a:lnSpc>
                <a:spcPct val="100000"/>
              </a:lnSpc>
              <a:spcBef>
                <a:spcPts val="0"/>
              </a:spcBef>
            </a:pPr>
            <a:r>
              <a:rPr lang="en-US" sz="3200" b="1" dirty="0">
                <a:solidFill>
                  <a:schemeClr val="bg1"/>
                </a:solidFill>
              </a:rPr>
              <a:t>&lt;location/audience&gt;</a:t>
            </a:r>
          </a:p>
          <a:p>
            <a:pPr>
              <a:lnSpc>
                <a:spcPct val="100000"/>
              </a:lnSpc>
              <a:spcBef>
                <a:spcPts val="0"/>
              </a:spcBef>
            </a:pPr>
            <a:r>
              <a:rPr lang="en-US" sz="1800" b="1" dirty="0">
                <a:solidFill>
                  <a:schemeClr val="bg1"/>
                </a:solidFill>
              </a:rPr>
              <a:t>&lt;date&gt;</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5</a:t>
            </a:fld>
            <a:endParaRPr lang="en-US" dirty="0"/>
          </a:p>
        </p:txBody>
      </p:sp>
      <p:pic>
        <p:nvPicPr>
          <p:cNvPr id="6" name="Picture 5">
            <a:extLst>
              <a:ext uri="{FF2B5EF4-FFF2-40B4-BE49-F238E27FC236}">
                <a16:creationId xmlns:a16="http://schemas.microsoft.com/office/drawing/2014/main" id="{E3739F97-2E48-4EBF-904D-C4533E495050}"/>
              </a:ext>
            </a:extLst>
          </p:cNvPr>
          <p:cNvPicPr>
            <a:picLocks noChangeAspect="1"/>
          </p:cNvPicPr>
          <p:nvPr/>
        </p:nvPicPr>
        <p:blipFill>
          <a:blip r:embed="rId6"/>
          <a:stretch>
            <a:fillRect/>
          </a:stretch>
        </p:blipFill>
        <p:spPr>
          <a:xfrm>
            <a:off x="3238502" y="351746"/>
            <a:ext cx="5714996" cy="952500"/>
          </a:xfrm>
          <a:prstGeom prst="rect">
            <a:avLst/>
          </a:prstGeom>
        </p:spPr>
      </p:pic>
      <p:sp>
        <p:nvSpPr>
          <p:cNvPr id="4" name="TextBox 3">
            <a:extLst>
              <a:ext uri="{FF2B5EF4-FFF2-40B4-BE49-F238E27FC236}">
                <a16:creationId xmlns:a16="http://schemas.microsoft.com/office/drawing/2014/main" id="{C43F742F-1C14-2F4B-B5B8-9D313DAC47AE}"/>
              </a:ext>
            </a:extLst>
          </p:cNvPr>
          <p:cNvSpPr txBox="1"/>
          <p:nvPr/>
        </p:nvSpPr>
        <p:spPr>
          <a:xfrm>
            <a:off x="1816541" y="4748692"/>
            <a:ext cx="4279459" cy="1846659"/>
          </a:xfrm>
          <a:prstGeom prst="rect">
            <a:avLst/>
          </a:prstGeom>
          <a:noFill/>
        </p:spPr>
        <p:txBody>
          <a:bodyPr wrap="square" rtlCol="0">
            <a:spAutoFit/>
          </a:bodyPr>
          <a:lstStyle/>
          <a:p>
            <a:pPr algn="ctr"/>
            <a:r>
              <a:rPr lang="en-US" sz="2400" dirty="0"/>
              <a:t>Kathryn Wilson, Ph.D.</a:t>
            </a:r>
          </a:p>
          <a:p>
            <a:pPr algn="ctr"/>
            <a:endParaRPr lang="en-US" sz="2400" dirty="0"/>
          </a:p>
          <a:p>
            <a:pPr algn="ctr"/>
            <a:r>
              <a:rPr lang="en-US" sz="2400" dirty="0"/>
              <a:t>American University</a:t>
            </a:r>
          </a:p>
          <a:p>
            <a:pPr algn="ctr"/>
            <a:r>
              <a:rPr lang="en-US" sz="2400" dirty="0"/>
              <a:t>April 22, 2022</a:t>
            </a:r>
            <a:endParaRPr lang="en-US" sz="2000" dirty="0"/>
          </a:p>
          <a:p>
            <a:pPr algn="ctr"/>
            <a:endParaRPr lang="en-US" dirty="0"/>
          </a:p>
        </p:txBody>
      </p:sp>
    </p:spTree>
    <p:extLst>
      <p:ext uri="{BB962C8B-B14F-4D97-AF65-F5344CB8AC3E}">
        <p14:creationId xmlns:p14="http://schemas.microsoft.com/office/powerpoint/2010/main" val="32846958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38" y="-2126"/>
            <a:ext cx="10338373" cy="1325563"/>
          </a:xfrm>
        </p:spPr>
        <p:txBody>
          <a:bodyPr/>
          <a:lstStyle/>
          <a:p>
            <a:r>
              <a:rPr lang="en-US" dirty="0">
                <a:solidFill>
                  <a:schemeClr val="bg1"/>
                </a:solidFill>
              </a:rPr>
              <a:t>Is Z</a:t>
            </a:r>
            <a:r>
              <a:rPr lang="en-US" dirty="0"/>
              <a:t>ERO Relative Mobility Desirable?</a:t>
            </a:r>
          </a:p>
        </p:txBody>
      </p:sp>
      <p:sp>
        <p:nvSpPr>
          <p:cNvPr id="3" name="Content Placeholder 2"/>
          <p:cNvSpPr>
            <a:spLocks noGrp="1"/>
          </p:cNvSpPr>
          <p:nvPr>
            <p:ph sz="half" idx="1"/>
          </p:nvPr>
        </p:nvSpPr>
        <p:spPr>
          <a:xfrm>
            <a:off x="329608" y="1579417"/>
            <a:ext cx="10664457" cy="4417345"/>
          </a:xfrm>
        </p:spPr>
        <p:txBody>
          <a:bodyPr anchor="ctr" anchorCtr="0">
            <a:normAutofit/>
          </a:bodyPr>
          <a:lstStyle/>
          <a:p>
            <a:pPr marL="0" indent="0">
              <a:buNone/>
            </a:pPr>
            <a:r>
              <a:rPr lang="en-US" b="0" dirty="0">
                <a:solidFill>
                  <a:srgbClr val="2B414D"/>
                </a:solidFill>
              </a:rPr>
              <a:t>Similarly, there are arguments why </a:t>
            </a:r>
            <a:r>
              <a:rPr lang="en-US" b="0" i="1" u="sng" dirty="0">
                <a:solidFill>
                  <a:srgbClr val="2B414D"/>
                </a:solidFill>
              </a:rPr>
              <a:t>zero</a:t>
            </a:r>
            <a:r>
              <a:rPr lang="en-US" b="0" u="sng" dirty="0">
                <a:solidFill>
                  <a:srgbClr val="2B414D"/>
                </a:solidFill>
              </a:rPr>
              <a:t> relative mobility is sub-optimal</a:t>
            </a:r>
            <a:r>
              <a:rPr lang="en-US" b="0" dirty="0">
                <a:solidFill>
                  <a:srgbClr val="2B414D"/>
                </a:solidFill>
              </a:rPr>
              <a:t>:</a:t>
            </a:r>
          </a:p>
          <a:p>
            <a:pPr lvl="1">
              <a:buFontTx/>
              <a:buChar char="-"/>
            </a:pPr>
            <a:r>
              <a:rPr lang="en-US" i="1" dirty="0"/>
              <a:t>Fairness</a:t>
            </a:r>
            <a:r>
              <a:rPr lang="en-US" dirty="0"/>
              <a:t>: it is highly unlikely that </a:t>
            </a:r>
            <a:r>
              <a:rPr lang="en-US" i="1" dirty="0"/>
              <a:t>zero </a:t>
            </a:r>
            <a:r>
              <a:rPr lang="en-US" dirty="0"/>
              <a:t>relative mobility is ever </a:t>
            </a:r>
            <a:r>
              <a:rPr lang="en-US" i="1" dirty="0"/>
              <a:t>fair</a:t>
            </a:r>
            <a:r>
              <a:rPr lang="en-US" dirty="0"/>
              <a:t>, since two extreme conditions would have to be met:</a:t>
            </a:r>
          </a:p>
          <a:p>
            <a:pPr lvl="2">
              <a:buFontTx/>
              <a:buChar char="-"/>
            </a:pPr>
            <a:r>
              <a:rPr lang="en-US" sz="2000" dirty="0"/>
              <a:t>Parental generation outcomes would have had to be perfectly fair </a:t>
            </a:r>
          </a:p>
          <a:p>
            <a:pPr lvl="2">
              <a:buFontTx/>
              <a:buChar char="-"/>
            </a:pPr>
            <a:r>
              <a:rPr lang="en-US" sz="2000" dirty="0"/>
              <a:t>Abilities, traits, and effort would have to be perfectly correlated across generations</a:t>
            </a:r>
          </a:p>
          <a:p>
            <a:pPr lvl="2">
              <a:buFontTx/>
              <a:buChar char="-"/>
            </a:pPr>
            <a:endParaRPr lang="en-US" sz="2000" dirty="0"/>
          </a:p>
          <a:p>
            <a:pPr lvl="1">
              <a:buFontTx/>
              <a:buChar char="-"/>
            </a:pPr>
            <a:r>
              <a:rPr lang="en-US" i="1" dirty="0"/>
              <a:t>Instrumental</a:t>
            </a:r>
            <a:r>
              <a:rPr lang="en-US" dirty="0"/>
              <a:t>: a perfectly rigid society is one where people feel powerless.</a:t>
            </a:r>
          </a:p>
          <a:p>
            <a:pPr marL="914400" lvl="2" indent="0">
              <a:buNone/>
            </a:pPr>
            <a:r>
              <a:rPr lang="en-US" sz="2000" dirty="0"/>
              <a:t>They think the game is “rigged”, and from this follows civic disengagement, slow economic growth, social unrest, etc.</a:t>
            </a:r>
          </a:p>
        </p:txBody>
      </p:sp>
      <p:sp>
        <p:nvSpPr>
          <p:cNvPr id="4" name="Slide Number Placeholder 3">
            <a:extLst>
              <a:ext uri="{FF2B5EF4-FFF2-40B4-BE49-F238E27FC236}">
                <a16:creationId xmlns:a16="http://schemas.microsoft.com/office/drawing/2014/main" id="{CB994391-A037-42D0-906C-187BB297664B}"/>
              </a:ext>
            </a:extLst>
          </p:cNvPr>
          <p:cNvSpPr>
            <a:spLocks noGrp="1"/>
          </p:cNvSpPr>
          <p:nvPr>
            <p:ph type="sldNum" sz="quarter" idx="12"/>
          </p:nvPr>
        </p:nvSpPr>
        <p:spPr/>
        <p:txBody>
          <a:bodyPr/>
          <a:lstStyle/>
          <a:p>
            <a:fld id="{D9F085D5-EC86-4F6A-B501-C1359CB39116}" type="slidenum">
              <a:rPr lang="en-US" smtClean="0"/>
              <a:pPr/>
              <a:t>50</a:t>
            </a:fld>
            <a:endParaRPr lang="en-US" dirty="0"/>
          </a:p>
        </p:txBody>
      </p:sp>
      <p:cxnSp>
        <p:nvCxnSpPr>
          <p:cNvPr id="7" name="Straight Connector 6">
            <a:extLst>
              <a:ext uri="{FF2B5EF4-FFF2-40B4-BE49-F238E27FC236}">
                <a16:creationId xmlns:a16="http://schemas.microsoft.com/office/drawing/2014/main" id="{9282F4B6-A172-4E44-9BB2-C7E8C87349DA}"/>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385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465" y="-2126"/>
            <a:ext cx="10515600" cy="1325563"/>
          </a:xfrm>
        </p:spPr>
        <p:txBody>
          <a:bodyPr/>
          <a:lstStyle/>
          <a:p>
            <a:r>
              <a:rPr lang="en-US" i="1" dirty="0">
                <a:solidFill>
                  <a:schemeClr val="bg1"/>
                </a:solidFill>
              </a:rPr>
              <a:t>Ho</a:t>
            </a:r>
            <a:r>
              <a:rPr lang="en-US" i="1" dirty="0"/>
              <a:t>w Much</a:t>
            </a:r>
            <a:r>
              <a:rPr lang="en-US" dirty="0"/>
              <a:t> Relative Mobility is Desirable?</a:t>
            </a:r>
          </a:p>
        </p:txBody>
      </p:sp>
      <p:sp>
        <p:nvSpPr>
          <p:cNvPr id="3" name="Content Placeholder 2"/>
          <p:cNvSpPr>
            <a:spLocks noGrp="1"/>
          </p:cNvSpPr>
          <p:nvPr>
            <p:ph sz="half" idx="1"/>
          </p:nvPr>
        </p:nvSpPr>
        <p:spPr>
          <a:xfrm>
            <a:off x="329608" y="1488322"/>
            <a:ext cx="10664457" cy="4723129"/>
          </a:xfrm>
        </p:spPr>
        <p:txBody>
          <a:bodyPr anchor="ctr" anchorCtr="0">
            <a:normAutofit/>
          </a:bodyPr>
          <a:lstStyle/>
          <a:p>
            <a:pPr marL="0" indent="0">
              <a:buNone/>
            </a:pPr>
            <a:r>
              <a:rPr lang="en-US" sz="2400" b="0" dirty="0">
                <a:solidFill>
                  <a:srgbClr val="2B414D"/>
                </a:solidFill>
              </a:rPr>
              <a:t>If perfect mobility is too much and zero is too little, it seems reasonable to ask:</a:t>
            </a:r>
          </a:p>
          <a:p>
            <a:pPr marL="0" indent="0">
              <a:buNone/>
            </a:pPr>
            <a:r>
              <a:rPr lang="en-US" dirty="0">
                <a:solidFill>
                  <a:srgbClr val="2B414D"/>
                </a:solidFill>
              </a:rPr>
              <a:t>What is the </a:t>
            </a:r>
            <a:r>
              <a:rPr lang="en-US" i="1" dirty="0">
                <a:solidFill>
                  <a:srgbClr val="2B414D"/>
                </a:solidFill>
              </a:rPr>
              <a:t>optimal</a:t>
            </a:r>
            <a:r>
              <a:rPr lang="en-US" dirty="0">
                <a:solidFill>
                  <a:srgbClr val="2B414D"/>
                </a:solidFill>
              </a:rPr>
              <a:t> level of relative mobility?</a:t>
            </a:r>
          </a:p>
          <a:p>
            <a:pPr marL="457200" lvl="1" indent="0">
              <a:buNone/>
            </a:pPr>
            <a:r>
              <a:rPr lang="en-US" b="0" dirty="0"/>
              <a:t>This is a hard question, one which we may not be able to answer. </a:t>
            </a:r>
          </a:p>
          <a:p>
            <a:pPr marL="457200" lvl="1" indent="0">
              <a:buNone/>
            </a:pPr>
            <a:endParaRPr lang="en-US" dirty="0"/>
          </a:p>
          <a:p>
            <a:pPr marL="457200" lvl="1" indent="0">
              <a:buNone/>
            </a:pPr>
            <a:r>
              <a:rPr lang="en-US" b="0" dirty="0"/>
              <a:t>Luckily, it’s almost as useful to ask a less ambitious question:</a:t>
            </a:r>
          </a:p>
          <a:p>
            <a:pPr marL="0" indent="0">
              <a:buNone/>
            </a:pPr>
            <a:r>
              <a:rPr lang="en-US" dirty="0">
                <a:solidFill>
                  <a:srgbClr val="2B414D"/>
                </a:solidFill>
              </a:rPr>
              <a:t>Is current relative mobility too low (or too high)?</a:t>
            </a:r>
          </a:p>
          <a:p>
            <a:pPr marL="457200" lvl="1" indent="0">
              <a:buNone/>
            </a:pPr>
            <a:r>
              <a:rPr lang="en-US" dirty="0"/>
              <a:t>The answer would suggest the best incremental steps to take towards a better outcome, and policy changes are best done in incremental steps in any case.</a:t>
            </a:r>
            <a:endParaRPr lang="en-US" b="0" dirty="0"/>
          </a:p>
        </p:txBody>
      </p:sp>
      <p:sp>
        <p:nvSpPr>
          <p:cNvPr id="4" name="Slide Number Placeholder 3">
            <a:extLst>
              <a:ext uri="{FF2B5EF4-FFF2-40B4-BE49-F238E27FC236}">
                <a16:creationId xmlns:a16="http://schemas.microsoft.com/office/drawing/2014/main" id="{CB994391-A037-42D0-906C-187BB297664B}"/>
              </a:ext>
            </a:extLst>
          </p:cNvPr>
          <p:cNvSpPr>
            <a:spLocks noGrp="1"/>
          </p:cNvSpPr>
          <p:nvPr>
            <p:ph type="sldNum" sz="quarter" idx="12"/>
          </p:nvPr>
        </p:nvSpPr>
        <p:spPr/>
        <p:txBody>
          <a:bodyPr/>
          <a:lstStyle/>
          <a:p>
            <a:fld id="{D9F085D5-EC86-4F6A-B501-C1359CB39116}" type="slidenum">
              <a:rPr lang="en-US" smtClean="0"/>
              <a:pPr/>
              <a:t>51</a:t>
            </a:fld>
            <a:endParaRPr lang="en-US" dirty="0"/>
          </a:p>
        </p:txBody>
      </p:sp>
      <p:cxnSp>
        <p:nvCxnSpPr>
          <p:cNvPr id="7" name="Straight Connector 6">
            <a:extLst>
              <a:ext uri="{FF2B5EF4-FFF2-40B4-BE49-F238E27FC236}">
                <a16:creationId xmlns:a16="http://schemas.microsoft.com/office/drawing/2014/main" id="{9282F4B6-A172-4E44-9BB2-C7E8C87349DA}"/>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8077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480" y="36785"/>
            <a:ext cx="10515600" cy="1325563"/>
          </a:xfrm>
        </p:spPr>
        <p:txBody>
          <a:bodyPr/>
          <a:lstStyle/>
          <a:p>
            <a:r>
              <a:rPr lang="en-US" dirty="0">
                <a:solidFill>
                  <a:schemeClr val="bg1"/>
                </a:solidFill>
              </a:rPr>
              <a:t>Ho</a:t>
            </a:r>
            <a:r>
              <a:rPr lang="en-US" dirty="0"/>
              <a:t>w is the Mobility Porridge?</a:t>
            </a:r>
          </a:p>
        </p:txBody>
      </p:sp>
      <p:sp>
        <p:nvSpPr>
          <p:cNvPr id="3" name="Content Placeholder 2"/>
          <p:cNvSpPr>
            <a:spLocks noGrp="1"/>
          </p:cNvSpPr>
          <p:nvPr>
            <p:ph sz="half" idx="1"/>
          </p:nvPr>
        </p:nvSpPr>
        <p:spPr>
          <a:xfrm>
            <a:off x="573930" y="1809339"/>
            <a:ext cx="10515599" cy="3934985"/>
          </a:xfrm>
        </p:spPr>
        <p:txBody>
          <a:bodyPr anchor="ctr" anchorCtr="0">
            <a:normAutofit fontScale="92500" lnSpcReduction="20000"/>
          </a:bodyPr>
          <a:lstStyle/>
          <a:p>
            <a:pPr marL="0" indent="0">
              <a:buNone/>
            </a:pPr>
            <a:r>
              <a:rPr lang="en-US" dirty="0"/>
              <a:t>How might we answer the second question (is mobility too low/ too high)?</a:t>
            </a:r>
          </a:p>
          <a:p>
            <a:pPr lvl="1">
              <a:buFontTx/>
              <a:buChar char="-"/>
            </a:pPr>
            <a:r>
              <a:rPr lang="en-US" dirty="0"/>
              <a:t>Common sense judgement</a:t>
            </a:r>
          </a:p>
          <a:p>
            <a:pPr lvl="2">
              <a:buFontTx/>
              <a:buChar char="-"/>
            </a:pPr>
            <a:r>
              <a:rPr lang="en-US" dirty="0"/>
              <a:t>E.g. is it plausible that – due to merit alone – a child from the top 1% would be 77 times as likely to attend an Ivy League school than a child from the bottom quintile?</a:t>
            </a:r>
          </a:p>
          <a:p>
            <a:pPr marL="914400" lvl="2" indent="0">
              <a:buNone/>
            </a:pPr>
            <a:r>
              <a:rPr lang="en-US" dirty="0"/>
              <a:t>	What if the likelihood was 5-fold?</a:t>
            </a:r>
          </a:p>
          <a:p>
            <a:pPr lvl="2">
              <a:buFontTx/>
              <a:buChar char="-"/>
            </a:pPr>
            <a:endParaRPr lang="en-US" dirty="0"/>
          </a:p>
          <a:p>
            <a:pPr lvl="2">
              <a:buFontTx/>
              <a:buChar char="-"/>
            </a:pPr>
            <a:r>
              <a:rPr lang="en-US" dirty="0"/>
              <a:t>Forget merit: is it </a:t>
            </a:r>
            <a:r>
              <a:rPr lang="en-US" i="1" dirty="0"/>
              <a:t>wise</a:t>
            </a:r>
            <a:r>
              <a:rPr lang="en-US" dirty="0"/>
              <a:t> for a society to exclude large segments of the population from the circles of its future leaders?</a:t>
            </a:r>
          </a:p>
          <a:p>
            <a:pPr lvl="2">
              <a:buFontTx/>
              <a:buChar char="-"/>
            </a:pPr>
            <a:endParaRPr lang="en-US" dirty="0"/>
          </a:p>
          <a:p>
            <a:pPr lvl="1">
              <a:buFontTx/>
              <a:buChar char="-"/>
            </a:pPr>
            <a:r>
              <a:rPr lang="en-US" dirty="0"/>
              <a:t>Examination of the channels through which relative mobility can occur, how they relate to family resources and how they respond to investigative changes (see next section)</a:t>
            </a:r>
          </a:p>
          <a:p>
            <a:pPr lvl="2"/>
            <a:endParaRPr lang="en-US" dirty="0"/>
          </a:p>
        </p:txBody>
      </p:sp>
      <p:sp>
        <p:nvSpPr>
          <p:cNvPr id="4" name="Slide Number Placeholder 3">
            <a:extLst>
              <a:ext uri="{FF2B5EF4-FFF2-40B4-BE49-F238E27FC236}">
                <a16:creationId xmlns:a16="http://schemas.microsoft.com/office/drawing/2014/main" id="{CB994391-A037-42D0-906C-187BB297664B}"/>
              </a:ext>
            </a:extLst>
          </p:cNvPr>
          <p:cNvSpPr>
            <a:spLocks noGrp="1"/>
          </p:cNvSpPr>
          <p:nvPr>
            <p:ph type="sldNum" sz="quarter" idx="12"/>
          </p:nvPr>
        </p:nvSpPr>
        <p:spPr/>
        <p:txBody>
          <a:bodyPr/>
          <a:lstStyle/>
          <a:p>
            <a:fld id="{D9F085D5-EC86-4F6A-B501-C1359CB39116}" type="slidenum">
              <a:rPr lang="en-US" smtClean="0"/>
              <a:pPr/>
              <a:t>52</a:t>
            </a:fld>
            <a:endParaRPr lang="en-US" dirty="0"/>
          </a:p>
        </p:txBody>
      </p:sp>
      <p:cxnSp>
        <p:nvCxnSpPr>
          <p:cNvPr id="7" name="Straight Connector 6">
            <a:extLst>
              <a:ext uri="{FF2B5EF4-FFF2-40B4-BE49-F238E27FC236}">
                <a16:creationId xmlns:a16="http://schemas.microsoft.com/office/drawing/2014/main" id="{9282F4B6-A172-4E44-9BB2-C7E8C87349DA}"/>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600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66EB-D999-7C4E-8B0A-C07B4B95D2DF}"/>
              </a:ext>
            </a:extLst>
          </p:cNvPr>
          <p:cNvSpPr>
            <a:spLocks noGrp="1"/>
          </p:cNvSpPr>
          <p:nvPr>
            <p:ph type="title"/>
          </p:nvPr>
        </p:nvSpPr>
        <p:spPr>
          <a:xfrm>
            <a:off x="909320" y="0"/>
            <a:ext cx="10515600" cy="1325563"/>
          </a:xfrm>
        </p:spPr>
        <p:txBody>
          <a:bodyPr>
            <a:normAutofit/>
          </a:bodyPr>
          <a:lstStyle/>
          <a:p>
            <a:r>
              <a:rPr lang="en-US" sz="3600" dirty="0">
                <a:solidFill>
                  <a:schemeClr val="bg1"/>
                </a:solidFill>
              </a:rPr>
              <a:t>Sur</a:t>
            </a:r>
            <a:r>
              <a:rPr lang="en-US" sz="3600" dirty="0"/>
              <a:t>vey Says on Upward Mobility from the BOTTOM</a:t>
            </a:r>
          </a:p>
        </p:txBody>
      </p:sp>
      <p:sp>
        <p:nvSpPr>
          <p:cNvPr id="4" name="Slide Number Placeholder 3">
            <a:extLst>
              <a:ext uri="{FF2B5EF4-FFF2-40B4-BE49-F238E27FC236}">
                <a16:creationId xmlns:a16="http://schemas.microsoft.com/office/drawing/2014/main" id="{15F4F0F2-A1AA-AE4A-9288-58F597A82238}"/>
              </a:ext>
            </a:extLst>
          </p:cNvPr>
          <p:cNvSpPr>
            <a:spLocks noGrp="1"/>
          </p:cNvSpPr>
          <p:nvPr>
            <p:ph type="sldNum" sz="quarter" idx="12"/>
          </p:nvPr>
        </p:nvSpPr>
        <p:spPr>
          <a:xfrm>
            <a:off x="4134678" y="6396301"/>
            <a:ext cx="7407965" cy="365125"/>
          </a:xfrm>
        </p:spPr>
        <p:txBody>
          <a:bodyPr/>
          <a:lstStyle/>
          <a:p>
            <a:r>
              <a:rPr lang="en-US" dirty="0">
                <a:hlinkClick r:id="rId2"/>
              </a:rPr>
              <a:t>https://www.brookings.edu/blog/social-mobility-memos/2016/01/12/how-much-social-mobility-do-people-really-want/</a:t>
            </a:r>
            <a:endParaRPr lang="en-GB" dirty="0"/>
          </a:p>
        </p:txBody>
      </p:sp>
      <p:pic>
        <p:nvPicPr>
          <p:cNvPr id="5" name="Picture 4">
            <a:extLst>
              <a:ext uri="{FF2B5EF4-FFF2-40B4-BE49-F238E27FC236}">
                <a16:creationId xmlns:a16="http://schemas.microsoft.com/office/drawing/2014/main" id="{F9846185-0ECD-6744-AFEB-589202A26560}"/>
              </a:ext>
            </a:extLst>
          </p:cNvPr>
          <p:cNvPicPr>
            <a:picLocks noChangeAspect="1"/>
          </p:cNvPicPr>
          <p:nvPr/>
        </p:nvPicPr>
        <p:blipFill>
          <a:blip r:embed="rId3"/>
          <a:stretch>
            <a:fillRect/>
          </a:stretch>
        </p:blipFill>
        <p:spPr>
          <a:xfrm>
            <a:off x="2010600" y="839586"/>
            <a:ext cx="8170799" cy="5424020"/>
          </a:xfrm>
          <a:prstGeom prst="rect">
            <a:avLst/>
          </a:prstGeom>
        </p:spPr>
      </p:pic>
    </p:spTree>
    <p:extLst>
      <p:ext uri="{BB962C8B-B14F-4D97-AF65-F5344CB8AC3E}">
        <p14:creationId xmlns:p14="http://schemas.microsoft.com/office/powerpoint/2010/main" val="11458471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666EB-D999-7C4E-8B0A-C07B4B95D2DF}"/>
              </a:ext>
            </a:extLst>
          </p:cNvPr>
          <p:cNvSpPr>
            <a:spLocks noGrp="1"/>
          </p:cNvSpPr>
          <p:nvPr>
            <p:ph type="title"/>
          </p:nvPr>
        </p:nvSpPr>
        <p:spPr>
          <a:xfrm>
            <a:off x="909320" y="0"/>
            <a:ext cx="10515600" cy="1325563"/>
          </a:xfrm>
        </p:spPr>
        <p:txBody>
          <a:bodyPr>
            <a:normAutofit/>
          </a:bodyPr>
          <a:lstStyle/>
          <a:p>
            <a:r>
              <a:rPr lang="en-US" sz="3600" dirty="0">
                <a:solidFill>
                  <a:schemeClr val="bg1"/>
                </a:solidFill>
              </a:rPr>
              <a:t>Sur</a:t>
            </a:r>
            <a:r>
              <a:rPr lang="en-US" sz="3600" dirty="0"/>
              <a:t>vey Says on Downward Mobility from the TOP</a:t>
            </a:r>
          </a:p>
        </p:txBody>
      </p:sp>
      <p:sp>
        <p:nvSpPr>
          <p:cNvPr id="4" name="Slide Number Placeholder 3">
            <a:extLst>
              <a:ext uri="{FF2B5EF4-FFF2-40B4-BE49-F238E27FC236}">
                <a16:creationId xmlns:a16="http://schemas.microsoft.com/office/drawing/2014/main" id="{15F4F0F2-A1AA-AE4A-9288-58F597A82238}"/>
              </a:ext>
            </a:extLst>
          </p:cNvPr>
          <p:cNvSpPr>
            <a:spLocks noGrp="1"/>
          </p:cNvSpPr>
          <p:nvPr>
            <p:ph type="sldNum" sz="quarter" idx="12"/>
          </p:nvPr>
        </p:nvSpPr>
        <p:spPr>
          <a:xfrm>
            <a:off x="4134678" y="6396301"/>
            <a:ext cx="7407965" cy="365125"/>
          </a:xfrm>
        </p:spPr>
        <p:txBody>
          <a:bodyPr/>
          <a:lstStyle/>
          <a:p>
            <a:r>
              <a:rPr lang="en-US" dirty="0">
                <a:hlinkClick r:id="rId2"/>
              </a:rPr>
              <a:t>https://www.brookings.edu/blog/social-mobility-memos/2016/01/12/how-much-social-mobility-do-people-really-want/</a:t>
            </a:r>
            <a:endParaRPr lang="en-GB" dirty="0"/>
          </a:p>
        </p:txBody>
      </p:sp>
      <p:pic>
        <p:nvPicPr>
          <p:cNvPr id="3" name="Picture 2">
            <a:extLst>
              <a:ext uri="{FF2B5EF4-FFF2-40B4-BE49-F238E27FC236}">
                <a16:creationId xmlns:a16="http://schemas.microsoft.com/office/drawing/2014/main" id="{7842B919-806E-7E47-873E-B080326610D2}"/>
              </a:ext>
            </a:extLst>
          </p:cNvPr>
          <p:cNvPicPr>
            <a:picLocks noChangeAspect="1"/>
          </p:cNvPicPr>
          <p:nvPr/>
        </p:nvPicPr>
        <p:blipFill>
          <a:blip r:embed="rId3"/>
          <a:stretch>
            <a:fillRect/>
          </a:stretch>
        </p:blipFill>
        <p:spPr>
          <a:xfrm>
            <a:off x="2004370" y="872836"/>
            <a:ext cx="8183260" cy="5392338"/>
          </a:xfrm>
          <a:prstGeom prst="rect">
            <a:avLst/>
          </a:prstGeom>
        </p:spPr>
      </p:pic>
    </p:spTree>
    <p:extLst>
      <p:ext uri="{BB962C8B-B14F-4D97-AF65-F5344CB8AC3E}">
        <p14:creationId xmlns:p14="http://schemas.microsoft.com/office/powerpoint/2010/main" val="6415420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68DEC-2759-CB46-AC63-D5CE3433C62D}"/>
              </a:ext>
            </a:extLst>
          </p:cNvPr>
          <p:cNvSpPr>
            <a:spLocks noGrp="1"/>
          </p:cNvSpPr>
          <p:nvPr>
            <p:ph type="title"/>
          </p:nvPr>
        </p:nvSpPr>
        <p:spPr/>
        <p:txBody>
          <a:bodyPr/>
          <a:lstStyle/>
          <a:p>
            <a:r>
              <a:rPr lang="en-US" dirty="0">
                <a:solidFill>
                  <a:schemeClr val="bg1"/>
                </a:solidFill>
              </a:rPr>
              <a:t>Pre</a:t>
            </a:r>
            <a:r>
              <a:rPr lang="en-US" dirty="0"/>
              <a:t>ferences hit Awkward Truth: Math</a:t>
            </a:r>
          </a:p>
        </p:txBody>
      </p:sp>
      <p:sp>
        <p:nvSpPr>
          <p:cNvPr id="3" name="Content Placeholder 2">
            <a:extLst>
              <a:ext uri="{FF2B5EF4-FFF2-40B4-BE49-F238E27FC236}">
                <a16:creationId xmlns:a16="http://schemas.microsoft.com/office/drawing/2014/main" id="{26F32FD9-B3F3-AB4A-AAFA-CC5D78F9A8E9}"/>
              </a:ext>
            </a:extLst>
          </p:cNvPr>
          <p:cNvSpPr>
            <a:spLocks noGrp="1"/>
          </p:cNvSpPr>
          <p:nvPr>
            <p:ph idx="1"/>
          </p:nvPr>
        </p:nvSpPr>
        <p:spPr/>
        <p:txBody>
          <a:bodyPr>
            <a:normAutofit fontScale="92500" lnSpcReduction="20000"/>
          </a:bodyPr>
          <a:lstStyle/>
          <a:p>
            <a:r>
              <a:rPr lang="en-US" dirty="0"/>
              <a:t>Again: relative mobility is a zero-sum game</a:t>
            </a:r>
          </a:p>
          <a:p>
            <a:pPr lvl="1"/>
            <a:r>
              <a:rPr lang="en-US" dirty="0"/>
              <a:t>There are only so many spots in the top quintile</a:t>
            </a:r>
          </a:p>
          <a:p>
            <a:pPr lvl="2"/>
            <a:r>
              <a:rPr lang="en-US" dirty="0"/>
              <a:t>Preferences want: </a:t>
            </a:r>
          </a:p>
          <a:p>
            <a:pPr lvl="3"/>
            <a:r>
              <a:rPr lang="en-US" dirty="0"/>
              <a:t>43% of them for kids born into the top</a:t>
            </a:r>
          </a:p>
          <a:p>
            <a:pPr lvl="3"/>
            <a:r>
              <a:rPr lang="en-US" dirty="0"/>
              <a:t>16% for those born into the bottom</a:t>
            </a:r>
          </a:p>
          <a:p>
            <a:pPr lvl="3"/>
            <a:r>
              <a:rPr lang="en-US" dirty="0"/>
              <a:t>Leaves about 14% for each of the other 3 quintiles</a:t>
            </a:r>
          </a:p>
          <a:p>
            <a:pPr lvl="2"/>
            <a:r>
              <a:rPr lang="en-US" dirty="0"/>
              <a:t>Preferences are inconsistent</a:t>
            </a:r>
          </a:p>
          <a:p>
            <a:pPr lvl="3"/>
            <a:r>
              <a:rPr lang="en-US" dirty="0"/>
              <a:t>Greater upward mobility for the bottom than the middle?</a:t>
            </a:r>
          </a:p>
          <a:p>
            <a:r>
              <a:rPr lang="en-US" dirty="0"/>
              <a:t>Results are intuitive:</a:t>
            </a:r>
          </a:p>
          <a:p>
            <a:pPr lvl="1"/>
            <a:r>
              <a:rPr lang="en-US" dirty="0"/>
              <a:t>Stickiness at the top</a:t>
            </a:r>
          </a:p>
          <a:p>
            <a:pPr lvl="1"/>
            <a:r>
              <a:rPr lang="en-US" dirty="0"/>
              <a:t>Mobility from the bottom</a:t>
            </a:r>
          </a:p>
          <a:p>
            <a:r>
              <a:rPr lang="en-US" dirty="0"/>
              <a:t>…but inconsistent:</a:t>
            </a:r>
          </a:p>
          <a:p>
            <a:pPr lvl="1"/>
            <a:r>
              <a:rPr lang="en-US" dirty="0"/>
              <a:t>What about the middle?</a:t>
            </a:r>
          </a:p>
          <a:p>
            <a:pPr lvl="2"/>
            <a:endParaRPr lang="en-US" dirty="0"/>
          </a:p>
        </p:txBody>
      </p:sp>
      <p:sp>
        <p:nvSpPr>
          <p:cNvPr id="4" name="Slide Number Placeholder 3">
            <a:extLst>
              <a:ext uri="{FF2B5EF4-FFF2-40B4-BE49-F238E27FC236}">
                <a16:creationId xmlns:a16="http://schemas.microsoft.com/office/drawing/2014/main" id="{68F85C12-206F-9245-8701-E91E22A50D16}"/>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2578345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EB8F5-F295-432B-B781-4CE60B59B4EE}"/>
              </a:ext>
            </a:extLst>
          </p:cNvPr>
          <p:cNvSpPr>
            <a:spLocks noGrp="1"/>
          </p:cNvSpPr>
          <p:nvPr>
            <p:ph type="title"/>
          </p:nvPr>
        </p:nvSpPr>
        <p:spPr/>
        <p:txBody>
          <a:bodyPr>
            <a:normAutofit/>
          </a:bodyPr>
          <a:lstStyle/>
          <a:p>
            <a:r>
              <a:rPr lang="en-US" sz="4800" dirty="0"/>
              <a:t>IV. Exploring different barriers to upward mobility – empirical evidence</a:t>
            </a:r>
          </a:p>
        </p:txBody>
      </p:sp>
      <p:sp>
        <p:nvSpPr>
          <p:cNvPr id="3" name="Text Placeholder 2">
            <a:extLst>
              <a:ext uri="{FF2B5EF4-FFF2-40B4-BE49-F238E27FC236}">
                <a16:creationId xmlns:a16="http://schemas.microsoft.com/office/drawing/2014/main" id="{E357F842-E3DE-4886-95DB-B087920608E0}"/>
              </a:ext>
            </a:extLst>
          </p:cNvPr>
          <p:cNvSpPr>
            <a:spLocks noGrp="1"/>
          </p:cNvSpPr>
          <p:nvPr>
            <p:ph type="body" idx="1"/>
          </p:nvPr>
        </p:nvSpPr>
        <p:spPr/>
        <p:txBody>
          <a:bodyPr/>
          <a:lstStyle/>
          <a:p>
            <a:r>
              <a:rPr lang="en-US" dirty="0"/>
              <a:t>Findings and suggested policy interventions</a:t>
            </a:r>
          </a:p>
        </p:txBody>
      </p:sp>
      <p:sp>
        <p:nvSpPr>
          <p:cNvPr id="4" name="Slide Number Placeholder 3">
            <a:extLst>
              <a:ext uri="{FF2B5EF4-FFF2-40B4-BE49-F238E27FC236}">
                <a16:creationId xmlns:a16="http://schemas.microsoft.com/office/drawing/2014/main" id="{792B447B-CFAA-4EFC-A561-EC77F85268B2}"/>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11033540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8E93D-2BF7-1140-AD92-783DF5016BA5}"/>
              </a:ext>
            </a:extLst>
          </p:cNvPr>
          <p:cNvSpPr>
            <a:spLocks noGrp="1"/>
          </p:cNvSpPr>
          <p:nvPr>
            <p:ph type="title"/>
          </p:nvPr>
        </p:nvSpPr>
        <p:spPr>
          <a:xfrm>
            <a:off x="807720" y="0"/>
            <a:ext cx="10515600" cy="1325563"/>
          </a:xfrm>
        </p:spPr>
        <p:txBody>
          <a:bodyPr/>
          <a:lstStyle/>
          <a:p>
            <a:r>
              <a:rPr lang="en-US" dirty="0">
                <a:solidFill>
                  <a:schemeClr val="bg1"/>
                </a:solidFill>
              </a:rPr>
              <a:t>Bar</a:t>
            </a:r>
            <a:r>
              <a:rPr lang="en-US" dirty="0"/>
              <a:t>riers to Upward Mobility</a:t>
            </a:r>
          </a:p>
        </p:txBody>
      </p:sp>
      <p:sp>
        <p:nvSpPr>
          <p:cNvPr id="3" name="Content Placeholder 2">
            <a:extLst>
              <a:ext uri="{FF2B5EF4-FFF2-40B4-BE49-F238E27FC236}">
                <a16:creationId xmlns:a16="http://schemas.microsoft.com/office/drawing/2014/main" id="{0E6858E9-69BA-BB4C-BDE3-1BC21C52E8D8}"/>
              </a:ext>
            </a:extLst>
          </p:cNvPr>
          <p:cNvSpPr>
            <a:spLocks noGrp="1"/>
          </p:cNvSpPr>
          <p:nvPr>
            <p:ph idx="1"/>
          </p:nvPr>
        </p:nvSpPr>
        <p:spPr/>
        <p:txBody>
          <a:bodyPr/>
          <a:lstStyle/>
          <a:p>
            <a:r>
              <a:rPr lang="en-US" dirty="0"/>
              <a:t>Key Question:</a:t>
            </a:r>
          </a:p>
          <a:p>
            <a:pPr marL="0" indent="0">
              <a:buNone/>
            </a:pPr>
            <a:r>
              <a:rPr lang="en-US" b="0" dirty="0">
                <a:solidFill>
                  <a:srgbClr val="2B414D"/>
                </a:solidFill>
              </a:rPr>
              <a:t>	What are the factors that might prevent someone born</a:t>
            </a:r>
          </a:p>
          <a:p>
            <a:pPr marL="0" indent="0">
              <a:buNone/>
            </a:pPr>
            <a:r>
              <a:rPr lang="en-US" b="0" dirty="0">
                <a:solidFill>
                  <a:srgbClr val="2B414D"/>
                </a:solidFill>
              </a:rPr>
              <a:t>	in a low-income household from doing as well as their </a:t>
            </a:r>
          </a:p>
          <a:p>
            <a:pPr marL="0" indent="0">
              <a:buNone/>
            </a:pPr>
            <a:r>
              <a:rPr lang="en-US" b="0" dirty="0">
                <a:solidFill>
                  <a:srgbClr val="2B414D"/>
                </a:solidFill>
              </a:rPr>
              <a:t>	richer counterpart?</a:t>
            </a:r>
          </a:p>
          <a:p>
            <a:r>
              <a:rPr lang="en-US" dirty="0"/>
              <a:t>Answers:</a:t>
            </a:r>
          </a:p>
          <a:p>
            <a:pPr lvl="1"/>
            <a:r>
              <a:rPr lang="en-US" dirty="0"/>
              <a:t>Birth Lottery</a:t>
            </a:r>
          </a:p>
          <a:p>
            <a:pPr lvl="1"/>
            <a:r>
              <a:rPr lang="en-US" dirty="0"/>
              <a:t>Structural barriers</a:t>
            </a:r>
          </a:p>
        </p:txBody>
      </p:sp>
      <p:sp>
        <p:nvSpPr>
          <p:cNvPr id="4" name="Slide Number Placeholder 3">
            <a:extLst>
              <a:ext uri="{FF2B5EF4-FFF2-40B4-BE49-F238E27FC236}">
                <a16:creationId xmlns:a16="http://schemas.microsoft.com/office/drawing/2014/main" id="{D2511A96-55CB-AE41-B29C-5390ADF8C276}"/>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40878807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2DDF-2872-4D47-9A32-16ABFF0C452C}"/>
              </a:ext>
            </a:extLst>
          </p:cNvPr>
          <p:cNvSpPr>
            <a:spLocks noGrp="1"/>
          </p:cNvSpPr>
          <p:nvPr>
            <p:ph type="title"/>
          </p:nvPr>
        </p:nvSpPr>
        <p:spPr>
          <a:xfrm>
            <a:off x="807720" y="0"/>
            <a:ext cx="10515600" cy="1325563"/>
          </a:xfrm>
        </p:spPr>
        <p:txBody>
          <a:bodyPr/>
          <a:lstStyle/>
          <a:p>
            <a:r>
              <a:rPr lang="en-US" dirty="0">
                <a:solidFill>
                  <a:schemeClr val="bg1"/>
                </a:solidFill>
              </a:rPr>
              <a:t>Bar</a:t>
            </a:r>
            <a:r>
              <a:rPr lang="en-US" dirty="0"/>
              <a:t>riers to Upward Mobility – Birth Lottery</a:t>
            </a:r>
          </a:p>
        </p:txBody>
      </p:sp>
      <p:sp>
        <p:nvSpPr>
          <p:cNvPr id="3" name="Content Placeholder 2">
            <a:extLst>
              <a:ext uri="{FF2B5EF4-FFF2-40B4-BE49-F238E27FC236}">
                <a16:creationId xmlns:a16="http://schemas.microsoft.com/office/drawing/2014/main" id="{F023106F-253A-0842-8957-408B5457ABA5}"/>
              </a:ext>
            </a:extLst>
          </p:cNvPr>
          <p:cNvSpPr>
            <a:spLocks noGrp="1"/>
          </p:cNvSpPr>
          <p:nvPr>
            <p:ph idx="1"/>
          </p:nvPr>
        </p:nvSpPr>
        <p:spPr/>
        <p:txBody>
          <a:bodyPr>
            <a:normAutofit lnSpcReduction="10000"/>
          </a:bodyPr>
          <a:lstStyle/>
          <a:p>
            <a:r>
              <a:rPr lang="en-US" dirty="0"/>
              <a:t>Early advantages</a:t>
            </a:r>
          </a:p>
          <a:p>
            <a:pPr marL="0" indent="0">
              <a:buNone/>
            </a:pPr>
            <a:endParaRPr lang="en-US" dirty="0"/>
          </a:p>
          <a:p>
            <a:pPr lvl="1"/>
            <a:r>
              <a:rPr lang="en-US" i="1" dirty="0"/>
              <a:t>Innate (genetic) advantages: </a:t>
            </a:r>
          </a:p>
          <a:p>
            <a:pPr lvl="2"/>
            <a:r>
              <a:rPr lang="en-US" dirty="0"/>
              <a:t>Inherited ability, medical conditions,  psychological traits</a:t>
            </a:r>
          </a:p>
          <a:p>
            <a:pPr marL="914400" lvl="2" indent="0">
              <a:buNone/>
            </a:pPr>
            <a:endParaRPr lang="en-US" dirty="0"/>
          </a:p>
          <a:p>
            <a:pPr lvl="1"/>
            <a:r>
              <a:rPr lang="en-US" i="1" dirty="0"/>
              <a:t>Environmental factors:</a:t>
            </a:r>
          </a:p>
          <a:p>
            <a:pPr lvl="2"/>
            <a:r>
              <a:rPr lang="en-US" b="1" dirty="0"/>
              <a:t>In utero</a:t>
            </a:r>
            <a:r>
              <a:rPr lang="en-US" dirty="0"/>
              <a:t>: pre-natal care, mother’s nutrition, exposure to abuse or stress.</a:t>
            </a:r>
          </a:p>
          <a:p>
            <a:pPr lvl="2"/>
            <a:r>
              <a:rPr lang="en-US" b="1" dirty="0"/>
              <a:t>Home environment </a:t>
            </a:r>
            <a:r>
              <a:rPr lang="en-US" dirty="0"/>
              <a:t>which promotes healthy development, transmission of family values </a:t>
            </a:r>
          </a:p>
          <a:p>
            <a:pPr lvl="2"/>
            <a:r>
              <a:rPr lang="en-US" dirty="0"/>
              <a:t>Availability of </a:t>
            </a:r>
            <a:r>
              <a:rPr lang="en-US" b="1" dirty="0"/>
              <a:t>role models</a:t>
            </a:r>
            <a:r>
              <a:rPr lang="en-US" dirty="0"/>
              <a:t>, mentors, neighborhood effects.</a:t>
            </a:r>
          </a:p>
          <a:p>
            <a:pPr lvl="2"/>
            <a:r>
              <a:rPr lang="en-US" dirty="0"/>
              <a:t>Availability of </a:t>
            </a:r>
            <a:r>
              <a:rPr lang="en-US" b="1" dirty="0"/>
              <a:t>good educators</a:t>
            </a:r>
            <a:r>
              <a:rPr lang="en-US" dirty="0"/>
              <a:t>, facilities, peers</a:t>
            </a:r>
          </a:p>
        </p:txBody>
      </p:sp>
      <p:sp>
        <p:nvSpPr>
          <p:cNvPr id="4" name="Slide Number Placeholder 3">
            <a:extLst>
              <a:ext uri="{FF2B5EF4-FFF2-40B4-BE49-F238E27FC236}">
                <a16:creationId xmlns:a16="http://schemas.microsoft.com/office/drawing/2014/main" id="{ADE85AF8-5F6A-704E-892F-CDCDA78A5D7C}"/>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39312233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F23F-09C8-0742-A348-B6876D89537D}"/>
              </a:ext>
            </a:extLst>
          </p:cNvPr>
          <p:cNvSpPr>
            <a:spLocks noGrp="1"/>
          </p:cNvSpPr>
          <p:nvPr>
            <p:ph type="title"/>
          </p:nvPr>
        </p:nvSpPr>
        <p:spPr>
          <a:xfrm>
            <a:off x="929640" y="0"/>
            <a:ext cx="10515600" cy="1325563"/>
          </a:xfrm>
        </p:spPr>
        <p:txBody>
          <a:bodyPr/>
          <a:lstStyle/>
          <a:p>
            <a:r>
              <a:rPr lang="en-US" dirty="0">
                <a:solidFill>
                  <a:schemeClr val="bg1"/>
                </a:solidFill>
              </a:rPr>
              <a:t>Str</a:t>
            </a:r>
            <a:r>
              <a:rPr lang="en-US" dirty="0"/>
              <a:t>uctural Barriers to Upward Mobility</a:t>
            </a:r>
          </a:p>
        </p:txBody>
      </p:sp>
      <p:sp>
        <p:nvSpPr>
          <p:cNvPr id="3" name="Content Placeholder 2">
            <a:extLst>
              <a:ext uri="{FF2B5EF4-FFF2-40B4-BE49-F238E27FC236}">
                <a16:creationId xmlns:a16="http://schemas.microsoft.com/office/drawing/2014/main" id="{F6A13B82-0981-CD44-ACDB-F47CCA5B2AE6}"/>
              </a:ext>
            </a:extLst>
          </p:cNvPr>
          <p:cNvSpPr>
            <a:spLocks noGrp="1"/>
          </p:cNvSpPr>
          <p:nvPr>
            <p:ph idx="1"/>
          </p:nvPr>
        </p:nvSpPr>
        <p:spPr/>
        <p:txBody>
          <a:bodyPr>
            <a:normAutofit/>
          </a:bodyPr>
          <a:lstStyle/>
          <a:p>
            <a:r>
              <a:rPr lang="en-US" dirty="0"/>
              <a:t>Selective access to quality higher education</a:t>
            </a:r>
          </a:p>
          <a:p>
            <a:pPr lvl="1"/>
            <a:r>
              <a:rPr lang="en-US" dirty="0"/>
              <a:t>Preferential admission for legacy and donor families.</a:t>
            </a:r>
          </a:p>
          <a:p>
            <a:pPr lvl="1"/>
            <a:r>
              <a:rPr lang="en-US" dirty="0"/>
              <a:t>Expectation of extra-curricular activities, AP classes, etc.</a:t>
            </a:r>
          </a:p>
          <a:p>
            <a:pPr marL="914400" lvl="2" indent="0">
              <a:buNone/>
            </a:pPr>
            <a:endParaRPr lang="en-US" dirty="0"/>
          </a:p>
          <a:p>
            <a:r>
              <a:rPr lang="en-US" dirty="0"/>
              <a:t>Effective access to family planning (sex ed, contraceptives, abortion)</a:t>
            </a:r>
          </a:p>
          <a:p>
            <a:pPr lvl="1"/>
            <a:r>
              <a:rPr lang="en-US" dirty="0"/>
              <a:t>Teen births reduce outcomes for both mother and child.</a:t>
            </a:r>
          </a:p>
          <a:p>
            <a:pPr marL="914400" lvl="2" indent="0">
              <a:buNone/>
            </a:pPr>
            <a:endParaRPr lang="en-US" dirty="0"/>
          </a:p>
          <a:p>
            <a:r>
              <a:rPr lang="en-US" dirty="0"/>
              <a:t>Access to lucrative employment: </a:t>
            </a:r>
          </a:p>
          <a:p>
            <a:pPr lvl="1"/>
            <a:r>
              <a:rPr lang="en-US" dirty="0"/>
              <a:t>Reliance on personal connections, homophily, racism, sexism...</a:t>
            </a:r>
          </a:p>
        </p:txBody>
      </p:sp>
      <p:sp>
        <p:nvSpPr>
          <p:cNvPr id="4" name="Slide Number Placeholder 3">
            <a:extLst>
              <a:ext uri="{FF2B5EF4-FFF2-40B4-BE49-F238E27FC236}">
                <a16:creationId xmlns:a16="http://schemas.microsoft.com/office/drawing/2014/main" id="{36B54934-3C3C-A846-B8CC-8C1680AB214F}"/>
              </a:ext>
            </a:extLst>
          </p:cNvPr>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2390322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err="1"/>
              <a:t>Oana</a:t>
            </a:r>
            <a:r>
              <a:rPr lang="en-US" dirty="0"/>
              <a:t> </a:t>
            </a:r>
            <a:r>
              <a:rPr lang="en-US" dirty="0" err="1"/>
              <a:t>Tocoian</a:t>
            </a:r>
            <a:r>
              <a:rPr lang="en-US" dirty="0"/>
              <a:t>, UCSD</a:t>
            </a:r>
          </a:p>
          <a:p>
            <a:pPr lvl="1"/>
            <a:r>
              <a:rPr lang="en-US" dirty="0"/>
              <a:t>Jon </a:t>
            </a:r>
            <a:r>
              <a:rPr lang="en-US" dirty="0" err="1"/>
              <a:t>Haveman</a:t>
            </a:r>
            <a:r>
              <a:rPr lang="en-US" dirty="0"/>
              <a:t>, NEED</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42319813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FF23F-09C8-0742-A348-B6876D89537D}"/>
              </a:ext>
            </a:extLst>
          </p:cNvPr>
          <p:cNvSpPr>
            <a:spLocks noGrp="1"/>
          </p:cNvSpPr>
          <p:nvPr>
            <p:ph type="title"/>
          </p:nvPr>
        </p:nvSpPr>
        <p:spPr>
          <a:xfrm>
            <a:off x="929640" y="0"/>
            <a:ext cx="10515600" cy="1325563"/>
          </a:xfrm>
        </p:spPr>
        <p:txBody>
          <a:bodyPr/>
          <a:lstStyle/>
          <a:p>
            <a:r>
              <a:rPr lang="en-US" dirty="0">
                <a:solidFill>
                  <a:schemeClr val="bg1"/>
                </a:solidFill>
              </a:rPr>
              <a:t>Str</a:t>
            </a:r>
            <a:r>
              <a:rPr lang="en-US" dirty="0"/>
              <a:t>uctural Barriers to Upward Mobility (2)</a:t>
            </a:r>
          </a:p>
        </p:txBody>
      </p:sp>
      <p:sp>
        <p:nvSpPr>
          <p:cNvPr id="3" name="Content Placeholder 2">
            <a:extLst>
              <a:ext uri="{FF2B5EF4-FFF2-40B4-BE49-F238E27FC236}">
                <a16:creationId xmlns:a16="http://schemas.microsoft.com/office/drawing/2014/main" id="{F6A13B82-0981-CD44-ACDB-F47CCA5B2AE6}"/>
              </a:ext>
            </a:extLst>
          </p:cNvPr>
          <p:cNvSpPr>
            <a:spLocks noGrp="1"/>
          </p:cNvSpPr>
          <p:nvPr>
            <p:ph idx="1"/>
          </p:nvPr>
        </p:nvSpPr>
        <p:spPr/>
        <p:txBody>
          <a:bodyPr>
            <a:normAutofit/>
          </a:bodyPr>
          <a:lstStyle/>
          <a:p>
            <a:r>
              <a:rPr lang="en-US" dirty="0"/>
              <a:t>Exposure and access to avenues of wealth creation:</a:t>
            </a:r>
          </a:p>
          <a:p>
            <a:pPr lvl="1"/>
            <a:r>
              <a:rPr lang="en-US" dirty="0"/>
              <a:t>e.g. tax-deferred education accounts (529), investment strategies, also tax avoidance loopholes, etc.</a:t>
            </a:r>
          </a:p>
          <a:p>
            <a:pPr marL="457200" lvl="1" indent="0">
              <a:buNone/>
            </a:pPr>
            <a:endParaRPr lang="en-US" dirty="0"/>
          </a:p>
          <a:p>
            <a:r>
              <a:rPr lang="en-US" dirty="0"/>
              <a:t>Access to entrepreneurship: </a:t>
            </a:r>
          </a:p>
          <a:p>
            <a:pPr lvl="1"/>
            <a:r>
              <a:rPr lang="en-US" dirty="0"/>
              <a:t>initial capital and insurance against negative shocks, social networks.</a:t>
            </a:r>
          </a:p>
          <a:p>
            <a:pPr marL="914400" lvl="2" indent="0">
              <a:buNone/>
            </a:pPr>
            <a:endParaRPr lang="en-US" dirty="0"/>
          </a:p>
          <a:p>
            <a:r>
              <a:rPr lang="en-US" dirty="0"/>
              <a:t>Direct transmission of income-earning assets.</a:t>
            </a:r>
          </a:p>
        </p:txBody>
      </p:sp>
      <p:sp>
        <p:nvSpPr>
          <p:cNvPr id="4" name="Slide Number Placeholder 3">
            <a:extLst>
              <a:ext uri="{FF2B5EF4-FFF2-40B4-BE49-F238E27FC236}">
                <a16:creationId xmlns:a16="http://schemas.microsoft.com/office/drawing/2014/main" id="{36B54934-3C3C-A846-B8CC-8C1680AB214F}"/>
              </a:ext>
            </a:extLst>
          </p:cNvPr>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10963684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77543-F7A9-0C4F-9485-A06DB0CEEFF0}"/>
              </a:ext>
            </a:extLst>
          </p:cNvPr>
          <p:cNvSpPr>
            <a:spLocks noGrp="1"/>
          </p:cNvSpPr>
          <p:nvPr>
            <p:ph type="title"/>
          </p:nvPr>
        </p:nvSpPr>
        <p:spPr>
          <a:xfrm>
            <a:off x="807720" y="0"/>
            <a:ext cx="10515600" cy="1325563"/>
          </a:xfrm>
        </p:spPr>
        <p:txBody>
          <a:bodyPr/>
          <a:lstStyle/>
          <a:p>
            <a:r>
              <a:rPr lang="en-US" dirty="0">
                <a:solidFill>
                  <a:schemeClr val="bg1"/>
                </a:solidFill>
              </a:rPr>
              <a:t>Bar</a:t>
            </a:r>
            <a:r>
              <a:rPr lang="en-US" dirty="0"/>
              <a:t>riers to Upward Mobility – Drilling Down</a:t>
            </a:r>
          </a:p>
        </p:txBody>
      </p:sp>
      <p:sp>
        <p:nvSpPr>
          <p:cNvPr id="3" name="Content Placeholder 2">
            <a:extLst>
              <a:ext uri="{FF2B5EF4-FFF2-40B4-BE49-F238E27FC236}">
                <a16:creationId xmlns:a16="http://schemas.microsoft.com/office/drawing/2014/main" id="{4111B33D-5705-6449-9432-0AB9E8D5A1EB}"/>
              </a:ext>
            </a:extLst>
          </p:cNvPr>
          <p:cNvSpPr>
            <a:spLocks noGrp="1"/>
          </p:cNvSpPr>
          <p:nvPr>
            <p:ph idx="1"/>
          </p:nvPr>
        </p:nvSpPr>
        <p:spPr/>
        <p:txBody>
          <a:bodyPr>
            <a:normAutofit/>
          </a:bodyPr>
          <a:lstStyle/>
          <a:p>
            <a:r>
              <a:rPr lang="en-US" dirty="0"/>
              <a:t>These and other channels each play a role. </a:t>
            </a:r>
          </a:p>
          <a:p>
            <a:endParaRPr lang="en-US" dirty="0"/>
          </a:p>
          <a:p>
            <a:r>
              <a:rPr lang="en-US" dirty="0"/>
              <a:t>We will review and discuss some of them, keeping the following questions in mind:</a:t>
            </a:r>
          </a:p>
          <a:p>
            <a:pPr marL="0" indent="0">
              <a:buNone/>
            </a:pPr>
            <a:endParaRPr lang="en-US" dirty="0"/>
          </a:p>
          <a:p>
            <a:pPr lvl="1">
              <a:spcAft>
                <a:spcPts val="1000"/>
              </a:spcAft>
            </a:pPr>
            <a:r>
              <a:rPr lang="en-US" dirty="0"/>
              <a:t>What is the magnitude of the effect? </a:t>
            </a:r>
          </a:p>
          <a:p>
            <a:pPr lvl="1">
              <a:spcAft>
                <a:spcPts val="1000"/>
              </a:spcAft>
            </a:pPr>
            <a:r>
              <a:rPr lang="en-US" dirty="0"/>
              <a:t>Is it </a:t>
            </a:r>
            <a:r>
              <a:rPr lang="en-US" i="1" dirty="0"/>
              <a:t>fair </a:t>
            </a:r>
            <a:r>
              <a:rPr lang="en-US" dirty="0"/>
              <a:t>to benefit from an advantage along this dimension?</a:t>
            </a:r>
          </a:p>
          <a:p>
            <a:pPr lvl="1">
              <a:spcAft>
                <a:spcPts val="1000"/>
              </a:spcAft>
            </a:pPr>
            <a:r>
              <a:rPr lang="en-US" dirty="0"/>
              <a:t>Are there plausible public interventions that would increase fairness and efficiency?</a:t>
            </a:r>
          </a:p>
          <a:p>
            <a:pPr lvl="1"/>
            <a:endParaRPr lang="en-US" dirty="0"/>
          </a:p>
        </p:txBody>
      </p:sp>
      <p:sp>
        <p:nvSpPr>
          <p:cNvPr id="4" name="Slide Number Placeholder 3">
            <a:extLst>
              <a:ext uri="{FF2B5EF4-FFF2-40B4-BE49-F238E27FC236}">
                <a16:creationId xmlns:a16="http://schemas.microsoft.com/office/drawing/2014/main" id="{BEA92F44-2489-1A4F-8B1B-9DC7C143F8F3}"/>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17459195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26B1-57AE-8E4B-91E4-8EA8489070E2}"/>
              </a:ext>
            </a:extLst>
          </p:cNvPr>
          <p:cNvSpPr>
            <a:spLocks noGrp="1"/>
          </p:cNvSpPr>
          <p:nvPr>
            <p:ph type="title"/>
          </p:nvPr>
        </p:nvSpPr>
        <p:spPr>
          <a:xfrm>
            <a:off x="807720" y="0"/>
            <a:ext cx="10515600" cy="1325563"/>
          </a:xfrm>
        </p:spPr>
        <p:txBody>
          <a:bodyPr/>
          <a:lstStyle/>
          <a:p>
            <a:r>
              <a:rPr lang="en-US" dirty="0">
                <a:solidFill>
                  <a:schemeClr val="bg1"/>
                </a:solidFill>
              </a:rPr>
              <a:t>Bar</a:t>
            </a:r>
            <a:r>
              <a:rPr lang="en-US" dirty="0"/>
              <a:t>riers: Findings</a:t>
            </a:r>
          </a:p>
        </p:txBody>
      </p:sp>
      <p:sp>
        <p:nvSpPr>
          <p:cNvPr id="3" name="Content Placeholder 2">
            <a:extLst>
              <a:ext uri="{FF2B5EF4-FFF2-40B4-BE49-F238E27FC236}">
                <a16:creationId xmlns:a16="http://schemas.microsoft.com/office/drawing/2014/main" id="{23A78BA0-419D-6A4D-8934-8B48F72ADC5F}"/>
              </a:ext>
            </a:extLst>
          </p:cNvPr>
          <p:cNvSpPr>
            <a:spLocks noGrp="1"/>
          </p:cNvSpPr>
          <p:nvPr>
            <p:ph idx="1"/>
          </p:nvPr>
        </p:nvSpPr>
        <p:spPr>
          <a:xfrm>
            <a:off x="838200" y="1403393"/>
            <a:ext cx="10515600" cy="4826833"/>
          </a:xfrm>
        </p:spPr>
        <p:txBody>
          <a:bodyPr>
            <a:normAutofit lnSpcReduction="10000"/>
          </a:bodyPr>
          <a:lstStyle/>
          <a:p>
            <a:r>
              <a:rPr lang="en-US" dirty="0"/>
              <a:t>Role of elite universities and selective admission</a:t>
            </a:r>
          </a:p>
          <a:p>
            <a:pPr lvl="1"/>
            <a:r>
              <a:rPr lang="en-US" dirty="0"/>
              <a:t>Only a minority of top universities are engines for social mobility.</a:t>
            </a:r>
          </a:p>
          <a:p>
            <a:pPr lvl="2"/>
            <a:r>
              <a:rPr lang="en-US" dirty="0"/>
              <a:t>Ivy league is successful, but small numbers of low income students.</a:t>
            </a:r>
          </a:p>
          <a:p>
            <a:pPr lvl="2"/>
            <a:r>
              <a:rPr lang="en-US" dirty="0"/>
              <a:t>Second tier state schools are less successful, but larger numbers.</a:t>
            </a:r>
          </a:p>
          <a:p>
            <a:r>
              <a:rPr lang="en-US" dirty="0"/>
              <a:t>Propensity to be an inventor </a:t>
            </a:r>
          </a:p>
          <a:p>
            <a:pPr lvl="1"/>
            <a:r>
              <a:rPr lang="en-US" dirty="0"/>
              <a:t>Exposure to innovative activity encourages own innovation.</a:t>
            </a:r>
          </a:p>
          <a:p>
            <a:pPr lvl="2"/>
            <a:r>
              <a:rPr lang="en-US" dirty="0"/>
              <a:t>Importance of </a:t>
            </a:r>
            <a:r>
              <a:rPr lang="en-US" i="1" dirty="0"/>
              <a:t>role models </a:t>
            </a:r>
            <a:r>
              <a:rPr lang="en-US" dirty="0"/>
              <a:t>and </a:t>
            </a:r>
            <a:r>
              <a:rPr lang="en-US" i="1" dirty="0"/>
              <a:t>exposure to an activity.</a:t>
            </a:r>
          </a:p>
          <a:p>
            <a:r>
              <a:rPr lang="en-US" dirty="0"/>
              <a:t>Rates of business ownership</a:t>
            </a:r>
          </a:p>
          <a:p>
            <a:pPr lvl="1"/>
            <a:r>
              <a:rPr lang="en-US" dirty="0"/>
              <a:t>Children from wealthy families are far more likely to own a business.</a:t>
            </a:r>
          </a:p>
          <a:p>
            <a:r>
              <a:rPr lang="en-US" dirty="0"/>
              <a:t>Location of birth</a:t>
            </a:r>
          </a:p>
          <a:p>
            <a:pPr lvl="1"/>
            <a:r>
              <a:rPr lang="en-US" dirty="0"/>
              <a:t>Where one grows up matters</a:t>
            </a:r>
          </a:p>
          <a:p>
            <a:pPr lvl="2"/>
            <a:r>
              <a:rPr lang="en-US" dirty="0"/>
              <a:t>Socio-economic </a:t>
            </a:r>
            <a:r>
              <a:rPr lang="en-US" i="1" dirty="0"/>
              <a:t>segregation</a:t>
            </a:r>
            <a:r>
              <a:rPr lang="en-US" dirty="0"/>
              <a:t> across neighborhoods.</a:t>
            </a:r>
          </a:p>
          <a:p>
            <a:endParaRPr lang="en-US" dirty="0"/>
          </a:p>
        </p:txBody>
      </p:sp>
      <p:sp>
        <p:nvSpPr>
          <p:cNvPr id="4" name="Slide Number Placeholder 3">
            <a:extLst>
              <a:ext uri="{FF2B5EF4-FFF2-40B4-BE49-F238E27FC236}">
                <a16:creationId xmlns:a16="http://schemas.microsoft.com/office/drawing/2014/main" id="{66EF7792-BEEB-AD4A-9966-0582B9A332FA}"/>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24073712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FACE-9FC7-9D44-A0A5-B1B265F00497}"/>
              </a:ext>
            </a:extLst>
          </p:cNvPr>
          <p:cNvSpPr>
            <a:spLocks noGrp="1"/>
          </p:cNvSpPr>
          <p:nvPr>
            <p:ph type="title"/>
          </p:nvPr>
        </p:nvSpPr>
        <p:spPr>
          <a:xfrm>
            <a:off x="736600" y="216007"/>
            <a:ext cx="10515600" cy="1325563"/>
          </a:xfrm>
        </p:spPr>
        <p:txBody>
          <a:bodyPr/>
          <a:lstStyle/>
          <a:p>
            <a:r>
              <a:rPr lang="en-US" dirty="0">
                <a:solidFill>
                  <a:schemeClr val="bg1"/>
                </a:solidFill>
              </a:rPr>
              <a:t>Cha</a:t>
            </a:r>
            <a:r>
              <a:rPr lang="en-US" dirty="0"/>
              <a:t>nnels of Upward Mobility </a:t>
            </a:r>
            <a:br>
              <a:rPr lang="en-US" dirty="0"/>
            </a:br>
            <a:r>
              <a:rPr lang="en-US" dirty="0"/>
              <a:t>	– Business Ownership vs. Higher Education</a:t>
            </a:r>
          </a:p>
        </p:txBody>
      </p:sp>
      <p:sp>
        <p:nvSpPr>
          <p:cNvPr id="3" name="Content Placeholder 2">
            <a:extLst>
              <a:ext uri="{FF2B5EF4-FFF2-40B4-BE49-F238E27FC236}">
                <a16:creationId xmlns:a16="http://schemas.microsoft.com/office/drawing/2014/main" id="{72A29E34-4410-3942-BED3-E370B72BA493}"/>
              </a:ext>
            </a:extLst>
          </p:cNvPr>
          <p:cNvSpPr>
            <a:spLocks noGrp="1"/>
          </p:cNvSpPr>
          <p:nvPr>
            <p:ph idx="1"/>
          </p:nvPr>
        </p:nvSpPr>
        <p:spPr/>
        <p:txBody>
          <a:bodyPr/>
          <a:lstStyle/>
          <a:p>
            <a:r>
              <a:rPr lang="en-US" dirty="0"/>
              <a:t>Households that own a business amass significantly more wealth.</a:t>
            </a:r>
          </a:p>
          <a:p>
            <a:pPr lvl="1"/>
            <a:r>
              <a:rPr lang="en-US" dirty="0"/>
              <a:t>But, households with little initial wealth have low odds of starting a successful business.</a:t>
            </a:r>
          </a:p>
          <a:p>
            <a:pPr lvl="2"/>
            <a:r>
              <a:rPr lang="en-US" dirty="0"/>
              <a:t>Availability of capital, ability to absorb risk.</a:t>
            </a:r>
          </a:p>
          <a:p>
            <a:pPr lvl="2"/>
            <a:r>
              <a:rPr lang="en-US" dirty="0"/>
              <a:t>Propensity to innovate: </a:t>
            </a:r>
          </a:p>
          <a:p>
            <a:pPr lvl="3"/>
            <a:r>
              <a:rPr lang="en-US" dirty="0"/>
              <a:t>evidence that much of the difference in patenting rates is due to exposure effects, both from parents and from the neighborhood.</a:t>
            </a:r>
          </a:p>
          <a:p>
            <a:r>
              <a:rPr lang="en-US" dirty="0"/>
              <a:t>Children who graduate from elite colleges and come from poor backgrounds do almost as well as their richer classmates.</a:t>
            </a:r>
          </a:p>
          <a:p>
            <a:pPr lvl="1"/>
            <a:r>
              <a:rPr lang="en-US" dirty="0"/>
              <a:t>But, low income students are dramatically UNDER-represented at elite colleges.</a:t>
            </a:r>
          </a:p>
        </p:txBody>
      </p:sp>
      <p:sp>
        <p:nvSpPr>
          <p:cNvPr id="4" name="Slide Number Placeholder 3">
            <a:extLst>
              <a:ext uri="{FF2B5EF4-FFF2-40B4-BE49-F238E27FC236}">
                <a16:creationId xmlns:a16="http://schemas.microsoft.com/office/drawing/2014/main" id="{AB954731-6322-C941-A34B-241D11F1BA84}"/>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3318683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C6209-FC46-3943-B057-82E68E6EAFFF}"/>
              </a:ext>
            </a:extLst>
          </p:cNvPr>
          <p:cNvSpPr>
            <a:spLocks noGrp="1"/>
          </p:cNvSpPr>
          <p:nvPr>
            <p:ph type="title"/>
          </p:nvPr>
        </p:nvSpPr>
        <p:spPr>
          <a:xfrm>
            <a:off x="797560" y="0"/>
            <a:ext cx="10515600" cy="1325563"/>
          </a:xfrm>
        </p:spPr>
        <p:txBody>
          <a:bodyPr/>
          <a:lstStyle/>
          <a:p>
            <a:r>
              <a:rPr lang="en-US" dirty="0">
                <a:solidFill>
                  <a:schemeClr val="bg1"/>
                </a:solidFill>
              </a:rPr>
              <a:t>Mo</a:t>
            </a:r>
            <a:r>
              <a:rPr lang="en-US" dirty="0"/>
              <a:t>bility: Business Ownership vs. College</a:t>
            </a:r>
          </a:p>
        </p:txBody>
      </p:sp>
      <p:sp>
        <p:nvSpPr>
          <p:cNvPr id="3" name="Content Placeholder 2">
            <a:extLst>
              <a:ext uri="{FF2B5EF4-FFF2-40B4-BE49-F238E27FC236}">
                <a16:creationId xmlns:a16="http://schemas.microsoft.com/office/drawing/2014/main" id="{0EA91F84-3858-C14A-B4AD-7E852E5D70C1}"/>
              </a:ext>
            </a:extLst>
          </p:cNvPr>
          <p:cNvSpPr>
            <a:spLocks noGrp="1"/>
          </p:cNvSpPr>
          <p:nvPr>
            <p:ph idx="1"/>
          </p:nvPr>
        </p:nvSpPr>
        <p:spPr/>
        <p:txBody>
          <a:bodyPr/>
          <a:lstStyle/>
          <a:p>
            <a:r>
              <a:rPr lang="en-US" dirty="0"/>
              <a:t>Business ownership and higher education play similar roles:</a:t>
            </a:r>
          </a:p>
          <a:p>
            <a:pPr lvl="1"/>
            <a:r>
              <a:rPr lang="en-US" dirty="0"/>
              <a:t>Both facilitate wealth accumulation for all. </a:t>
            </a:r>
          </a:p>
          <a:p>
            <a:pPr lvl="2"/>
            <a:r>
              <a:rPr lang="en-US" dirty="0"/>
              <a:t>Incorporating the business and graduating from a prestigious university, respectively, is where most of the gains come from.</a:t>
            </a:r>
          </a:p>
          <a:p>
            <a:pPr marL="914400" lvl="2" indent="0">
              <a:buNone/>
            </a:pPr>
            <a:endParaRPr lang="en-US" dirty="0"/>
          </a:p>
          <a:p>
            <a:r>
              <a:rPr lang="en-US" dirty="0"/>
              <a:t>Even if only few benefit, is selection meritocratic?</a:t>
            </a:r>
          </a:p>
          <a:p>
            <a:pPr lvl="1"/>
            <a:r>
              <a:rPr lang="en-US" dirty="0"/>
              <a:t>Controlling for parental wealth, access to education is more meritocratic (i.e. positively linked to ability) than access to business ownership.</a:t>
            </a:r>
          </a:p>
        </p:txBody>
      </p:sp>
      <p:sp>
        <p:nvSpPr>
          <p:cNvPr id="4" name="Slide Number Placeholder 3">
            <a:extLst>
              <a:ext uri="{FF2B5EF4-FFF2-40B4-BE49-F238E27FC236}">
                <a16:creationId xmlns:a16="http://schemas.microsoft.com/office/drawing/2014/main" id="{7916E000-0D2B-1D4E-9CAF-E9543F1A261D}"/>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17768578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378C33-C974-6049-ADBC-C8BF1F76480E}"/>
              </a:ext>
            </a:extLst>
          </p:cNvPr>
          <p:cNvSpPr>
            <a:spLocks noGrp="1"/>
          </p:cNvSpPr>
          <p:nvPr>
            <p:ph sz="half" idx="1"/>
          </p:nvPr>
        </p:nvSpPr>
        <p:spPr/>
        <p:txBody>
          <a:bodyPr/>
          <a:lstStyle/>
          <a:p>
            <a:r>
              <a:rPr lang="en-US" b="0" dirty="0">
                <a:solidFill>
                  <a:srgbClr val="2B414D"/>
                </a:solidFill>
              </a:rPr>
              <a:t>2 out of 3 sons of the top earners in Canada get access to their father’s employer.</a:t>
            </a:r>
          </a:p>
          <a:p>
            <a:r>
              <a:rPr lang="en-US" b="0" dirty="0">
                <a:solidFill>
                  <a:srgbClr val="2B414D"/>
                </a:solidFill>
              </a:rPr>
              <a:t>Much less access at lower levels of parental earnings.</a:t>
            </a:r>
          </a:p>
        </p:txBody>
      </p:sp>
      <p:sp>
        <p:nvSpPr>
          <p:cNvPr id="4" name="Slide Number Placeholder 3">
            <a:extLst>
              <a:ext uri="{FF2B5EF4-FFF2-40B4-BE49-F238E27FC236}">
                <a16:creationId xmlns:a16="http://schemas.microsoft.com/office/drawing/2014/main" id="{87CB76F6-44B8-7C44-88DA-00451400371C}"/>
              </a:ext>
            </a:extLst>
          </p:cNvPr>
          <p:cNvSpPr>
            <a:spLocks noGrp="1"/>
          </p:cNvSpPr>
          <p:nvPr>
            <p:ph type="sldNum" sz="quarter" idx="12"/>
          </p:nvPr>
        </p:nvSpPr>
        <p:spPr/>
        <p:txBody>
          <a:bodyPr/>
          <a:lstStyle/>
          <a:p>
            <a:fld id="{D9F085D5-EC86-4F6A-B501-C1359CB39116}" type="slidenum">
              <a:rPr lang="en-GB" smtClean="0"/>
              <a:t>65</a:t>
            </a:fld>
            <a:endParaRPr lang="en-GB"/>
          </a:p>
        </p:txBody>
      </p:sp>
      <p:sp>
        <p:nvSpPr>
          <p:cNvPr id="5" name="Title 4">
            <a:extLst>
              <a:ext uri="{FF2B5EF4-FFF2-40B4-BE49-F238E27FC236}">
                <a16:creationId xmlns:a16="http://schemas.microsoft.com/office/drawing/2014/main" id="{43C593B1-5F80-3243-91A2-671C84C21631}"/>
              </a:ext>
            </a:extLst>
          </p:cNvPr>
          <p:cNvSpPr>
            <a:spLocks noGrp="1"/>
          </p:cNvSpPr>
          <p:nvPr>
            <p:ph type="title"/>
          </p:nvPr>
        </p:nvSpPr>
        <p:spPr>
          <a:xfrm>
            <a:off x="756920" y="216007"/>
            <a:ext cx="10515600" cy="1325563"/>
          </a:xfrm>
        </p:spPr>
        <p:txBody>
          <a:bodyPr/>
          <a:lstStyle/>
          <a:p>
            <a:r>
              <a:rPr lang="en-US" dirty="0">
                <a:solidFill>
                  <a:schemeClr val="bg1"/>
                </a:solidFill>
              </a:rPr>
              <a:t>Cha</a:t>
            </a:r>
            <a:r>
              <a:rPr lang="en-US" dirty="0"/>
              <a:t>nnels of upward mobility </a:t>
            </a:r>
            <a:br>
              <a:rPr lang="en-US" dirty="0"/>
            </a:br>
            <a:r>
              <a:rPr lang="en-US" dirty="0"/>
              <a:t>	– employment networks</a:t>
            </a:r>
          </a:p>
        </p:txBody>
      </p:sp>
      <p:pic>
        <p:nvPicPr>
          <p:cNvPr id="6" name="Content Placeholder 5">
            <a:extLst>
              <a:ext uri="{FF2B5EF4-FFF2-40B4-BE49-F238E27FC236}">
                <a16:creationId xmlns:a16="http://schemas.microsoft.com/office/drawing/2014/main" id="{348146F4-1614-C543-A4CC-824403A7E1D6}"/>
              </a:ext>
            </a:extLst>
          </p:cNvPr>
          <p:cNvPicPr>
            <a:picLocks noGrp="1" noChangeAspect="1"/>
          </p:cNvPicPr>
          <p:nvPr>
            <p:ph sz="half" idx="2"/>
          </p:nvPr>
        </p:nvPicPr>
        <p:blipFill>
          <a:blip r:embed="rId2"/>
          <a:stretch>
            <a:fillRect/>
          </a:stretch>
        </p:blipFill>
        <p:spPr>
          <a:xfrm>
            <a:off x="6172200" y="1688265"/>
            <a:ext cx="5181600" cy="4143458"/>
          </a:xfrm>
          <a:prstGeom prst="rect">
            <a:avLst/>
          </a:prstGeom>
        </p:spPr>
      </p:pic>
    </p:spTree>
    <p:extLst>
      <p:ext uri="{BB962C8B-B14F-4D97-AF65-F5344CB8AC3E}">
        <p14:creationId xmlns:p14="http://schemas.microsoft.com/office/powerpoint/2010/main" val="32277823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252" y="26127"/>
            <a:ext cx="10515600" cy="1837023"/>
          </a:xfrm>
        </p:spPr>
        <p:txBody>
          <a:bodyPr/>
          <a:lstStyle/>
          <a:p>
            <a:r>
              <a:rPr lang="en-US" dirty="0">
                <a:solidFill>
                  <a:schemeClr val="bg1"/>
                </a:solidFill>
              </a:rPr>
              <a:t>Cha</a:t>
            </a:r>
            <a:r>
              <a:rPr lang="en-US" dirty="0"/>
              <a:t>nnels of upward mobility </a:t>
            </a:r>
            <a:br>
              <a:rPr lang="en-US" dirty="0"/>
            </a:br>
            <a:r>
              <a:rPr lang="en-US" dirty="0"/>
              <a:t>	– inventions</a:t>
            </a:r>
          </a:p>
        </p:txBody>
      </p:sp>
      <p:sp>
        <p:nvSpPr>
          <p:cNvPr id="3" name="Content Placeholder 2"/>
          <p:cNvSpPr>
            <a:spLocks noGrp="1"/>
          </p:cNvSpPr>
          <p:nvPr>
            <p:ph sz="half" idx="1"/>
          </p:nvPr>
        </p:nvSpPr>
        <p:spPr>
          <a:xfrm>
            <a:off x="795212" y="2989007"/>
            <a:ext cx="3346056" cy="2652338"/>
          </a:xfrm>
        </p:spPr>
        <p:txBody>
          <a:bodyPr anchor="ctr" anchorCtr="0">
            <a:normAutofit/>
          </a:bodyPr>
          <a:lstStyle/>
          <a:p>
            <a:pPr marL="0" indent="0">
              <a:buNone/>
            </a:pPr>
            <a:r>
              <a:rPr lang="en-US" sz="2000" b="0" dirty="0">
                <a:solidFill>
                  <a:srgbClr val="2B414D"/>
                </a:solidFill>
              </a:rPr>
              <a:t>High math-ability 3</a:t>
            </a:r>
            <a:r>
              <a:rPr lang="en-US" sz="2000" b="0" baseline="30000" dirty="0">
                <a:solidFill>
                  <a:srgbClr val="2B414D"/>
                </a:solidFill>
              </a:rPr>
              <a:t>rd</a:t>
            </a:r>
            <a:r>
              <a:rPr lang="en-US" sz="2000" b="0" dirty="0">
                <a:solidFill>
                  <a:srgbClr val="2B414D"/>
                </a:solidFill>
              </a:rPr>
              <a:t> graders go on to become inventors </a:t>
            </a:r>
            <a:r>
              <a:rPr lang="en-US" sz="2000" b="0" i="1" dirty="0">
                <a:solidFill>
                  <a:srgbClr val="2B414D"/>
                </a:solidFill>
              </a:rPr>
              <a:t>if</a:t>
            </a:r>
            <a:r>
              <a:rPr lang="en-US" sz="2000" b="0" dirty="0">
                <a:solidFill>
                  <a:srgbClr val="2B414D"/>
                </a:solidFill>
              </a:rPr>
              <a:t> their family is well-off.</a:t>
            </a:r>
          </a:p>
          <a:p>
            <a:pPr marL="0" indent="0">
              <a:buNone/>
            </a:pPr>
            <a:endParaRPr lang="en-US" sz="2000" b="0" dirty="0">
              <a:solidFill>
                <a:srgbClr val="2B414D"/>
              </a:solidFill>
            </a:endParaRPr>
          </a:p>
          <a:p>
            <a:pPr marL="0" indent="0">
              <a:buNone/>
            </a:pPr>
            <a:endParaRPr lang="en-US" sz="2000" b="0" dirty="0">
              <a:solidFill>
                <a:srgbClr val="2B414D"/>
              </a:solidFill>
            </a:endParaRPr>
          </a:p>
          <a:p>
            <a:pPr marL="0" indent="0">
              <a:buNone/>
            </a:pPr>
            <a:r>
              <a:rPr lang="en-US" sz="2000" b="0" dirty="0">
                <a:solidFill>
                  <a:srgbClr val="2B414D"/>
                </a:solidFill>
              </a:rPr>
              <a:t>(Also if they grow up in high-innovation areas)</a:t>
            </a:r>
          </a:p>
        </p:txBody>
      </p:sp>
      <p:sp>
        <p:nvSpPr>
          <p:cNvPr id="4" name="Slide Number Placeholder 3">
            <a:extLst>
              <a:ext uri="{FF2B5EF4-FFF2-40B4-BE49-F238E27FC236}">
                <a16:creationId xmlns:a16="http://schemas.microsoft.com/office/drawing/2014/main" id="{CB994391-A037-42D0-906C-187BB297664B}"/>
              </a:ext>
            </a:extLst>
          </p:cNvPr>
          <p:cNvSpPr>
            <a:spLocks noGrp="1"/>
          </p:cNvSpPr>
          <p:nvPr>
            <p:ph type="sldNum" sz="quarter" idx="12"/>
          </p:nvPr>
        </p:nvSpPr>
        <p:spPr/>
        <p:txBody>
          <a:bodyPr/>
          <a:lstStyle/>
          <a:p>
            <a:fld id="{D9F085D5-EC86-4F6A-B501-C1359CB39116}" type="slidenum">
              <a:rPr lang="en-US" smtClean="0"/>
              <a:pPr/>
              <a:t>66</a:t>
            </a:fld>
            <a:endParaRPr lang="en-US" dirty="0"/>
          </a:p>
        </p:txBody>
      </p:sp>
      <p:cxnSp>
        <p:nvCxnSpPr>
          <p:cNvPr id="7" name="Straight Connector 6">
            <a:extLst>
              <a:ext uri="{FF2B5EF4-FFF2-40B4-BE49-F238E27FC236}">
                <a16:creationId xmlns:a16="http://schemas.microsoft.com/office/drawing/2014/main" id="{9282F4B6-A172-4E44-9BB2-C7E8C87349DA}"/>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79EF08C-AA7D-4229-9FD0-FA1029338A6F}"/>
              </a:ext>
            </a:extLst>
          </p:cNvPr>
          <p:cNvPicPr>
            <a:picLocks noChangeAspect="1"/>
          </p:cNvPicPr>
          <p:nvPr/>
        </p:nvPicPr>
        <p:blipFill>
          <a:blip r:embed="rId3"/>
          <a:stretch>
            <a:fillRect/>
          </a:stretch>
        </p:blipFill>
        <p:spPr>
          <a:xfrm>
            <a:off x="4552335" y="1969006"/>
            <a:ext cx="6630582" cy="4392812"/>
          </a:xfrm>
          <a:prstGeom prst="rect">
            <a:avLst/>
          </a:prstGeom>
        </p:spPr>
      </p:pic>
      <p:sp>
        <p:nvSpPr>
          <p:cNvPr id="9" name="TextBox 8">
            <a:extLst>
              <a:ext uri="{FF2B5EF4-FFF2-40B4-BE49-F238E27FC236}">
                <a16:creationId xmlns:a16="http://schemas.microsoft.com/office/drawing/2014/main" id="{3595F887-1DEE-4FFC-9B69-76CC438568E3}"/>
              </a:ext>
            </a:extLst>
          </p:cNvPr>
          <p:cNvSpPr txBox="1"/>
          <p:nvPr/>
        </p:nvSpPr>
        <p:spPr>
          <a:xfrm flipH="1">
            <a:off x="9630894" y="6450347"/>
            <a:ext cx="3104046" cy="276999"/>
          </a:xfrm>
          <a:prstGeom prst="rect">
            <a:avLst/>
          </a:prstGeom>
          <a:noFill/>
        </p:spPr>
        <p:txBody>
          <a:bodyPr wrap="square" rtlCol="0">
            <a:spAutoFit/>
          </a:bodyPr>
          <a:lstStyle/>
          <a:p>
            <a:r>
              <a:rPr lang="en-US" sz="1200" dirty="0">
                <a:solidFill>
                  <a:srgbClr val="2B414D"/>
                </a:solidFill>
              </a:rPr>
              <a:t>Graph from Bell et al (2018)</a:t>
            </a:r>
          </a:p>
        </p:txBody>
      </p:sp>
    </p:spTree>
    <p:extLst>
      <p:ext uri="{BB962C8B-B14F-4D97-AF65-F5344CB8AC3E}">
        <p14:creationId xmlns:p14="http://schemas.microsoft.com/office/powerpoint/2010/main" val="2132844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6689-B14B-D247-A44B-2EA5ACB2F03A}"/>
              </a:ext>
            </a:extLst>
          </p:cNvPr>
          <p:cNvSpPr>
            <a:spLocks noGrp="1"/>
          </p:cNvSpPr>
          <p:nvPr>
            <p:ph type="title"/>
          </p:nvPr>
        </p:nvSpPr>
        <p:spPr>
          <a:xfrm>
            <a:off x="889000" y="0"/>
            <a:ext cx="10515600" cy="1325563"/>
          </a:xfrm>
        </p:spPr>
        <p:txBody>
          <a:bodyPr/>
          <a:lstStyle/>
          <a:p>
            <a:r>
              <a:rPr lang="en-US" dirty="0"/>
              <a:t> </a:t>
            </a:r>
            <a:r>
              <a:rPr lang="en-US" dirty="0">
                <a:solidFill>
                  <a:schemeClr val="bg1"/>
                </a:solidFill>
              </a:rPr>
              <a:t>Su</a:t>
            </a:r>
            <a:r>
              <a:rPr lang="en-US" dirty="0"/>
              <a:t>mmary: Policy Options</a:t>
            </a:r>
          </a:p>
        </p:txBody>
      </p:sp>
      <p:sp>
        <p:nvSpPr>
          <p:cNvPr id="3" name="Content Placeholder 2">
            <a:extLst>
              <a:ext uri="{FF2B5EF4-FFF2-40B4-BE49-F238E27FC236}">
                <a16:creationId xmlns:a16="http://schemas.microsoft.com/office/drawing/2014/main" id="{F9812D89-BBDC-EC44-9DC1-80A41E2DDC16}"/>
              </a:ext>
            </a:extLst>
          </p:cNvPr>
          <p:cNvSpPr>
            <a:spLocks noGrp="1"/>
          </p:cNvSpPr>
          <p:nvPr>
            <p:ph idx="1"/>
          </p:nvPr>
        </p:nvSpPr>
        <p:spPr/>
        <p:txBody>
          <a:bodyPr/>
          <a:lstStyle/>
          <a:p>
            <a:r>
              <a:rPr lang="en-US" dirty="0"/>
              <a:t>Housing vouchers, public housing, zoning laws</a:t>
            </a:r>
          </a:p>
          <a:p>
            <a:pPr lvl="1"/>
            <a:r>
              <a:rPr lang="en-US" dirty="0"/>
              <a:t>Help underprivileged children grow up in neighborhoods conducive to mobility.</a:t>
            </a:r>
          </a:p>
          <a:p>
            <a:r>
              <a:rPr lang="en-US" dirty="0"/>
              <a:t>Investments in education</a:t>
            </a:r>
          </a:p>
          <a:p>
            <a:pPr lvl="1"/>
            <a:r>
              <a:rPr lang="en-US" dirty="0"/>
              <a:t>Make preparedness for college more universally available.</a:t>
            </a:r>
          </a:p>
          <a:p>
            <a:r>
              <a:rPr lang="en-US" dirty="0"/>
              <a:t>Entrepreneurship</a:t>
            </a:r>
          </a:p>
          <a:p>
            <a:pPr lvl="1"/>
            <a:r>
              <a:rPr lang="en-US" dirty="0"/>
              <a:t>Introduce children to it at an early age.</a:t>
            </a:r>
          </a:p>
          <a:p>
            <a:r>
              <a:rPr lang="en-US" dirty="0"/>
              <a:t>Implement policies to reduce inequality.</a:t>
            </a:r>
          </a:p>
          <a:p>
            <a:endParaRPr lang="en-US" dirty="0"/>
          </a:p>
        </p:txBody>
      </p:sp>
      <p:sp>
        <p:nvSpPr>
          <p:cNvPr id="4" name="Slide Number Placeholder 3">
            <a:extLst>
              <a:ext uri="{FF2B5EF4-FFF2-40B4-BE49-F238E27FC236}">
                <a16:creationId xmlns:a16="http://schemas.microsoft.com/office/drawing/2014/main" id="{69FB65C1-0405-3747-9CCA-06FE12115092}"/>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4065339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6681E-1822-1742-8FD6-EA094AD49D47}"/>
              </a:ext>
            </a:extLst>
          </p:cNvPr>
          <p:cNvSpPr>
            <a:spLocks noGrp="1"/>
          </p:cNvSpPr>
          <p:nvPr>
            <p:ph type="title"/>
          </p:nvPr>
        </p:nvSpPr>
        <p:spPr>
          <a:xfrm>
            <a:off x="889000" y="0"/>
            <a:ext cx="10515600" cy="1325563"/>
          </a:xfrm>
        </p:spPr>
        <p:txBody>
          <a:bodyPr/>
          <a:lstStyle/>
          <a:p>
            <a:r>
              <a:rPr lang="en-US" dirty="0"/>
              <a:t> </a:t>
            </a:r>
            <a:r>
              <a:rPr lang="en-US" dirty="0">
                <a:solidFill>
                  <a:schemeClr val="bg1"/>
                </a:solidFill>
              </a:rPr>
              <a:t>Su</a:t>
            </a:r>
            <a:r>
              <a:rPr lang="en-US" dirty="0"/>
              <a:t>mmary: Economic Mobility</a:t>
            </a:r>
          </a:p>
        </p:txBody>
      </p:sp>
      <p:sp>
        <p:nvSpPr>
          <p:cNvPr id="3" name="Content Placeholder 2">
            <a:extLst>
              <a:ext uri="{FF2B5EF4-FFF2-40B4-BE49-F238E27FC236}">
                <a16:creationId xmlns:a16="http://schemas.microsoft.com/office/drawing/2014/main" id="{CB27B667-75BB-3D43-B3B5-F7965FC9D6E3}"/>
              </a:ext>
            </a:extLst>
          </p:cNvPr>
          <p:cNvSpPr>
            <a:spLocks noGrp="1"/>
          </p:cNvSpPr>
          <p:nvPr>
            <p:ph idx="1"/>
          </p:nvPr>
        </p:nvSpPr>
        <p:spPr/>
        <p:txBody>
          <a:bodyPr>
            <a:normAutofit lnSpcReduction="10000"/>
          </a:bodyPr>
          <a:lstStyle/>
          <a:p>
            <a:r>
              <a:rPr lang="en-US" dirty="0"/>
              <a:t>Definitions:  </a:t>
            </a:r>
          </a:p>
          <a:p>
            <a:pPr lvl="1"/>
            <a:r>
              <a:rPr lang="en-US" dirty="0"/>
              <a:t>Absolute vs Relative Mobility</a:t>
            </a:r>
          </a:p>
          <a:p>
            <a:r>
              <a:rPr lang="en-US" dirty="0"/>
              <a:t>Levels:</a:t>
            </a:r>
          </a:p>
          <a:p>
            <a:pPr lvl="1"/>
            <a:r>
              <a:rPr lang="en-US" dirty="0"/>
              <a:t>Absolute mobility is in decline</a:t>
            </a:r>
          </a:p>
          <a:p>
            <a:pPr lvl="1"/>
            <a:r>
              <a:rPr lang="en-US" dirty="0"/>
              <a:t>Relative mobility is much lower in the U.S. than elsewhere.</a:t>
            </a:r>
          </a:p>
          <a:p>
            <a:pPr lvl="2"/>
            <a:r>
              <a:rPr lang="en-US" dirty="0"/>
              <a:t>Brings into question the notion of the  “American dream”.</a:t>
            </a:r>
          </a:p>
          <a:p>
            <a:r>
              <a:rPr lang="en-US" dirty="0"/>
              <a:t>Enough mobility?  Hard to say.</a:t>
            </a:r>
          </a:p>
          <a:p>
            <a:pPr lvl="1"/>
            <a:r>
              <a:rPr lang="en-US" dirty="0"/>
              <a:t>Absolute: concern that 50% of kids are treading water or falling behind.</a:t>
            </a:r>
          </a:p>
          <a:p>
            <a:pPr lvl="1"/>
            <a:r>
              <a:rPr lang="en-US" dirty="0"/>
              <a:t>Relative: not as much as people seem to think there is.</a:t>
            </a:r>
          </a:p>
          <a:p>
            <a:r>
              <a:rPr lang="en-US" dirty="0"/>
              <a:t>Policy options?</a:t>
            </a:r>
          </a:p>
          <a:p>
            <a:pPr lvl="1"/>
            <a:r>
              <a:rPr lang="en-US" dirty="0"/>
              <a:t>There are plenty of levers to pull to increase mobility.</a:t>
            </a:r>
          </a:p>
        </p:txBody>
      </p:sp>
      <p:sp>
        <p:nvSpPr>
          <p:cNvPr id="4" name="Slide Number Placeholder 3">
            <a:extLst>
              <a:ext uri="{FF2B5EF4-FFF2-40B4-BE49-F238E27FC236}">
                <a16:creationId xmlns:a16="http://schemas.microsoft.com/office/drawing/2014/main" id="{804AC4F7-CBF4-5B46-A1B9-802E68921DD9}"/>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26891934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B4401-F952-354D-9A3C-27D2EE5DEE40}"/>
              </a:ext>
            </a:extLst>
          </p:cNvPr>
          <p:cNvSpPr>
            <a:spLocks noGrp="1"/>
          </p:cNvSpPr>
          <p:nvPr>
            <p:ph type="title"/>
          </p:nvPr>
        </p:nvSpPr>
        <p:spPr>
          <a:xfrm>
            <a:off x="906549" y="0"/>
            <a:ext cx="10515600" cy="1325563"/>
          </a:xfrm>
        </p:spPr>
        <p:txBody>
          <a:bodyPr>
            <a:normAutofit/>
          </a:bodyPr>
          <a:lstStyle/>
          <a:p>
            <a:r>
              <a:rPr lang="en-US" sz="3800" dirty="0">
                <a:solidFill>
                  <a:schemeClr val="bg1"/>
                </a:solidFill>
              </a:rPr>
              <a:t>Dis</a:t>
            </a:r>
            <a:r>
              <a:rPr lang="en-US" sz="3800" dirty="0"/>
              <a:t>crimination in Policy History: Jon </a:t>
            </a:r>
            <a:r>
              <a:rPr lang="en-US" sz="3800" dirty="0" err="1"/>
              <a:t>Haveman</a:t>
            </a:r>
            <a:endParaRPr lang="en-US" sz="3800" dirty="0"/>
          </a:p>
        </p:txBody>
      </p:sp>
      <p:sp>
        <p:nvSpPr>
          <p:cNvPr id="3" name="Content Placeholder 2">
            <a:extLst>
              <a:ext uri="{FF2B5EF4-FFF2-40B4-BE49-F238E27FC236}">
                <a16:creationId xmlns:a16="http://schemas.microsoft.com/office/drawing/2014/main" id="{761D2A5A-E84B-874D-BB2A-EB9D7C18C866}"/>
              </a:ext>
            </a:extLst>
          </p:cNvPr>
          <p:cNvSpPr>
            <a:spLocks noGrp="1"/>
          </p:cNvSpPr>
          <p:nvPr>
            <p:ph sz="half" idx="1"/>
          </p:nvPr>
        </p:nvSpPr>
        <p:spPr/>
        <p:txBody>
          <a:bodyPr>
            <a:normAutofit fontScale="92500" lnSpcReduction="10000"/>
          </a:bodyPr>
          <a:lstStyle/>
          <a:p>
            <a:r>
              <a:rPr lang="en-US" dirty="0"/>
              <a:t>Slave trade</a:t>
            </a:r>
          </a:p>
          <a:p>
            <a:pPr lvl="1"/>
            <a:r>
              <a:rPr lang="en-US" dirty="0"/>
              <a:t>The first deprivation.</a:t>
            </a:r>
          </a:p>
          <a:p>
            <a:r>
              <a:rPr lang="en-US" dirty="0"/>
              <a:t>Slavery</a:t>
            </a:r>
          </a:p>
          <a:p>
            <a:r>
              <a:rPr lang="en-US" dirty="0"/>
              <a:t>40 acres (and a mule)</a:t>
            </a:r>
          </a:p>
          <a:p>
            <a:pPr lvl="1"/>
            <a:r>
              <a:rPr lang="en-US" dirty="0"/>
              <a:t>The second deprivation.</a:t>
            </a:r>
          </a:p>
          <a:p>
            <a:pPr lvl="1"/>
            <a:r>
              <a:rPr lang="en-US" dirty="0"/>
              <a:t>Discriminatory distribution of land.</a:t>
            </a:r>
          </a:p>
          <a:p>
            <a:r>
              <a:rPr lang="en-US" dirty="0"/>
              <a:t>Freedmen’s Bank</a:t>
            </a:r>
          </a:p>
          <a:p>
            <a:pPr lvl="1"/>
            <a:r>
              <a:rPr lang="en-US" dirty="0"/>
              <a:t>Lax oversite and dissolution.</a:t>
            </a:r>
          </a:p>
          <a:p>
            <a:r>
              <a:rPr lang="en-US" dirty="0"/>
              <a:t>Jim Crow Laws &amp; Economic Policy</a:t>
            </a:r>
          </a:p>
          <a:p>
            <a:pPr lvl="1"/>
            <a:r>
              <a:rPr lang="en-US" dirty="0"/>
              <a:t>Convict leasing, debt peonage, chain-gang, sharecropping, and lynching.</a:t>
            </a:r>
          </a:p>
        </p:txBody>
      </p:sp>
      <p:sp>
        <p:nvSpPr>
          <p:cNvPr id="4" name="Content Placeholder 3">
            <a:extLst>
              <a:ext uri="{FF2B5EF4-FFF2-40B4-BE49-F238E27FC236}">
                <a16:creationId xmlns:a16="http://schemas.microsoft.com/office/drawing/2014/main" id="{8A5FF664-94A5-A647-822D-B132AD166C1F}"/>
              </a:ext>
            </a:extLst>
          </p:cNvPr>
          <p:cNvSpPr>
            <a:spLocks noGrp="1"/>
          </p:cNvSpPr>
          <p:nvPr>
            <p:ph sz="half" idx="2"/>
          </p:nvPr>
        </p:nvSpPr>
        <p:spPr>
          <a:xfrm>
            <a:off x="6172200" y="1808220"/>
            <a:ext cx="5423170" cy="4189162"/>
          </a:xfrm>
        </p:spPr>
        <p:txBody>
          <a:bodyPr>
            <a:normAutofit fontScale="92500" lnSpcReduction="10000"/>
          </a:bodyPr>
          <a:lstStyle/>
          <a:p>
            <a:r>
              <a:rPr lang="en-US" dirty="0"/>
              <a:t>Homestead Act</a:t>
            </a:r>
          </a:p>
          <a:p>
            <a:pPr lvl="1"/>
            <a:r>
              <a:rPr lang="en-US" dirty="0"/>
              <a:t>Discriminatory distribution of land.</a:t>
            </a:r>
          </a:p>
          <a:p>
            <a:r>
              <a:rPr lang="en-US" dirty="0"/>
              <a:t>Land theft and destruction</a:t>
            </a:r>
          </a:p>
          <a:p>
            <a:pPr lvl="1"/>
            <a:r>
              <a:rPr lang="en-US" dirty="0"/>
              <a:t>E.g., Black Wall Street – Tulsa, 1921.</a:t>
            </a:r>
          </a:p>
          <a:p>
            <a:r>
              <a:rPr lang="en-US" dirty="0"/>
              <a:t>GI Bill</a:t>
            </a:r>
          </a:p>
          <a:p>
            <a:pPr lvl="1"/>
            <a:r>
              <a:rPr lang="en-US" dirty="0"/>
              <a:t>Discriminatory access – Levittown</a:t>
            </a:r>
          </a:p>
          <a:p>
            <a:r>
              <a:rPr lang="en-US" dirty="0"/>
              <a:t>Federal Housing Authority</a:t>
            </a:r>
          </a:p>
          <a:p>
            <a:pPr lvl="1"/>
            <a:r>
              <a:rPr lang="en-US" dirty="0"/>
              <a:t>Redlining</a:t>
            </a:r>
          </a:p>
          <a:p>
            <a:r>
              <a:rPr lang="en-US" dirty="0"/>
              <a:t>And many more.</a:t>
            </a:r>
          </a:p>
          <a:p>
            <a:pPr lvl="1"/>
            <a:endParaRPr lang="en-US" dirty="0"/>
          </a:p>
        </p:txBody>
      </p:sp>
      <p:sp>
        <p:nvSpPr>
          <p:cNvPr id="5" name="Slide Number Placeholder 4">
            <a:extLst>
              <a:ext uri="{FF2B5EF4-FFF2-40B4-BE49-F238E27FC236}">
                <a16:creationId xmlns:a16="http://schemas.microsoft.com/office/drawing/2014/main" id="{0BD1519A-C259-1046-9F1C-3C3D5B654C3D}"/>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183203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607247B2-215B-4554-876C-1F0EB271D4AE}"/>
              </a:ext>
            </a:extLst>
          </p:cNvPr>
          <p:cNvSpPr>
            <a:spLocks/>
          </p:cNvSpPr>
          <p:nvPr/>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39911" y="0"/>
            <a:ext cx="10515600" cy="1325563"/>
          </a:xfrm>
        </p:spPr>
        <p:txBody>
          <a:bodyPr/>
          <a:lstStyle/>
          <a:p>
            <a:r>
              <a:rPr lang="en-US" dirty="0">
                <a:solidFill>
                  <a:schemeClr val="bg1"/>
                </a:solidFill>
              </a:rPr>
              <a:t>Out</a:t>
            </a:r>
            <a:r>
              <a:rPr lang="en-US" dirty="0"/>
              <a:t>line</a:t>
            </a:r>
          </a:p>
        </p:txBody>
      </p:sp>
      <p:sp>
        <p:nvSpPr>
          <p:cNvPr id="11" name="Slide Number Placeholder 10">
            <a:extLst>
              <a:ext uri="{FF2B5EF4-FFF2-40B4-BE49-F238E27FC236}">
                <a16:creationId xmlns:a16="http://schemas.microsoft.com/office/drawing/2014/main" id="{0A81A560-D6F0-4CF2-A6B8-0F9C43F36E71}"/>
              </a:ext>
            </a:extLst>
          </p:cNvPr>
          <p:cNvSpPr>
            <a:spLocks noGrp="1"/>
          </p:cNvSpPr>
          <p:nvPr>
            <p:ph type="sldNum" sz="quarter" idx="12"/>
          </p:nvPr>
        </p:nvSpPr>
        <p:spPr/>
        <p:txBody>
          <a:bodyPr/>
          <a:lstStyle/>
          <a:p>
            <a:fld id="{D9F085D5-EC86-4F6A-B501-C1359CB39116}" type="slidenum">
              <a:rPr lang="en-US" smtClean="0"/>
              <a:pPr/>
              <a:t>7</a:t>
            </a:fld>
            <a:endParaRPr lang="en-US" dirty="0"/>
          </a:p>
        </p:txBody>
      </p:sp>
      <p:cxnSp>
        <p:nvCxnSpPr>
          <p:cNvPr id="7" name="Straight Connector 6">
            <a:extLst>
              <a:ext uri="{FF2B5EF4-FFF2-40B4-BE49-F238E27FC236}">
                <a16:creationId xmlns:a16="http://schemas.microsoft.com/office/drawing/2014/main" id="{9F69183D-BA9A-4ADF-BD36-FB418154C4BB}"/>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sp>
        <p:nvSpPr>
          <p:cNvPr id="12" name="Content Placeholder 3">
            <a:extLst>
              <a:ext uri="{FF2B5EF4-FFF2-40B4-BE49-F238E27FC236}">
                <a16:creationId xmlns:a16="http://schemas.microsoft.com/office/drawing/2014/main" id="{F60C5E11-4956-F645-9B92-01DBB4FA25D2}"/>
              </a:ext>
            </a:extLst>
          </p:cNvPr>
          <p:cNvSpPr txBox="1">
            <a:spLocks/>
          </p:cNvSpPr>
          <p:nvPr/>
        </p:nvSpPr>
        <p:spPr>
          <a:xfrm>
            <a:off x="510363" y="1508125"/>
            <a:ext cx="11323674" cy="4253575"/>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dirty="0"/>
              <a:t>I. What do we mean by economic mobility and why does it matter? </a:t>
            </a:r>
          </a:p>
          <a:p>
            <a:pPr marL="0" indent="0">
              <a:spcAft>
                <a:spcPts val="1000"/>
              </a:spcAft>
              <a:buNone/>
            </a:pPr>
            <a:r>
              <a:rPr lang="en-US" dirty="0"/>
              <a:t>II. What are the facts? Empirical patterns and cultural context </a:t>
            </a:r>
          </a:p>
          <a:p>
            <a:pPr marL="0" indent="0">
              <a:spcAft>
                <a:spcPts val="1000"/>
              </a:spcAft>
              <a:buNone/>
            </a:pPr>
            <a:r>
              <a:rPr lang="en-US" dirty="0"/>
              <a:t>III. What can we make of these patterns?</a:t>
            </a:r>
          </a:p>
          <a:p>
            <a:pPr marL="0" indent="0">
              <a:spcAft>
                <a:spcPts val="1000"/>
              </a:spcAft>
              <a:buNone/>
            </a:pPr>
            <a:r>
              <a:rPr lang="en-US" dirty="0"/>
              <a:t>IV. Exploring different barriers to upward mobility</a:t>
            </a:r>
          </a:p>
          <a:p>
            <a:pPr marL="0" indent="0">
              <a:spcAft>
                <a:spcPts val="1000"/>
              </a:spcAft>
              <a:buNone/>
            </a:pPr>
            <a:r>
              <a:rPr lang="en-US" dirty="0"/>
              <a:t>V. Summary</a:t>
            </a:r>
          </a:p>
        </p:txBody>
      </p:sp>
    </p:spTree>
    <p:extLst>
      <p:ext uri="{BB962C8B-B14F-4D97-AF65-F5344CB8AC3E}">
        <p14:creationId xmlns:p14="http://schemas.microsoft.com/office/powerpoint/2010/main" val="7515628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5160"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1123406"/>
            <a:ext cx="10515600" cy="4798662"/>
          </a:xfrm>
        </p:spPr>
        <p:txBody>
          <a:bodyPr>
            <a:normAutofit fontScale="62500" lnSpcReduction="20000"/>
          </a:bodyPr>
          <a:lstStyle/>
          <a:p>
            <a:pPr marL="0" indent="0" algn="ctr">
              <a:buNone/>
            </a:pPr>
            <a:endParaRPr lang="en-US" sz="6000" dirty="0"/>
          </a:p>
          <a:p>
            <a:pPr marL="0" indent="0" algn="ctr">
              <a:buNone/>
            </a:pPr>
            <a:r>
              <a:rPr lang="en-US" sz="77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Dr. Kathryn Wilson</a:t>
            </a:r>
          </a:p>
          <a:p>
            <a:pPr marL="0" indent="0" algn="ctr">
              <a:buNone/>
            </a:pPr>
            <a:r>
              <a:rPr lang="en-US" dirty="0"/>
              <a:t>kwilson3@kent.edu</a:t>
            </a:r>
          </a:p>
          <a:p>
            <a:pPr marL="0" indent="0" algn="ctr">
              <a:buNone/>
            </a:pPr>
            <a:endParaRPr lang="en-US" dirty="0"/>
          </a:p>
          <a:p>
            <a:pPr marL="0" indent="0" algn="ctr">
              <a:buNone/>
            </a:pPr>
            <a:r>
              <a:rPr lang="en-US" dirty="0"/>
              <a:t>Contact NEED: </a:t>
            </a:r>
            <a:r>
              <a:rPr lang="en-US" dirty="0" err="1"/>
              <a:t>I</a:t>
            </a:r>
            <a:r>
              <a:rPr lang="en-US" dirty="0" err="1">
                <a:hlinkClick r:id="rId3"/>
              </a:rPr>
              <a:t>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Get NEED Updates:  </a:t>
            </a:r>
            <a:r>
              <a:rPr lang="en-US" dirty="0" err="1"/>
              <a:t>www.NEEDelegation.org</a:t>
            </a:r>
            <a:r>
              <a:rPr lang="en-US" dirty="0"/>
              <a:t>/</a:t>
            </a:r>
            <a:r>
              <a:rPr lang="en-US" dirty="0" err="1"/>
              <a:t>friends.php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70</a:t>
            </a:fld>
            <a:endParaRPr lang="en-GB"/>
          </a:p>
        </p:txBody>
      </p:sp>
    </p:spTree>
    <p:extLst>
      <p:ext uri="{BB962C8B-B14F-4D97-AF65-F5344CB8AC3E}">
        <p14:creationId xmlns:p14="http://schemas.microsoft.com/office/powerpoint/2010/main" val="341481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15BA4-4BB9-4FFD-B62F-153A6732B42F}"/>
              </a:ext>
            </a:extLst>
          </p:cNvPr>
          <p:cNvSpPr>
            <a:spLocks noGrp="1"/>
          </p:cNvSpPr>
          <p:nvPr>
            <p:ph type="title"/>
          </p:nvPr>
        </p:nvSpPr>
        <p:spPr/>
        <p:txBody>
          <a:bodyPr/>
          <a:lstStyle/>
          <a:p>
            <a:r>
              <a:rPr lang="en-US" dirty="0"/>
              <a:t>I. What do we mean by economic mobility? </a:t>
            </a:r>
          </a:p>
        </p:txBody>
      </p:sp>
      <p:sp>
        <p:nvSpPr>
          <p:cNvPr id="3" name="Text Placeholder 2">
            <a:extLst>
              <a:ext uri="{FF2B5EF4-FFF2-40B4-BE49-F238E27FC236}">
                <a16:creationId xmlns:a16="http://schemas.microsoft.com/office/drawing/2014/main" id="{23692C4C-A974-4D2D-954E-83E4E1C6E498}"/>
              </a:ext>
            </a:extLst>
          </p:cNvPr>
          <p:cNvSpPr>
            <a:spLocks noGrp="1"/>
          </p:cNvSpPr>
          <p:nvPr>
            <p:ph type="body" idx="1"/>
          </p:nvPr>
        </p:nvSpPr>
        <p:spPr/>
        <p:txBody>
          <a:bodyPr/>
          <a:lstStyle/>
          <a:p>
            <a:r>
              <a:rPr lang="en-US" dirty="0"/>
              <a:t>Definition and motivation</a:t>
            </a:r>
          </a:p>
        </p:txBody>
      </p:sp>
      <p:sp>
        <p:nvSpPr>
          <p:cNvPr id="4" name="Slide Number Placeholder 3">
            <a:extLst>
              <a:ext uri="{FF2B5EF4-FFF2-40B4-BE49-F238E27FC236}">
                <a16:creationId xmlns:a16="http://schemas.microsoft.com/office/drawing/2014/main" id="{CB128DB3-74B0-4153-9A22-40621C5106FB}"/>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4045928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E7DF5-6751-D34D-B769-082BAFA3F783}"/>
              </a:ext>
            </a:extLst>
          </p:cNvPr>
          <p:cNvSpPr>
            <a:spLocks noGrp="1"/>
          </p:cNvSpPr>
          <p:nvPr>
            <p:ph type="title"/>
          </p:nvPr>
        </p:nvSpPr>
        <p:spPr>
          <a:xfrm>
            <a:off x="807720" y="0"/>
            <a:ext cx="10515600" cy="1325563"/>
          </a:xfrm>
        </p:spPr>
        <p:txBody>
          <a:bodyPr/>
          <a:lstStyle/>
          <a:p>
            <a:r>
              <a:rPr lang="en-US" dirty="0">
                <a:solidFill>
                  <a:schemeClr val="bg1"/>
                </a:solidFill>
              </a:rPr>
              <a:t>Eco</a:t>
            </a:r>
            <a:r>
              <a:rPr lang="en-US" dirty="0"/>
              <a:t>nomic Mobility – Defined</a:t>
            </a:r>
          </a:p>
        </p:txBody>
      </p:sp>
      <p:sp>
        <p:nvSpPr>
          <p:cNvPr id="3" name="Content Placeholder 2">
            <a:extLst>
              <a:ext uri="{FF2B5EF4-FFF2-40B4-BE49-F238E27FC236}">
                <a16:creationId xmlns:a16="http://schemas.microsoft.com/office/drawing/2014/main" id="{C935E8B2-B9AB-A846-9356-08D94553E29B}"/>
              </a:ext>
            </a:extLst>
          </p:cNvPr>
          <p:cNvSpPr>
            <a:spLocks noGrp="1"/>
          </p:cNvSpPr>
          <p:nvPr>
            <p:ph sz="half" idx="1"/>
          </p:nvPr>
        </p:nvSpPr>
        <p:spPr/>
        <p:txBody>
          <a:bodyPr/>
          <a:lstStyle/>
          <a:p>
            <a:r>
              <a:rPr lang="en-US" dirty="0"/>
              <a:t>Economic Mobility – Our working definition:</a:t>
            </a:r>
          </a:p>
          <a:p>
            <a:pPr lvl="1"/>
            <a:r>
              <a:rPr lang="en-US" dirty="0"/>
              <a:t>Ability to advance beyond the status of your parents.</a:t>
            </a:r>
          </a:p>
          <a:p>
            <a:pPr marL="457200" lvl="1" indent="0">
              <a:buNone/>
            </a:pPr>
            <a:endParaRPr lang="en-US" dirty="0"/>
          </a:p>
          <a:p>
            <a:r>
              <a:rPr lang="en-US" dirty="0"/>
              <a:t>More broadly:</a:t>
            </a:r>
          </a:p>
          <a:p>
            <a:pPr lvl="1"/>
            <a:r>
              <a:rPr lang="en-US" dirty="0"/>
              <a:t>The ability to improve your socioeconomic class.</a:t>
            </a:r>
          </a:p>
        </p:txBody>
      </p:sp>
      <p:sp>
        <p:nvSpPr>
          <p:cNvPr id="4" name="Content Placeholder 3">
            <a:extLst>
              <a:ext uri="{FF2B5EF4-FFF2-40B4-BE49-F238E27FC236}">
                <a16:creationId xmlns:a16="http://schemas.microsoft.com/office/drawing/2014/main" id="{E1AA1D08-DDEB-8540-9868-5303D72992FD}"/>
              </a:ext>
            </a:extLst>
          </p:cNvPr>
          <p:cNvSpPr>
            <a:spLocks noGrp="1"/>
          </p:cNvSpPr>
          <p:nvPr>
            <p:ph sz="half" idx="2"/>
          </p:nvPr>
        </p:nvSpPr>
        <p:spPr/>
        <p:txBody>
          <a:bodyPr/>
          <a:lstStyle/>
          <a:p>
            <a:r>
              <a:rPr lang="en-US" dirty="0"/>
              <a:t>Variety of measures:</a:t>
            </a:r>
          </a:p>
          <a:p>
            <a:pPr lvl="1"/>
            <a:r>
              <a:rPr lang="en-US" dirty="0"/>
              <a:t>Income</a:t>
            </a:r>
          </a:p>
          <a:p>
            <a:pPr lvl="1"/>
            <a:r>
              <a:rPr lang="en-US" dirty="0"/>
              <a:t>Wealth</a:t>
            </a:r>
          </a:p>
          <a:p>
            <a:pPr lvl="1"/>
            <a:r>
              <a:rPr lang="en-US" dirty="0"/>
              <a:t>Education level</a:t>
            </a:r>
          </a:p>
          <a:p>
            <a:pPr lvl="1"/>
            <a:r>
              <a:rPr lang="en-US" dirty="0"/>
              <a:t>Occupation</a:t>
            </a:r>
          </a:p>
          <a:p>
            <a:pPr lvl="1"/>
            <a:r>
              <a:rPr lang="en-US" dirty="0"/>
              <a:t>Home ownership</a:t>
            </a:r>
          </a:p>
        </p:txBody>
      </p:sp>
      <p:sp>
        <p:nvSpPr>
          <p:cNvPr id="5" name="Slide Number Placeholder 4">
            <a:extLst>
              <a:ext uri="{FF2B5EF4-FFF2-40B4-BE49-F238E27FC236}">
                <a16:creationId xmlns:a16="http://schemas.microsoft.com/office/drawing/2014/main" id="{D5FC5CA8-FD54-6C49-917A-8EF3B5FB6426}"/>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79246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39299</TotalTime>
  <Words>3674</Words>
  <Application>Microsoft Macintosh PowerPoint</Application>
  <PresentationFormat>Widescreen</PresentationFormat>
  <Paragraphs>576</Paragraphs>
  <Slides>70</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Courier New</vt:lpstr>
      <vt:lpstr>Custom Design</vt:lpstr>
      <vt:lpstr>PowerPoint Presentation</vt:lpstr>
      <vt:lpstr> Available NEED Topics Include:</vt:lpstr>
      <vt:lpstr> Course Outline</vt:lpstr>
      <vt:lpstr>Submitting Questions</vt:lpstr>
      <vt:lpstr>Economic mobility</vt:lpstr>
      <vt:lpstr>Credits and Disclaimer</vt:lpstr>
      <vt:lpstr>Outline</vt:lpstr>
      <vt:lpstr>I. What do we mean by economic mobility? </vt:lpstr>
      <vt:lpstr>Economic Mobility – Defined</vt:lpstr>
      <vt:lpstr>Absolute and Relative Mobility </vt:lpstr>
      <vt:lpstr>Absolute vs Relative: Escalator Analogy</vt:lpstr>
      <vt:lpstr>More on Absolute vs Relative Mobility</vt:lpstr>
      <vt:lpstr>Economic Growth and Mobility</vt:lpstr>
      <vt:lpstr>II. Empirical Patterns</vt:lpstr>
      <vt:lpstr>Mobility – Empirical Patterns</vt:lpstr>
      <vt:lpstr>PowerPoint Presentation</vt:lpstr>
      <vt:lpstr>Absolute Mobility by Birth Cohort</vt:lpstr>
      <vt:lpstr>American Dream: Geography Matters</vt:lpstr>
      <vt:lpstr>American Dream: Geography Matters</vt:lpstr>
      <vt:lpstr>Relative Mobility</vt:lpstr>
      <vt:lpstr>Mobility Example: Perfect Relative Mobility</vt:lpstr>
      <vt:lpstr>Transition Probabilities in the United States</vt:lpstr>
      <vt:lpstr>Educational Mobility</vt:lpstr>
      <vt:lpstr>Education Does Matter – at All Income Levels</vt:lpstr>
      <vt:lpstr>Transitions: International Comparisons</vt:lpstr>
      <vt:lpstr> Reflections on the American Dream</vt:lpstr>
      <vt:lpstr>Relative Mobility – Rank Correlation</vt:lpstr>
      <vt:lpstr>PowerPoint Presentation</vt:lpstr>
      <vt:lpstr>Intergenerational Mobility – The Abstract</vt:lpstr>
      <vt:lpstr>Intergenerational Mobility – The Abstract</vt:lpstr>
      <vt:lpstr>An International Comparison</vt:lpstr>
      <vt:lpstr>Mobility – What’s the Right Amount?</vt:lpstr>
      <vt:lpstr>College Attendance Rates – by Parent’s Income</vt:lpstr>
      <vt:lpstr>College Quality Rank – by Parent’s Income</vt:lpstr>
      <vt:lpstr>Public Perception and Sentiment</vt:lpstr>
      <vt:lpstr>Intergenerational Elasticity – of Income</vt:lpstr>
      <vt:lpstr>IGE: U.S. in International Comparison</vt:lpstr>
      <vt:lpstr>The “American Dream” Shapes Perceptions</vt:lpstr>
      <vt:lpstr>Mobility – Important Relationships</vt:lpstr>
      <vt:lpstr>PowerPoint Presentation</vt:lpstr>
      <vt:lpstr> Absolute Mobility: Race</vt:lpstr>
      <vt:lpstr>Relative Mobility: Race</vt:lpstr>
      <vt:lpstr> Absolute Mobility: Gender</vt:lpstr>
      <vt:lpstr>Relative Mobility: Gender</vt:lpstr>
      <vt:lpstr>III. What can we make of this?</vt:lpstr>
      <vt:lpstr>Why Should We Care?</vt:lpstr>
      <vt:lpstr>Private Issue with Public Consequences?</vt:lpstr>
      <vt:lpstr>Absolute or Relative Mobility?</vt:lpstr>
      <vt:lpstr>Is PERFECT Relative Mobility Desirable?</vt:lpstr>
      <vt:lpstr>Is ZERO Relative Mobility Desirable?</vt:lpstr>
      <vt:lpstr>How Much Relative Mobility is Desirable?</vt:lpstr>
      <vt:lpstr>How is the Mobility Porridge?</vt:lpstr>
      <vt:lpstr>Survey Says on Upward Mobility from the BOTTOM</vt:lpstr>
      <vt:lpstr>Survey Says on Downward Mobility from the TOP</vt:lpstr>
      <vt:lpstr>Preferences hit Awkward Truth: Math</vt:lpstr>
      <vt:lpstr>IV. Exploring different barriers to upward mobility – empirical evidence</vt:lpstr>
      <vt:lpstr>Barriers to Upward Mobility</vt:lpstr>
      <vt:lpstr>Barriers to Upward Mobility – Birth Lottery</vt:lpstr>
      <vt:lpstr>Structural Barriers to Upward Mobility</vt:lpstr>
      <vt:lpstr>Structural Barriers to Upward Mobility (2)</vt:lpstr>
      <vt:lpstr>Barriers to Upward Mobility – Drilling Down</vt:lpstr>
      <vt:lpstr>Barriers: Findings</vt:lpstr>
      <vt:lpstr>Channels of Upward Mobility   – Business Ownership vs. Higher Education</vt:lpstr>
      <vt:lpstr>Mobility: Business Ownership vs. College</vt:lpstr>
      <vt:lpstr>Channels of upward mobility   – employment networks</vt:lpstr>
      <vt:lpstr>Channels of upward mobility   – inventions</vt:lpstr>
      <vt:lpstr> Summary: Policy Options</vt:lpstr>
      <vt:lpstr> Summary: Economic Mobility</vt:lpstr>
      <vt:lpstr>Discrimination in Policy History: Jon Haveman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mobility</dc:title>
  <dc:creator>haveman</dc:creator>
  <cp:lastModifiedBy>Jon Haveman</cp:lastModifiedBy>
  <cp:revision>154</cp:revision>
  <cp:lastPrinted>2019-05-22T16:43:00Z</cp:lastPrinted>
  <dcterms:created xsi:type="dcterms:W3CDTF">2019-05-21T15:04:18Z</dcterms:created>
  <dcterms:modified xsi:type="dcterms:W3CDTF">2022-04-25T23:48:39Z</dcterms:modified>
</cp:coreProperties>
</file>