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8"/>
  </p:notesMasterIdLst>
  <p:sldIdLst>
    <p:sldId id="1153" r:id="rId2"/>
    <p:sldId id="328" r:id="rId3"/>
    <p:sldId id="378" r:id="rId4"/>
    <p:sldId id="435" r:id="rId5"/>
    <p:sldId id="327" r:id="rId6"/>
    <p:sldId id="1148" r:id="rId7"/>
    <p:sldId id="306" r:id="rId8"/>
    <p:sldId id="1233" r:id="rId9"/>
    <p:sldId id="380" r:id="rId10"/>
    <p:sldId id="1160" r:id="rId11"/>
    <p:sldId id="1161" r:id="rId12"/>
    <p:sldId id="1231" r:id="rId13"/>
    <p:sldId id="373" r:id="rId14"/>
    <p:sldId id="337" r:id="rId15"/>
    <p:sldId id="1155" r:id="rId16"/>
    <p:sldId id="374" r:id="rId17"/>
    <p:sldId id="319" r:id="rId18"/>
    <p:sldId id="376" r:id="rId19"/>
    <p:sldId id="377" r:id="rId20"/>
    <p:sldId id="310" r:id="rId21"/>
    <p:sldId id="385" r:id="rId22"/>
    <p:sldId id="309" r:id="rId23"/>
    <p:sldId id="386" r:id="rId24"/>
    <p:sldId id="1162" r:id="rId25"/>
    <p:sldId id="289" r:id="rId26"/>
    <p:sldId id="31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E43300"/>
    <a:srgbClr val="FFD800"/>
    <a:srgbClr val="00B0F0"/>
    <a:srgbClr val="CF1D01"/>
    <a:srgbClr val="E2E004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82" autoAdjust="0"/>
    <p:restoredTop sz="93741"/>
  </p:normalViewPr>
  <p:slideViewPr>
    <p:cSldViewPr snapToGrid="0" snapToObjects="1">
      <p:cViewPr varScale="1">
        <p:scale>
          <a:sx n="118" d="100"/>
          <a:sy n="118" d="100"/>
        </p:scale>
        <p:origin x="232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62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92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97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The return on invested capital definition is based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(2015), and the data presented here are updated and augmented versions of the figures presented in Chapter 6 of that volume. The McKinsey data includes McKinsey analysis of Standard &amp; Poor’s data and exclude financial firms from the analysis because of the practical complexities of computing returns on invested capital for such firms. ​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(2015); McKinsey &amp; Company; Furman and Orszag (2015). , by way of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voxeu.org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/article/forms-and-sources-inequality-united-states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Furman, J and P Orszag (2015), “A Firm-Level Perspective on the Role of Rents in the Rise in Inequality”, Presentation at “A Just Society” Centennial Event in Honor of Joseph Stiglitz Columbia University, October 16,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5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1A1B-6776-4671-B601-DE113DE8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56840-887C-4162-B08D-F195479EB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C378D-FDAB-4499-9FE3-EC729E56D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81015" y="195085"/>
            <a:ext cx="1892739" cy="2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3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  <p:sldLayoutId id="214748373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prod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3753290"/>
            <a:ext cx="9144000" cy="23072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Volodymyr </a:t>
            </a:r>
            <a:r>
              <a:rPr lang="en-US" sz="3200" b="1" dirty="0" err="1">
                <a:solidFill>
                  <a:schemeClr val="bg1"/>
                </a:solidFill>
              </a:rPr>
              <a:t>Lugovskyy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Associate Professor of Economics, Indiana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i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i="1" dirty="0">
                <a:solidFill>
                  <a:schemeClr val="bg1"/>
                </a:solidFill>
              </a:rPr>
              <a:t>Rotary Club of Mission San Rafael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Jan 14</a:t>
            </a:r>
            <a:r>
              <a:rPr lang="en-US" sz="1800" b="1" dirty="0">
                <a:solidFill>
                  <a:schemeClr val="bg1"/>
                </a:solidFill>
              </a:rPr>
              <a:t>,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39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5DB4-617D-7A43-8411-47B2A3962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Rich Really do Pay Lower Taxes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987B190-3641-2B49-A1AE-E81AA6622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876" y="1173194"/>
            <a:ext cx="9808247" cy="47826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2B822-B4ED-4746-AC2F-85A42AF71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84A66-AF5C-8A4E-9101-06F64BDF1EB3}"/>
              </a:ext>
            </a:extLst>
          </p:cNvPr>
          <p:cNvSpPr txBox="1"/>
          <p:nvPr/>
        </p:nvSpPr>
        <p:spPr>
          <a:xfrm>
            <a:off x="2553419" y="5762445"/>
            <a:ext cx="15118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Lower Income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148323-C452-7F4B-850B-E118D044BBF5}"/>
              </a:ext>
            </a:extLst>
          </p:cNvPr>
          <p:cNvSpPr txBox="1"/>
          <p:nvPr/>
        </p:nvSpPr>
        <p:spPr>
          <a:xfrm>
            <a:off x="8330242" y="5762445"/>
            <a:ext cx="15581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Higher Income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38735-4D81-9341-809D-A7605BC06A9A}"/>
              </a:ext>
            </a:extLst>
          </p:cNvPr>
          <p:cNvSpPr txBox="1"/>
          <p:nvPr/>
        </p:nvSpPr>
        <p:spPr>
          <a:xfrm>
            <a:off x="10242037" y="5546306"/>
            <a:ext cx="6859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Top 400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B31498-09F3-3F48-920C-29B72519425A}"/>
              </a:ext>
            </a:extLst>
          </p:cNvPr>
          <p:cNvSpPr txBox="1"/>
          <p:nvPr/>
        </p:nvSpPr>
        <p:spPr>
          <a:xfrm>
            <a:off x="10574715" y="1461407"/>
            <a:ext cx="49885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1950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FECFD5-4908-3241-959F-10F8E6B658E1}"/>
              </a:ext>
            </a:extLst>
          </p:cNvPr>
          <p:cNvCxnSpPr>
            <a:cxnSpLocks/>
          </p:cNvCxnSpPr>
          <p:nvPr/>
        </p:nvCxnSpPr>
        <p:spPr>
          <a:xfrm flipH="1">
            <a:off x="1692166" y="4692770"/>
            <a:ext cx="88825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43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3063" y="2012062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r>
              <a:rPr lang="en-US" b="0" dirty="0"/>
              <a:t>Immigration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Cheap technology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993" y="1325563"/>
            <a:ext cx="6425494" cy="467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42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4723" y="1681743"/>
            <a:ext cx="6350000" cy="381000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2019: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4.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33.6%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6.2%</a:t>
            </a:r>
          </a:p>
        </p:txBody>
      </p:sp>
    </p:spTree>
    <p:extLst>
      <p:ext uri="{BB962C8B-B14F-4D97-AF65-F5344CB8AC3E}">
        <p14:creationId xmlns:p14="http://schemas.microsoft.com/office/powerpoint/2010/main" val="795460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CC58-9E27-B845-8027-77BF9D3B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mpetition in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E120-2C9A-A345-9235-08CEA0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E07AB-5355-9744-96B3-BF792258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6376" y="1095190"/>
            <a:ext cx="9076580" cy="5135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B434D-1EBA-4142-A686-4A667AC6C46A}"/>
              </a:ext>
            </a:extLst>
          </p:cNvPr>
          <p:cNvSpPr txBox="1"/>
          <p:nvPr/>
        </p:nvSpPr>
        <p:spPr>
          <a:xfrm>
            <a:off x="3414877" y="1095190"/>
            <a:ext cx="536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Return on invested capital excluding goodwill – </a:t>
            </a:r>
          </a:p>
          <a:p>
            <a:pPr algn="ctr"/>
            <a:r>
              <a:rPr lang="en-US" sz="2000" b="1" dirty="0">
                <a:solidFill>
                  <a:srgbClr val="0C4C88"/>
                </a:solidFill>
              </a:rPr>
              <a:t>US publicly-traded nonfinancial firms, 1965-2014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A87C-377B-7043-9E27-BBB58EDA4F3E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EDF935-80E6-9746-9222-0E7EE41716AA}"/>
              </a:ext>
            </a:extLst>
          </p:cNvPr>
          <p:cNvCxnSpPr/>
          <p:nvPr/>
        </p:nvCxnSpPr>
        <p:spPr>
          <a:xfrm>
            <a:off x="2603500" y="4330700"/>
            <a:ext cx="2273300" cy="0"/>
          </a:xfrm>
          <a:prstGeom prst="line">
            <a:avLst/>
          </a:prstGeom>
          <a:ln w="508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6A12B-D6D5-AA43-B25E-6DB06E5DD592}"/>
              </a:ext>
            </a:extLst>
          </p:cNvPr>
          <p:cNvCxnSpPr>
            <a:cxnSpLocks/>
          </p:cNvCxnSpPr>
          <p:nvPr/>
        </p:nvCxnSpPr>
        <p:spPr>
          <a:xfrm flipV="1">
            <a:off x="5107214" y="1803076"/>
            <a:ext cx="3669900" cy="2494708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1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</a:t>
            </a:r>
            <a:r>
              <a:rPr lang="en-US" dirty="0"/>
              <a:t>O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pic>
        <p:nvPicPr>
          <p:cNvPr id="10" name="Content Placeholder 9" descr="A screenshot of a map&#10;&#10;Description automatically generated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89490" y="977266"/>
            <a:ext cx="7213020" cy="5252960"/>
          </a:xfrm>
        </p:spPr>
      </p:pic>
    </p:spTree>
    <p:extLst>
      <p:ext uri="{BB962C8B-B14F-4D97-AF65-F5344CB8AC3E}">
        <p14:creationId xmlns:p14="http://schemas.microsoft.com/office/powerpoint/2010/main" val="28221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CE</a:t>
            </a:r>
            <a:r>
              <a:rPr lang="en-US" dirty="0"/>
              <a:t>O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Content Placeholder 9" descr="A screenshot of a map&#10;&#10;Description automatically generated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89490" y="977266"/>
            <a:ext cx="7213020" cy="5252960"/>
          </a:xfr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211AEA-4617-D64A-8FCF-9054B2EA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69" y="2693022"/>
            <a:ext cx="10169462" cy="35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8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3249827" y="6457890"/>
            <a:ext cx="7255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Ping Xu, James C. Garand, and Ling Zhu, “How immigration makes income inequality worse in the U.S.”, October, 2015,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66D92-87F9-C748-A444-F1BC2B0A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Benefits Ownership over Labor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949A2-A3E2-AB46-9600-8C9BEAF6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1FC0DB-ACB3-A642-83DB-EC4BBB77B0B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8681" y="1446186"/>
            <a:ext cx="6454637" cy="441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30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can Hurt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21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Early on, technology was good to low income workers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723047" y="5395171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Until it was bad for them….</a:t>
            </a:r>
          </a:p>
        </p:txBody>
      </p:sp>
    </p:spTree>
    <p:extLst>
      <p:ext uri="{BB962C8B-B14F-4D97-AF65-F5344CB8AC3E}">
        <p14:creationId xmlns:p14="http://schemas.microsoft.com/office/powerpoint/2010/main" val="14468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00E4-5E93-D544-96D8-F7D52B0BE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/>
              <a:t>Modern Example: Uber &amp; Lyft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4FF6-283A-3942-A6AE-6C3A1B28E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Technology:</a:t>
            </a:r>
          </a:p>
          <a:p>
            <a:pPr lvl="1"/>
            <a:r>
              <a:rPr lang="en-US" dirty="0"/>
              <a:t>Facilitates market power for owners.</a:t>
            </a:r>
          </a:p>
          <a:p>
            <a:pPr lvl="1"/>
            <a:r>
              <a:rPr lang="en-US" dirty="0"/>
              <a:t>Reduces bargaining power for labor.</a:t>
            </a:r>
          </a:p>
          <a:p>
            <a:pPr lvl="1"/>
            <a:r>
              <a:rPr lang="en-US" dirty="0"/>
              <a:t>Shifts costs of doing business onto labor.</a:t>
            </a:r>
          </a:p>
          <a:p>
            <a:pPr lvl="1"/>
            <a:endParaRPr lang="en-US" dirty="0"/>
          </a:p>
          <a:p>
            <a:r>
              <a:rPr lang="en-US" dirty="0"/>
              <a:t>Modern day Robber Barons?</a:t>
            </a:r>
          </a:p>
          <a:p>
            <a:pPr lvl="1"/>
            <a:r>
              <a:rPr lang="en-US" dirty="0"/>
              <a:t>Ruthlessly absorbing as much income as they can.</a:t>
            </a:r>
          </a:p>
          <a:p>
            <a:pPr lvl="1"/>
            <a:r>
              <a:rPr lang="en-US" dirty="0"/>
              <a:t>Lack of regard for labor.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EC1CA-E3F3-1C40-9DEB-5FFC7550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2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58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02F7-AF6D-594D-A643-B0CC9B88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So</a:t>
            </a:r>
            <a:r>
              <a:rPr lang="en-US" dirty="0"/>
              <a:t>urces of Inequality Through Late 1990s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ED347-E4F7-D344-8780-EAB3A681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E60A4-3B86-E042-8E57-9F1B5741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43" y="873261"/>
            <a:ext cx="7394713" cy="53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09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Reduce investments in public goods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6787-9EDA-5244-8076-C39E5AA8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International Perspective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517111-6665-F94C-A55C-869AA9BE7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505" y="1229832"/>
            <a:ext cx="9852991" cy="50003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2D7C8-009E-E242-A115-D5B3DE81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C0143-8565-0B4B-9AA8-A33F4686E3F1}"/>
              </a:ext>
            </a:extLst>
          </p:cNvPr>
          <p:cNvSpPr txBox="1"/>
          <p:nvPr/>
        </p:nvSpPr>
        <p:spPr>
          <a:xfrm>
            <a:off x="3249827" y="6457890"/>
            <a:ext cx="3041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Data taken from the 2014 CIA World Factbook.</a:t>
            </a:r>
          </a:p>
        </p:txBody>
      </p:sp>
    </p:spTree>
    <p:extLst>
      <p:ext uri="{BB962C8B-B14F-4D97-AF65-F5344CB8AC3E}">
        <p14:creationId xmlns:p14="http://schemas.microsoft.com/office/powerpoint/2010/main" val="1201528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There is evidence that at some level, increased inequality slows economic growth.</a:t>
            </a:r>
          </a:p>
          <a:p>
            <a:pPr lvl="2"/>
            <a:r>
              <a:rPr lang="en-US" dirty="0"/>
              <a:t>Or, inequality concentrates resources among investors.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 and morals will drive individual evaluations of the level of inequality.</a:t>
            </a:r>
          </a:p>
          <a:p>
            <a:pPr lvl="3"/>
            <a:r>
              <a:rPr lang="en-US" dirty="0"/>
              <a:t>E.g., inequality is primarily a function of market outcomes, so should be left alone.</a:t>
            </a:r>
          </a:p>
          <a:p>
            <a:pPr lvl="3"/>
            <a:r>
              <a:rPr lang="en-US" dirty="0"/>
              <a:t>Or, a solid middle class is important for maintaining a civil society, which runs contrary to a high degree of inequality.</a:t>
            </a:r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Strengthen labor unions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Other policies that favor labor over business owners</a:t>
            </a:r>
          </a:p>
          <a:p>
            <a:pPr lvl="1"/>
            <a:r>
              <a:rPr lang="en-US"/>
              <a:t>Minimum wages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(1/2)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Education, in particular</a:t>
            </a:r>
          </a:p>
          <a:p>
            <a:pPr lvl="2"/>
            <a:r>
              <a:rPr lang="en-US" dirty="0"/>
              <a:t>Improve public education</a:t>
            </a:r>
          </a:p>
          <a:p>
            <a:pPr lvl="2"/>
            <a:r>
              <a:rPr lang="en-US" dirty="0"/>
              <a:t>Reduce disparities in quality of public education</a:t>
            </a:r>
          </a:p>
          <a:p>
            <a:pPr lvl="2"/>
            <a:r>
              <a:rPr lang="en-US" dirty="0"/>
              <a:t>Improve counseling in low-income schools</a:t>
            </a:r>
          </a:p>
          <a:p>
            <a:pPr lvl="3"/>
            <a:r>
              <a:rPr lang="en-US" dirty="0"/>
              <a:t>With respect to college – paths to success and funding</a:t>
            </a:r>
          </a:p>
          <a:p>
            <a:pPr lvl="1"/>
            <a:r>
              <a:rPr lang="en-US" dirty="0"/>
              <a:t>Investments are needed in early education, not later</a:t>
            </a:r>
          </a:p>
          <a:p>
            <a:pPr lvl="2"/>
            <a:r>
              <a:rPr lang="en-US" dirty="0"/>
              <a:t>Universal pre-K</a:t>
            </a:r>
          </a:p>
          <a:p>
            <a:pPr lvl="2"/>
            <a:r>
              <a:rPr lang="en-US" dirty="0"/>
              <a:t>Upgrade quality of elementary schools in low-income areas</a:t>
            </a:r>
          </a:p>
        </p:txBody>
      </p:sp>
    </p:spTree>
    <p:extLst>
      <p:ext uri="{BB962C8B-B14F-4D97-AF65-F5344CB8AC3E}">
        <p14:creationId xmlns:p14="http://schemas.microsoft.com/office/powerpoint/2010/main" val="306848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59B4-350D-574B-9122-6537BD0E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Ten</a:t>
            </a:r>
            <a:r>
              <a:rPr lang="en-US" dirty="0"/>
              <a:t>sion in Policy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776A-D8EF-9E46-978B-43FDA188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possible to increase growth at the same time that you reduce income inequality?</a:t>
            </a:r>
          </a:p>
          <a:p>
            <a:pPr lvl="1"/>
            <a:r>
              <a:rPr lang="en-US" dirty="0"/>
              <a:t>Common refrain among some that government intervention in the economy is always and everywhere bad for growth.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Possibly: expanding equality of access promotes the full utilization of resources.</a:t>
            </a:r>
          </a:p>
          <a:p>
            <a:pPr lvl="1"/>
            <a:r>
              <a:rPr lang="en-US" dirty="0"/>
              <a:t>Expanding equality of access requires resources likely from the well-to-do.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D27E-955B-F44B-8521-49AA0C0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1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</a:t>
            </a:r>
            <a:r>
              <a:rPr lang="en-US"/>
              <a:t>: 48 </a:t>
            </a:r>
            <a:r>
              <a:rPr lang="en-US" dirty="0"/>
              <a:t>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500+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24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3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C0E623B-DFE7-184B-81B1-C9DF8CC55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57015" y="1331741"/>
            <a:ext cx="6277970" cy="457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8118666" y="2902357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359265" y="3770420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/>
          <p:nvPr/>
        </p:nvCxnSpPr>
        <p:spPr>
          <a:xfrm>
            <a:off x="8450499" y="2348531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8725570" y="3216594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4340364" y="1953846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5006888" y="3046336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5006888" y="1762955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29619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Pre-Tax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22" y="1559685"/>
            <a:ext cx="9028555" cy="467054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7E7534-C17A-714B-BC4E-C06DBD307713}"/>
              </a:ext>
            </a:extLst>
          </p:cNvPr>
          <p:cNvSpPr txBox="1"/>
          <p:nvPr/>
        </p:nvSpPr>
        <p:spPr>
          <a:xfrm>
            <a:off x="7627638" y="2335457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A21CD-D54C-6446-8E85-1704839BE9AE}"/>
              </a:ext>
            </a:extLst>
          </p:cNvPr>
          <p:cNvSpPr/>
          <p:nvPr/>
        </p:nvSpPr>
        <p:spPr>
          <a:xfrm>
            <a:off x="7784123" y="2704789"/>
            <a:ext cx="700658" cy="245200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10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2"/>
            <a:r>
              <a:rPr lang="en-US" dirty="0"/>
              <a:t>Household composition</a:t>
            </a:r>
          </a:p>
          <a:p>
            <a:pPr lvl="1"/>
            <a:r>
              <a:rPr lang="en-US" dirty="0"/>
              <a:t>Immigration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63811</TotalTime>
  <Words>1229</Words>
  <Application>Microsoft Macintosh PowerPoint</Application>
  <PresentationFormat>Widescreen</PresentationFormat>
  <Paragraphs>198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Courier New</vt:lpstr>
      <vt:lpstr>Custom Design</vt:lpstr>
      <vt:lpstr>Economic Inequality</vt:lpstr>
      <vt:lpstr> National Economic Education Delegation</vt:lpstr>
      <vt:lpstr>Who Are We?</vt:lpstr>
      <vt:lpstr>Where Are We?</vt:lpstr>
      <vt:lpstr>Credits and Disclaimer</vt:lpstr>
      <vt:lpstr> National Income Inequality: Share of Top 10%</vt:lpstr>
      <vt:lpstr>The Abrupt Increase in Inequality</vt:lpstr>
      <vt:lpstr>Most of the Action Is at the Top: Pre-Tax</vt:lpstr>
      <vt:lpstr>Where Does Inequality Come From?</vt:lpstr>
      <vt:lpstr>The Rich Really do Pay Lower Taxes</vt:lpstr>
      <vt:lpstr>Labor Income is Unhinged from Productivity</vt:lpstr>
      <vt:lpstr> Declining Unionization</vt:lpstr>
      <vt:lpstr> Competition in the Economy</vt:lpstr>
      <vt:lpstr> CEO Pay Has Been Growing Rapidly</vt:lpstr>
      <vt:lpstr> CEO Pay Has Been Growing Rapidly</vt:lpstr>
      <vt:lpstr> Immigration and Inequality</vt:lpstr>
      <vt:lpstr>Technology Benefits Ownership over Labor</vt:lpstr>
      <vt:lpstr>Technology can Hurt Low Income Workers</vt:lpstr>
      <vt:lpstr>  A Modern Example: Uber &amp; Lyft</vt:lpstr>
      <vt:lpstr>  Sources of Inequality Through Late 1990s</vt:lpstr>
      <vt:lpstr>Why Does Inequality Matter?</vt:lpstr>
      <vt:lpstr> An International Perspective</vt:lpstr>
      <vt:lpstr> Addressing Inequality: Is It A Problem?</vt:lpstr>
      <vt:lpstr>Addressing Inequality:  Immediately Available Policy Solutions (1/2)</vt:lpstr>
      <vt:lpstr>Addressing Inequality:  Long Term</vt:lpstr>
      <vt:lpstr>Tension in Policy Solutions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324</cp:revision>
  <cp:lastPrinted>2018-04-14T23:01:43Z</cp:lastPrinted>
  <dcterms:created xsi:type="dcterms:W3CDTF">2017-05-03T22:30:38Z</dcterms:created>
  <dcterms:modified xsi:type="dcterms:W3CDTF">2021-01-14T22:15:21Z</dcterms:modified>
</cp:coreProperties>
</file>