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9"/>
  </p:notesMasterIdLst>
  <p:sldIdLst>
    <p:sldId id="256" r:id="rId2"/>
    <p:sldId id="328" r:id="rId3"/>
    <p:sldId id="434" r:id="rId4"/>
    <p:sldId id="327" r:id="rId5"/>
    <p:sldId id="1678" r:id="rId6"/>
    <p:sldId id="1677" r:id="rId7"/>
    <p:sldId id="1756" r:id="rId8"/>
    <p:sldId id="1757" r:id="rId9"/>
    <p:sldId id="1734" r:id="rId10"/>
    <p:sldId id="1194" r:id="rId11"/>
    <p:sldId id="1179" r:id="rId12"/>
    <p:sldId id="1748" r:id="rId13"/>
    <p:sldId id="1739" r:id="rId14"/>
    <p:sldId id="1735" r:id="rId15"/>
    <p:sldId id="1737" r:id="rId16"/>
    <p:sldId id="1738" r:id="rId17"/>
    <p:sldId id="1746" r:id="rId18"/>
    <p:sldId id="1744" r:id="rId19"/>
    <p:sldId id="1755" r:id="rId20"/>
    <p:sldId id="1758" r:id="rId21"/>
    <p:sldId id="1027" r:id="rId22"/>
    <p:sldId id="1089" r:id="rId23"/>
    <p:sldId id="1117" r:id="rId24"/>
    <p:sldId id="1742" r:id="rId25"/>
    <p:sldId id="1731" r:id="rId26"/>
    <p:sldId id="1180" r:id="rId27"/>
    <p:sldId id="174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246" autoAdjust="0"/>
    <p:restoredTop sz="94674"/>
  </p:normalViewPr>
  <p:slideViewPr>
    <p:cSldViewPr snapToGrid="0" snapToObjects="1">
      <p:cViewPr varScale="1">
        <p:scale>
          <a:sx n="76" d="100"/>
          <a:sy n="76" d="100"/>
        </p:scale>
        <p:origin x="216" y="8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7/26/21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0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73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/2019/04/24/upshot/why-america-may-already-have-its-highest-minimum-wage.html?action=</a:t>
            </a:r>
            <a:r>
              <a:rPr lang="en-US" dirty="0" err="1"/>
              <a:t>click&amp;module</a:t>
            </a:r>
            <a:r>
              <a:rPr lang="en-US" dirty="0"/>
              <a:t>=</a:t>
            </a:r>
            <a:r>
              <a:rPr lang="en-US" dirty="0" err="1"/>
              <a:t>RelatedLinks&amp;pgtype</a:t>
            </a:r>
            <a:r>
              <a:rPr lang="en-US" dirty="0"/>
              <a:t>=Article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/2019/04/24/upshot/why-america-may-already-have-its-highest-minimum-wage.html?action=</a:t>
            </a:r>
            <a:r>
              <a:rPr lang="en-US" dirty="0" err="1"/>
              <a:t>click&amp;module</a:t>
            </a:r>
            <a:r>
              <a:rPr lang="en-US" dirty="0"/>
              <a:t>=</a:t>
            </a:r>
            <a:r>
              <a:rPr lang="en-US" dirty="0" err="1"/>
              <a:t>RelatedLinks&amp;pgtype</a:t>
            </a:r>
            <a:r>
              <a:rPr lang="en-US" dirty="0"/>
              <a:t>=Article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3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Promise%20Pegasus/FileShare/Presentations/Base_New/Charts/0.USGraphs/Wages/minwage_onlynom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olumes/Promise%20Pegasus/FileShare/Presentations/Base_New/Charts/0.USGraphs/Wages/minwage.png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file:////Users/Jon/NEED%20Dropbox/Presentations/US%20Economic%20Update/Images/MinWageBinding.pn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Inequality/Images/Map_StateMin.pn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Jon/NEED%20Dropbox/Presentations/MinimumWages/Images/MinWages_State&amp;Local_NYTimes.pn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/>
              <a:t>Minimum Wage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500351" y="4611210"/>
            <a:ext cx="9144000" cy="1332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2"/>
                </a:solidFill>
              </a:rPr>
              <a:t>Kiwanis Club of San Jose, 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</a:rPr>
              <a:t>July 26, 2021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Jon </a:t>
            </a:r>
            <a:r>
              <a:rPr lang="en-US" sz="3400" dirty="0" err="1">
                <a:solidFill>
                  <a:schemeClr val="tx2"/>
                </a:solidFill>
              </a:rPr>
              <a:t>Haveman</a:t>
            </a:r>
            <a:r>
              <a:rPr lang="en-US" sz="3400" dirty="0">
                <a:solidFill>
                  <a:schemeClr val="tx2"/>
                </a:solidFill>
              </a:rPr>
              <a:t>, Ph.D.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Executive Director, NEED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6C475A-3AA6-BF4A-9F3B-7A2733DC9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151" y="3686680"/>
            <a:ext cx="3098121" cy="22569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742E52-2C05-7C4E-8A11-DF6355788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76" y="211338"/>
            <a:ext cx="4304876" cy="281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3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25DD613F-F506-804A-8AD6-F3F6214F92AA}"/>
              </a:ext>
            </a:extLst>
          </p:cNvPr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1066800" y="1201026"/>
            <a:ext cx="10058400" cy="5029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B55D12-E178-6D43-8DDC-7964BDF3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</a:t>
            </a:r>
            <a:r>
              <a:rPr lang="en-US" dirty="0"/>
              <a:t>tory of the Minimum Wage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4778A-72D7-DB47-BFC7-03EE350F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7FE8FC-D07C-5A49-9D70-49B0668B203C}"/>
              </a:ext>
            </a:extLst>
          </p:cNvPr>
          <p:cNvPicPr>
            <a:picLocks noChangeAspect="1"/>
          </p:cNvPicPr>
          <p:nvPr/>
        </p:nvPicPr>
        <p:blipFill>
          <a:blip r:embed="rId4" r:link="rId5"/>
          <a:srcRect/>
          <a:stretch>
            <a:fillRect/>
          </a:stretch>
        </p:blipFill>
        <p:spPr>
          <a:xfrm>
            <a:off x="1066800" y="1201026"/>
            <a:ext cx="10058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A9BB7C-8A4D-9C44-ADBD-7601D667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8C3D0B4-9129-5F4E-B127-24DDD6E74E9D}"/>
              </a:ext>
            </a:extLst>
          </p:cNvPr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784465" y="358346"/>
            <a:ext cx="8216785" cy="585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63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CEE9-5A6F-2248-A777-6F702326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</a:t>
            </a:r>
            <a:r>
              <a:rPr lang="en-US" dirty="0"/>
              <a:t>mmon View of Minimum Wage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67F8D-61AC-614F-A1CF-EE25FE392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Wages go up.</a:t>
            </a:r>
          </a:p>
          <a:p>
            <a:r>
              <a:rPr lang="en-US" dirty="0"/>
              <a:t>Labor costs go up.</a:t>
            </a:r>
          </a:p>
          <a:p>
            <a:r>
              <a:rPr lang="en-US" dirty="0"/>
              <a:t>Employment falls.</a:t>
            </a:r>
          </a:p>
          <a:p>
            <a:endParaRPr lang="en-US" dirty="0"/>
          </a:p>
          <a:p>
            <a:r>
              <a:rPr lang="en-US" dirty="0"/>
              <a:t>Bottom line: are the increased wages worth the drop in employment?</a:t>
            </a:r>
          </a:p>
          <a:p>
            <a:endParaRPr lang="en-US" dirty="0"/>
          </a:p>
          <a:p>
            <a:r>
              <a:rPr lang="en-US" dirty="0"/>
              <a:t>This is a very SIMPLE view of the minimum wage.</a:t>
            </a:r>
          </a:p>
          <a:p>
            <a:pPr lvl="1"/>
            <a:r>
              <a:rPr lang="en-US" dirty="0"/>
              <a:t>Economics is complicated.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02039-0B0C-E14B-A37D-6147F752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2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87A82-40E5-2545-B8CC-9E888292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</a:t>
            </a:r>
            <a:r>
              <a:rPr lang="en-US" dirty="0"/>
              <a:t>ple Views are Incomplete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C58B-F64A-EC4D-812A-A75FF6AA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minimum wage need not reduce employment.</a:t>
            </a:r>
          </a:p>
          <a:p>
            <a:r>
              <a:rPr lang="en-US" dirty="0"/>
              <a:t>An increase in the minimum wage can hurt its intended beneficiaries - even with no employment effect.</a:t>
            </a:r>
          </a:p>
          <a:p>
            <a:r>
              <a:rPr lang="en-US" dirty="0"/>
              <a:t>This incompleteness comes from potential firm responses:</a:t>
            </a:r>
          </a:p>
          <a:p>
            <a:pPr lvl="1"/>
            <a:r>
              <a:rPr lang="en-US" dirty="0"/>
              <a:t>Output prices</a:t>
            </a:r>
          </a:p>
          <a:p>
            <a:pPr lvl="1"/>
            <a:r>
              <a:rPr lang="en-US" dirty="0"/>
              <a:t>Nonwage compensation</a:t>
            </a:r>
          </a:p>
          <a:p>
            <a:pPr lvl="1"/>
            <a:r>
              <a:rPr lang="en-US" dirty="0"/>
              <a:t>Other job attributes:</a:t>
            </a:r>
          </a:p>
          <a:p>
            <a:pPr lvl="2"/>
            <a:r>
              <a:rPr lang="en-US" dirty="0"/>
              <a:t>Effort requirements, safety measures, quality of working environment.</a:t>
            </a:r>
          </a:p>
          <a:p>
            <a:r>
              <a:rPr lang="en-US" dirty="0"/>
              <a:t>Because business settings vary, the responses across these areas will differ across industries and between firms within an industry.</a:t>
            </a:r>
          </a:p>
          <a:p>
            <a:pPr lvl="1"/>
            <a:r>
              <a:rPr lang="en-US" dirty="0"/>
              <a:t>No single answer is possible.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0D08F-C1B5-1E41-8ECE-C09D39AB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61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3FF-604A-FD41-9CAA-9C989AD6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Arg</a:t>
            </a:r>
            <a:r>
              <a:rPr lang="en-US" dirty="0"/>
              <a:t>uments FOR a Minimum Wage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7334-9606-C947-8513-6B9B90FB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222"/>
            <a:ext cx="10515600" cy="45965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Basic: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raises the standard of living </a:t>
            </a:r>
            <a:r>
              <a:rPr lang="en-US" dirty="0"/>
              <a:t>for minimum wage workers.</a:t>
            </a:r>
          </a:p>
          <a:p>
            <a:pPr lvl="2"/>
            <a:r>
              <a:rPr lang="en-US" dirty="0"/>
              <a:t>In 2019, CBO projected increases for 17 million people with an increase to $15/hour by 2025.</a:t>
            </a:r>
          </a:p>
          <a:p>
            <a:r>
              <a:rPr lang="en-US" dirty="0"/>
              <a:t>Secondary - Less consensus:</a:t>
            </a:r>
          </a:p>
          <a:p>
            <a:pPr lvl="1"/>
            <a:r>
              <a:rPr lang="en-US" b="1" dirty="0"/>
              <a:t>Improved employee morale.</a:t>
            </a:r>
          </a:p>
          <a:p>
            <a:pPr lvl="2"/>
            <a:r>
              <a:rPr lang="en-US" dirty="0"/>
              <a:t>Less turnover, greater productivity.</a:t>
            </a:r>
          </a:p>
          <a:p>
            <a:pPr lvl="1"/>
            <a:r>
              <a:rPr lang="en-US" b="1" dirty="0"/>
              <a:t>Economic growth potential.</a:t>
            </a:r>
          </a:p>
          <a:p>
            <a:pPr lvl="2"/>
            <a:r>
              <a:rPr lang="en-US" dirty="0"/>
              <a:t>Increased purchasing power among low wage workers may increase aggregate demand.</a:t>
            </a:r>
          </a:p>
          <a:p>
            <a:pPr lvl="1"/>
            <a:r>
              <a:rPr lang="en-US" b="1" dirty="0"/>
              <a:t>Reduce gender disparities in wages.</a:t>
            </a:r>
          </a:p>
          <a:p>
            <a:pPr lvl="2"/>
            <a:r>
              <a:rPr lang="en-US" dirty="0"/>
              <a:t>A greater proportion of female workers are paid the minimum wage.</a:t>
            </a:r>
          </a:p>
          <a:p>
            <a:pPr lvl="2"/>
            <a:r>
              <a:rPr lang="en-US" dirty="0"/>
              <a:t>Proportions across race and ethnicity do not differ significantly.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CA75-1EDB-9747-87FD-542698D0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46FC4-E15E-7040-A13B-3439AE0B507B}"/>
              </a:ext>
            </a:extLst>
          </p:cNvPr>
          <p:cNvSpPr txBox="1"/>
          <p:nvPr/>
        </p:nvSpPr>
        <p:spPr>
          <a:xfrm>
            <a:off x="3530600" y="6456851"/>
            <a:ext cx="8136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www.investopedia.com</a:t>
            </a:r>
            <a:r>
              <a:rPr lang="en-US" sz="1200" dirty="0"/>
              <a:t>/articles/markets-economy/090516/what-are-pros-and-cons-raising-minimum-</a:t>
            </a:r>
            <a:r>
              <a:rPr lang="en-US" sz="1200" dirty="0" err="1"/>
              <a:t>wage.asp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3381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3FF-604A-FD41-9CAA-9C989AD6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Arg</a:t>
            </a:r>
            <a:r>
              <a:rPr lang="en-US" dirty="0"/>
              <a:t>uments AGAINST a Minimum Wage Hike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7334-9606-C947-8513-6B9B90FB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222"/>
            <a:ext cx="10515600" cy="4596505"/>
          </a:xfrm>
        </p:spPr>
        <p:txBody>
          <a:bodyPr>
            <a:normAutofit/>
          </a:bodyPr>
          <a:lstStyle/>
          <a:p>
            <a:r>
              <a:rPr lang="en-US" dirty="0"/>
              <a:t>Basic:</a:t>
            </a:r>
          </a:p>
          <a:p>
            <a:pPr lvl="1"/>
            <a:r>
              <a:rPr lang="en-US" dirty="0"/>
              <a:t>Increased labor costs </a:t>
            </a:r>
            <a:r>
              <a:rPr lang="en-US" b="1" dirty="0"/>
              <a:t>lowers employment </a:t>
            </a:r>
            <a:r>
              <a:rPr lang="en-US" dirty="0"/>
              <a:t>among low wage workers.</a:t>
            </a:r>
          </a:p>
          <a:p>
            <a:pPr lvl="2"/>
            <a:r>
              <a:rPr lang="en-US" dirty="0"/>
              <a:t>Particular effect on:</a:t>
            </a:r>
          </a:p>
          <a:p>
            <a:pPr lvl="3"/>
            <a:r>
              <a:rPr lang="en-US" dirty="0"/>
              <a:t>Small businesses.</a:t>
            </a:r>
          </a:p>
          <a:p>
            <a:pPr lvl="3"/>
            <a:r>
              <a:rPr lang="en-US" dirty="0"/>
              <a:t>Labor intensive industries.</a:t>
            </a:r>
          </a:p>
          <a:p>
            <a:r>
              <a:rPr lang="en-US" dirty="0"/>
              <a:t>Secondary:</a:t>
            </a:r>
          </a:p>
          <a:p>
            <a:pPr lvl="1"/>
            <a:r>
              <a:rPr lang="en-US" dirty="0"/>
              <a:t>Increases the cost of living – inflation.</a:t>
            </a:r>
          </a:p>
          <a:p>
            <a:pPr lvl="2"/>
            <a:r>
              <a:rPr lang="en-US" dirty="0"/>
              <a:t>Producers may raise prices to offset the increase in labor costs.</a:t>
            </a:r>
          </a:p>
          <a:p>
            <a:pPr lvl="1"/>
            <a:r>
              <a:rPr lang="en-US" dirty="0"/>
              <a:t>May change the nature of the workplace environment.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CA75-1EDB-9747-87FD-542698D0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46FC4-E15E-7040-A13B-3439AE0B507B}"/>
              </a:ext>
            </a:extLst>
          </p:cNvPr>
          <p:cNvSpPr txBox="1"/>
          <p:nvPr/>
        </p:nvSpPr>
        <p:spPr>
          <a:xfrm>
            <a:off x="3530600" y="6456851"/>
            <a:ext cx="8136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www.investopedia.com</a:t>
            </a:r>
            <a:r>
              <a:rPr lang="en-US" sz="1200" dirty="0"/>
              <a:t>/articles/markets-economy/090516/what-are-pros-and-cons-raising-minimum-</a:t>
            </a:r>
            <a:r>
              <a:rPr lang="en-US" sz="1200" dirty="0" err="1"/>
              <a:t>wage.asp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5661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07F1-B75A-1C4B-B71B-414197374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Wins? No Clear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F229E-14D3-0442-815A-75949CB0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Minimum wage is more likely to be beneficial at lower wages and with small changes.</a:t>
            </a:r>
          </a:p>
          <a:p>
            <a:r>
              <a:rPr lang="en-US" dirty="0"/>
              <a:t>The spillover effects of an increase in the minimum wage are not well understood:</a:t>
            </a:r>
          </a:p>
          <a:p>
            <a:pPr lvl="1"/>
            <a:r>
              <a:rPr lang="en-US" dirty="0"/>
              <a:t>Increased effort and employee retention.</a:t>
            </a:r>
          </a:p>
          <a:p>
            <a:pPr lvl="1"/>
            <a:r>
              <a:rPr lang="en-US" dirty="0"/>
              <a:t>Increase in prices/inflation.</a:t>
            </a:r>
          </a:p>
          <a:p>
            <a:pPr lvl="1"/>
            <a:r>
              <a:rPr lang="en-US" dirty="0"/>
              <a:t>Reduction of nonmonetary compensation.</a:t>
            </a:r>
          </a:p>
          <a:p>
            <a:r>
              <a:rPr lang="en-US" dirty="0"/>
              <a:t>“Conservative/Liberal” divide in the profession</a:t>
            </a:r>
          </a:p>
          <a:p>
            <a:pPr lvl="1"/>
            <a:r>
              <a:rPr lang="en-US" dirty="0"/>
              <a:t>Conservatives – emphasize job losses</a:t>
            </a:r>
          </a:p>
          <a:p>
            <a:pPr lvl="1"/>
            <a:r>
              <a:rPr lang="en-US" dirty="0"/>
              <a:t>Liberals – minimize job losses </a:t>
            </a:r>
          </a:p>
          <a:p>
            <a:pPr lvl="1"/>
            <a:r>
              <a:rPr lang="en-US" dirty="0"/>
              <a:t>Both are incomplete…..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C17D1-82F1-BB4D-B2FB-3CFF41A6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99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D17B-9210-954A-AC4B-DA409B1A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Rai</a:t>
            </a:r>
            <a:r>
              <a:rPr lang="en-US" dirty="0"/>
              <a:t>se the Wage Act 2021 (RWA)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2FE49-760B-414A-9F29-466D0BE06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325563"/>
            <a:ext cx="11577801" cy="4477626"/>
          </a:xfrm>
        </p:spPr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en-US" dirty="0"/>
              <a:t>Raise the federal minimum wage from $7.25 to $15 by 2025; </a:t>
            </a:r>
          </a:p>
          <a:p>
            <a:pPr>
              <a:spcAft>
                <a:spcPts val="2000"/>
              </a:spcAft>
            </a:pPr>
            <a:r>
              <a:rPr lang="en-US" dirty="0"/>
              <a:t>Index the federal minimum wage to median wage growth; </a:t>
            </a:r>
          </a:p>
          <a:p>
            <a:pPr>
              <a:spcAft>
                <a:spcPts val="2000"/>
              </a:spcAft>
            </a:pPr>
            <a:r>
              <a:rPr lang="en-US" dirty="0"/>
              <a:t>End:</a:t>
            </a:r>
          </a:p>
          <a:p>
            <a:pPr lvl="1">
              <a:spcAft>
                <a:spcPts val="2000"/>
              </a:spcAft>
            </a:pPr>
            <a:r>
              <a:rPr lang="en-US" b="1" dirty="0"/>
              <a:t>tipped</a:t>
            </a:r>
            <a:r>
              <a:rPr lang="en-US" dirty="0"/>
              <a:t> worker lower minimum wage; </a:t>
            </a:r>
          </a:p>
          <a:p>
            <a:pPr lvl="1">
              <a:spcAft>
                <a:spcPts val="2000"/>
              </a:spcAft>
            </a:pPr>
            <a:r>
              <a:rPr lang="en-US" dirty="0"/>
              <a:t>End </a:t>
            </a:r>
            <a:r>
              <a:rPr lang="en-US" b="1" dirty="0"/>
              <a:t>teen</a:t>
            </a:r>
            <a:r>
              <a:rPr lang="en-US" dirty="0"/>
              <a:t> worker lower minimum wage;</a:t>
            </a:r>
          </a:p>
          <a:p>
            <a:pPr lvl="1">
              <a:spcAft>
                <a:spcPts val="2000"/>
              </a:spcAft>
            </a:pPr>
            <a:r>
              <a:rPr lang="en-US" dirty="0"/>
              <a:t>End subminimum wage certificates for </a:t>
            </a:r>
            <a:r>
              <a:rPr lang="en-US" b="1" dirty="0"/>
              <a:t>workers with disabilities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CEBA1-5D9D-164A-BAFC-383FA005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38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C8ED-D193-AA48-B198-E0669548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72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Eco</a:t>
            </a:r>
            <a:r>
              <a:rPr lang="en-US" dirty="0"/>
              <a:t>nomic Consensus on $15/hour?  </a:t>
            </a:r>
            <a:r>
              <a:rPr lang="en-US" u="sng" dirty="0"/>
              <a:t>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B782-049F-4445-8D40-523797176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750"/>
            <a:ext cx="10515600" cy="51824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Ambiguous impact on affected worker’s living standards:</a:t>
            </a:r>
          </a:p>
          <a:p>
            <a:pPr lvl="1"/>
            <a:r>
              <a:rPr lang="en-US" b="1" dirty="0"/>
              <a:t>Negative</a:t>
            </a:r>
            <a:r>
              <a:rPr lang="en-US" dirty="0"/>
              <a:t>: unemployment, lower on the job amenities, inflation</a:t>
            </a:r>
          </a:p>
          <a:p>
            <a:pPr lvl="1"/>
            <a:r>
              <a:rPr lang="en-US" b="1" dirty="0"/>
              <a:t>Positive</a:t>
            </a:r>
            <a:r>
              <a:rPr lang="en-US" dirty="0"/>
              <a:t>: higher wages</a:t>
            </a:r>
          </a:p>
          <a:p>
            <a:pPr lvl="2"/>
            <a:r>
              <a:rPr lang="en-US" dirty="0"/>
              <a:t>The positive likely outweighs the negative for those employed.</a:t>
            </a:r>
          </a:p>
          <a:p>
            <a:pPr lvl="2"/>
            <a:r>
              <a:rPr lang="en-US" dirty="0"/>
              <a:t>But how should the benefits to those employed be weighed against the job losses?</a:t>
            </a:r>
          </a:p>
          <a:p>
            <a:endParaRPr lang="en-US" dirty="0"/>
          </a:p>
          <a:p>
            <a:r>
              <a:rPr lang="en-US" dirty="0"/>
              <a:t>Likely NOT an improvement for business owners.</a:t>
            </a:r>
          </a:p>
          <a:p>
            <a:pPr lvl="1"/>
            <a:r>
              <a:rPr lang="en-US" dirty="0"/>
              <a:t>Unless it induces implausibly high levels of increased worker effort.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Implications for broader society are unclear.</a:t>
            </a:r>
          </a:p>
          <a:p>
            <a:pPr lvl="1"/>
            <a:r>
              <a:rPr lang="en-US" dirty="0"/>
              <a:t>But the minimum wage is implemented as an efficiency tradeoff for equity.</a:t>
            </a:r>
          </a:p>
          <a:p>
            <a:pPr lvl="1"/>
            <a:r>
              <a:rPr lang="en-US" dirty="0"/>
              <a:t>It is a policy that reflects society’s values regarding the welfare of workers.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49FE3-C323-624B-B54D-7F1E6206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46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27C5-89AF-FA47-A3C7-EBD76F776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CBO</a:t>
            </a:r>
            <a:r>
              <a:rPr lang="en-US" dirty="0"/>
              <a:t>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1E56-F7FF-8C4C-A0B3-1CDF7D089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8390" y="854065"/>
            <a:ext cx="9172575" cy="5558723"/>
          </a:xfrm>
        </p:spPr>
        <p:txBody>
          <a:bodyPr>
            <a:normAutofit/>
          </a:bodyPr>
          <a:lstStyle/>
          <a:p>
            <a:r>
              <a:rPr lang="en-US" dirty="0"/>
              <a:t>Effects of increase to $15 – summary:</a:t>
            </a:r>
          </a:p>
          <a:p>
            <a:pPr lvl="1"/>
            <a:r>
              <a:rPr lang="en-US" b="1" dirty="0"/>
              <a:t>Increased wages </a:t>
            </a:r>
            <a:r>
              <a:rPr lang="en-US" dirty="0"/>
              <a:t>for 27 million people in 2025.</a:t>
            </a:r>
          </a:p>
          <a:p>
            <a:pPr lvl="2"/>
            <a:r>
              <a:rPr lang="en-US" dirty="0"/>
              <a:t>17 million who would be below $15/hour.</a:t>
            </a:r>
          </a:p>
          <a:p>
            <a:pPr lvl="2"/>
            <a:r>
              <a:rPr lang="en-US" dirty="0"/>
              <a:t>10 million who would have earned just above $15/hour.</a:t>
            </a:r>
          </a:p>
          <a:p>
            <a:pPr lvl="2"/>
            <a:r>
              <a:rPr lang="en-US" dirty="0"/>
              <a:t>Increased labor compensation of $333 billion between 2021 and 2031.</a:t>
            </a:r>
          </a:p>
          <a:p>
            <a:pPr lvl="3"/>
            <a:r>
              <a:rPr lang="en-US" dirty="0"/>
              <a:t>$509B in increased pay.</a:t>
            </a:r>
          </a:p>
          <a:p>
            <a:pPr lvl="3"/>
            <a:r>
              <a:rPr lang="en-US" dirty="0"/>
              <a:t>$175B less because of job losses.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Put 1.4 million </a:t>
            </a:r>
            <a:r>
              <a:rPr lang="en-US" b="1" dirty="0"/>
              <a:t>out of work </a:t>
            </a:r>
            <a:r>
              <a:rPr lang="en-US" dirty="0"/>
              <a:t>(0.9% of workers).</a:t>
            </a:r>
          </a:p>
          <a:p>
            <a:pPr lvl="2"/>
            <a:r>
              <a:rPr lang="en-US" dirty="0"/>
              <a:t>Primarily young, less educated workers.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Lift 900,000 out of </a:t>
            </a:r>
            <a:r>
              <a:rPr lang="en-US" b="1" dirty="0"/>
              <a:t>poverty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2019: 34 million people lived in poverty.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ED505-6508-4F41-9884-F18C99B1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B49FEE-E290-D841-93A3-54ED5E3D446B}"/>
              </a:ext>
            </a:extLst>
          </p:cNvPr>
          <p:cNvSpPr txBox="1"/>
          <p:nvPr/>
        </p:nvSpPr>
        <p:spPr>
          <a:xfrm>
            <a:off x="6861744" y="645685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www.cbo.gov</a:t>
            </a:r>
            <a:r>
              <a:rPr lang="en-US" sz="1200" dirty="0"/>
              <a:t>/system/files/2021-02/56975-Minimum-Wage.pdf</a:t>
            </a:r>
          </a:p>
        </p:txBody>
      </p:sp>
    </p:spTree>
    <p:extLst>
      <p:ext uri="{BB962C8B-B14F-4D97-AF65-F5344CB8AC3E}">
        <p14:creationId xmlns:p14="http://schemas.microsoft.com/office/powerpoint/2010/main" val="356169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7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A37CC-D064-FD4D-861A-F9AA4A25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Big</a:t>
            </a:r>
            <a:r>
              <a:rPr lang="en-US" dirty="0"/>
              <a:t> (Unanswered)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316D6-730C-9840-AA72-F938C967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the deleterious employment effects worth it?</a:t>
            </a:r>
          </a:p>
          <a:p>
            <a:pPr lvl="1"/>
            <a:r>
              <a:rPr lang="en-US" dirty="0"/>
              <a:t>How much unemployment?</a:t>
            </a:r>
          </a:p>
          <a:p>
            <a:pPr lvl="1"/>
            <a:r>
              <a:rPr lang="en-US" dirty="0"/>
              <a:t>Wages up, but prices rise as well.</a:t>
            </a:r>
          </a:p>
          <a:p>
            <a:pPr lvl="1"/>
            <a:r>
              <a:rPr lang="en-US" dirty="0"/>
              <a:t>Impacts on work environment.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employers be burdened with social policy?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Are there better ways of achieving the same outcome?</a:t>
            </a:r>
          </a:p>
          <a:p>
            <a:pPr lvl="1"/>
            <a:r>
              <a:rPr lang="en-US" dirty="0"/>
              <a:t>Earned Income Tax Credit (EITC)</a:t>
            </a:r>
          </a:p>
          <a:p>
            <a:pPr lvl="1"/>
            <a:r>
              <a:rPr lang="en-US" dirty="0"/>
              <a:t>Guaranteed minimum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651A-5073-0D43-A9C9-EE9EF766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235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</a:t>
            </a:r>
            <a:r>
              <a:rPr lang="en-US" dirty="0"/>
              <a:t>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Jon </a:t>
            </a:r>
            <a:r>
              <a:rPr lang="en-US" dirty="0" err="1"/>
              <a:t>Haveman</a:t>
            </a:r>
            <a:r>
              <a:rPr lang="en-US" dirty="0"/>
              <a:t>, Ph.D.</a:t>
            </a:r>
          </a:p>
          <a:p>
            <a:pPr marL="0" indent="0" algn="ctr">
              <a:buNone/>
            </a:pPr>
            <a:r>
              <a:rPr lang="en-US" dirty="0" err="1"/>
              <a:t>Jon@NEEDelegation.org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dirty="0">
                <a:hlinkClick r:id="rId4"/>
              </a:rPr>
              <a:t>www.NEEDelegation.org/testimonials.php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Become a Friend of NEED:  </a:t>
            </a:r>
            <a:r>
              <a:rPr lang="en-US" dirty="0" err="1"/>
              <a:t>www.NEEDelegation.org</a:t>
            </a:r>
            <a:r>
              <a:rPr lang="en-US" dirty="0"/>
              <a:t>/</a:t>
            </a:r>
            <a:r>
              <a:rPr lang="en-US" dirty="0" err="1"/>
              <a:t>friend.php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27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5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</a:t>
            </a:r>
            <a:r>
              <a:rPr lang="en-US" dirty="0"/>
              <a:t>ailable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 dirty="0"/>
              <a:t>Black-White Wealth Gap</a:t>
            </a:r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05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7999D-F8B9-6645-BD1D-5851D7F2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0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</a:t>
            </a:r>
            <a:r>
              <a:rPr lang="en-US" dirty="0"/>
              <a:t>nimum Wages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F373D-BC6F-D14E-9B1D-CB702F4D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596505"/>
          </a:xfrm>
        </p:spPr>
        <p:txBody>
          <a:bodyPr>
            <a:normAutofit/>
          </a:bodyPr>
          <a:lstStyle/>
          <a:p>
            <a:r>
              <a:rPr lang="en-US" sz="3000" dirty="0"/>
              <a:t>1960s – great equalizer - MW increased in real terms 37% (9.05 to 12.59)</a:t>
            </a:r>
          </a:p>
          <a:p>
            <a:pPr lvl="1"/>
            <a:r>
              <a:rPr lang="en-US" sz="2800" dirty="0"/>
              <a:t>The </a:t>
            </a:r>
            <a:r>
              <a:rPr lang="en-US" sz="2800" b="1" dirty="0"/>
              <a:t>1966 Fair Labor Standards Act </a:t>
            </a:r>
            <a:r>
              <a:rPr lang="en-US" sz="2800" dirty="0"/>
              <a:t>extended federal minimum wage coverage to agriculture, restaurants, nursing homes, and other services which were previously uncovered and where nearly a third of black workers were employed.</a:t>
            </a:r>
          </a:p>
          <a:p>
            <a:r>
              <a:rPr lang="en-US" sz="3000" dirty="0"/>
              <a:t>Since 1968 – has fallen 42% (12.59 to 7.25)</a:t>
            </a:r>
          </a:p>
          <a:p>
            <a:pPr lvl="1"/>
            <a:r>
              <a:rPr lang="en-US" sz="2800" dirty="0"/>
              <a:t>Or, in 1968, was 74% higher than it is today.</a:t>
            </a:r>
          </a:p>
          <a:p>
            <a:pPr lvl="1"/>
            <a:r>
              <a:rPr lang="en-US" sz="2800" dirty="0"/>
              <a:t>Exacerbating the Black-White wage gap.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0EDC1-AB43-A145-8E82-BFB9A87F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500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C969-5C9C-DF4B-9B89-6E110424D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Sho</a:t>
            </a:r>
            <a:r>
              <a:rPr lang="en-US" dirty="0"/>
              <a:t>uld There be A Federal Minimum Wage?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6BC0-F589-8B43-AA43-E999B5C3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0730"/>
            <a:ext cx="11177751" cy="4351338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Abolish</a:t>
            </a:r>
            <a:r>
              <a:rPr lang="en-US" dirty="0"/>
              <a:t> a Federal minimum wage?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Argument in favor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Cost of living differs across states.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i="1" dirty="0"/>
              <a:t>Arguments against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Could result in very different living standards across states.</a:t>
            </a:r>
          </a:p>
          <a:p>
            <a:pPr lvl="2"/>
            <a:r>
              <a:rPr lang="en-US" dirty="0"/>
              <a:t>Racial differences are a particular concern.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30% of labor force will already be under a $15 min wage by 2025.</a:t>
            </a:r>
          </a:p>
          <a:p>
            <a:pPr lvl="1"/>
            <a:r>
              <a:rPr lang="en-US" dirty="0"/>
              <a:t>California, Connecticut, Illinois, Maryland, Massachusetts, New Jersey, New York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09981-4B66-854B-8F33-A6CDCCF5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3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4B63-9FD3-C641-8192-C80D6C04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</a:t>
            </a:r>
            <a:r>
              <a:rPr lang="en-US" dirty="0"/>
              <a:t>ny States Have A Higher Min Wage</a:t>
            </a:r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F21D3161-1268-E14A-A661-1C5A172217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tretch>
            <a:fillRect/>
          </a:stretch>
        </p:blipFill>
        <p:spPr>
          <a:xfrm>
            <a:off x="3438841" y="1513759"/>
            <a:ext cx="6865743" cy="471646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C120D-46C5-1F46-BF62-B6758AC3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53D40A-780B-984C-9F2D-568F6B9339E6}"/>
              </a:ext>
            </a:extLst>
          </p:cNvPr>
          <p:cNvSpPr txBox="1"/>
          <p:nvPr/>
        </p:nvSpPr>
        <p:spPr>
          <a:xfrm>
            <a:off x="847265" y="5405147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of Jan 1, 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2FDD30-1E93-BB44-84C5-8E062F6DF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64903" y="4552518"/>
            <a:ext cx="369331" cy="3693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4302A0F-8B92-0F4D-B1FA-E9C8780CC815}"/>
              </a:ext>
            </a:extLst>
          </p:cNvPr>
          <p:cNvSpPr txBox="1"/>
          <p:nvPr/>
        </p:nvSpPr>
        <p:spPr>
          <a:xfrm>
            <a:off x="1248508" y="4244869"/>
            <a:ext cx="1898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States with Higher</a:t>
            </a:r>
          </a:p>
          <a:p>
            <a:r>
              <a:rPr lang="en-US" dirty="0"/>
              <a:t>Minimum Wage </a:t>
            </a:r>
          </a:p>
          <a:p>
            <a:r>
              <a:rPr lang="en-US" dirty="0"/>
              <a:t>than Federal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82C1D2-C61C-444A-BB9B-B98B582B8DBC}"/>
              </a:ext>
            </a:extLst>
          </p:cNvPr>
          <p:cNvSpPr txBox="1"/>
          <p:nvPr/>
        </p:nvSpPr>
        <p:spPr>
          <a:xfrm>
            <a:off x="2425849" y="3223896"/>
            <a:ext cx="116249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CA: $13/hour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3B4B98-C329-2C4C-AA28-C2E806A0AF61}"/>
              </a:ext>
            </a:extLst>
          </p:cNvPr>
          <p:cNvSpPr txBox="1"/>
          <p:nvPr/>
        </p:nvSpPr>
        <p:spPr>
          <a:xfrm>
            <a:off x="9272751" y="6490964"/>
            <a:ext cx="2278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U.S. Department of Labor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36CCCF-C5C7-4F44-9DE2-761270ECBCD9}"/>
              </a:ext>
            </a:extLst>
          </p:cNvPr>
          <p:cNvSpPr txBox="1"/>
          <p:nvPr/>
        </p:nvSpPr>
        <p:spPr>
          <a:xfrm>
            <a:off x="8117403" y="1813064"/>
            <a:ext cx="137980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NY: $12.50/hour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F664F5-792D-6B4B-B50B-46BAD10D2F33}"/>
              </a:ext>
            </a:extLst>
          </p:cNvPr>
          <p:cNvSpPr txBox="1"/>
          <p:nvPr/>
        </p:nvSpPr>
        <p:spPr>
          <a:xfrm>
            <a:off x="2197934" y="2038759"/>
            <a:ext cx="140615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OR: $12.75/hour</a:t>
            </a:r>
          </a:p>
        </p:txBody>
      </p:sp>
    </p:spTree>
    <p:extLst>
      <p:ext uri="{BB962C8B-B14F-4D97-AF65-F5344CB8AC3E}">
        <p14:creationId xmlns:p14="http://schemas.microsoft.com/office/powerpoint/2010/main" val="1657802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5673-6DC5-E14A-9C89-AE021322F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</a:t>
            </a:r>
            <a:r>
              <a:rPr lang="en-US" dirty="0"/>
              <a:t>tes and Local Gov’ts are Raising Min Wages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27207F-CA94-834E-B9F2-7F8CED4B4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r:link="rId4"/>
          <a:srcRect/>
          <a:stretch>
            <a:fillRect/>
          </a:stretch>
        </p:blipFill>
        <p:spPr>
          <a:xfrm>
            <a:off x="2472018" y="992097"/>
            <a:ext cx="7247963" cy="523812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248CD-3B39-2A48-BE46-7C6B1C24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11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614C-DC86-444B-8F4F-9EB35554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</a:t>
            </a:r>
            <a:r>
              <a:rPr lang="en-US" dirty="0"/>
              <a:t>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E79C-8AF5-264E-9BDC-75B8B2A5B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48362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minimum wage has been around since 1938.</a:t>
            </a:r>
          </a:p>
          <a:p>
            <a:pPr lvl="1"/>
            <a:r>
              <a:rPr lang="en-US" dirty="0"/>
              <a:t>The comprehensiveness of its coverage has steadily increased.</a:t>
            </a:r>
          </a:p>
          <a:p>
            <a:r>
              <a:rPr lang="en-US" dirty="0"/>
              <a:t>The Federal minimum wage is currently $7.25/hour.</a:t>
            </a:r>
          </a:p>
          <a:p>
            <a:pPr lvl="1"/>
            <a:r>
              <a:rPr lang="en-US" dirty="0"/>
              <a:t>Its level has fluctuated, both up and down in inflation adjusted terms.</a:t>
            </a:r>
          </a:p>
          <a:p>
            <a:pPr lvl="2"/>
            <a:r>
              <a:rPr lang="en-US" dirty="0"/>
              <a:t>It is currently 41% below it’s peak in the 1960s.</a:t>
            </a:r>
          </a:p>
          <a:p>
            <a:r>
              <a:rPr lang="en-US" dirty="0"/>
              <a:t>There are perfectly valid arguments for and against it.</a:t>
            </a:r>
          </a:p>
          <a:p>
            <a:pPr lvl="1"/>
            <a:r>
              <a:rPr lang="en-US" dirty="0"/>
              <a:t>Economics is not currently able to provide a definitive answer.</a:t>
            </a:r>
          </a:p>
          <a:p>
            <a:pPr lvl="1"/>
            <a:r>
              <a:rPr lang="en-US" dirty="0"/>
              <a:t>Depends on the tradeoff between higher wages and employment.</a:t>
            </a:r>
          </a:p>
          <a:p>
            <a:r>
              <a:rPr lang="en-US" dirty="0"/>
              <a:t>The textbook exposition (price up -&gt; quantity down) is a gross simplification.</a:t>
            </a:r>
          </a:p>
          <a:p>
            <a:pPr lvl="1"/>
            <a:r>
              <a:rPr lang="en-US" dirty="0"/>
              <a:t>The reality of its evaluation is much more complicated.</a:t>
            </a:r>
          </a:p>
          <a:p>
            <a:r>
              <a:rPr lang="en-US" dirty="0"/>
              <a:t>The FEDERAL minimum wage is waning in importance.</a:t>
            </a:r>
          </a:p>
          <a:p>
            <a:pPr lvl="1"/>
            <a:r>
              <a:rPr lang="en-US" dirty="0"/>
              <a:t>States and local governments are stepping in.</a:t>
            </a:r>
          </a:p>
          <a:p>
            <a:r>
              <a:rPr lang="en-US" dirty="0"/>
              <a:t>Economists do not have a clear position or anything like consensus on the issue.</a:t>
            </a:r>
          </a:p>
          <a:p>
            <a:pPr lvl="1"/>
            <a:r>
              <a:rPr lang="en-US" dirty="0"/>
              <a:t>But the research is trending in the direction toward benefits (improved living standards) and away from direct costs (unemployment).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A592B-7B28-BC41-8BDE-C6AF3FFA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</a:t>
            </a:r>
            <a:r>
              <a:rPr lang="en-US"/>
              <a:t>: 595+ </a:t>
            </a:r>
            <a:r>
              <a:rPr lang="en-US" dirty="0"/>
              <a:t>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Partners: 44 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55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Jon </a:t>
            </a:r>
            <a:r>
              <a:rPr lang="en-US" dirty="0" err="1"/>
              <a:t>Haveman</a:t>
            </a:r>
            <a:r>
              <a:rPr lang="en-US" dirty="0"/>
              <a:t>, NEED</a:t>
            </a:r>
          </a:p>
          <a:p>
            <a:pPr lvl="1"/>
            <a:r>
              <a:rPr lang="en-US" dirty="0"/>
              <a:t>Veronika </a:t>
            </a:r>
            <a:r>
              <a:rPr lang="en-US" dirty="0" err="1"/>
              <a:t>Dolar</a:t>
            </a:r>
            <a:r>
              <a:rPr lang="en-US" dirty="0"/>
              <a:t>, SUNY – Old Westbury</a:t>
            </a:r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be nonpartisan.</a:t>
            </a:r>
          </a:p>
          <a:p>
            <a:pPr lvl="1"/>
            <a:r>
              <a:rPr lang="en-US" dirty="0"/>
              <a:t>It is, however, inevitable that the presenter will be asked for and will provide their own views.</a:t>
            </a:r>
          </a:p>
          <a:p>
            <a:pPr lvl="1"/>
            <a:r>
              <a:rPr lang="en-US" dirty="0"/>
              <a:t>Such views are those of the presenter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46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CE70B-B7CF-9B44-9617-8BFAAF3D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1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Out</a:t>
            </a:r>
            <a:r>
              <a:rPr lang="en-US" dirty="0"/>
              <a:t>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072A-CF68-BF4F-8768-3BA03FC3D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495" y="1325563"/>
            <a:ext cx="5830229" cy="4351338"/>
          </a:xfrm>
        </p:spPr>
        <p:txBody>
          <a:bodyPr/>
          <a:lstStyle/>
          <a:p>
            <a:r>
              <a:rPr lang="en-US" dirty="0"/>
              <a:t>What is the minimum wage?</a:t>
            </a:r>
          </a:p>
          <a:p>
            <a:r>
              <a:rPr lang="en-US" dirty="0"/>
              <a:t>Origin story</a:t>
            </a:r>
          </a:p>
          <a:p>
            <a:r>
              <a:rPr lang="en-US" dirty="0"/>
              <a:t>Effects of increasing</a:t>
            </a:r>
          </a:p>
          <a:p>
            <a:r>
              <a:rPr lang="en-US" dirty="0"/>
              <a:t>Economist’s perspective</a:t>
            </a:r>
          </a:p>
          <a:p>
            <a:r>
              <a:rPr lang="en-US" dirty="0"/>
              <a:t>Big (Unanswered)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91325-B772-7F40-9EF0-E9B11BCC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0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3565-535E-644C-AC04-7310C4B0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172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at Is The Minimum Wage?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BD43-75D1-4C49-847B-292516FA5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minimum wage sets a wage floor.</a:t>
            </a:r>
          </a:p>
          <a:p>
            <a:pPr lvl="1"/>
            <a:r>
              <a:rPr lang="en-US" dirty="0"/>
              <a:t>It is unlawful for businesses in covered industries to pay a wage below the minimum.</a:t>
            </a:r>
          </a:p>
          <a:p>
            <a:r>
              <a:rPr lang="en-US" dirty="0"/>
              <a:t>The Federal minimum wage is currently $7.25.</a:t>
            </a:r>
          </a:p>
          <a:p>
            <a:pPr lvl="1"/>
            <a:r>
              <a:rPr lang="en-US" dirty="0"/>
              <a:t>This is the highest that it has ever been.</a:t>
            </a:r>
          </a:p>
          <a:p>
            <a:pPr lvl="1"/>
            <a:r>
              <a:rPr lang="en-US" dirty="0"/>
              <a:t>Adjusting for inflation:</a:t>
            </a:r>
          </a:p>
          <a:p>
            <a:pPr lvl="2"/>
            <a:r>
              <a:rPr lang="en-US" dirty="0"/>
              <a:t>It is no higher than it was in the late 1950s.</a:t>
            </a:r>
          </a:p>
          <a:p>
            <a:pPr lvl="2"/>
            <a:r>
              <a:rPr lang="en-US" dirty="0"/>
              <a:t>It is nearly $5.00 lower than it was in the late 1960s.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AE90B-F11E-334C-ADBE-9D35514C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5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6517-7CEA-1D4A-9042-330E87AD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Imp</a:t>
            </a:r>
            <a:r>
              <a:rPr lang="en-US" dirty="0"/>
              <a:t>ortant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03D6-B971-D740-A68F-B98C9571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5472" y="1325563"/>
            <a:ext cx="674286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purpose of a minimum wage?</a:t>
            </a:r>
          </a:p>
          <a:p>
            <a:endParaRPr lang="en-US" dirty="0"/>
          </a:p>
          <a:p>
            <a:r>
              <a:rPr lang="en-US" dirty="0"/>
              <a:t>Why do we have one?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the implications of having one?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we have one?</a:t>
            </a:r>
          </a:p>
          <a:p>
            <a:endParaRPr lang="en-US" dirty="0"/>
          </a:p>
          <a:p>
            <a:r>
              <a:rPr lang="en-US" dirty="0"/>
              <a:t>How high should it be?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DF084-D99F-8843-A368-BF9DD4D7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8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16B2-4457-9D44-A0BF-B4A297B6B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6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Min</a:t>
            </a:r>
            <a:r>
              <a:rPr lang="en-US" dirty="0"/>
              <a:t>imum Wage: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0457-3C9F-3A49-9C57-F3CAAE03F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Labor Organization: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purpose of minimum wages is to </a:t>
            </a:r>
            <a:r>
              <a:rPr lang="en-US" b="1" dirty="0"/>
              <a:t>protect workers against unduly low pay</a:t>
            </a:r>
            <a:r>
              <a:rPr lang="en-US" dirty="0"/>
              <a:t>. They help </a:t>
            </a:r>
            <a:r>
              <a:rPr lang="en-US" b="1" dirty="0"/>
              <a:t>ensure a just and equitable share </a:t>
            </a:r>
            <a:r>
              <a:rPr lang="en-US" dirty="0"/>
              <a:t>of the fruits of progress to all, and a minimum </a:t>
            </a:r>
            <a:r>
              <a:rPr lang="en-US" b="1" dirty="0"/>
              <a:t>living wage </a:t>
            </a:r>
            <a:r>
              <a:rPr lang="en-US" dirty="0"/>
              <a:t>to all who are employed and in need of such protection. 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Minimum wages can also be one element of a policy to </a:t>
            </a:r>
            <a:r>
              <a:rPr lang="en-US" b="1" dirty="0"/>
              <a:t>overcome poverty </a:t>
            </a:r>
            <a:r>
              <a:rPr lang="en-US" dirty="0"/>
              <a:t>and </a:t>
            </a:r>
            <a:r>
              <a:rPr lang="en-US" b="1" dirty="0"/>
              <a:t>reduce inequality</a:t>
            </a:r>
            <a:r>
              <a:rPr lang="en-US" dirty="0"/>
              <a:t>, including those between men and women, by promoting the right to equal remuneration for work of equal value.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CF0CD-EDBC-934F-A045-899A7CA8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21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1D81-6913-1642-A500-44489D5D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74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Fair</a:t>
            </a:r>
            <a:r>
              <a:rPr lang="en-US" dirty="0"/>
              <a:t> Labor Standards Act of 1938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FAE85-A6E2-B54A-9F60-3BBB4A966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wage: $0.25 – raised 22 times</a:t>
            </a:r>
          </a:p>
          <a:p>
            <a:r>
              <a:rPr lang="en-US" dirty="0"/>
              <a:t>“Covered” only about 23% of workers at the time.</a:t>
            </a:r>
          </a:p>
          <a:p>
            <a:pPr lvl="1"/>
            <a:r>
              <a:rPr lang="en-US" dirty="0"/>
              <a:t>The law did not apply universally.</a:t>
            </a:r>
          </a:p>
          <a:p>
            <a:pPr lvl="1"/>
            <a:r>
              <a:rPr lang="en-US" dirty="0"/>
              <a:t>11 million out of 48 million gainful workers were covered.</a:t>
            </a:r>
          </a:p>
          <a:p>
            <a:pPr lvl="1"/>
            <a:r>
              <a:rPr lang="en-US" dirty="0"/>
              <a:t>The provisions of the Act affect employees who are engaged in (interstate) commerce or the production of goods for (interstate) commerce.</a:t>
            </a:r>
          </a:p>
          <a:p>
            <a:pPr lvl="1"/>
            <a:r>
              <a:rPr lang="en-US" dirty="0"/>
              <a:t>Not covered were:</a:t>
            </a:r>
          </a:p>
          <a:p>
            <a:pPr lvl="2"/>
            <a:r>
              <a:rPr lang="en-US" dirty="0"/>
              <a:t>Farm labor, retail trade, domestic and personal service, governmental service, or the self-employed.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BB985-4F12-5347-8029-A582D347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00B279-9D88-2B4A-9B95-DDCB91D1317F}"/>
              </a:ext>
            </a:extLst>
          </p:cNvPr>
          <p:cNvSpPr txBox="1"/>
          <p:nvPr/>
        </p:nvSpPr>
        <p:spPr>
          <a:xfrm>
            <a:off x="6874113" y="6456851"/>
            <a:ext cx="479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Daugherty, The Economic Coverage of the Fair Labor Standards Act</a:t>
            </a:r>
          </a:p>
        </p:txBody>
      </p:sp>
    </p:spTree>
    <p:extLst>
      <p:ext uri="{BB962C8B-B14F-4D97-AF65-F5344CB8AC3E}">
        <p14:creationId xmlns:p14="http://schemas.microsoft.com/office/powerpoint/2010/main" val="16490657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17902</TotalTime>
  <Words>1921</Words>
  <Application>Microsoft Macintosh PowerPoint</Application>
  <PresentationFormat>Widescreen</PresentationFormat>
  <Paragraphs>281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Courier New</vt:lpstr>
      <vt:lpstr>Custom Design</vt:lpstr>
      <vt:lpstr>PowerPoint Presentation</vt:lpstr>
      <vt:lpstr> National Economic Education Delegation</vt:lpstr>
      <vt:lpstr>Who Are We?</vt:lpstr>
      <vt:lpstr>Credits and Disclaimer</vt:lpstr>
      <vt:lpstr>Outline</vt:lpstr>
      <vt:lpstr>What Is The Minimum Wage?</vt:lpstr>
      <vt:lpstr>Important Questions:</vt:lpstr>
      <vt:lpstr>Minimum Wage: Purpose</vt:lpstr>
      <vt:lpstr>Fair Labor Standards Act of 1938</vt:lpstr>
      <vt:lpstr>History of the Minimum Wage</vt:lpstr>
      <vt:lpstr>PowerPoint Presentation</vt:lpstr>
      <vt:lpstr>Common View of Minimum Wage</vt:lpstr>
      <vt:lpstr>Simple Views are Incomplete</vt:lpstr>
      <vt:lpstr>Arguments FOR a Minimum Wage</vt:lpstr>
      <vt:lpstr>Arguments AGAINST a Minimum Wage Hike</vt:lpstr>
      <vt:lpstr>Who Wins? No Clear Answer</vt:lpstr>
      <vt:lpstr>Raise the Wage Act 2021 (RWA)</vt:lpstr>
      <vt:lpstr>Economic Consensus on $15/hour?  NO</vt:lpstr>
      <vt:lpstr>CBO Analysis</vt:lpstr>
      <vt:lpstr>Big (Unanswered) Questions</vt:lpstr>
      <vt:lpstr> Thank you!</vt:lpstr>
      <vt:lpstr> Available NEED Topics Include:</vt:lpstr>
      <vt:lpstr>Minimum Wages</vt:lpstr>
      <vt:lpstr>Should There be A Federal Minimum Wage?</vt:lpstr>
      <vt:lpstr>Many States Have A Higher Min Wage</vt:lpstr>
      <vt:lpstr>States and Local Gov’ts are Raising Min Wages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 Haveman</cp:lastModifiedBy>
  <cp:revision>213</cp:revision>
  <cp:lastPrinted>2021-07-08T12:46:25Z</cp:lastPrinted>
  <dcterms:created xsi:type="dcterms:W3CDTF">2017-05-03T22:30:38Z</dcterms:created>
  <dcterms:modified xsi:type="dcterms:W3CDTF">2021-07-26T18:54:52Z</dcterms:modified>
</cp:coreProperties>
</file>