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29"/>
  </p:notesMasterIdLst>
  <p:sldIdLst>
    <p:sldId id="256" r:id="rId2"/>
    <p:sldId id="328" r:id="rId3"/>
    <p:sldId id="434" r:id="rId4"/>
    <p:sldId id="1089" r:id="rId5"/>
    <p:sldId id="327" r:id="rId6"/>
    <p:sldId id="1678" r:id="rId7"/>
    <p:sldId id="1677" r:id="rId8"/>
    <p:sldId id="1756" r:id="rId9"/>
    <p:sldId id="1757" r:id="rId10"/>
    <p:sldId id="1734" r:id="rId11"/>
    <p:sldId id="1194" r:id="rId12"/>
    <p:sldId id="1179" r:id="rId13"/>
    <p:sldId id="1748" r:id="rId14"/>
    <p:sldId id="1739" r:id="rId15"/>
    <p:sldId id="1735" r:id="rId16"/>
    <p:sldId id="1737" r:id="rId17"/>
    <p:sldId id="1738" r:id="rId18"/>
    <p:sldId id="1746" r:id="rId19"/>
    <p:sldId id="1744" r:id="rId20"/>
    <p:sldId id="1755" r:id="rId21"/>
    <p:sldId id="1758" r:id="rId22"/>
    <p:sldId id="1027" r:id="rId23"/>
    <p:sldId id="1117" r:id="rId24"/>
    <p:sldId id="1742" r:id="rId25"/>
    <p:sldId id="1731" r:id="rId26"/>
    <p:sldId id="1180" r:id="rId27"/>
    <p:sldId id="174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7" initials="W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C88"/>
    <a:srgbClr val="2B414D"/>
    <a:srgbClr val="FAF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44702" autoAdjust="0"/>
    <p:restoredTop sz="94674"/>
  </p:normalViewPr>
  <p:slideViewPr>
    <p:cSldViewPr snapToGrid="0" snapToObjects="1">
      <p:cViewPr varScale="1">
        <p:scale>
          <a:sx n="30" d="100"/>
          <a:sy n="30" d="100"/>
        </p:scale>
        <p:origin x="216" y="17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148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C6A77-897B-A94D-8179-085D1B4EE98D}" type="datetimeFigureOut">
              <a:rPr lang="en-US" smtClean="0"/>
              <a:t>7/8/21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294D8-753E-E842-8CF8-893A8D4F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8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73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www.nytimes.com</a:t>
            </a:r>
            <a:r>
              <a:rPr lang="en-US" dirty="0"/>
              <a:t>/2019/04/24/upshot/why-america-may-already-have-its-highest-minimum-wage.html?action=</a:t>
            </a:r>
            <a:r>
              <a:rPr lang="en-US" dirty="0" err="1"/>
              <a:t>click&amp;module</a:t>
            </a:r>
            <a:r>
              <a:rPr lang="en-US" dirty="0"/>
              <a:t>=</a:t>
            </a:r>
            <a:r>
              <a:rPr lang="en-US" dirty="0" err="1"/>
              <a:t>RelatedLinks&amp;pgtype</a:t>
            </a:r>
            <a:r>
              <a:rPr lang="en-US" dirty="0"/>
              <a:t>=Article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64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www.nytimes.com</a:t>
            </a:r>
            <a:r>
              <a:rPr lang="en-US" dirty="0"/>
              <a:t>/2019/04/24/upshot/why-america-may-already-have-its-highest-minimum-wage.html?action=</a:t>
            </a:r>
            <a:r>
              <a:rPr lang="en-US" dirty="0" err="1"/>
              <a:t>click&amp;module</a:t>
            </a:r>
            <a:r>
              <a:rPr lang="en-US" dirty="0"/>
              <a:t>=</a:t>
            </a:r>
            <a:r>
              <a:rPr lang="en-US" dirty="0" err="1"/>
              <a:t>RelatedLinks&amp;pgtype</a:t>
            </a:r>
            <a:r>
              <a:rPr lang="en-US" dirty="0"/>
              <a:t>=Article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3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21A4D-4FAD-45A6-A3C5-59711005E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B803A-233C-48A3-A920-5820C83A0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737BC-96A1-42A3-AD8D-9E8CD7FB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95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A7E2CB-D8A4-4CA5-AD0E-4339221B42D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09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3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C1AA319-333D-412C-9DD7-9A6C0D760DBE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9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AB0322-A9EB-43EB-8A82-07D57F72DE4A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/>
          <a:lstStyle>
            <a:lvl1pPr>
              <a:lnSpc>
                <a:spcPct val="100000"/>
              </a:lnSpc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15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A90B-032D-47E4-AA87-462359C7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3E4E5-6537-4C35-A50E-A91EDDFC5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D0AEE99-5F0F-4100-9685-AAB2EBB6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2751" y="6230226"/>
            <a:ext cx="2743200" cy="365125"/>
          </a:xfrm>
        </p:spPr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33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72545-EFE2-4330-B6AE-68DD7018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65C42-8E4E-4995-8882-EDA624357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386CD-7692-45A5-96E1-56EF3B35F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68283-0879-4456-B3EF-65A7B363E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478B5-F754-4D16-A4E6-C28D49165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12041-9D94-4A1D-B742-6CF6728A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45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E3BC-6A56-4810-AE88-730E1D26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6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C0B4B-CECB-4D80-B0B3-10BA52D4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5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F9E97E-8590-4661-B926-74D82175F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EFE9F-E4C2-4E94-B15C-7561DD63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303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2820-9D3E-44DA-B4D3-E0A65C8E5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2751" y="62302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C4C88"/>
                </a:solidFill>
              </a:defRPr>
            </a:lvl1pPr>
          </a:lstStyle>
          <a:p>
            <a:fld id="{D9F085D5-EC86-4F6A-B501-C1359CB391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Workspace [Presentation]" hidden="1">
            <a:extLst>
              <a:ext uri="{FF2B5EF4-FFF2-40B4-BE49-F238E27FC236}">
                <a16:creationId xmlns:a16="http://schemas.microsoft.com/office/drawing/2014/main" id="{07CF207E-F6E3-4338-83CD-7F26AF8EFD5E}"/>
              </a:ext>
            </a:extLst>
          </p:cNvPr>
          <p:cNvSpPr/>
          <p:nvPr userDrawn="1"/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 w="12700" cap="flat" cmpd="sng" algn="ctr">
            <a:solidFill>
              <a:srgbClr val="D24726"/>
            </a:solidFill>
            <a:prstDash val="lgDash"/>
            <a:miter lim="800000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FCAFF6B-AEE7-4DF3-9AA6-FC371F384119}"/>
              </a:ext>
            </a:extLst>
          </p:cNvPr>
          <p:cNvCxnSpPr>
            <a:cxnSpLocks/>
          </p:cNvCxnSpPr>
          <p:nvPr userDrawn="1"/>
        </p:nvCxnSpPr>
        <p:spPr>
          <a:xfrm>
            <a:off x="3310764" y="6412788"/>
            <a:ext cx="8153398" cy="0"/>
          </a:xfrm>
          <a:prstGeom prst="line">
            <a:avLst/>
          </a:prstGeom>
          <a:ln>
            <a:solidFill>
              <a:srgbClr val="0C4C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5C10A0A-8A4B-47E1-9F98-875C5F817B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174279" y="0"/>
            <a:ext cx="2017721" cy="18987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7F4E8CB-31CF-4E8D-A3AC-73D8C76CAD0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5378" y="6176568"/>
            <a:ext cx="2834640" cy="47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9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4" r:id="rId3"/>
    <p:sldLayoutId id="2147483724" r:id="rId4"/>
    <p:sldLayoutId id="2147483733" r:id="rId5"/>
    <p:sldLayoutId id="2147483723" r:id="rId6"/>
    <p:sldLayoutId id="2147483725" r:id="rId7"/>
    <p:sldLayoutId id="2147483726" r:id="rId8"/>
    <p:sldLayoutId id="2147483727" r:id="rId9"/>
    <p:sldLayoutId id="214748373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C4C8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C4C8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rgbClr val="2B414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rgbClr val="2B41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/Volumes/Promise%20Pegasus/FileShare/Presentations/Base_New/Charts/0.USGraphs/Wages/minwage_onlynom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/Volumes/Promise%20Pegasus/FileShare/Presentations/Base_New/Charts/0.USGraphs/Wages/minwage.png" TargetMode="Externa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file:////Users/Jon/NEED%20Dropbox/Presentations/US%20Economic%20Update/Images/MinWageBinding.pn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eedelegation.org" TargetMode="External"/><Relationship Id="rId2" Type="http://schemas.openxmlformats.org/officeDocument/2006/relationships/hyperlink" Target="http://www.needelegatio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edelegation.org/testimonials.php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file:////Users/Jon/NEED%20Dropbox/Presentations/Inequality/Images/Map_StateMin.pn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/Users/Jon/NEED%20Dropbox/Presentations/MinimumWages/Images/MinWages_State&amp;Local_NYTimes.png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6246" y="2811709"/>
            <a:ext cx="10219508" cy="874970"/>
          </a:xfrm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/>
              <a:t>Minimum Wage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253CAC7-36DF-4A5D-BA87-83822B44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E01C54-87B5-E047-A90C-F1A958BEF150}"/>
              </a:ext>
            </a:extLst>
          </p:cNvPr>
          <p:cNvSpPr txBox="1">
            <a:spLocks/>
          </p:cNvSpPr>
          <p:nvPr/>
        </p:nvSpPr>
        <p:spPr>
          <a:xfrm>
            <a:off x="1500351" y="4611210"/>
            <a:ext cx="9144000" cy="13323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C4C88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None/>
              <a:defRPr sz="20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Courier New" panose="02070309020205020404" pitchFamily="49" charset="0"/>
              <a:buNone/>
              <a:defRPr sz="18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2"/>
                </a:solidFill>
              </a:rPr>
              <a:t>Rotary Club of Rayne, LA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>
                <a:solidFill>
                  <a:schemeClr val="tx2"/>
                </a:solidFill>
              </a:rPr>
              <a:t>July 8, </a:t>
            </a:r>
            <a:r>
              <a:rPr lang="en-US" sz="1800" dirty="0">
                <a:solidFill>
                  <a:schemeClr val="tx2"/>
                </a:solidFill>
              </a:rPr>
              <a:t>2021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2"/>
                </a:solidFill>
              </a:rPr>
              <a:t>Jon </a:t>
            </a:r>
            <a:r>
              <a:rPr lang="en-US" sz="3400" dirty="0" err="1">
                <a:solidFill>
                  <a:schemeClr val="tx2"/>
                </a:solidFill>
              </a:rPr>
              <a:t>Haveman</a:t>
            </a:r>
            <a:r>
              <a:rPr lang="en-US" sz="3400" dirty="0">
                <a:solidFill>
                  <a:schemeClr val="tx2"/>
                </a:solidFill>
              </a:rPr>
              <a:t>, Ph.D.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2"/>
                </a:solidFill>
              </a:rPr>
              <a:t>Executive Director, NEED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6C475A-3AA6-BF4A-9F3B-7A2733DC9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5151" y="3686680"/>
            <a:ext cx="3098121" cy="225691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742E52-2C05-7C4E-8A11-DF6355788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176" y="211338"/>
            <a:ext cx="4304876" cy="281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337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21D81-6913-1642-A500-44489D5DA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749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Fair</a:t>
            </a:r>
            <a:r>
              <a:rPr lang="en-US" dirty="0"/>
              <a:t> Labor Standards Act of 1938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FAE85-A6E2-B54A-9F60-3BBB4A966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Minimum wage: $0.25 – raised 22 times</a:t>
            </a:r>
          </a:p>
          <a:p>
            <a:r>
              <a:rPr lang="en-US" dirty="0"/>
              <a:t>“Covered” only about 23% of workers at the time.</a:t>
            </a:r>
          </a:p>
          <a:p>
            <a:pPr lvl="1"/>
            <a:r>
              <a:rPr lang="en-US" dirty="0"/>
              <a:t>The law did not apply universally.</a:t>
            </a:r>
          </a:p>
          <a:p>
            <a:pPr lvl="1"/>
            <a:r>
              <a:rPr lang="en-US" dirty="0"/>
              <a:t>11 million out of 48 million gainful workers were covered.</a:t>
            </a:r>
          </a:p>
          <a:p>
            <a:pPr lvl="1"/>
            <a:r>
              <a:rPr lang="en-US" dirty="0"/>
              <a:t>The provisions of the Act affect employees who are engaged in (interstate) commerce or the production of goods for (interstate) commerce.</a:t>
            </a:r>
          </a:p>
          <a:p>
            <a:pPr lvl="1"/>
            <a:r>
              <a:rPr lang="en-US" dirty="0"/>
              <a:t>Not covered were:</a:t>
            </a:r>
          </a:p>
          <a:p>
            <a:pPr lvl="2"/>
            <a:r>
              <a:rPr lang="en-US" dirty="0"/>
              <a:t>Farm labor, retail trade, domestic and personal service, governmental service, or the self-employed.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BB985-4F12-5347-8029-A582D347A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10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00B279-9D88-2B4A-9B95-DDCB91D1317F}"/>
              </a:ext>
            </a:extLst>
          </p:cNvPr>
          <p:cNvSpPr txBox="1"/>
          <p:nvPr/>
        </p:nvSpPr>
        <p:spPr>
          <a:xfrm>
            <a:off x="6874113" y="6456851"/>
            <a:ext cx="4797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Daugherty, The Economic Coverage of the Fair Labor Standards Act</a:t>
            </a:r>
          </a:p>
        </p:txBody>
      </p:sp>
    </p:spTree>
    <p:extLst>
      <p:ext uri="{BB962C8B-B14F-4D97-AF65-F5344CB8AC3E}">
        <p14:creationId xmlns:p14="http://schemas.microsoft.com/office/powerpoint/2010/main" val="1649065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chart, line chart&#10;&#10;Description automatically generated">
            <a:extLst>
              <a:ext uri="{FF2B5EF4-FFF2-40B4-BE49-F238E27FC236}">
                <a16:creationId xmlns:a16="http://schemas.microsoft.com/office/drawing/2014/main" id="{25DD613F-F506-804A-8AD6-F3F6214F92AA}"/>
              </a:ext>
            </a:extLst>
          </p:cNvPr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1066800" y="1201026"/>
            <a:ext cx="10058400" cy="5029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B55D12-E178-6D43-8DDC-7964BDF3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4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His</a:t>
            </a:r>
            <a:r>
              <a:rPr lang="en-US" dirty="0"/>
              <a:t>tory of the Minimum Wage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E4778A-72D7-DB47-BFC7-03EE350FC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11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7FE8FC-D07C-5A49-9D70-49B0668B203C}"/>
              </a:ext>
            </a:extLst>
          </p:cNvPr>
          <p:cNvPicPr>
            <a:picLocks noChangeAspect="1"/>
          </p:cNvPicPr>
          <p:nvPr/>
        </p:nvPicPr>
        <p:blipFill>
          <a:blip r:embed="rId4" r:link="rId5"/>
          <a:srcRect/>
          <a:stretch>
            <a:fillRect/>
          </a:stretch>
        </p:blipFill>
        <p:spPr>
          <a:xfrm>
            <a:off x="1066800" y="1201026"/>
            <a:ext cx="100584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A9BB7C-8A4D-9C44-ADBD-7601D667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12</a:t>
            </a:fld>
            <a:endParaRPr lang="en-GB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18C3D0B4-9129-5F4E-B127-24DDD6E74E9D}"/>
              </a:ext>
            </a:extLst>
          </p:cNvPr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1784465" y="358346"/>
            <a:ext cx="8216785" cy="585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633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0CEE9-5A6F-2248-A777-6F7023260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</a:t>
            </a:r>
            <a:r>
              <a:rPr lang="en-US" dirty="0"/>
              <a:t>mmon View of Minimum Wage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67F8D-61AC-614F-A1CF-EE25FE392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Wages go up.</a:t>
            </a:r>
          </a:p>
          <a:p>
            <a:r>
              <a:rPr lang="en-US" dirty="0"/>
              <a:t>Labor costs go up.</a:t>
            </a:r>
          </a:p>
          <a:p>
            <a:r>
              <a:rPr lang="en-US" dirty="0"/>
              <a:t>Employment falls.</a:t>
            </a:r>
          </a:p>
          <a:p>
            <a:endParaRPr lang="en-US" dirty="0"/>
          </a:p>
          <a:p>
            <a:r>
              <a:rPr lang="en-US" dirty="0"/>
              <a:t>Bottom line: are the increased wages worth the drop in employment?</a:t>
            </a:r>
          </a:p>
          <a:p>
            <a:endParaRPr lang="en-US" dirty="0"/>
          </a:p>
          <a:p>
            <a:r>
              <a:rPr lang="en-US" dirty="0"/>
              <a:t>This is a very SIMPLE view of the minimum wage.</a:t>
            </a:r>
          </a:p>
          <a:p>
            <a:pPr lvl="1"/>
            <a:r>
              <a:rPr lang="en-US" dirty="0"/>
              <a:t>Economics is complicated.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E02039-0B0C-E14B-A37D-6147F752D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724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87A82-40E5-2545-B8CC-9E888292D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Sim</a:t>
            </a:r>
            <a:r>
              <a:rPr lang="en-US" dirty="0"/>
              <a:t>ple Views are Incomplete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AC58B-F64A-EC4D-812A-A75FF6AA8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minimum wage need not reduce employment.</a:t>
            </a:r>
          </a:p>
          <a:p>
            <a:r>
              <a:rPr lang="en-US" dirty="0"/>
              <a:t>An increase in the minimum wage can hurt its intended beneficiaries - even with no employment effect.</a:t>
            </a:r>
          </a:p>
          <a:p>
            <a:r>
              <a:rPr lang="en-US" dirty="0"/>
              <a:t>This incompleteness comes from potential firm responses:</a:t>
            </a:r>
          </a:p>
          <a:p>
            <a:pPr lvl="1"/>
            <a:r>
              <a:rPr lang="en-US" dirty="0"/>
              <a:t>Output prices</a:t>
            </a:r>
          </a:p>
          <a:p>
            <a:pPr lvl="1"/>
            <a:r>
              <a:rPr lang="en-US" dirty="0"/>
              <a:t>Nonwage compensation</a:t>
            </a:r>
          </a:p>
          <a:p>
            <a:pPr lvl="1"/>
            <a:r>
              <a:rPr lang="en-US" dirty="0"/>
              <a:t>Other job attributes:</a:t>
            </a:r>
          </a:p>
          <a:p>
            <a:pPr lvl="2"/>
            <a:r>
              <a:rPr lang="en-US" dirty="0"/>
              <a:t>Effort requirements, safety measures, quality of working environment.</a:t>
            </a:r>
          </a:p>
          <a:p>
            <a:r>
              <a:rPr lang="en-US" dirty="0"/>
              <a:t>Because business settings vary, the responses across these areas will differ across industries and between firms within an industry.</a:t>
            </a:r>
          </a:p>
          <a:p>
            <a:pPr lvl="1"/>
            <a:r>
              <a:rPr lang="en-US" dirty="0"/>
              <a:t>No single answer is possible.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00D08F-C1B5-1E41-8ECE-C09D39AB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261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B3FF-604A-FD41-9CAA-9C989AD67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05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Arg</a:t>
            </a:r>
            <a:r>
              <a:rPr lang="en-US" dirty="0"/>
              <a:t>uments FOR a Minimum Wage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27334-9606-C947-8513-6B9B90FBD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222"/>
            <a:ext cx="10515600" cy="45965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Basic:</a:t>
            </a:r>
          </a:p>
          <a:p>
            <a:pPr lvl="1"/>
            <a:r>
              <a:rPr lang="en-US" dirty="0"/>
              <a:t>It </a:t>
            </a:r>
            <a:r>
              <a:rPr lang="en-US" b="1" dirty="0"/>
              <a:t>raises the standard of living </a:t>
            </a:r>
            <a:r>
              <a:rPr lang="en-US" dirty="0"/>
              <a:t>for minimum wage workers.</a:t>
            </a:r>
          </a:p>
          <a:p>
            <a:pPr lvl="2"/>
            <a:r>
              <a:rPr lang="en-US" dirty="0"/>
              <a:t>In 2019, CBO projected increases for 17 million people with an increase to $15/hour by 2025.</a:t>
            </a:r>
          </a:p>
          <a:p>
            <a:r>
              <a:rPr lang="en-US" dirty="0"/>
              <a:t>Secondary - Less consensus:</a:t>
            </a:r>
          </a:p>
          <a:p>
            <a:pPr lvl="1"/>
            <a:r>
              <a:rPr lang="en-US" b="1" dirty="0"/>
              <a:t>Improved employee morale.</a:t>
            </a:r>
          </a:p>
          <a:p>
            <a:pPr lvl="2"/>
            <a:r>
              <a:rPr lang="en-US" dirty="0"/>
              <a:t>Less turnover, greater productivity.</a:t>
            </a:r>
          </a:p>
          <a:p>
            <a:pPr lvl="1"/>
            <a:r>
              <a:rPr lang="en-US" b="1" dirty="0"/>
              <a:t>Economic growth potential.</a:t>
            </a:r>
          </a:p>
          <a:p>
            <a:pPr lvl="2"/>
            <a:r>
              <a:rPr lang="en-US" dirty="0"/>
              <a:t>Increased purchasing power among low wage workers may increase aggregate demand.</a:t>
            </a:r>
          </a:p>
          <a:p>
            <a:pPr lvl="1"/>
            <a:r>
              <a:rPr lang="en-US" b="1" dirty="0"/>
              <a:t>Reduce gender disparities in wages.</a:t>
            </a:r>
          </a:p>
          <a:p>
            <a:pPr lvl="2"/>
            <a:r>
              <a:rPr lang="en-US" dirty="0"/>
              <a:t>A greater proportion of female workers are paid the minimum wage.</a:t>
            </a:r>
          </a:p>
          <a:p>
            <a:pPr lvl="2"/>
            <a:r>
              <a:rPr lang="en-US" dirty="0"/>
              <a:t>Proportions across race and ethnicity do not differ significantly.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4CA75-1EDB-9747-87FD-542698D0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15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E46FC4-E15E-7040-A13B-3439AE0B507B}"/>
              </a:ext>
            </a:extLst>
          </p:cNvPr>
          <p:cNvSpPr txBox="1"/>
          <p:nvPr/>
        </p:nvSpPr>
        <p:spPr>
          <a:xfrm>
            <a:off x="3530600" y="6456851"/>
            <a:ext cx="81369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https://</a:t>
            </a:r>
            <a:r>
              <a:rPr lang="en-US" sz="1200" dirty="0" err="1"/>
              <a:t>www.investopedia.com</a:t>
            </a:r>
            <a:r>
              <a:rPr lang="en-US" sz="1200" dirty="0"/>
              <a:t>/articles/markets-economy/090516/what-are-pros-and-cons-raising-minimum-</a:t>
            </a:r>
            <a:r>
              <a:rPr lang="en-US" sz="1200" dirty="0" err="1"/>
              <a:t>wage.asp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33815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B3FF-604A-FD41-9CAA-9C989AD67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05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Arg</a:t>
            </a:r>
            <a:r>
              <a:rPr lang="en-US" dirty="0"/>
              <a:t>uments AGAINST a Minimum Wage Hike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27334-9606-C947-8513-6B9B90FBD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222"/>
            <a:ext cx="10515600" cy="4596505"/>
          </a:xfrm>
        </p:spPr>
        <p:txBody>
          <a:bodyPr>
            <a:normAutofit/>
          </a:bodyPr>
          <a:lstStyle/>
          <a:p>
            <a:r>
              <a:rPr lang="en-US" dirty="0"/>
              <a:t>Basic:</a:t>
            </a:r>
          </a:p>
          <a:p>
            <a:pPr lvl="1"/>
            <a:r>
              <a:rPr lang="en-US" dirty="0"/>
              <a:t>Increased labor costs </a:t>
            </a:r>
            <a:r>
              <a:rPr lang="en-US" b="1" dirty="0"/>
              <a:t>lowers employment </a:t>
            </a:r>
            <a:r>
              <a:rPr lang="en-US" dirty="0"/>
              <a:t>among low wage workers.</a:t>
            </a:r>
          </a:p>
          <a:p>
            <a:pPr lvl="2"/>
            <a:r>
              <a:rPr lang="en-US" dirty="0"/>
              <a:t>Particular effect on:</a:t>
            </a:r>
          </a:p>
          <a:p>
            <a:pPr lvl="3"/>
            <a:r>
              <a:rPr lang="en-US" dirty="0"/>
              <a:t>Small businesses.</a:t>
            </a:r>
          </a:p>
          <a:p>
            <a:pPr lvl="3"/>
            <a:r>
              <a:rPr lang="en-US" dirty="0"/>
              <a:t>Labor intensive industries.</a:t>
            </a:r>
          </a:p>
          <a:p>
            <a:r>
              <a:rPr lang="en-US" dirty="0"/>
              <a:t>Secondary:</a:t>
            </a:r>
          </a:p>
          <a:p>
            <a:pPr lvl="1"/>
            <a:r>
              <a:rPr lang="en-US" dirty="0"/>
              <a:t>Increases the cost of living – inflation.</a:t>
            </a:r>
          </a:p>
          <a:p>
            <a:pPr lvl="2"/>
            <a:r>
              <a:rPr lang="en-US" dirty="0"/>
              <a:t>Producers may raise prices to offset the increase in labor costs.</a:t>
            </a:r>
          </a:p>
          <a:p>
            <a:pPr lvl="1"/>
            <a:r>
              <a:rPr lang="en-US" dirty="0"/>
              <a:t>May change the nature of the workplace environment.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4CA75-1EDB-9747-87FD-542698D0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16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E46FC4-E15E-7040-A13B-3439AE0B507B}"/>
              </a:ext>
            </a:extLst>
          </p:cNvPr>
          <p:cNvSpPr txBox="1"/>
          <p:nvPr/>
        </p:nvSpPr>
        <p:spPr>
          <a:xfrm>
            <a:off x="3530600" y="6456851"/>
            <a:ext cx="81369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https://</a:t>
            </a:r>
            <a:r>
              <a:rPr lang="en-US" sz="1200" dirty="0" err="1"/>
              <a:t>www.investopedia.com</a:t>
            </a:r>
            <a:r>
              <a:rPr lang="en-US" sz="1200" dirty="0"/>
              <a:t>/articles/markets-economy/090516/what-are-pros-and-cons-raising-minimum-</a:t>
            </a:r>
            <a:r>
              <a:rPr lang="en-US" sz="1200" dirty="0" err="1"/>
              <a:t>wage.asp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45661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407F1-B75A-1C4B-B71B-414197374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o Wins? No Clear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F229E-14D3-0442-815A-75949CB03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Minimum wage is more likely to be beneficial at lower wages and with small changes.</a:t>
            </a:r>
          </a:p>
          <a:p>
            <a:r>
              <a:rPr lang="en-US" dirty="0"/>
              <a:t>The spillover effects of an increase in the minimum wage are not well understood:</a:t>
            </a:r>
          </a:p>
          <a:p>
            <a:pPr lvl="1"/>
            <a:r>
              <a:rPr lang="en-US" dirty="0"/>
              <a:t>Increased effort and employee retention.</a:t>
            </a:r>
          </a:p>
          <a:p>
            <a:pPr lvl="1"/>
            <a:r>
              <a:rPr lang="en-US" dirty="0"/>
              <a:t>Increase in prices/inflation.</a:t>
            </a:r>
          </a:p>
          <a:p>
            <a:pPr lvl="1"/>
            <a:r>
              <a:rPr lang="en-US" dirty="0"/>
              <a:t>Reduction of nonmonetary compensation.</a:t>
            </a:r>
          </a:p>
          <a:p>
            <a:r>
              <a:rPr lang="en-US" dirty="0"/>
              <a:t>“Conservative/Liberal” divide in the profession</a:t>
            </a:r>
          </a:p>
          <a:p>
            <a:pPr lvl="1"/>
            <a:r>
              <a:rPr lang="en-US" dirty="0"/>
              <a:t>Conservatives – emphasize job losses</a:t>
            </a:r>
          </a:p>
          <a:p>
            <a:pPr lvl="1"/>
            <a:r>
              <a:rPr lang="en-US" dirty="0"/>
              <a:t>Liberals – minimize job losses </a:t>
            </a:r>
          </a:p>
          <a:p>
            <a:pPr lvl="1"/>
            <a:r>
              <a:rPr lang="en-US" dirty="0"/>
              <a:t>Both are incomplete…..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C17D1-82F1-BB4D-B2FB-3CFF41A6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599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D17B-9210-954A-AC4B-DA409B1A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Rai</a:t>
            </a:r>
            <a:r>
              <a:rPr lang="en-US" dirty="0"/>
              <a:t>se the Wage Act 2021 (RWA)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2FE49-760B-414A-9F29-466D0BE06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325563"/>
            <a:ext cx="11577801" cy="4477626"/>
          </a:xfrm>
        </p:spPr>
        <p:txBody>
          <a:bodyPr>
            <a:normAutofit/>
          </a:bodyPr>
          <a:lstStyle/>
          <a:p>
            <a:pPr>
              <a:spcAft>
                <a:spcPts val="2000"/>
              </a:spcAft>
            </a:pPr>
            <a:r>
              <a:rPr lang="en-US" dirty="0"/>
              <a:t>Raise the federal minimum wage from $7.25 to $15 by 2025; </a:t>
            </a:r>
          </a:p>
          <a:p>
            <a:pPr>
              <a:spcAft>
                <a:spcPts val="2000"/>
              </a:spcAft>
            </a:pPr>
            <a:r>
              <a:rPr lang="en-US" dirty="0"/>
              <a:t>Index the federal minimum wage to median wage growth; </a:t>
            </a:r>
          </a:p>
          <a:p>
            <a:pPr>
              <a:spcAft>
                <a:spcPts val="2000"/>
              </a:spcAft>
            </a:pPr>
            <a:r>
              <a:rPr lang="en-US" dirty="0"/>
              <a:t>End:</a:t>
            </a:r>
          </a:p>
          <a:p>
            <a:pPr lvl="1">
              <a:spcAft>
                <a:spcPts val="2000"/>
              </a:spcAft>
            </a:pPr>
            <a:r>
              <a:rPr lang="en-US" b="1" dirty="0"/>
              <a:t>tipped</a:t>
            </a:r>
            <a:r>
              <a:rPr lang="en-US" dirty="0"/>
              <a:t> worker lower minimum wage; </a:t>
            </a:r>
          </a:p>
          <a:p>
            <a:pPr lvl="1">
              <a:spcAft>
                <a:spcPts val="2000"/>
              </a:spcAft>
            </a:pPr>
            <a:r>
              <a:rPr lang="en-US" dirty="0"/>
              <a:t>End </a:t>
            </a:r>
            <a:r>
              <a:rPr lang="en-US" b="1" dirty="0"/>
              <a:t>teen</a:t>
            </a:r>
            <a:r>
              <a:rPr lang="en-US" dirty="0"/>
              <a:t> worker lower minimum wage;</a:t>
            </a:r>
          </a:p>
          <a:p>
            <a:pPr lvl="1">
              <a:spcAft>
                <a:spcPts val="2000"/>
              </a:spcAft>
            </a:pPr>
            <a:r>
              <a:rPr lang="en-US" dirty="0"/>
              <a:t>End subminimum wage certificates for </a:t>
            </a:r>
            <a:r>
              <a:rPr lang="en-US" b="1" dirty="0"/>
              <a:t>workers with disabilities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DCEBA1-5D9D-164A-BAFC-383FA005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438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BC8ED-D193-AA48-B198-E0669548B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872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Eco</a:t>
            </a:r>
            <a:r>
              <a:rPr lang="en-US" dirty="0"/>
              <a:t>nomic Consensus on $15/hour?  </a:t>
            </a:r>
            <a:r>
              <a:rPr lang="en-US" u="sng" dirty="0"/>
              <a:t>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AB782-049F-4445-8D40-523797176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750"/>
            <a:ext cx="10515600" cy="51824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Ambiguous impact on affected worker’s living standards:</a:t>
            </a:r>
          </a:p>
          <a:p>
            <a:pPr lvl="1"/>
            <a:r>
              <a:rPr lang="en-US" dirty="0"/>
              <a:t>Negative: unemployment, lower on the job amenities, inflation</a:t>
            </a:r>
          </a:p>
          <a:p>
            <a:pPr lvl="1"/>
            <a:r>
              <a:rPr lang="en-US" dirty="0"/>
              <a:t>Positive: higher wages</a:t>
            </a:r>
          </a:p>
          <a:p>
            <a:pPr lvl="2"/>
            <a:r>
              <a:rPr lang="en-US" dirty="0"/>
              <a:t>The positive likely outweighs the negative for those employed.</a:t>
            </a:r>
          </a:p>
          <a:p>
            <a:pPr lvl="2"/>
            <a:r>
              <a:rPr lang="en-US" dirty="0"/>
              <a:t>But how should the benefits to those employed be weighed against the job losses.</a:t>
            </a:r>
          </a:p>
          <a:p>
            <a:endParaRPr lang="en-US" dirty="0"/>
          </a:p>
          <a:p>
            <a:r>
              <a:rPr lang="en-US" dirty="0"/>
              <a:t>Likely NOT an improvement for business owners.</a:t>
            </a:r>
          </a:p>
          <a:p>
            <a:pPr lvl="1"/>
            <a:r>
              <a:rPr lang="en-US" dirty="0"/>
              <a:t>Unless it induces implausibly high levels of increased worker effort.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Implications for broader society are unclear.</a:t>
            </a:r>
          </a:p>
          <a:p>
            <a:pPr lvl="1"/>
            <a:r>
              <a:rPr lang="en-US" dirty="0"/>
              <a:t>But the minimum wage is implemented as an efficiency tradeoff for equity.</a:t>
            </a:r>
          </a:p>
          <a:p>
            <a:pPr lvl="1"/>
            <a:r>
              <a:rPr lang="en-US" dirty="0"/>
              <a:t>It is a policy that reflects society’s values regarding the welfare of workers.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49FE3-C323-624B-B54D-7F1E6206F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460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C583D-6AE7-4448-AEDD-FE436474C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Na</a:t>
            </a:r>
            <a:r>
              <a:rPr lang="en-US" dirty="0"/>
              <a:t>tional Economic Education Delegation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53A3-25E4-514D-9477-7626E8A82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Vision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One day, the public discussion of policy issues will be grounded in an accurate perception of the underlying economic principles and data.</a:t>
            </a:r>
          </a:p>
          <a:p>
            <a:pPr lvl="1"/>
            <a:endParaRPr lang="en-US" dirty="0"/>
          </a:p>
          <a:p>
            <a:r>
              <a:rPr lang="en-US" dirty="0"/>
              <a:t>Mission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unites the skills and knowledge of a vast network of professional economists to promote understanding of the economics of policy issues in the United States.</a:t>
            </a:r>
          </a:p>
          <a:p>
            <a:pPr lvl="1"/>
            <a:endParaRPr lang="en-US" dirty="0"/>
          </a:p>
          <a:p>
            <a:r>
              <a:rPr lang="en-US" dirty="0"/>
              <a:t>NEED Presentations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nonpartisan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intended to reflect the consensus of the economics profession.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9E664-8C6A-8F44-80D0-F3209C45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678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827C5-89AF-FA47-A3C7-EBD76F776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5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CBO</a:t>
            </a:r>
            <a:r>
              <a:rPr lang="en-US" dirty="0"/>
              <a:t>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11E56-F7FF-8C4C-A0B3-1CDF7D089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8390" y="854065"/>
            <a:ext cx="9172575" cy="5558723"/>
          </a:xfrm>
        </p:spPr>
        <p:txBody>
          <a:bodyPr>
            <a:normAutofit/>
          </a:bodyPr>
          <a:lstStyle/>
          <a:p>
            <a:r>
              <a:rPr lang="en-US" dirty="0"/>
              <a:t>Effects of increase to $15 – summary:</a:t>
            </a:r>
          </a:p>
          <a:p>
            <a:pPr lvl="1"/>
            <a:r>
              <a:rPr lang="en-US" b="1" dirty="0"/>
              <a:t>Increased wages </a:t>
            </a:r>
            <a:r>
              <a:rPr lang="en-US" dirty="0"/>
              <a:t>for 27 million people in 2025.</a:t>
            </a:r>
          </a:p>
          <a:p>
            <a:pPr lvl="2"/>
            <a:r>
              <a:rPr lang="en-US" dirty="0"/>
              <a:t>17 million who would be below $15/hour.</a:t>
            </a:r>
          </a:p>
          <a:p>
            <a:pPr lvl="2"/>
            <a:r>
              <a:rPr lang="en-US" dirty="0"/>
              <a:t>10 million who would have earned just above $15/hour.</a:t>
            </a:r>
          </a:p>
          <a:p>
            <a:pPr lvl="2"/>
            <a:r>
              <a:rPr lang="en-US" dirty="0"/>
              <a:t>Increased labor compensation of $333 billion between 2021 and 2031.</a:t>
            </a:r>
          </a:p>
          <a:p>
            <a:pPr lvl="3"/>
            <a:r>
              <a:rPr lang="en-US" dirty="0"/>
              <a:t>$509B in increased pay.</a:t>
            </a:r>
          </a:p>
          <a:p>
            <a:pPr lvl="3"/>
            <a:r>
              <a:rPr lang="en-US" dirty="0"/>
              <a:t>$175B less because of job losses.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Put 1.4 million </a:t>
            </a:r>
            <a:r>
              <a:rPr lang="en-US" b="1" dirty="0"/>
              <a:t>out of work </a:t>
            </a:r>
            <a:r>
              <a:rPr lang="en-US" dirty="0"/>
              <a:t>(0.9% of workers).</a:t>
            </a:r>
          </a:p>
          <a:p>
            <a:pPr lvl="2"/>
            <a:r>
              <a:rPr lang="en-US" dirty="0"/>
              <a:t>Primarily young, less educated workers.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Lift 900,000 out of </a:t>
            </a:r>
            <a:r>
              <a:rPr lang="en-US" b="1" dirty="0"/>
              <a:t>poverty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2019: 34 million people lived in poverty.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ED505-6508-4F41-9884-F18C99B18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20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B49FEE-E290-D841-93A3-54ED5E3D446B}"/>
              </a:ext>
            </a:extLst>
          </p:cNvPr>
          <p:cNvSpPr txBox="1"/>
          <p:nvPr/>
        </p:nvSpPr>
        <p:spPr>
          <a:xfrm>
            <a:off x="6861744" y="6456851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https://</a:t>
            </a:r>
            <a:r>
              <a:rPr lang="en-US" sz="1200" dirty="0" err="1"/>
              <a:t>www.cbo.gov</a:t>
            </a:r>
            <a:r>
              <a:rPr lang="en-US" sz="1200" dirty="0"/>
              <a:t>/system/files/2021-02/56975-Minimum-Wage.pdf</a:t>
            </a:r>
          </a:p>
        </p:txBody>
      </p:sp>
    </p:spTree>
    <p:extLst>
      <p:ext uri="{BB962C8B-B14F-4D97-AF65-F5344CB8AC3E}">
        <p14:creationId xmlns:p14="http://schemas.microsoft.com/office/powerpoint/2010/main" val="3561692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A37CC-D064-FD4D-861A-F9AA4A258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Big</a:t>
            </a:r>
            <a:r>
              <a:rPr lang="en-US" dirty="0"/>
              <a:t> (Unanswered)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316D6-730C-9840-AA72-F938C9674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Are the deleterious employment effects worth it?</a:t>
            </a:r>
          </a:p>
          <a:p>
            <a:pPr lvl="1"/>
            <a:r>
              <a:rPr lang="en-US" dirty="0"/>
              <a:t>How much unemployment?</a:t>
            </a:r>
          </a:p>
          <a:p>
            <a:pPr lvl="1"/>
            <a:r>
              <a:rPr lang="en-US" dirty="0"/>
              <a:t>Wages up, but prices rise as well.</a:t>
            </a:r>
          </a:p>
          <a:p>
            <a:pPr lvl="1"/>
            <a:r>
              <a:rPr lang="en-US" dirty="0"/>
              <a:t>Impacts on work environment.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Should employers be burdened with social policy?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Are there better ways of achieving the same outcome?</a:t>
            </a:r>
          </a:p>
          <a:p>
            <a:pPr lvl="1"/>
            <a:r>
              <a:rPr lang="en-US" dirty="0"/>
              <a:t>Earned Income Tax Credit (EITC)</a:t>
            </a:r>
          </a:p>
          <a:p>
            <a:pPr lvl="1"/>
            <a:r>
              <a:rPr lang="en-US" dirty="0"/>
              <a:t>Guaranteed minimum income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6651A-5073-0D43-A9C9-EE9EF7661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235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4E189-2B23-2F41-BBEB-10A29FA49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Th</a:t>
            </a:r>
            <a:r>
              <a:rPr lang="en-US" dirty="0"/>
              <a:t>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9064E-051C-1042-85AE-F335B853A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781"/>
            <a:ext cx="10515600" cy="562494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500" dirty="0"/>
              <a:t>Any Questions?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www.NEEDelegation.org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Jon </a:t>
            </a:r>
            <a:r>
              <a:rPr lang="en-US" dirty="0" err="1"/>
              <a:t>Haveman</a:t>
            </a:r>
            <a:r>
              <a:rPr lang="en-US" dirty="0"/>
              <a:t>, Ph.D.</a:t>
            </a:r>
          </a:p>
          <a:p>
            <a:pPr marL="0" indent="0" algn="ctr">
              <a:buNone/>
            </a:pPr>
            <a:r>
              <a:rPr lang="en-US" dirty="0" err="1"/>
              <a:t>Jon@NEEDelegation.org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Contact NEED: </a:t>
            </a:r>
            <a:r>
              <a:rPr lang="en-US" dirty="0">
                <a:hlinkClick r:id="rId3"/>
              </a:rPr>
              <a:t>info@needelegation.org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Submit a testimonial:  </a:t>
            </a:r>
            <a:r>
              <a:rPr lang="en-US" dirty="0">
                <a:hlinkClick r:id="rId4"/>
              </a:rPr>
              <a:t>www.NEEDelegation.org/testimonials.php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Become a Friend of NEED:  </a:t>
            </a:r>
            <a:r>
              <a:rPr lang="en-US" dirty="0" err="1"/>
              <a:t>www.NEEDelegation.org</a:t>
            </a:r>
            <a:r>
              <a:rPr lang="en-US" dirty="0"/>
              <a:t>/</a:t>
            </a:r>
            <a:r>
              <a:rPr lang="en-US" dirty="0" err="1"/>
              <a:t>friend.php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F218B-F99A-4145-A67C-DBBA7AD4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927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7999D-F8B9-6645-BD1D-5851D7F2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704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Mi</a:t>
            </a:r>
            <a:r>
              <a:rPr lang="en-US" dirty="0"/>
              <a:t>nimum Wages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F373D-BC6F-D14E-9B1D-CB702F4D4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596505"/>
          </a:xfrm>
        </p:spPr>
        <p:txBody>
          <a:bodyPr>
            <a:normAutofit/>
          </a:bodyPr>
          <a:lstStyle/>
          <a:p>
            <a:r>
              <a:rPr lang="en-US" sz="3000" dirty="0"/>
              <a:t>1960s – great equalizer - MW increased in real terms 37% (9.05 to 12.59)</a:t>
            </a:r>
          </a:p>
          <a:p>
            <a:pPr lvl="1"/>
            <a:r>
              <a:rPr lang="en-US" sz="2800" dirty="0"/>
              <a:t>The </a:t>
            </a:r>
            <a:r>
              <a:rPr lang="en-US" sz="2800" b="1" dirty="0"/>
              <a:t>1966 Fair Labor Standards Act </a:t>
            </a:r>
            <a:r>
              <a:rPr lang="en-US" sz="2800" dirty="0"/>
              <a:t>extended federal minimum wage coverage to agriculture, restaurants, nursing homes, and other services which were previously uncovered and where nearly a third of black workers were employed.</a:t>
            </a:r>
          </a:p>
          <a:p>
            <a:r>
              <a:rPr lang="en-US" sz="3000" dirty="0"/>
              <a:t>Since 1968 – has fallen 42% (12.59 to 7.25)</a:t>
            </a:r>
          </a:p>
          <a:p>
            <a:pPr lvl="1"/>
            <a:r>
              <a:rPr lang="en-US" sz="2800" dirty="0"/>
              <a:t>Or, in 1968, was 74% higher than it is today.</a:t>
            </a:r>
          </a:p>
          <a:p>
            <a:pPr lvl="1"/>
            <a:r>
              <a:rPr lang="en-US" sz="2800" dirty="0"/>
              <a:t>Exacerbating the Black-White wage gap.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00EDC1-AB43-A145-8E82-BFB9A87FA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500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FC969-5C9C-DF4B-9B89-6E110424D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44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Sho</a:t>
            </a:r>
            <a:r>
              <a:rPr lang="en-US" dirty="0"/>
              <a:t>uld There be A Federal Minimum Wage?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36BC0-F589-8B43-AA43-E999B5C35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70730"/>
            <a:ext cx="11177751" cy="4351338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Abolish</a:t>
            </a:r>
            <a:r>
              <a:rPr lang="en-US" dirty="0"/>
              <a:t> a Federal minimum wage?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dirty="0"/>
              <a:t>Argument in favor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Cost of living differs across states.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b="1" i="1" dirty="0"/>
              <a:t>Arguments against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Could result in very different living standards across states.</a:t>
            </a:r>
          </a:p>
          <a:p>
            <a:pPr lvl="2"/>
            <a:r>
              <a:rPr lang="en-US" dirty="0"/>
              <a:t>Racial differences are a particular concern.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30% of labor force will already be under a $15 min wage by 2025.</a:t>
            </a:r>
          </a:p>
          <a:p>
            <a:pPr lvl="1"/>
            <a:r>
              <a:rPr lang="en-US" dirty="0"/>
              <a:t>California, Connecticut, Illinois, Maryland, Massachusetts, New Jersey, New York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09981-4B66-854B-8F33-A6CDCCF52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03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74B63-9FD3-C641-8192-C80D6C04D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</a:t>
            </a:r>
            <a:r>
              <a:rPr lang="en-US" dirty="0"/>
              <a:t>ny States Have A Higher Min Wage</a:t>
            </a:r>
          </a:p>
        </p:txBody>
      </p:sp>
      <p:pic>
        <p:nvPicPr>
          <p:cNvPr id="6" name="Content Placeholder 5" descr="Map&#10;&#10;Description automatically generated">
            <a:extLst>
              <a:ext uri="{FF2B5EF4-FFF2-40B4-BE49-F238E27FC236}">
                <a16:creationId xmlns:a16="http://schemas.microsoft.com/office/drawing/2014/main" id="{F21D3161-1268-E14A-A661-1C5A172217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r:link="rId3"/>
          <a:stretch>
            <a:fillRect/>
          </a:stretch>
        </p:blipFill>
        <p:spPr>
          <a:xfrm>
            <a:off x="3438841" y="1513759"/>
            <a:ext cx="6865743" cy="471646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C120D-46C5-1F46-BF62-B6758AC3F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25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53D40A-780B-984C-9F2D-568F6B9339E6}"/>
              </a:ext>
            </a:extLst>
          </p:cNvPr>
          <p:cNvSpPr txBox="1"/>
          <p:nvPr/>
        </p:nvSpPr>
        <p:spPr>
          <a:xfrm>
            <a:off x="847265" y="5405147"/>
            <a:ext cx="17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 of Jan 1, 2021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2FDD30-1E93-BB44-84C5-8E062F6DFE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764903" y="4552518"/>
            <a:ext cx="369331" cy="36933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4302A0F-8B92-0F4D-B1FA-E9C8780CC815}"/>
              </a:ext>
            </a:extLst>
          </p:cNvPr>
          <p:cNvSpPr txBox="1"/>
          <p:nvPr/>
        </p:nvSpPr>
        <p:spPr>
          <a:xfrm>
            <a:off x="1248508" y="4244869"/>
            <a:ext cx="18988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States with Higher</a:t>
            </a:r>
          </a:p>
          <a:p>
            <a:r>
              <a:rPr lang="en-US" dirty="0"/>
              <a:t>Minimum Wage </a:t>
            </a:r>
          </a:p>
          <a:p>
            <a:r>
              <a:rPr lang="en-US" dirty="0"/>
              <a:t>than Federal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82C1D2-C61C-444A-BB9B-B98B582B8DBC}"/>
              </a:ext>
            </a:extLst>
          </p:cNvPr>
          <p:cNvSpPr txBox="1"/>
          <p:nvPr/>
        </p:nvSpPr>
        <p:spPr>
          <a:xfrm>
            <a:off x="2425849" y="3223896"/>
            <a:ext cx="116249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CA: $13/hour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3B4B98-C329-2C4C-AA28-C2E806A0AF61}"/>
              </a:ext>
            </a:extLst>
          </p:cNvPr>
          <p:cNvSpPr txBox="1"/>
          <p:nvPr/>
        </p:nvSpPr>
        <p:spPr>
          <a:xfrm>
            <a:off x="9272751" y="6490964"/>
            <a:ext cx="2278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U.S. Department of Labor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36CCCF-C5C7-4F44-9DE2-761270ECBCD9}"/>
              </a:ext>
            </a:extLst>
          </p:cNvPr>
          <p:cNvSpPr txBox="1"/>
          <p:nvPr/>
        </p:nvSpPr>
        <p:spPr>
          <a:xfrm>
            <a:off x="8117403" y="1813064"/>
            <a:ext cx="137980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NY: $12.50/hour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F664F5-792D-6B4B-B50B-46BAD10D2F33}"/>
              </a:ext>
            </a:extLst>
          </p:cNvPr>
          <p:cNvSpPr txBox="1"/>
          <p:nvPr/>
        </p:nvSpPr>
        <p:spPr>
          <a:xfrm>
            <a:off x="2197934" y="2038759"/>
            <a:ext cx="140615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OR: $12.75/hour</a:t>
            </a:r>
          </a:p>
        </p:txBody>
      </p:sp>
    </p:spTree>
    <p:extLst>
      <p:ext uri="{BB962C8B-B14F-4D97-AF65-F5344CB8AC3E}">
        <p14:creationId xmlns:p14="http://schemas.microsoft.com/office/powerpoint/2010/main" val="16578023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15673-6DC5-E14A-9C89-AE021322F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</a:t>
            </a:r>
            <a:r>
              <a:rPr lang="en-US" dirty="0"/>
              <a:t>tes and Local Gov’ts are Raising Min Wages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127207F-CA94-834E-B9F2-7F8CED4B4A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r:link="rId4"/>
          <a:srcRect/>
          <a:stretch>
            <a:fillRect/>
          </a:stretch>
        </p:blipFill>
        <p:spPr>
          <a:xfrm>
            <a:off x="2472018" y="992097"/>
            <a:ext cx="7247963" cy="523812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248CD-3B39-2A48-BE46-7C6B1C24A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3112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D614C-DC86-444B-8F4F-9EB355546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3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</a:t>
            </a:r>
            <a:r>
              <a:rPr lang="en-US" dirty="0"/>
              <a:t>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DE79C-8AF5-264E-9BDC-75B8B2A5B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5850"/>
            <a:ext cx="10515600" cy="483621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minimum wage has been around since 1938.</a:t>
            </a:r>
          </a:p>
          <a:p>
            <a:pPr lvl="1"/>
            <a:r>
              <a:rPr lang="en-US" dirty="0"/>
              <a:t>The comprehensiveness of its coverage has steadily increased.</a:t>
            </a:r>
          </a:p>
          <a:p>
            <a:r>
              <a:rPr lang="en-US" dirty="0"/>
              <a:t>The Federal minimum wage is currently $7.25/hour.</a:t>
            </a:r>
          </a:p>
          <a:p>
            <a:pPr lvl="1"/>
            <a:r>
              <a:rPr lang="en-US" dirty="0"/>
              <a:t>Its level has fluctuated, both up and down in inflation adjusted terms.</a:t>
            </a:r>
          </a:p>
          <a:p>
            <a:pPr lvl="2"/>
            <a:r>
              <a:rPr lang="en-US" dirty="0"/>
              <a:t>It is currently 41% below it’s peak in the 1960s.</a:t>
            </a:r>
          </a:p>
          <a:p>
            <a:r>
              <a:rPr lang="en-US" dirty="0"/>
              <a:t>There are perfectly valid arguments for and against it.</a:t>
            </a:r>
          </a:p>
          <a:p>
            <a:pPr lvl="1"/>
            <a:r>
              <a:rPr lang="en-US" dirty="0"/>
              <a:t>Economics is not currently able to provide a definitive answer.</a:t>
            </a:r>
          </a:p>
          <a:p>
            <a:pPr lvl="1"/>
            <a:r>
              <a:rPr lang="en-US" dirty="0"/>
              <a:t>Depends on the tradeoff between higher wages and employment.</a:t>
            </a:r>
          </a:p>
          <a:p>
            <a:r>
              <a:rPr lang="en-US" dirty="0"/>
              <a:t>The textbook exposition (price up -&gt; quantity down) is a gross simplification.</a:t>
            </a:r>
          </a:p>
          <a:p>
            <a:pPr lvl="1"/>
            <a:r>
              <a:rPr lang="en-US" dirty="0"/>
              <a:t>The reality of its evaluation is much more complicated.</a:t>
            </a:r>
          </a:p>
          <a:p>
            <a:r>
              <a:rPr lang="en-US" dirty="0"/>
              <a:t>The FEDERAL minimum wage is waning in importance.</a:t>
            </a:r>
          </a:p>
          <a:p>
            <a:pPr lvl="1"/>
            <a:r>
              <a:rPr lang="en-US" dirty="0"/>
              <a:t>States and local governments are stepping in.</a:t>
            </a:r>
          </a:p>
          <a:p>
            <a:r>
              <a:rPr lang="en-US" dirty="0"/>
              <a:t>Economists do not have a clear position or anything like consensus on the issue.</a:t>
            </a:r>
          </a:p>
          <a:p>
            <a:pPr lvl="1"/>
            <a:r>
              <a:rPr lang="en-US" dirty="0"/>
              <a:t>But the research is trending in the direction toward benefits (improved living standards) and away from direct costs (unemployment).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A592B-7B28-BC41-8BDE-C6AF3FFA7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50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B01C3-FF41-4249-9398-889388F4B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o Are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4F465-072B-E84A-A927-098D0F973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447"/>
            <a:ext cx="10515600" cy="49603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Honorary Board: 54 members</a:t>
            </a:r>
          </a:p>
          <a:p>
            <a:pPr lvl="1"/>
            <a:r>
              <a:rPr lang="en-US" dirty="0"/>
              <a:t>2 Fed Chairs: Janet Yellen, Ben Bernanke</a:t>
            </a:r>
          </a:p>
          <a:p>
            <a:pPr lvl="1"/>
            <a:r>
              <a:rPr lang="en-US" dirty="0"/>
              <a:t>6 Chairs Council of Economic Advisers</a:t>
            </a:r>
          </a:p>
          <a:p>
            <a:pPr lvl="2"/>
            <a:r>
              <a:rPr lang="en-US" dirty="0"/>
              <a:t>Furman (D), Rosen (R), Bernanke (R), Yellen (D), Tyson (D), </a:t>
            </a:r>
            <a:r>
              <a:rPr lang="en-US" dirty="0" err="1"/>
              <a:t>Goolsbee</a:t>
            </a:r>
            <a:r>
              <a:rPr lang="en-US" dirty="0"/>
              <a:t> (D)</a:t>
            </a:r>
          </a:p>
          <a:p>
            <a:pPr lvl="1"/>
            <a:r>
              <a:rPr lang="en-US" dirty="0"/>
              <a:t>3 Nobel Prize Winners</a:t>
            </a:r>
          </a:p>
          <a:p>
            <a:pPr lvl="2"/>
            <a:r>
              <a:rPr lang="en-US" dirty="0" err="1"/>
              <a:t>Akerlof</a:t>
            </a:r>
            <a:r>
              <a:rPr lang="en-US" dirty="0"/>
              <a:t>, Smith, </a:t>
            </a:r>
            <a:r>
              <a:rPr lang="en-US" dirty="0" err="1"/>
              <a:t>Maskin</a:t>
            </a:r>
            <a:endParaRPr lang="en-US" dirty="0"/>
          </a:p>
          <a:p>
            <a:r>
              <a:rPr lang="en-US" dirty="0"/>
              <a:t>Delegates: 590+ members</a:t>
            </a:r>
          </a:p>
          <a:p>
            <a:pPr lvl="1"/>
            <a:r>
              <a:rPr lang="en-US" dirty="0"/>
              <a:t>At all levels of academia and some in government service</a:t>
            </a:r>
          </a:p>
          <a:p>
            <a:pPr lvl="1"/>
            <a:r>
              <a:rPr lang="en-US" dirty="0"/>
              <a:t>All have a Ph.D. in economics</a:t>
            </a:r>
          </a:p>
          <a:p>
            <a:pPr lvl="1"/>
            <a:r>
              <a:rPr lang="en-US" dirty="0"/>
              <a:t>Crowdsource slide decks</a:t>
            </a:r>
          </a:p>
          <a:p>
            <a:pPr lvl="1"/>
            <a:r>
              <a:rPr lang="en-US" dirty="0"/>
              <a:t>Give presentations</a:t>
            </a:r>
          </a:p>
          <a:p>
            <a:r>
              <a:rPr lang="en-US" dirty="0"/>
              <a:t>Global Partners: 44 Ph.D. Economists</a:t>
            </a:r>
          </a:p>
          <a:p>
            <a:pPr lvl="1"/>
            <a:r>
              <a:rPr lang="en-US" dirty="0"/>
              <a:t>Aid in slide deck development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A7D279-C637-1E48-898C-9051ECD0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55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1759-DACC-8946-9598-490F34C9E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956" y="0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Av</a:t>
            </a:r>
            <a:r>
              <a:rPr lang="en-US" dirty="0"/>
              <a:t>ailable NEED Topics Include: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EE1CF-F5DE-3540-AED9-1599FABB8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Coronavirus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US Economy</a:t>
            </a:r>
          </a:p>
          <a:p>
            <a:pPr>
              <a:spcAft>
                <a:spcPts val="1000"/>
              </a:spcAft>
            </a:pPr>
            <a:r>
              <a:rPr lang="en-US" dirty="0"/>
              <a:t>Climate Change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Inequality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Mobility</a:t>
            </a:r>
          </a:p>
          <a:p>
            <a:pPr>
              <a:spcAft>
                <a:spcPts val="1000"/>
              </a:spcAft>
            </a:pPr>
            <a:r>
              <a:rPr lang="en-US" dirty="0"/>
              <a:t>Trade and Globalization</a:t>
            </a:r>
          </a:p>
          <a:p>
            <a:pPr>
              <a:spcAft>
                <a:spcPts val="1000"/>
              </a:spcAft>
            </a:pPr>
            <a:r>
              <a:rPr lang="en-US" dirty="0"/>
              <a:t>Minimum Wage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36DEF-5C7A-D74F-8694-7D6688B40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Immigration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Housing Policy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Budgets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Debt</a:t>
            </a:r>
          </a:p>
          <a:p>
            <a:pPr>
              <a:spcAft>
                <a:spcPts val="1000"/>
              </a:spcAft>
            </a:pPr>
            <a:r>
              <a:rPr lang="en-US" dirty="0"/>
              <a:t>Black-White Wealth Gap</a:t>
            </a:r>
          </a:p>
          <a:p>
            <a:pPr>
              <a:spcAft>
                <a:spcPts val="1000"/>
              </a:spcAft>
            </a:pPr>
            <a:r>
              <a:rPr lang="en-US" dirty="0"/>
              <a:t>Autonomous Vehicles</a:t>
            </a:r>
          </a:p>
          <a:p>
            <a:pPr>
              <a:spcAft>
                <a:spcPts val="1000"/>
              </a:spcAft>
            </a:pPr>
            <a:r>
              <a:rPr lang="en-US" dirty="0"/>
              <a:t>US Social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ECF3A-738D-534F-9B20-5C34452E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75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29EAE-338F-5D4A-8C40-7C3D0FD4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Cre</a:t>
            </a:r>
            <a:r>
              <a:rPr lang="en-US" dirty="0"/>
              <a:t>dits and 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C8CE3-22BA-E94A-B6AC-D79713820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slide deck was authored by:</a:t>
            </a:r>
          </a:p>
          <a:p>
            <a:pPr lvl="1"/>
            <a:r>
              <a:rPr lang="en-US" dirty="0"/>
              <a:t>Jon </a:t>
            </a:r>
            <a:r>
              <a:rPr lang="en-US" dirty="0" err="1"/>
              <a:t>Haveman</a:t>
            </a:r>
            <a:r>
              <a:rPr lang="en-US" dirty="0"/>
              <a:t>, NEED</a:t>
            </a:r>
          </a:p>
          <a:p>
            <a:r>
              <a:rPr lang="en-US" dirty="0"/>
              <a:t>Disclaimer</a:t>
            </a:r>
          </a:p>
          <a:p>
            <a:pPr lvl="1"/>
            <a:r>
              <a:rPr lang="en-US" dirty="0"/>
              <a:t>NEED presentations are designed to be nonpartisan.</a:t>
            </a:r>
          </a:p>
          <a:p>
            <a:pPr lvl="1"/>
            <a:r>
              <a:rPr lang="en-US" dirty="0"/>
              <a:t>It is, however, inevitable that the presenter will be asked for and will provide their own views.</a:t>
            </a:r>
          </a:p>
          <a:p>
            <a:pPr lvl="1"/>
            <a:r>
              <a:rPr lang="en-US" dirty="0"/>
              <a:t>Such views are those of the presenter and not necessarily those of the National Economic Education Delegation (NEED).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5FD2B-E0DC-B44E-B85B-3363DE71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460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CE70B-B7CF-9B44-9617-8BFAAF3D3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81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Out</a:t>
            </a:r>
            <a:r>
              <a:rPr lang="en-US" dirty="0"/>
              <a:t>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C072A-CF68-BF4F-8768-3BA03FC3D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495" y="1325563"/>
            <a:ext cx="5830229" cy="4351338"/>
          </a:xfrm>
        </p:spPr>
        <p:txBody>
          <a:bodyPr/>
          <a:lstStyle/>
          <a:p>
            <a:r>
              <a:rPr lang="en-US" dirty="0"/>
              <a:t>What is the minimum wage?</a:t>
            </a:r>
          </a:p>
          <a:p>
            <a:r>
              <a:rPr lang="en-US" dirty="0"/>
              <a:t>Origin story</a:t>
            </a:r>
          </a:p>
          <a:p>
            <a:r>
              <a:rPr lang="en-US" dirty="0"/>
              <a:t>Effects of increasing</a:t>
            </a:r>
          </a:p>
          <a:p>
            <a:r>
              <a:rPr lang="en-US" dirty="0"/>
              <a:t>Economist’s perspective</a:t>
            </a:r>
          </a:p>
          <a:p>
            <a:r>
              <a:rPr lang="en-US" dirty="0"/>
              <a:t>Big (Unanswered)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291325-B772-7F40-9EF0-E9B11BCC7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104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13565-535E-644C-AC04-7310C4B0A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172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at Is The Minimum Wage?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BBD43-75D1-4C49-847B-292516FA5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minimum wage sets a wage floor.</a:t>
            </a:r>
          </a:p>
          <a:p>
            <a:pPr lvl="1"/>
            <a:r>
              <a:rPr lang="en-US" dirty="0"/>
              <a:t>It is unlawful for businesses in covered industries to pay a wage below the minimum.</a:t>
            </a:r>
          </a:p>
          <a:p>
            <a:r>
              <a:rPr lang="en-US" dirty="0"/>
              <a:t>The Federal minimum wage is currently $7.25.</a:t>
            </a:r>
          </a:p>
          <a:p>
            <a:pPr lvl="1"/>
            <a:r>
              <a:rPr lang="en-US" dirty="0"/>
              <a:t>This is the highest that it has ever been.</a:t>
            </a:r>
          </a:p>
          <a:p>
            <a:pPr lvl="1"/>
            <a:r>
              <a:rPr lang="en-US" dirty="0"/>
              <a:t>Adjusting for inflation:</a:t>
            </a:r>
          </a:p>
          <a:p>
            <a:pPr lvl="2"/>
            <a:r>
              <a:rPr lang="en-US" dirty="0"/>
              <a:t>It is no higher than it was in the late 1950s.</a:t>
            </a:r>
          </a:p>
          <a:p>
            <a:pPr lvl="2"/>
            <a:r>
              <a:rPr lang="en-US" dirty="0"/>
              <a:t>It is nearly $5.00 lower than it was in the late 1960s.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5AE90B-F11E-334C-ADBE-9D35514C6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656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26517-7CEA-1D4A-9042-330E87AD2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4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Imp</a:t>
            </a:r>
            <a:r>
              <a:rPr lang="en-US" dirty="0"/>
              <a:t>ortant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603D6-B971-D740-A68F-B98C9571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5472" y="1325563"/>
            <a:ext cx="6742865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the purpose of a minimum wage?</a:t>
            </a:r>
          </a:p>
          <a:p>
            <a:endParaRPr lang="en-US" dirty="0"/>
          </a:p>
          <a:p>
            <a:r>
              <a:rPr lang="en-US" dirty="0"/>
              <a:t>Why do we have one?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are the implications of having one?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Should we have one?</a:t>
            </a:r>
          </a:p>
          <a:p>
            <a:endParaRPr lang="en-US" dirty="0"/>
          </a:p>
          <a:p>
            <a:r>
              <a:rPr lang="en-US" dirty="0"/>
              <a:t>How high should it be?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DDF084-D99F-8843-A368-BF9DD4D74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186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16B2-4457-9D44-A0BF-B4A297B6B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6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Min</a:t>
            </a:r>
            <a:r>
              <a:rPr lang="en-US" dirty="0"/>
              <a:t>imum Wage: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0457-3C9F-3A49-9C57-F3CAAE03F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International Labor Organization: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The purpose of minimum wages is to </a:t>
            </a:r>
            <a:r>
              <a:rPr lang="en-US" b="1" dirty="0"/>
              <a:t>protect workers against unduly low pay</a:t>
            </a:r>
            <a:r>
              <a:rPr lang="en-US" dirty="0"/>
              <a:t>. They help </a:t>
            </a:r>
            <a:r>
              <a:rPr lang="en-US" b="1" dirty="0"/>
              <a:t>ensure a just and equitable share </a:t>
            </a:r>
            <a:r>
              <a:rPr lang="en-US" dirty="0"/>
              <a:t>of the fruits of progress to all, and a minimum </a:t>
            </a:r>
            <a:r>
              <a:rPr lang="en-US" b="1" dirty="0"/>
              <a:t>living wage </a:t>
            </a:r>
            <a:r>
              <a:rPr lang="en-US" dirty="0"/>
              <a:t>to all who are employed and in need of such protection. 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Minimum wages can also be one element of a policy to </a:t>
            </a:r>
            <a:r>
              <a:rPr lang="en-US" b="1" dirty="0"/>
              <a:t>overcome poverty </a:t>
            </a:r>
            <a:r>
              <a:rPr lang="en-US" dirty="0"/>
              <a:t>and </a:t>
            </a:r>
            <a:r>
              <a:rPr lang="en-US" b="1" dirty="0"/>
              <a:t>reduce inequality</a:t>
            </a:r>
            <a:r>
              <a:rPr lang="en-US" dirty="0"/>
              <a:t>, including those between men and women, by promoting the right to equal remuneration for work of equal value.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CCF0CD-EDBC-934F-A045-899A7CA8C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21801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17889</TotalTime>
  <Words>1912</Words>
  <Application>Microsoft Macintosh PowerPoint</Application>
  <PresentationFormat>Widescreen</PresentationFormat>
  <Paragraphs>279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Courier New</vt:lpstr>
      <vt:lpstr>Custom Design</vt:lpstr>
      <vt:lpstr>PowerPoint Presentation</vt:lpstr>
      <vt:lpstr> National Economic Education Delegation</vt:lpstr>
      <vt:lpstr>Who Are We?</vt:lpstr>
      <vt:lpstr> Available NEED Topics Include:</vt:lpstr>
      <vt:lpstr>Credits and Disclaimer</vt:lpstr>
      <vt:lpstr>Outline</vt:lpstr>
      <vt:lpstr>What Is The Minimum Wage?</vt:lpstr>
      <vt:lpstr>Important Questions:</vt:lpstr>
      <vt:lpstr>Minimum Wage: Purpose</vt:lpstr>
      <vt:lpstr>Fair Labor Standards Act of 1938</vt:lpstr>
      <vt:lpstr>History of the Minimum Wage</vt:lpstr>
      <vt:lpstr>PowerPoint Presentation</vt:lpstr>
      <vt:lpstr>Common View of Minimum Wage</vt:lpstr>
      <vt:lpstr>Simple Views are Incomplete</vt:lpstr>
      <vt:lpstr>Arguments FOR a Minimum Wage</vt:lpstr>
      <vt:lpstr>Arguments AGAINST a Minimum Wage Hike</vt:lpstr>
      <vt:lpstr>Who Wins? No Clear Answer</vt:lpstr>
      <vt:lpstr>Raise the Wage Act 2021 (RWA)</vt:lpstr>
      <vt:lpstr>Economic Consensus on $15/hour?  NO</vt:lpstr>
      <vt:lpstr>CBO Analysis</vt:lpstr>
      <vt:lpstr>Big (Unanswered) Questions</vt:lpstr>
      <vt:lpstr> Thank you!</vt:lpstr>
      <vt:lpstr>Minimum Wages</vt:lpstr>
      <vt:lpstr>Should There be A Federal Minimum Wage?</vt:lpstr>
      <vt:lpstr>Many States Have A Higher Min Wage</vt:lpstr>
      <vt:lpstr>States and Local Gov’ts are Raising Min Wages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haveman</cp:lastModifiedBy>
  <cp:revision>211</cp:revision>
  <cp:lastPrinted>2021-07-08T12:46:25Z</cp:lastPrinted>
  <dcterms:created xsi:type="dcterms:W3CDTF">2017-05-03T22:30:38Z</dcterms:created>
  <dcterms:modified xsi:type="dcterms:W3CDTF">2021-07-08T13:17:44Z</dcterms:modified>
</cp:coreProperties>
</file>