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54"/>
  </p:notesMasterIdLst>
  <p:sldIdLst>
    <p:sldId id="1784" r:id="rId5"/>
    <p:sldId id="328" r:id="rId6"/>
    <p:sldId id="1787" r:id="rId7"/>
    <p:sldId id="435" r:id="rId8"/>
    <p:sldId id="1089" r:id="rId9"/>
    <p:sldId id="327" r:id="rId10"/>
    <p:sldId id="1790" r:id="rId11"/>
    <p:sldId id="1678" r:id="rId12"/>
    <p:sldId id="1677" r:id="rId13"/>
    <p:sldId id="1780" r:id="rId14"/>
    <p:sldId id="1762" r:id="rId15"/>
    <p:sldId id="1763" r:id="rId16"/>
    <p:sldId id="1764" r:id="rId17"/>
    <p:sldId id="1194" r:id="rId18"/>
    <p:sldId id="1779" r:id="rId19"/>
    <p:sldId id="1758" r:id="rId20"/>
    <p:sldId id="1179" r:id="rId21"/>
    <p:sldId id="1782" r:id="rId22"/>
    <p:sldId id="1778" r:id="rId23"/>
    <p:sldId id="1756" r:id="rId24"/>
    <p:sldId id="1757" r:id="rId25"/>
    <p:sldId id="1676" r:id="rId26"/>
    <p:sldId id="1734" r:id="rId27"/>
    <p:sldId id="1117" r:id="rId28"/>
    <p:sldId id="1742" r:id="rId29"/>
    <p:sldId id="1180" r:id="rId30"/>
    <p:sldId id="1748" r:id="rId31"/>
    <p:sldId id="1789" r:id="rId32"/>
    <p:sldId id="1772" r:id="rId33"/>
    <p:sldId id="1770" r:id="rId34"/>
    <p:sldId id="1771" r:id="rId35"/>
    <p:sldId id="1739" r:id="rId36"/>
    <p:sldId id="1743" r:id="rId37"/>
    <p:sldId id="1745" r:id="rId38"/>
    <p:sldId id="1735" r:id="rId39"/>
    <p:sldId id="1737" r:id="rId40"/>
    <p:sldId id="1738" r:id="rId41"/>
    <p:sldId id="1788" r:id="rId42"/>
    <p:sldId id="1746" r:id="rId43"/>
    <p:sldId id="1747" r:id="rId44"/>
    <p:sldId id="1744" r:id="rId45"/>
    <p:sldId id="1755" r:id="rId46"/>
    <p:sldId id="1760" r:id="rId47"/>
    <p:sldId id="1785" r:id="rId48"/>
    <p:sldId id="1786" r:id="rId49"/>
    <p:sldId id="544" r:id="rId50"/>
    <p:sldId id="1740" r:id="rId51"/>
    <p:sldId id="1761" r:id="rId52"/>
    <p:sldId id="102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BD59B-EECC-4BE5-900C-E863FD17345A}" v="329" dt="2022-09-18T22:49:17.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7" autoAdjust="0"/>
    <p:restoredTop sz="94674"/>
  </p:normalViewPr>
  <p:slideViewPr>
    <p:cSldViewPr snapToGrid="0" snapToObjects="1">
      <p:cViewPr varScale="1">
        <p:scale>
          <a:sx n="124" d="100"/>
          <a:sy n="124" d="100"/>
        </p:scale>
        <p:origin x="248" y="16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2717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7867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807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7988" y="587375"/>
            <a:ext cx="6219825" cy="3498850"/>
          </a:xfrm>
        </p:spPr>
      </p:sp>
      <p:sp>
        <p:nvSpPr>
          <p:cNvPr id="57347" name="Rectangle 3"/>
          <p:cNvSpPr>
            <a:spLocks noGrp="1" noChangeArrowheads="1"/>
          </p:cNvSpPr>
          <p:nvPr>
            <p:ph type="body" idx="1"/>
          </p:nvPr>
        </p:nvSpPr>
        <p:spPr bwMode="auto">
          <a:xfrm>
            <a:off x="969561" y="4450566"/>
            <a:ext cx="5146130" cy="41538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8" tIns="44609" rIns="89218" bIns="44609"/>
          <a:lstStyle/>
          <a:p>
            <a:pPr defTabSz="892180">
              <a:defRPr/>
            </a:pPr>
            <a:r>
              <a:rPr lang="en-US" dirty="0"/>
              <a:t>Redistribution through government policy is, in my view, an appropriate response to rising inequality.</a:t>
            </a:r>
          </a:p>
          <a:p>
            <a:pPr defTabSz="892180">
              <a:defRPr/>
            </a:pPr>
            <a:endParaRPr lang="en-US" dirty="0"/>
          </a:p>
          <a:p>
            <a:pPr defTabSz="892180">
              <a:defRPr/>
            </a:pPr>
            <a:r>
              <a:rPr lang="en-US" dirty="0"/>
              <a:t>Touch on Israel tax data work.</a:t>
            </a:r>
          </a:p>
          <a:p>
            <a:endParaRPr lang="en-US" dirty="0"/>
          </a:p>
          <a:p>
            <a:endParaRPr lang="en-US" dirty="0"/>
          </a:p>
        </p:txBody>
      </p:sp>
    </p:spTree>
    <p:extLst>
      <p:ext uri="{BB962C8B-B14F-4D97-AF65-F5344CB8AC3E}">
        <p14:creationId xmlns:p14="http://schemas.microsoft.com/office/powerpoint/2010/main" val="40109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file:////Users/Jon/NEED%20Dropbox/Presentations/Inequality/Images/Map_StateMin.png"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
        <p:nvSpPr>
          <p:cNvPr id="7" name="TextBox 6">
            <a:extLst>
              <a:ext uri="{FF2B5EF4-FFF2-40B4-BE49-F238E27FC236}">
                <a16:creationId xmlns:a16="http://schemas.microsoft.com/office/drawing/2014/main" id="{27200A83-072C-46DA-A89E-4D8B4257F059}"/>
              </a:ext>
            </a:extLst>
          </p:cNvPr>
          <p:cNvSpPr txBox="1"/>
          <p:nvPr/>
        </p:nvSpPr>
        <p:spPr>
          <a:xfrm>
            <a:off x="2915993" y="3870916"/>
            <a:ext cx="6096000" cy="1938992"/>
          </a:xfrm>
          <a:prstGeom prst="rect">
            <a:avLst/>
          </a:prstGeom>
          <a:noFill/>
        </p:spPr>
        <p:txBody>
          <a:bodyPr wrap="square">
            <a:spAutoFit/>
          </a:bodyPr>
          <a:lstStyle/>
          <a:p>
            <a:pPr algn="ctr">
              <a:lnSpc>
                <a:spcPct val="100000"/>
              </a:lnSpc>
              <a:spcBef>
                <a:spcPts val="0"/>
              </a:spcBef>
            </a:pPr>
            <a:r>
              <a:rPr lang="en-US" sz="2400" b="1" dirty="0">
                <a:solidFill>
                  <a:schemeClr val="tx2"/>
                </a:solidFill>
              </a:rPr>
              <a:t>Brian Peterson</a:t>
            </a:r>
          </a:p>
          <a:p>
            <a:pPr algn="ctr">
              <a:lnSpc>
                <a:spcPct val="100000"/>
              </a:lnSpc>
              <a:spcBef>
                <a:spcPts val="0"/>
              </a:spcBef>
            </a:pPr>
            <a:r>
              <a:rPr lang="en-US" sz="2400" b="1" dirty="0">
                <a:solidFill>
                  <a:schemeClr val="tx2"/>
                </a:solidFill>
              </a:rPr>
              <a:t>Vice President for Academic Affairs</a:t>
            </a:r>
          </a:p>
          <a:p>
            <a:pPr algn="ctr">
              <a:lnSpc>
                <a:spcPct val="100000"/>
              </a:lnSpc>
              <a:spcBef>
                <a:spcPts val="0"/>
              </a:spcBef>
            </a:pPr>
            <a:r>
              <a:rPr lang="en-US" sz="2400" b="1" dirty="0">
                <a:solidFill>
                  <a:schemeClr val="tx2"/>
                </a:solidFill>
              </a:rPr>
              <a:t>Professor of Business and Accountancy</a:t>
            </a:r>
          </a:p>
          <a:p>
            <a:pPr algn="ctr">
              <a:lnSpc>
                <a:spcPct val="100000"/>
              </a:lnSpc>
              <a:spcBef>
                <a:spcPts val="0"/>
              </a:spcBef>
            </a:pPr>
            <a:r>
              <a:rPr lang="en-US" sz="2400" b="1" dirty="0">
                <a:solidFill>
                  <a:schemeClr val="tx2"/>
                </a:solidFill>
              </a:rPr>
              <a:t>LaGrange College</a:t>
            </a:r>
          </a:p>
          <a:p>
            <a:pPr algn="ctr">
              <a:lnSpc>
                <a:spcPct val="100000"/>
              </a:lnSpc>
              <a:spcBef>
                <a:spcPts val="0"/>
              </a:spcBef>
            </a:pPr>
            <a:r>
              <a:rPr lang="en-US" sz="2400" b="1" dirty="0">
                <a:solidFill>
                  <a:schemeClr val="tx2"/>
                </a:solidFill>
              </a:rPr>
              <a:t>LaGrange, Georgia</a:t>
            </a:r>
            <a:endParaRPr lang="en-US" b="1" dirty="0"/>
          </a:p>
        </p:txBody>
      </p:sp>
    </p:spTree>
    <p:extLst>
      <p:ext uri="{BB962C8B-B14F-4D97-AF65-F5344CB8AC3E}">
        <p14:creationId xmlns:p14="http://schemas.microsoft.com/office/powerpoint/2010/main" val="283151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No</a:t>
            </a:r>
            <a:r>
              <a:rPr lang="en-US" dirty="0"/>
              <a:t>minal Minimum Wage Over Time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56582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$1.15 in December 1964</a:t>
            </a:r>
          </a:p>
          <a:p>
            <a:pPr lvl="1">
              <a:lnSpc>
                <a:spcPct val="105000"/>
              </a:lnSpc>
              <a:spcBef>
                <a:spcPct val="20000"/>
              </a:spcBef>
            </a:pPr>
            <a:r>
              <a:rPr lang="en-US" sz="1950" dirty="0"/>
              <a:t>$7.25 in August 2022</a:t>
            </a:r>
          </a:p>
          <a:p>
            <a:r>
              <a:rPr lang="en-US" sz="2025" dirty="0"/>
              <a:t>Did min wage have more purchasing power in December 1964 or August 2022?  </a:t>
            </a:r>
          </a:p>
          <a:p>
            <a:r>
              <a:rPr lang="en-US" sz="2025" dirty="0"/>
              <a:t>To compare, use CPI to convert 1964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64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EB9-7C7C-44CE-A63B-F403659D6F95}"/>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4" name="Slide Number Placeholder 3">
            <a:extLst>
              <a:ext uri="{FF2B5EF4-FFF2-40B4-BE49-F238E27FC236}">
                <a16:creationId xmlns:a16="http://schemas.microsoft.com/office/drawing/2014/main" id="{C29E973D-58C4-48A5-BA22-1E21D7AB8507}"/>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5" name="Rectangle 3">
            <a:extLst>
              <a:ext uri="{FF2B5EF4-FFF2-40B4-BE49-F238E27FC236}">
                <a16:creationId xmlns:a16="http://schemas.microsoft.com/office/drawing/2014/main" id="{E64B47D5-73F7-4A9D-8FF8-8169D4A97AD9}"/>
              </a:ext>
            </a:extLst>
          </p:cNvPr>
          <p:cNvSpPr txBox="1">
            <a:spLocks noChangeArrowheads="1"/>
          </p:cNvSpPr>
          <p:nvPr/>
        </p:nvSpPr>
        <p:spPr>
          <a:xfrm>
            <a:off x="1169378" y="2955132"/>
            <a:ext cx="8029394" cy="156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1950" dirty="0"/>
              <a:t>In our example, </a:t>
            </a:r>
          </a:p>
          <a:p>
            <a:pPr lvl="1">
              <a:lnSpc>
                <a:spcPct val="105000"/>
              </a:lnSpc>
              <a:spcBef>
                <a:spcPct val="20000"/>
              </a:spcBef>
            </a:pPr>
            <a:r>
              <a:rPr lang="en-US" sz="1950" dirty="0"/>
              <a:t>“year </a:t>
            </a:r>
            <a:r>
              <a:rPr lang="en-US" sz="1950" i="1" dirty="0"/>
              <a:t>T</a:t>
            </a:r>
            <a:r>
              <a:rPr lang="en-US" sz="1950" dirty="0"/>
              <a:t>” is December 1964,   “today” August 2022</a:t>
            </a:r>
          </a:p>
          <a:p>
            <a:pPr lvl="1">
              <a:lnSpc>
                <a:spcPct val="105000"/>
              </a:lnSpc>
              <a:spcBef>
                <a:spcPct val="20000"/>
              </a:spcBef>
            </a:pPr>
            <a:r>
              <a:rPr lang="en-US" sz="1950" dirty="0"/>
              <a:t>Min wage was $1.15 in year </a:t>
            </a:r>
            <a:r>
              <a:rPr lang="en-US" sz="1950" i="1" dirty="0"/>
              <a:t>T</a:t>
            </a:r>
          </a:p>
          <a:p>
            <a:pPr lvl="1">
              <a:lnSpc>
                <a:spcPct val="105000"/>
              </a:lnSpc>
              <a:spcBef>
                <a:spcPct val="20000"/>
              </a:spcBef>
            </a:pPr>
            <a:r>
              <a:rPr lang="en-US" sz="1950" dirty="0"/>
              <a:t>CPI = 31.3 in year </a:t>
            </a:r>
            <a:r>
              <a:rPr lang="en-US" sz="1950" i="1" dirty="0"/>
              <a:t>T</a:t>
            </a:r>
            <a:r>
              <a:rPr lang="en-US" sz="1950" dirty="0"/>
              <a:t>,  CPI = 295.6 today</a:t>
            </a:r>
          </a:p>
        </p:txBody>
      </p:sp>
      <p:sp>
        <p:nvSpPr>
          <p:cNvPr id="6" name="Rectangle 14">
            <a:extLst>
              <a:ext uri="{FF2B5EF4-FFF2-40B4-BE49-F238E27FC236}">
                <a16:creationId xmlns:a16="http://schemas.microsoft.com/office/drawing/2014/main" id="{774EAD23-BB0B-47CD-A831-A5439A732BA9}"/>
              </a:ext>
            </a:extLst>
          </p:cNvPr>
          <p:cNvSpPr>
            <a:spLocks noChangeArrowheads="1"/>
          </p:cNvSpPr>
          <p:nvPr/>
        </p:nvSpPr>
        <p:spPr bwMode="auto">
          <a:xfrm>
            <a:off x="3215881" y="1890715"/>
            <a:ext cx="5788819" cy="935831"/>
          </a:xfrm>
          <a:prstGeom prst="rect">
            <a:avLst/>
          </a:prstGeom>
          <a:solidFill>
            <a:srgbClr val="FFCCCC"/>
          </a:solidFill>
          <a:ln w="9525">
            <a:solidFill>
              <a:schemeClr val="tx1"/>
            </a:solidFill>
            <a:miter lim="800000"/>
            <a:headEnd/>
            <a:tailEnd/>
          </a:ln>
        </p:spPr>
        <p:txBody>
          <a:bodyPr wrap="none" anchor="ctr"/>
          <a:lstStyle/>
          <a:p>
            <a:endParaRPr lang="en-US" sz="1350" dirty="0"/>
          </a:p>
        </p:txBody>
      </p:sp>
      <p:sp>
        <p:nvSpPr>
          <p:cNvPr id="7" name="Text Box 6">
            <a:extLst>
              <a:ext uri="{FF2B5EF4-FFF2-40B4-BE49-F238E27FC236}">
                <a16:creationId xmlns:a16="http://schemas.microsoft.com/office/drawing/2014/main" id="{D5D6D1EB-002B-4E28-8F3C-9E07D2CB2F69}"/>
              </a:ext>
            </a:extLst>
          </p:cNvPr>
          <p:cNvSpPr txBox="1">
            <a:spLocks noChangeArrowheads="1"/>
          </p:cNvSpPr>
          <p:nvPr/>
        </p:nvSpPr>
        <p:spPr bwMode="auto">
          <a:xfrm>
            <a:off x="3414714" y="1964128"/>
            <a:ext cx="1051322"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today’s dollars</a:t>
            </a:r>
          </a:p>
        </p:txBody>
      </p:sp>
      <p:sp>
        <p:nvSpPr>
          <p:cNvPr id="8" name="Text Box 7">
            <a:extLst>
              <a:ext uri="{FF2B5EF4-FFF2-40B4-BE49-F238E27FC236}">
                <a16:creationId xmlns:a16="http://schemas.microsoft.com/office/drawing/2014/main" id="{D965D8CB-49D7-4606-90D4-8578B61BAA56}"/>
              </a:ext>
            </a:extLst>
          </p:cNvPr>
          <p:cNvSpPr txBox="1">
            <a:spLocks noChangeArrowheads="1"/>
          </p:cNvSpPr>
          <p:nvPr/>
        </p:nvSpPr>
        <p:spPr bwMode="auto">
          <a:xfrm>
            <a:off x="5019677" y="1959366"/>
            <a:ext cx="1098947"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year </a:t>
            </a:r>
            <a:r>
              <a:rPr lang="en-US" sz="1875" i="1" dirty="0"/>
              <a:t>T</a:t>
            </a:r>
            <a:r>
              <a:rPr lang="en-US" sz="1875" dirty="0"/>
              <a:t> dollars</a:t>
            </a:r>
          </a:p>
        </p:txBody>
      </p:sp>
      <p:grpSp>
        <p:nvGrpSpPr>
          <p:cNvPr id="9" name="Group 8">
            <a:extLst>
              <a:ext uri="{FF2B5EF4-FFF2-40B4-BE49-F238E27FC236}">
                <a16:creationId xmlns:a16="http://schemas.microsoft.com/office/drawing/2014/main" id="{A15FFAF2-6D41-4188-A09C-6BA3106B089A}"/>
              </a:ext>
            </a:extLst>
          </p:cNvPr>
          <p:cNvGrpSpPr>
            <a:grpSpLocks/>
          </p:cNvGrpSpPr>
          <p:nvPr/>
        </p:nvGrpSpPr>
        <p:grpSpPr bwMode="auto">
          <a:xfrm>
            <a:off x="6698457" y="2021684"/>
            <a:ext cx="2149079" cy="709613"/>
            <a:chOff x="3347" y="924"/>
            <a:chExt cx="1805" cy="596"/>
          </a:xfrm>
        </p:grpSpPr>
        <p:sp>
          <p:nvSpPr>
            <p:cNvPr id="10" name="Text Box 9">
              <a:extLst>
                <a:ext uri="{FF2B5EF4-FFF2-40B4-BE49-F238E27FC236}">
                  <a16:creationId xmlns:a16="http://schemas.microsoft.com/office/drawing/2014/main" id="{F88D2406-249B-4E4D-8650-40D88DAEE616}"/>
                </a:ext>
              </a:extLst>
            </p:cNvPr>
            <p:cNvSpPr txBox="1">
              <a:spLocks noChangeArrowheads="1"/>
            </p:cNvSpPr>
            <p:nvPr/>
          </p:nvSpPr>
          <p:spPr bwMode="auto">
            <a:xfrm>
              <a:off x="3374" y="924"/>
              <a:ext cx="17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today</a:t>
              </a:r>
            </a:p>
          </p:txBody>
        </p:sp>
        <p:sp>
          <p:nvSpPr>
            <p:cNvPr id="11" name="Text Box 10">
              <a:extLst>
                <a:ext uri="{FF2B5EF4-FFF2-40B4-BE49-F238E27FC236}">
                  <a16:creationId xmlns:a16="http://schemas.microsoft.com/office/drawing/2014/main" id="{94D45825-B659-42E7-944B-EF8A7A880100}"/>
                </a:ext>
              </a:extLst>
            </p:cNvPr>
            <p:cNvSpPr txBox="1">
              <a:spLocks noChangeArrowheads="1"/>
            </p:cNvSpPr>
            <p:nvPr/>
          </p:nvSpPr>
          <p:spPr bwMode="auto">
            <a:xfrm>
              <a:off x="3347" y="1278"/>
              <a:ext cx="18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in year </a:t>
              </a:r>
              <a:r>
                <a:rPr lang="en-US" sz="1875" i="1" dirty="0"/>
                <a:t>T</a:t>
              </a:r>
            </a:p>
          </p:txBody>
        </p:sp>
        <p:sp>
          <p:nvSpPr>
            <p:cNvPr id="12" name="Line 11">
              <a:extLst>
                <a:ext uri="{FF2B5EF4-FFF2-40B4-BE49-F238E27FC236}">
                  <a16:creationId xmlns:a16="http://schemas.microsoft.com/office/drawing/2014/main" id="{909103CE-88AB-4D45-B9C5-77D1B54BE053}"/>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3" name="Text Box 12">
            <a:extLst>
              <a:ext uri="{FF2B5EF4-FFF2-40B4-BE49-F238E27FC236}">
                <a16:creationId xmlns:a16="http://schemas.microsoft.com/office/drawing/2014/main" id="{AF56B469-93B7-4E47-9DAC-15DBD4603E8E}"/>
              </a:ext>
            </a:extLst>
          </p:cNvPr>
          <p:cNvSpPr txBox="1">
            <a:spLocks noChangeArrowheads="1"/>
          </p:cNvSpPr>
          <p:nvPr/>
        </p:nvSpPr>
        <p:spPr bwMode="auto">
          <a:xfrm>
            <a:off x="4605339" y="222507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14" name="Text Box 13">
            <a:extLst>
              <a:ext uri="{FF2B5EF4-FFF2-40B4-BE49-F238E27FC236}">
                <a16:creationId xmlns:a16="http://schemas.microsoft.com/office/drawing/2014/main" id="{71DFF0A1-652A-432A-AAA4-669B60AD4769}"/>
              </a:ext>
            </a:extLst>
          </p:cNvPr>
          <p:cNvSpPr txBox="1">
            <a:spLocks noChangeArrowheads="1"/>
          </p:cNvSpPr>
          <p:nvPr/>
        </p:nvSpPr>
        <p:spPr bwMode="auto">
          <a:xfrm>
            <a:off x="6281739" y="220602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a:t>x</a:t>
            </a:r>
          </a:p>
        </p:txBody>
      </p:sp>
      <p:sp>
        <p:nvSpPr>
          <p:cNvPr id="15" name="Text Box 15">
            <a:extLst>
              <a:ext uri="{FF2B5EF4-FFF2-40B4-BE49-F238E27FC236}">
                <a16:creationId xmlns:a16="http://schemas.microsoft.com/office/drawing/2014/main" id="{28AC5CED-382D-425A-BC08-0ABDC838F4E7}"/>
              </a:ext>
            </a:extLst>
          </p:cNvPr>
          <p:cNvSpPr txBox="1">
            <a:spLocks noChangeArrowheads="1"/>
          </p:cNvSpPr>
          <p:nvPr/>
        </p:nvSpPr>
        <p:spPr bwMode="auto">
          <a:xfrm>
            <a:off x="6015038" y="4791884"/>
            <a:ext cx="76676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solidFill>
                  <a:srgbClr val="FF0000"/>
                </a:solidFill>
              </a:rPr>
              <a:t>$9.44</a:t>
            </a:r>
          </a:p>
        </p:txBody>
      </p:sp>
      <p:sp>
        <p:nvSpPr>
          <p:cNvPr id="16" name="Text Box 16">
            <a:extLst>
              <a:ext uri="{FF2B5EF4-FFF2-40B4-BE49-F238E27FC236}">
                <a16:creationId xmlns:a16="http://schemas.microsoft.com/office/drawing/2014/main" id="{62E56F2A-6033-4E81-99CD-815543C6E7A0}"/>
              </a:ext>
            </a:extLst>
          </p:cNvPr>
          <p:cNvSpPr txBox="1">
            <a:spLocks noChangeArrowheads="1"/>
          </p:cNvSpPr>
          <p:nvPr/>
        </p:nvSpPr>
        <p:spPr bwMode="auto">
          <a:xfrm>
            <a:off x="7109224" y="4778788"/>
            <a:ext cx="65365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t>$1.15</a:t>
            </a:r>
          </a:p>
        </p:txBody>
      </p:sp>
      <p:grpSp>
        <p:nvGrpSpPr>
          <p:cNvPr id="17" name="Group 17">
            <a:extLst>
              <a:ext uri="{FF2B5EF4-FFF2-40B4-BE49-F238E27FC236}">
                <a16:creationId xmlns:a16="http://schemas.microsoft.com/office/drawing/2014/main" id="{DD7FDB86-7ADE-4FAD-8DD4-461AAD234612}"/>
              </a:ext>
            </a:extLst>
          </p:cNvPr>
          <p:cNvGrpSpPr>
            <a:grpSpLocks/>
          </p:cNvGrpSpPr>
          <p:nvPr/>
        </p:nvGrpSpPr>
        <p:grpSpPr bwMode="auto">
          <a:xfrm>
            <a:off x="8106966" y="4610684"/>
            <a:ext cx="1116807" cy="627777"/>
            <a:chOff x="3347" y="873"/>
            <a:chExt cx="1805" cy="698"/>
          </a:xfrm>
        </p:grpSpPr>
        <p:sp>
          <p:nvSpPr>
            <p:cNvPr id="18" name="Text Box 18">
              <a:extLst>
                <a:ext uri="{FF2B5EF4-FFF2-40B4-BE49-F238E27FC236}">
                  <a16:creationId xmlns:a16="http://schemas.microsoft.com/office/drawing/2014/main" id="{ED8C70FA-78B8-4F23-B7BB-9E12F2234787}"/>
                </a:ext>
              </a:extLst>
            </p:cNvPr>
            <p:cNvSpPr txBox="1">
              <a:spLocks noChangeArrowheads="1"/>
            </p:cNvSpPr>
            <p:nvPr/>
          </p:nvSpPr>
          <p:spPr bwMode="auto">
            <a:xfrm>
              <a:off x="3373" y="873"/>
              <a:ext cx="17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295.6</a:t>
              </a:r>
            </a:p>
          </p:txBody>
        </p:sp>
        <p:sp>
          <p:nvSpPr>
            <p:cNvPr id="19" name="Text Box 19">
              <a:extLst>
                <a:ext uri="{FF2B5EF4-FFF2-40B4-BE49-F238E27FC236}">
                  <a16:creationId xmlns:a16="http://schemas.microsoft.com/office/drawing/2014/main" id="{42912282-1F9C-4492-9622-032769A85EB5}"/>
                </a:ext>
              </a:extLst>
            </p:cNvPr>
            <p:cNvSpPr txBox="1">
              <a:spLocks noChangeArrowheads="1"/>
            </p:cNvSpPr>
            <p:nvPr/>
          </p:nvSpPr>
          <p:spPr bwMode="auto">
            <a:xfrm>
              <a:off x="3347" y="1225"/>
              <a:ext cx="18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a:t>31.3</a:t>
              </a:r>
              <a:endParaRPr lang="en-US" sz="2025" b="1" i="1"/>
            </a:p>
          </p:txBody>
        </p:sp>
        <p:sp>
          <p:nvSpPr>
            <p:cNvPr id="20" name="Line 20">
              <a:extLst>
                <a:ext uri="{FF2B5EF4-FFF2-40B4-BE49-F238E27FC236}">
                  <a16:creationId xmlns:a16="http://schemas.microsoft.com/office/drawing/2014/main" id="{1CCE87ED-9EC1-4A87-AE6A-B54D6EE2AC04}"/>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1" name="Text Box 21">
            <a:extLst>
              <a:ext uri="{FF2B5EF4-FFF2-40B4-BE49-F238E27FC236}">
                <a16:creationId xmlns:a16="http://schemas.microsoft.com/office/drawing/2014/main" id="{11870E76-FAF4-4293-B13B-65441E34704C}"/>
              </a:ext>
            </a:extLst>
          </p:cNvPr>
          <p:cNvSpPr txBox="1">
            <a:spLocks noChangeArrowheads="1"/>
          </p:cNvSpPr>
          <p:nvPr/>
        </p:nvSpPr>
        <p:spPr bwMode="auto">
          <a:xfrm>
            <a:off x="6737748" y="4781347"/>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22" name="Text Box 22">
            <a:extLst>
              <a:ext uri="{FF2B5EF4-FFF2-40B4-BE49-F238E27FC236}">
                <a16:creationId xmlns:a16="http://schemas.microsoft.com/office/drawing/2014/main" id="{D1107525-A046-43E1-828C-6ABA875C60B4}"/>
              </a:ext>
            </a:extLst>
          </p:cNvPr>
          <p:cNvSpPr txBox="1">
            <a:spLocks noChangeArrowheads="1"/>
          </p:cNvSpPr>
          <p:nvPr/>
        </p:nvSpPr>
        <p:spPr bwMode="auto">
          <a:xfrm>
            <a:off x="7787880" y="4756344"/>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x</a:t>
            </a:r>
          </a:p>
        </p:txBody>
      </p:sp>
      <p:sp>
        <p:nvSpPr>
          <p:cNvPr id="23" name="Text Box 23">
            <a:extLst>
              <a:ext uri="{FF2B5EF4-FFF2-40B4-BE49-F238E27FC236}">
                <a16:creationId xmlns:a16="http://schemas.microsoft.com/office/drawing/2014/main" id="{4C579E8A-CB90-4F1A-87EE-ECF45A861695}"/>
              </a:ext>
            </a:extLst>
          </p:cNvPr>
          <p:cNvSpPr txBox="1">
            <a:spLocks noChangeArrowheads="1"/>
          </p:cNvSpPr>
          <p:nvPr/>
        </p:nvSpPr>
        <p:spPr bwMode="auto">
          <a:xfrm>
            <a:off x="1301262" y="4537473"/>
            <a:ext cx="4554232" cy="9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1875" i="1" dirty="0">
                <a:solidFill>
                  <a:srgbClr val="CC0000"/>
                </a:solidFill>
              </a:rPr>
              <a:t>The minimum wage </a:t>
            </a:r>
            <a:br>
              <a:rPr lang="en-US" sz="1875" i="1" dirty="0">
                <a:solidFill>
                  <a:srgbClr val="CC0000"/>
                </a:solidFill>
              </a:rPr>
            </a:br>
            <a:r>
              <a:rPr lang="en-US" sz="1875" i="1" dirty="0">
                <a:solidFill>
                  <a:srgbClr val="CC0000"/>
                </a:solidFill>
              </a:rPr>
              <a:t>in 1964 was $9.44 </a:t>
            </a:r>
            <a:br>
              <a:rPr lang="en-US" sz="1875" i="1" dirty="0">
                <a:solidFill>
                  <a:srgbClr val="CC0000"/>
                </a:solidFill>
              </a:rPr>
            </a:br>
            <a:r>
              <a:rPr lang="en-US" sz="1875" i="1" dirty="0">
                <a:solidFill>
                  <a:srgbClr val="CC0000"/>
                </a:solidFill>
              </a:rPr>
              <a:t>in today’s (2022) dollars.</a:t>
            </a:r>
          </a:p>
        </p:txBody>
      </p:sp>
      <p:sp>
        <p:nvSpPr>
          <p:cNvPr id="24" name="TextBox 23">
            <a:extLst>
              <a:ext uri="{FF2B5EF4-FFF2-40B4-BE49-F238E27FC236}">
                <a16:creationId xmlns:a16="http://schemas.microsoft.com/office/drawing/2014/main" id="{B5CA1041-806A-48B0-8E19-3418FEBB78E1}"/>
              </a:ext>
            </a:extLst>
          </p:cNvPr>
          <p:cNvSpPr txBox="1"/>
          <p:nvPr/>
        </p:nvSpPr>
        <p:spPr>
          <a:xfrm>
            <a:off x="9558341" y="1839951"/>
            <a:ext cx="1956746" cy="2031325"/>
          </a:xfrm>
          <a:prstGeom prst="rect">
            <a:avLst/>
          </a:prstGeom>
          <a:noFill/>
        </p:spPr>
        <p:txBody>
          <a:bodyPr wrap="square" rtlCol="0">
            <a:spAutoFit/>
          </a:bodyPr>
          <a:lstStyle/>
          <a:p>
            <a:r>
              <a:rPr lang="en-US" dirty="0"/>
              <a:t>CPI is Consumer Price Index: a measure of the overall cost of the goods and service bought by a typical consumer</a:t>
            </a:r>
          </a:p>
        </p:txBody>
      </p:sp>
    </p:spTree>
    <p:extLst>
      <p:ext uri="{BB962C8B-B14F-4D97-AF65-F5344CB8AC3E}">
        <p14:creationId xmlns:p14="http://schemas.microsoft.com/office/powerpoint/2010/main" val="26176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p:bldP spid="14" grpId="0"/>
      <p:bldP spid="15" grpId="0"/>
      <p:bldP spid="16"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1964 to  2022…</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20239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Federal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091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r>
              <a:rPr lang="en-US" dirty="0">
                <a:solidFill>
                  <a:schemeClr val="bg1"/>
                </a:solidFill>
              </a:rPr>
              <a:t>Fro</a:t>
            </a:r>
            <a:r>
              <a:rPr lang="en-US" dirty="0"/>
              <a:t>m Hourly to Approx. Annual Minimum Wage</a:t>
            </a:r>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lvl="1"/>
            <a:r>
              <a:rPr lang="en-US" b="0" dirty="0"/>
              <a:t>$12.39 x 40 hours per week x 52 weeks = $20,771</a:t>
            </a:r>
          </a:p>
          <a:p>
            <a:r>
              <a:rPr lang="en-US" b="0" dirty="0"/>
              <a:t>Real Annual Minimum Wage today is </a:t>
            </a:r>
          </a:p>
          <a:p>
            <a:pPr lvl="1"/>
            <a:r>
              <a:rPr lang="en-US" b="0" dirty="0"/>
              <a:t>$7.25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264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392862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77810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4B63-9FD3-C641-8192-C80D6C04D4C5}"/>
              </a:ext>
            </a:extLst>
          </p:cNvPr>
          <p:cNvSpPr>
            <a:spLocks noGrp="1"/>
          </p:cNvSpPr>
          <p:nvPr>
            <p:ph type="title"/>
          </p:nvPr>
        </p:nvSpPr>
        <p:spPr/>
        <p:txBody>
          <a:bodyPr/>
          <a:lstStyle/>
          <a:p>
            <a:r>
              <a:rPr lang="en-US" dirty="0">
                <a:solidFill>
                  <a:schemeClr val="bg1"/>
                </a:solidFill>
              </a:rPr>
              <a:t>Ma</a:t>
            </a:r>
            <a:r>
              <a:rPr lang="en-US" dirty="0"/>
              <a:t>ny States Have A Higher Min Wage</a:t>
            </a:r>
          </a:p>
        </p:txBody>
      </p:sp>
      <p:pic>
        <p:nvPicPr>
          <p:cNvPr id="6" name="Content Placeholder 5" descr="Map&#10;&#10;Description automatically generated">
            <a:extLst>
              <a:ext uri="{FF2B5EF4-FFF2-40B4-BE49-F238E27FC236}">
                <a16:creationId xmlns:a16="http://schemas.microsoft.com/office/drawing/2014/main" id="{F21D3161-1268-E14A-A661-1C5A172217C2}"/>
              </a:ext>
            </a:extLst>
          </p:cNvPr>
          <p:cNvPicPr>
            <a:picLocks noGrp="1" noChangeAspect="1"/>
          </p:cNvPicPr>
          <p:nvPr>
            <p:ph idx="1"/>
          </p:nvPr>
        </p:nvPicPr>
        <p:blipFill>
          <a:blip r:embed="rId2" r:link="rId3"/>
          <a:stretch>
            <a:fillRect/>
          </a:stretch>
        </p:blipFill>
        <p:spPr>
          <a:xfrm>
            <a:off x="3438841" y="1513758"/>
            <a:ext cx="6865743" cy="4716467"/>
          </a:xfrm>
        </p:spPr>
      </p:pic>
      <p:sp>
        <p:nvSpPr>
          <p:cNvPr id="4" name="Slide Number Placeholder 3">
            <a:extLst>
              <a:ext uri="{FF2B5EF4-FFF2-40B4-BE49-F238E27FC236}">
                <a16:creationId xmlns:a16="http://schemas.microsoft.com/office/drawing/2014/main" id="{06BC120D-46C5-1F46-BF62-B6758AC3F0D2}"/>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7" name="TextBox 6">
            <a:extLst>
              <a:ext uri="{FF2B5EF4-FFF2-40B4-BE49-F238E27FC236}">
                <a16:creationId xmlns:a16="http://schemas.microsoft.com/office/drawing/2014/main" id="{7153D40A-780B-984C-9F2D-568F6B9339E6}"/>
              </a:ext>
            </a:extLst>
          </p:cNvPr>
          <p:cNvSpPr txBox="1"/>
          <p:nvPr/>
        </p:nvSpPr>
        <p:spPr>
          <a:xfrm>
            <a:off x="847265" y="5405147"/>
            <a:ext cx="1760418" cy="369332"/>
          </a:xfrm>
          <a:prstGeom prst="rect">
            <a:avLst/>
          </a:prstGeom>
          <a:noFill/>
        </p:spPr>
        <p:txBody>
          <a:bodyPr wrap="none" rtlCol="0">
            <a:spAutoFit/>
          </a:bodyPr>
          <a:lstStyle/>
          <a:p>
            <a:r>
              <a:rPr lang="en-US" dirty="0"/>
              <a:t>As of Jan 1, 2021</a:t>
            </a:r>
          </a:p>
        </p:txBody>
      </p:sp>
      <p:sp>
        <p:nvSpPr>
          <p:cNvPr id="11" name="TextBox 10">
            <a:extLst>
              <a:ext uri="{FF2B5EF4-FFF2-40B4-BE49-F238E27FC236}">
                <a16:creationId xmlns:a16="http://schemas.microsoft.com/office/drawing/2014/main" id="{A4302A0F-8B92-0F4D-B1FA-E9C8780CC815}"/>
              </a:ext>
            </a:extLst>
          </p:cNvPr>
          <p:cNvSpPr txBox="1"/>
          <p:nvPr/>
        </p:nvSpPr>
        <p:spPr>
          <a:xfrm>
            <a:off x="831020" y="4436845"/>
            <a:ext cx="1849420" cy="646331"/>
          </a:xfrm>
          <a:prstGeom prst="rect">
            <a:avLst/>
          </a:prstGeom>
          <a:noFill/>
        </p:spPr>
        <p:txBody>
          <a:bodyPr wrap="square" rtlCol="0">
            <a:spAutoFit/>
          </a:bodyPr>
          <a:lstStyle/>
          <a:p>
            <a:r>
              <a:rPr lang="en-US" dirty="0"/>
              <a:t>States with no Minimum Wage </a:t>
            </a:r>
          </a:p>
        </p:txBody>
      </p:sp>
      <p:sp>
        <p:nvSpPr>
          <p:cNvPr id="12" name="TextBox 11">
            <a:extLst>
              <a:ext uri="{FF2B5EF4-FFF2-40B4-BE49-F238E27FC236}">
                <a16:creationId xmlns:a16="http://schemas.microsoft.com/office/drawing/2014/main" id="{9882C1D2-C61C-444A-BB9B-B98B582B8DBC}"/>
              </a:ext>
            </a:extLst>
          </p:cNvPr>
          <p:cNvSpPr txBox="1"/>
          <p:nvPr/>
        </p:nvSpPr>
        <p:spPr>
          <a:xfrm>
            <a:off x="2425849" y="3223896"/>
            <a:ext cx="1162498" cy="307777"/>
          </a:xfrm>
          <a:prstGeom prst="rect">
            <a:avLst/>
          </a:prstGeom>
          <a:solidFill>
            <a:schemeClr val="bg1"/>
          </a:solidFill>
        </p:spPr>
        <p:txBody>
          <a:bodyPr wrap="none" rtlCol="0">
            <a:spAutoFit/>
          </a:bodyPr>
          <a:lstStyle/>
          <a:p>
            <a:r>
              <a:rPr lang="en-US" sz="1400" dirty="0"/>
              <a:t>CA: $13/hour</a:t>
            </a:r>
          </a:p>
        </p:txBody>
      </p:sp>
      <p:sp>
        <p:nvSpPr>
          <p:cNvPr id="13" name="TextBox 12">
            <a:extLst>
              <a:ext uri="{FF2B5EF4-FFF2-40B4-BE49-F238E27FC236}">
                <a16:creationId xmlns:a16="http://schemas.microsoft.com/office/drawing/2014/main" id="{C83B4B98-C329-2C4C-AA28-C2E806A0AF61}"/>
              </a:ext>
            </a:extLst>
          </p:cNvPr>
          <p:cNvSpPr txBox="1"/>
          <p:nvPr/>
        </p:nvSpPr>
        <p:spPr>
          <a:xfrm>
            <a:off x="9272751" y="6490964"/>
            <a:ext cx="2278252" cy="276999"/>
          </a:xfrm>
          <a:prstGeom prst="rect">
            <a:avLst/>
          </a:prstGeom>
          <a:noFill/>
        </p:spPr>
        <p:txBody>
          <a:bodyPr wrap="none" rtlCol="0">
            <a:spAutoFit/>
          </a:bodyPr>
          <a:lstStyle/>
          <a:p>
            <a:r>
              <a:rPr lang="en-US" sz="1200" dirty="0"/>
              <a:t>Source: U.S. Department of Labor</a:t>
            </a:r>
          </a:p>
        </p:txBody>
      </p:sp>
      <p:sp>
        <p:nvSpPr>
          <p:cNvPr id="14" name="TextBox 13">
            <a:extLst>
              <a:ext uri="{FF2B5EF4-FFF2-40B4-BE49-F238E27FC236}">
                <a16:creationId xmlns:a16="http://schemas.microsoft.com/office/drawing/2014/main" id="{DC36CCCF-C5C7-4F44-9DE2-761270ECBCD9}"/>
              </a:ext>
            </a:extLst>
          </p:cNvPr>
          <p:cNvSpPr txBox="1"/>
          <p:nvPr/>
        </p:nvSpPr>
        <p:spPr>
          <a:xfrm>
            <a:off x="8117403" y="1813064"/>
            <a:ext cx="1379801" cy="307777"/>
          </a:xfrm>
          <a:prstGeom prst="rect">
            <a:avLst/>
          </a:prstGeom>
          <a:solidFill>
            <a:schemeClr val="bg1"/>
          </a:solidFill>
        </p:spPr>
        <p:txBody>
          <a:bodyPr wrap="none" rtlCol="0">
            <a:spAutoFit/>
          </a:bodyPr>
          <a:lstStyle/>
          <a:p>
            <a:r>
              <a:rPr lang="en-US" sz="1400" dirty="0"/>
              <a:t>NY: $12.50/hour</a:t>
            </a:r>
          </a:p>
        </p:txBody>
      </p:sp>
      <p:sp>
        <p:nvSpPr>
          <p:cNvPr id="16" name="TextBox 15">
            <a:extLst>
              <a:ext uri="{FF2B5EF4-FFF2-40B4-BE49-F238E27FC236}">
                <a16:creationId xmlns:a16="http://schemas.microsoft.com/office/drawing/2014/main" id="{226830C3-5C45-4811-A99D-6EA2F1DD3A60}"/>
              </a:ext>
            </a:extLst>
          </p:cNvPr>
          <p:cNvSpPr txBox="1"/>
          <p:nvPr/>
        </p:nvSpPr>
        <p:spPr>
          <a:xfrm>
            <a:off x="880453" y="3410327"/>
            <a:ext cx="1791452" cy="923330"/>
          </a:xfrm>
          <a:prstGeom prst="rect">
            <a:avLst/>
          </a:prstGeom>
          <a:noFill/>
        </p:spPr>
        <p:txBody>
          <a:bodyPr wrap="none" rtlCol="0">
            <a:spAutoFit/>
          </a:bodyPr>
          <a:lstStyle/>
          <a:p>
            <a:r>
              <a:rPr lang="en-US" dirty="0"/>
              <a:t>States with Same</a:t>
            </a:r>
          </a:p>
          <a:p>
            <a:r>
              <a:rPr lang="en-US" dirty="0"/>
              <a:t>Minimum Wage </a:t>
            </a:r>
          </a:p>
          <a:p>
            <a:r>
              <a:rPr lang="en-US" dirty="0"/>
              <a:t>as Federal</a:t>
            </a:r>
          </a:p>
        </p:txBody>
      </p:sp>
      <p:sp>
        <p:nvSpPr>
          <p:cNvPr id="17" name="TextBox 16">
            <a:extLst>
              <a:ext uri="{FF2B5EF4-FFF2-40B4-BE49-F238E27FC236}">
                <a16:creationId xmlns:a16="http://schemas.microsoft.com/office/drawing/2014/main" id="{7317824B-09B3-4EA5-A440-33E52AC2B72D}"/>
              </a:ext>
            </a:extLst>
          </p:cNvPr>
          <p:cNvSpPr txBox="1"/>
          <p:nvPr/>
        </p:nvSpPr>
        <p:spPr>
          <a:xfrm>
            <a:off x="831020" y="2442025"/>
            <a:ext cx="1898853" cy="923330"/>
          </a:xfrm>
          <a:prstGeom prst="rect">
            <a:avLst/>
          </a:prstGeom>
          <a:noFill/>
        </p:spPr>
        <p:txBody>
          <a:bodyPr wrap="none" rtlCol="0">
            <a:spAutoFit/>
          </a:bodyPr>
          <a:lstStyle/>
          <a:p>
            <a:r>
              <a:rPr lang="en-US" dirty="0"/>
              <a:t>States with Higher</a:t>
            </a:r>
          </a:p>
          <a:p>
            <a:r>
              <a:rPr lang="en-US" dirty="0"/>
              <a:t>Minimum Wage </a:t>
            </a:r>
          </a:p>
          <a:p>
            <a:r>
              <a:rPr lang="en-US" dirty="0"/>
              <a:t>than Federal</a:t>
            </a:r>
          </a:p>
        </p:txBody>
      </p:sp>
      <p:pic>
        <p:nvPicPr>
          <p:cNvPr id="18" name="Picture 17">
            <a:extLst>
              <a:ext uri="{FF2B5EF4-FFF2-40B4-BE49-F238E27FC236}">
                <a16:creationId xmlns:a16="http://schemas.microsoft.com/office/drawing/2014/main" id="{F18D69AB-3690-444B-82EC-983E86036E9F}"/>
              </a:ext>
            </a:extLst>
          </p:cNvPr>
          <p:cNvPicPr>
            <a:picLocks noChangeAspect="1"/>
          </p:cNvPicPr>
          <p:nvPr/>
        </p:nvPicPr>
        <p:blipFill>
          <a:blip r:embed="rId4"/>
          <a:stretch>
            <a:fillRect/>
          </a:stretch>
        </p:blipFill>
        <p:spPr>
          <a:xfrm flipV="1">
            <a:off x="316587" y="2719023"/>
            <a:ext cx="408535" cy="408535"/>
          </a:xfrm>
          <a:prstGeom prst="rect">
            <a:avLst/>
          </a:prstGeom>
        </p:spPr>
      </p:pic>
      <p:pic>
        <p:nvPicPr>
          <p:cNvPr id="3" name="Picture 2">
            <a:extLst>
              <a:ext uri="{FF2B5EF4-FFF2-40B4-BE49-F238E27FC236}">
                <a16:creationId xmlns:a16="http://schemas.microsoft.com/office/drawing/2014/main" id="{A0D6E9EA-8BF1-4425-8549-9FC3949BA275}"/>
              </a:ext>
            </a:extLst>
          </p:cNvPr>
          <p:cNvPicPr>
            <a:picLocks noChangeAspect="1"/>
          </p:cNvPicPr>
          <p:nvPr/>
        </p:nvPicPr>
        <p:blipFill>
          <a:blip r:embed="rId5"/>
          <a:stretch>
            <a:fillRect/>
          </a:stretch>
        </p:blipFill>
        <p:spPr>
          <a:xfrm>
            <a:off x="316587" y="3667723"/>
            <a:ext cx="408535" cy="408535"/>
          </a:xfrm>
          <a:prstGeom prst="rect">
            <a:avLst/>
          </a:prstGeom>
        </p:spPr>
      </p:pic>
      <p:pic>
        <p:nvPicPr>
          <p:cNvPr id="5" name="Picture 4">
            <a:extLst>
              <a:ext uri="{FF2B5EF4-FFF2-40B4-BE49-F238E27FC236}">
                <a16:creationId xmlns:a16="http://schemas.microsoft.com/office/drawing/2014/main" id="{0BC50EB4-7E3F-4447-9649-971709C6AE38}"/>
              </a:ext>
            </a:extLst>
          </p:cNvPr>
          <p:cNvPicPr>
            <a:picLocks noChangeAspect="1"/>
          </p:cNvPicPr>
          <p:nvPr/>
        </p:nvPicPr>
        <p:blipFill>
          <a:blip r:embed="rId6"/>
          <a:stretch>
            <a:fillRect/>
          </a:stretch>
        </p:blipFill>
        <p:spPr>
          <a:xfrm>
            <a:off x="316587" y="4641033"/>
            <a:ext cx="408535" cy="423127"/>
          </a:xfrm>
          <a:prstGeom prst="rect">
            <a:avLst/>
          </a:prstGeom>
        </p:spPr>
      </p:pic>
      <p:pic>
        <p:nvPicPr>
          <p:cNvPr id="8" name="Picture 7">
            <a:extLst>
              <a:ext uri="{FF2B5EF4-FFF2-40B4-BE49-F238E27FC236}">
                <a16:creationId xmlns:a16="http://schemas.microsoft.com/office/drawing/2014/main" id="{FDF005AD-7351-4A66-85EF-A9FCAFA80D8C}"/>
              </a:ext>
            </a:extLst>
          </p:cNvPr>
          <p:cNvPicPr>
            <a:picLocks noChangeAspect="1"/>
          </p:cNvPicPr>
          <p:nvPr/>
        </p:nvPicPr>
        <p:blipFill>
          <a:blip r:embed="rId7"/>
          <a:stretch>
            <a:fillRect/>
          </a:stretch>
        </p:blipFill>
        <p:spPr>
          <a:xfrm>
            <a:off x="3157087" y="1447051"/>
            <a:ext cx="563507" cy="481043"/>
          </a:xfrm>
          <a:prstGeom prst="rect">
            <a:avLst/>
          </a:prstGeom>
        </p:spPr>
      </p:pic>
    </p:spTree>
    <p:extLst>
      <p:ext uri="{BB962C8B-B14F-4D97-AF65-F5344CB8AC3E}">
        <p14:creationId xmlns:p14="http://schemas.microsoft.com/office/powerpoint/2010/main" val="390809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8034-FA6F-4285-84AD-31EA4C6C5C20}"/>
              </a:ext>
            </a:extLst>
          </p:cNvPr>
          <p:cNvSpPr>
            <a:spLocks noGrp="1"/>
          </p:cNvSpPr>
          <p:nvPr>
            <p:ph type="title"/>
          </p:nvPr>
        </p:nvSpPr>
        <p:spPr/>
        <p:txBody>
          <a:bodyPr/>
          <a:lstStyle/>
          <a:p>
            <a:r>
              <a:rPr lang="en-US" dirty="0">
                <a:solidFill>
                  <a:schemeClr val="bg1"/>
                </a:solidFill>
              </a:rPr>
              <a:t>Exa</a:t>
            </a:r>
            <a:r>
              <a:rPr lang="en-US" dirty="0"/>
              <a:t>mple: Minimum Wage in Florida</a:t>
            </a:r>
          </a:p>
        </p:txBody>
      </p:sp>
      <p:sp>
        <p:nvSpPr>
          <p:cNvPr id="3" name="Content Placeholder 2">
            <a:extLst>
              <a:ext uri="{FF2B5EF4-FFF2-40B4-BE49-F238E27FC236}">
                <a16:creationId xmlns:a16="http://schemas.microsoft.com/office/drawing/2014/main" id="{88A79073-230E-4C9E-B91A-1CAFF50526F9}"/>
              </a:ext>
            </a:extLst>
          </p:cNvPr>
          <p:cNvSpPr>
            <a:spLocks noGrp="1"/>
          </p:cNvSpPr>
          <p:nvPr>
            <p:ph idx="1"/>
          </p:nvPr>
        </p:nvSpPr>
        <p:spPr>
          <a:xfrm>
            <a:off x="838200" y="1432560"/>
            <a:ext cx="10515600" cy="4489508"/>
          </a:xfrm>
        </p:spPr>
        <p:txBody>
          <a:bodyPr>
            <a:normAutofit fontScale="92500" lnSpcReduction="20000"/>
          </a:bodyPr>
          <a:lstStyle/>
          <a:p>
            <a:r>
              <a:rPr lang="en-US" b="0" dirty="0"/>
              <a:t>Florida’s minimum wage rate is currently is $10.00.</a:t>
            </a:r>
          </a:p>
          <a:p>
            <a:r>
              <a:rPr lang="en-US" b="0" dirty="0"/>
              <a:t>On November 3, 2020, over 60 percent of Floridian voters approved Amendment 2, which increases the minimum wage and amends Florida’s Constitution.</a:t>
            </a:r>
          </a:p>
          <a:p>
            <a:r>
              <a:rPr lang="en-US" b="0" dirty="0"/>
              <a:t>Employers must use the following hourly minimum wage schedule for non-tipped employees:</a:t>
            </a:r>
          </a:p>
          <a:p>
            <a:pPr lvl="1"/>
            <a:r>
              <a:rPr lang="en-US" b="0" dirty="0"/>
              <a:t>Through December 31, 2020 – $8.56</a:t>
            </a:r>
          </a:p>
          <a:p>
            <a:pPr lvl="1"/>
            <a:r>
              <a:rPr lang="en-US" b="0" dirty="0"/>
              <a:t>January 1, 2021 – $8.65</a:t>
            </a:r>
          </a:p>
          <a:p>
            <a:pPr lvl="1"/>
            <a:r>
              <a:rPr lang="en-US" b="0" dirty="0"/>
              <a:t>September 30, 2021 – $10.00</a:t>
            </a:r>
          </a:p>
          <a:p>
            <a:pPr lvl="1"/>
            <a:r>
              <a:rPr lang="en-US" b="0" dirty="0"/>
              <a:t>September 30, 2022 – $11.00</a:t>
            </a:r>
          </a:p>
          <a:p>
            <a:pPr lvl="1"/>
            <a:r>
              <a:rPr lang="en-US" b="0" dirty="0"/>
              <a:t>September 30, 2023 – $12.00</a:t>
            </a:r>
          </a:p>
          <a:p>
            <a:pPr lvl="1"/>
            <a:r>
              <a:rPr lang="en-US" b="0" dirty="0"/>
              <a:t>September 30, 2024 – $13.00</a:t>
            </a:r>
          </a:p>
          <a:p>
            <a:pPr lvl="1"/>
            <a:r>
              <a:rPr lang="en-US" b="0" dirty="0"/>
              <a:t>September 30, 2025 – $14.00</a:t>
            </a:r>
          </a:p>
          <a:p>
            <a:pPr lvl="1"/>
            <a:r>
              <a:rPr lang="en-US" b="0" dirty="0"/>
              <a:t>September 30, 2026 – $15.00</a:t>
            </a:r>
          </a:p>
          <a:p>
            <a:endParaRPr lang="en-US" dirty="0"/>
          </a:p>
        </p:txBody>
      </p:sp>
      <p:sp>
        <p:nvSpPr>
          <p:cNvPr id="4" name="Slide Number Placeholder 3">
            <a:extLst>
              <a:ext uri="{FF2B5EF4-FFF2-40B4-BE49-F238E27FC236}">
                <a16:creationId xmlns:a16="http://schemas.microsoft.com/office/drawing/2014/main" id="{50980526-FC5D-4F97-A1DB-8E1E99D900E4}"/>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24875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54067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fontScale="77500" lnSpcReduction="20000"/>
          </a:bodyPr>
          <a:lstStyle/>
          <a:p>
            <a:r>
              <a:rPr lang="en-US" dirty="0"/>
              <a:t>What is the purpose of a minimum wage?</a:t>
            </a:r>
          </a:p>
          <a:p>
            <a:endParaRPr lang="en-US" dirty="0"/>
          </a:p>
          <a:p>
            <a:r>
              <a:rPr lang="en-US" dirty="0"/>
              <a:t>What is the purpose of a FEDERAL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7161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0472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a:t>
            </a:r>
          </a:p>
          <a:p>
            <a:r>
              <a:rPr lang="en-US" dirty="0"/>
              <a:t>Social Security</a:t>
            </a:r>
          </a:p>
          <a:p>
            <a:r>
              <a:rPr lang="en-US" dirty="0"/>
              <a:t>Unemployment insurance</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380203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164906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41% (12.18 to 7.25)</a:t>
            </a:r>
          </a:p>
          <a:p>
            <a:pPr lvl="1"/>
            <a:r>
              <a:rPr lang="en-US" sz="2800" dirty="0"/>
              <a:t>Or, in 1968, was 69%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925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7093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18062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4257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17E-141D-934F-9AB6-C2954FF9CED8}"/>
              </a:ext>
            </a:extLst>
          </p:cNvPr>
          <p:cNvSpPr>
            <a:spLocks noGrp="1"/>
          </p:cNvSpPr>
          <p:nvPr>
            <p:ph type="title"/>
          </p:nvPr>
        </p:nvSpPr>
        <p:spPr>
          <a:xfrm>
            <a:off x="938681" y="0"/>
            <a:ext cx="10515600" cy="1325563"/>
          </a:xfrm>
        </p:spPr>
        <p:txBody>
          <a:bodyPr/>
          <a:lstStyle/>
          <a:p>
            <a:r>
              <a:rPr lang="en-US" dirty="0">
                <a:solidFill>
                  <a:schemeClr val="bg1"/>
                </a:solidFill>
              </a:rPr>
              <a:t>Ho</a:t>
            </a:r>
            <a:r>
              <a:rPr lang="en-US" dirty="0"/>
              <a:t>w Much Job Loss Might Result?</a:t>
            </a:r>
          </a:p>
        </p:txBody>
      </p:sp>
      <p:sp>
        <p:nvSpPr>
          <p:cNvPr id="4" name="Slide Number Placeholder 3">
            <a:extLst>
              <a:ext uri="{FF2B5EF4-FFF2-40B4-BE49-F238E27FC236}">
                <a16:creationId xmlns:a16="http://schemas.microsoft.com/office/drawing/2014/main" id="{B84A61EA-E121-4141-A5BB-1C9CFEA4446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 Placeholder 5">
            <a:extLst>
              <a:ext uri="{FF2B5EF4-FFF2-40B4-BE49-F238E27FC236}">
                <a16:creationId xmlns:a16="http://schemas.microsoft.com/office/drawing/2014/main" id="{DF65CA6A-A65A-4F4B-88CE-AA7821C28AD8}"/>
              </a:ext>
            </a:extLst>
          </p:cNvPr>
          <p:cNvSpPr txBox="1">
            <a:spLocks/>
          </p:cNvSpPr>
          <p:nvPr/>
        </p:nvSpPr>
        <p:spPr>
          <a:xfrm>
            <a:off x="719212" y="1259130"/>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Elastic Supply and Demand</a:t>
            </a:r>
          </a:p>
          <a:p>
            <a:pPr lvl="1"/>
            <a:r>
              <a:rPr lang="en-US" dirty="0"/>
              <a:t>Quantity changes a lot with price.</a:t>
            </a:r>
          </a:p>
        </p:txBody>
      </p:sp>
      <p:sp>
        <p:nvSpPr>
          <p:cNvPr id="8" name="Text Placeholder 7">
            <a:extLst>
              <a:ext uri="{FF2B5EF4-FFF2-40B4-BE49-F238E27FC236}">
                <a16:creationId xmlns:a16="http://schemas.microsoft.com/office/drawing/2014/main" id="{CAD49CB4-00DE-8A4F-BEAF-24A6986AF95E}"/>
              </a:ext>
            </a:extLst>
          </p:cNvPr>
          <p:cNvSpPr txBox="1">
            <a:spLocks/>
          </p:cNvSpPr>
          <p:nvPr/>
        </p:nvSpPr>
        <p:spPr>
          <a:xfrm>
            <a:off x="6051623" y="1259130"/>
            <a:ext cx="545374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Inelastic Supply and Demand</a:t>
            </a:r>
          </a:p>
          <a:p>
            <a:pPr lvl="1"/>
            <a:r>
              <a:rPr lang="en-US" dirty="0"/>
              <a:t>Quantity changes little with price.</a:t>
            </a:r>
          </a:p>
        </p:txBody>
      </p:sp>
      <p:pic>
        <p:nvPicPr>
          <p:cNvPr id="9" name="Content Placeholder 15">
            <a:extLst>
              <a:ext uri="{FF2B5EF4-FFF2-40B4-BE49-F238E27FC236}">
                <a16:creationId xmlns:a16="http://schemas.microsoft.com/office/drawing/2014/main" id="{1DEB93EC-DB69-4D40-849E-5415D4A8BF08}"/>
              </a:ext>
            </a:extLst>
          </p:cNvPr>
          <p:cNvPicPr>
            <a:picLocks noChangeAspect="1"/>
          </p:cNvPicPr>
          <p:nvPr/>
        </p:nvPicPr>
        <p:blipFill>
          <a:blip r:embed="rId2"/>
          <a:stretch>
            <a:fillRect/>
          </a:stretch>
        </p:blipFill>
        <p:spPr>
          <a:xfrm>
            <a:off x="719212" y="2315708"/>
            <a:ext cx="5157787" cy="3219256"/>
          </a:xfrm>
          <a:prstGeom prst="rect">
            <a:avLst/>
          </a:prstGeom>
        </p:spPr>
      </p:pic>
      <p:pic>
        <p:nvPicPr>
          <p:cNvPr id="10" name="Content Placeholder 18">
            <a:extLst>
              <a:ext uri="{FF2B5EF4-FFF2-40B4-BE49-F238E27FC236}">
                <a16:creationId xmlns:a16="http://schemas.microsoft.com/office/drawing/2014/main" id="{1F92402E-1087-924B-AFF7-4817E2B0250B}"/>
              </a:ext>
            </a:extLst>
          </p:cNvPr>
          <p:cNvPicPr>
            <a:picLocks noChangeAspect="1"/>
          </p:cNvPicPr>
          <p:nvPr/>
        </p:nvPicPr>
        <p:blipFill>
          <a:blip r:embed="rId3"/>
          <a:stretch>
            <a:fillRect/>
          </a:stretch>
        </p:blipFill>
        <p:spPr>
          <a:xfrm>
            <a:off x="6412110" y="2209450"/>
            <a:ext cx="4523823" cy="3219256"/>
          </a:xfrm>
          <a:prstGeom prst="rect">
            <a:avLst/>
          </a:prstGeom>
        </p:spPr>
      </p:pic>
    </p:spTree>
    <p:extLst>
      <p:ext uri="{BB962C8B-B14F-4D97-AF65-F5344CB8AC3E}">
        <p14:creationId xmlns:p14="http://schemas.microsoft.com/office/powerpoint/2010/main" val="3095725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85000" lnSpcReduction="10000"/>
          </a:bodyPr>
          <a:lstStyle/>
          <a:p>
            <a:pPr>
              <a:lnSpc>
                <a:spcPct val="125000"/>
              </a:lnSpc>
            </a:pPr>
            <a:r>
              <a:rPr lang="en-US" sz="2600" b="0" dirty="0"/>
              <a:t>The  empirical research on the effects of min wage on employment is difficult to do.</a:t>
            </a:r>
          </a:p>
          <a:p>
            <a:pPr>
              <a:lnSpc>
                <a:spcPct val="125000"/>
              </a:lnSpc>
            </a:pPr>
            <a:r>
              <a:rPr lang="en-US" sz="2600" b="0" dirty="0"/>
              <a:t>Over the past two decades hundreds of papers have been published, with different results.</a:t>
            </a:r>
          </a:p>
          <a:p>
            <a:pPr>
              <a:lnSpc>
                <a:spcPct val="125000"/>
              </a:lnSpc>
            </a:pPr>
            <a:r>
              <a:rPr lang="en-US" sz="2600" b="0" dirty="0"/>
              <a:t>A </a:t>
            </a:r>
            <a:r>
              <a:rPr lang="en-US" sz="2600" dirty="0"/>
              <a:t>meta-analysis </a:t>
            </a:r>
            <a:r>
              <a:rPr lang="en-US" sz="2600" b="0" dirty="0"/>
              <a:t>performed by </a:t>
            </a:r>
            <a:r>
              <a:rPr lang="en-US" sz="2600" b="0" dirty="0" err="1"/>
              <a:t>Belman</a:t>
            </a:r>
            <a:r>
              <a:rPr lang="en-US" sz="2600" b="0" dirty="0"/>
              <a:t> and Wolfson (2010) finds that a 10 percent increase in the minimum wage is associated with a reduction in employment or hours of employment close to zero.</a:t>
            </a:r>
          </a:p>
          <a:p>
            <a:pPr>
              <a:lnSpc>
                <a:spcPct val="125000"/>
              </a:lnSpc>
            </a:pPr>
            <a:r>
              <a:rPr lang="en-US" sz="2600" b="0" dirty="0" err="1"/>
              <a:t>Neumark</a:t>
            </a:r>
            <a:r>
              <a:rPr lang="en-US" sz="2600" b="0" dirty="0"/>
              <a:t> and </a:t>
            </a:r>
            <a:r>
              <a:rPr lang="en-US" sz="2600" b="0" dirty="0" err="1"/>
              <a:t>Shirely</a:t>
            </a:r>
            <a:r>
              <a:rPr lang="en-US" sz="2600" b="0" dirty="0"/>
              <a:t> (2021) looked at about 70 studies with unconventional methods but find that majority of studies report negative employment effects. However, the data supports relatively inelastic labor demand curve where a 10 percent increase in the minimum wage is associated with a reduction in employment around −1.45%. </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07043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1170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Labor markets may be </a:t>
            </a:r>
            <a:r>
              <a:rPr lang="en-US" dirty="0" err="1"/>
              <a:t>monopsonistic</a:t>
            </a:r>
            <a:r>
              <a:rPr lang="en-US" dirty="0"/>
              <a:t>  </a:t>
            </a:r>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lnSpcReduction="10000"/>
          </a:bodyPr>
          <a:lstStyle/>
          <a:p>
            <a:r>
              <a:rPr lang="en-US" b="0" dirty="0"/>
              <a:t>Examples of Monopsony in the Labor Market:</a:t>
            </a:r>
          </a:p>
          <a:p>
            <a:pPr lvl="1"/>
            <a:r>
              <a:rPr lang="en-US" b="0" dirty="0"/>
              <a:t>Coal mine owner in town where coal mining is the primary source of employment.</a:t>
            </a:r>
          </a:p>
          <a:p>
            <a:pPr lvl="1"/>
            <a:r>
              <a:rPr lang="en-US" b="0" dirty="0"/>
              <a:t>The government in the employment of civil servants, nurses, police and army officers.</a:t>
            </a:r>
          </a:p>
          <a:p>
            <a:pPr lvl="1"/>
            <a:r>
              <a:rPr lang="en-US" b="0" dirty="0"/>
              <a:t>Walmart, Amazon, Uber</a:t>
            </a:r>
          </a:p>
          <a:p>
            <a:pPr lvl="1"/>
            <a:r>
              <a:rPr lang="en-US" b="0" dirty="0"/>
              <a:t>Universities</a:t>
            </a:r>
          </a:p>
          <a:p>
            <a:pPr lvl="1"/>
            <a:r>
              <a:rPr lang="en-US" b="0" dirty="0"/>
              <a:t>Hospitals</a:t>
            </a:r>
          </a:p>
          <a:p>
            <a:pPr lvl="1"/>
            <a:r>
              <a:rPr lang="en-US" b="0" dirty="0"/>
              <a:t>Even if a firm is not a pure monopsony, it may have a degree of monopsony power, due to geographical and occupational immobility, which make it difficult for workers to switch jobs and find alternative employment.</a:t>
            </a:r>
          </a:p>
          <a:p>
            <a:r>
              <a:rPr lang="en-US" b="0" dirty="0">
                <a:solidFill>
                  <a:srgbClr val="C00000"/>
                </a:solidFill>
              </a:rPr>
              <a:t>A higher, well chosen minimum wage can raise employment in a labor market where firms enjoy monopsony power. </a:t>
            </a:r>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957439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1002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27677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a:xfrm>
            <a:off x="1191720" y="1253331"/>
            <a:ext cx="5874099" cy="4351338"/>
          </a:xfrm>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60941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0338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12456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fontScale="92500" lnSpcReduction="2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pPr lvl="1"/>
            <a:r>
              <a:rPr lang="en-US" dirty="0"/>
              <a:t>Less attractive work environment. </a:t>
            </a:r>
          </a:p>
          <a:p>
            <a:pPr lvl="2"/>
            <a:r>
              <a:rPr lang="en-US" dirty="0"/>
              <a:t>E.g., more variable work schedules, fewer safety measures.</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5575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34A9-9058-E843-864A-49F131EC5728}"/>
              </a:ext>
            </a:extLst>
          </p:cNvPr>
          <p:cNvSpPr>
            <a:spLocks noGrp="1"/>
          </p:cNvSpPr>
          <p:nvPr>
            <p:ph type="title"/>
          </p:nvPr>
        </p:nvSpPr>
        <p:spPr>
          <a:xfrm>
            <a:off x="737719" y="0"/>
            <a:ext cx="10515600" cy="1325563"/>
          </a:xfrm>
        </p:spPr>
        <p:txBody>
          <a:bodyPr/>
          <a:lstStyle/>
          <a:p>
            <a:r>
              <a:rPr lang="en-US" dirty="0">
                <a:solidFill>
                  <a:schemeClr val="bg1"/>
                </a:solidFill>
              </a:rPr>
              <a:t>Con</a:t>
            </a:r>
            <a:r>
              <a:rPr lang="en-US" dirty="0"/>
              <a:t>sensus of Employment Effects?</a:t>
            </a:r>
          </a:p>
        </p:txBody>
      </p:sp>
      <p:sp>
        <p:nvSpPr>
          <p:cNvPr id="3" name="Content Placeholder 2">
            <a:extLst>
              <a:ext uri="{FF2B5EF4-FFF2-40B4-BE49-F238E27FC236}">
                <a16:creationId xmlns:a16="http://schemas.microsoft.com/office/drawing/2014/main" id="{753450B9-68A2-584D-8BDC-8A5B75C89575}"/>
              </a:ext>
            </a:extLst>
          </p:cNvPr>
          <p:cNvSpPr>
            <a:spLocks noGrp="1"/>
          </p:cNvSpPr>
          <p:nvPr>
            <p:ph idx="1"/>
          </p:nvPr>
        </p:nvSpPr>
        <p:spPr/>
        <p:txBody>
          <a:bodyPr/>
          <a:lstStyle/>
          <a:p>
            <a:r>
              <a:rPr lang="en-US" dirty="0"/>
              <a:t>Short answer: No!</a:t>
            </a:r>
          </a:p>
          <a:p>
            <a:pPr marL="0" indent="0">
              <a:buNone/>
            </a:pPr>
            <a:endParaRPr lang="en-US" dirty="0"/>
          </a:p>
          <a:p>
            <a:r>
              <a:rPr lang="en-US" dirty="0"/>
              <a:t>Longer answer:</a:t>
            </a:r>
          </a:p>
          <a:p>
            <a:pPr lvl="1"/>
            <a:r>
              <a:rPr lang="en-US" dirty="0"/>
              <a:t>Trend in the literature is toward finding progressively smaller NEGATIVE employment effects.</a:t>
            </a:r>
          </a:p>
          <a:p>
            <a:pPr lvl="1"/>
            <a:r>
              <a:rPr lang="en-US" dirty="0"/>
              <a:t>Most analyses indicate negative employment effects.</a:t>
            </a:r>
          </a:p>
          <a:p>
            <a:pPr lvl="1"/>
            <a:r>
              <a:rPr lang="en-US" dirty="0"/>
              <a:t>Some confirmation that the negative implications for employment, or hours, translates into negative implications for compensation.</a:t>
            </a:r>
          </a:p>
        </p:txBody>
      </p:sp>
      <p:sp>
        <p:nvSpPr>
          <p:cNvPr id="4" name="Slide Number Placeholder 3">
            <a:extLst>
              <a:ext uri="{FF2B5EF4-FFF2-40B4-BE49-F238E27FC236}">
                <a16:creationId xmlns:a16="http://schemas.microsoft.com/office/drawing/2014/main" id="{98AFD778-3BE0-9745-A9BD-713D204DC9E6}"/>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08326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05043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68768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4061825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4224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561692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2518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3772-6D16-493D-9214-E9AA2907826B}"/>
              </a:ext>
            </a:extLst>
          </p:cNvPr>
          <p:cNvSpPr>
            <a:spLocks noGrp="1"/>
          </p:cNvSpPr>
          <p:nvPr>
            <p:ph type="title"/>
          </p:nvPr>
        </p:nvSpPr>
        <p:spPr>
          <a:xfrm>
            <a:off x="767864" y="0"/>
            <a:ext cx="10515600" cy="1325563"/>
          </a:xfrm>
        </p:spPr>
        <p:txBody>
          <a:bodyPr/>
          <a:lstStyle/>
          <a:p>
            <a:r>
              <a:rPr lang="en-US" dirty="0">
                <a:solidFill>
                  <a:schemeClr val="bg1"/>
                </a:solidFill>
              </a:rPr>
              <a:t>The</a:t>
            </a:r>
            <a:r>
              <a:rPr lang="en-US" dirty="0"/>
              <a:t> Impact on Poverty and Wage Inequality</a:t>
            </a:r>
          </a:p>
        </p:txBody>
      </p:sp>
      <p:sp>
        <p:nvSpPr>
          <p:cNvPr id="3" name="Content Placeholder 2">
            <a:extLst>
              <a:ext uri="{FF2B5EF4-FFF2-40B4-BE49-F238E27FC236}">
                <a16:creationId xmlns:a16="http://schemas.microsoft.com/office/drawing/2014/main" id="{E4BB2EEF-53C1-4D4E-A7E8-32395C0B6F93}"/>
              </a:ext>
            </a:extLst>
          </p:cNvPr>
          <p:cNvSpPr>
            <a:spLocks noGrp="1"/>
          </p:cNvSpPr>
          <p:nvPr>
            <p:ph idx="1"/>
          </p:nvPr>
        </p:nvSpPr>
        <p:spPr/>
        <p:txBody>
          <a:bodyPr/>
          <a:lstStyle/>
          <a:p>
            <a:r>
              <a:rPr lang="en-US" dirty="0"/>
              <a:t>MW can help “working poor”.</a:t>
            </a:r>
          </a:p>
          <a:p>
            <a:r>
              <a:rPr lang="en-US" dirty="0"/>
              <a:t>MW is not great in decreasing poverty. A large number of individuals that are poor (i.e., children or disabled) do not work. In this way, no matter how high the minimum wage is, if you do not work, you do not get any benefits from it.</a:t>
            </a:r>
          </a:p>
          <a:p>
            <a:r>
              <a:rPr lang="en-US" dirty="0"/>
              <a:t>Many who earn MW also do not live in poor households (i.e., teenagers in wealthier households).</a:t>
            </a:r>
          </a:p>
          <a:p>
            <a:r>
              <a:rPr lang="en-US" dirty="0"/>
              <a:t>There is evidence that increase in MW can decrease wage inequality</a:t>
            </a:r>
          </a:p>
        </p:txBody>
      </p:sp>
      <p:sp>
        <p:nvSpPr>
          <p:cNvPr id="4" name="Slide Number Placeholder 3">
            <a:extLst>
              <a:ext uri="{FF2B5EF4-FFF2-40B4-BE49-F238E27FC236}">
                <a16:creationId xmlns:a16="http://schemas.microsoft.com/office/drawing/2014/main" id="{15D32913-CD68-499A-8D5C-3B3B2DF1B7A8}"/>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57702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B79-AF37-4C78-853E-9BB95624CF90}"/>
              </a:ext>
            </a:extLst>
          </p:cNvPr>
          <p:cNvSpPr>
            <a:spLocks noGrp="1"/>
          </p:cNvSpPr>
          <p:nvPr>
            <p:ph type="title"/>
          </p:nvPr>
        </p:nvSpPr>
        <p:spPr/>
        <p:txBody>
          <a:bodyPr/>
          <a:lstStyle/>
          <a:p>
            <a:r>
              <a:rPr lang="en-US" dirty="0">
                <a:solidFill>
                  <a:schemeClr val="bg1"/>
                </a:solidFill>
              </a:rPr>
              <a:t>Oth</a:t>
            </a:r>
            <a:r>
              <a:rPr lang="en-US" dirty="0"/>
              <a:t>er Options?</a:t>
            </a:r>
          </a:p>
        </p:txBody>
      </p:sp>
      <p:sp>
        <p:nvSpPr>
          <p:cNvPr id="3" name="Content Placeholder 2">
            <a:extLst>
              <a:ext uri="{FF2B5EF4-FFF2-40B4-BE49-F238E27FC236}">
                <a16:creationId xmlns:a16="http://schemas.microsoft.com/office/drawing/2014/main" id="{D1A4A6E2-DE72-4469-B9A2-D9034EF28325}"/>
              </a:ext>
            </a:extLst>
          </p:cNvPr>
          <p:cNvSpPr>
            <a:spLocks noGrp="1"/>
          </p:cNvSpPr>
          <p:nvPr>
            <p:ph idx="1"/>
          </p:nvPr>
        </p:nvSpPr>
        <p:spPr/>
        <p:txBody>
          <a:bodyPr/>
          <a:lstStyle/>
          <a:p>
            <a:r>
              <a:rPr lang="en-US" dirty="0"/>
              <a:t>Why a federal minimum and not simply a state or local?</a:t>
            </a:r>
          </a:p>
          <a:p>
            <a:r>
              <a:rPr lang="en-US" dirty="0"/>
              <a:t>Why not rely more on the use of collective bargaining agreements and unions</a:t>
            </a:r>
          </a:p>
          <a:p>
            <a:r>
              <a:rPr lang="en-US" dirty="0"/>
              <a:t>Earned Income Tax Credit (EITC): </a:t>
            </a:r>
            <a:r>
              <a:rPr lang="en-US" b="0" dirty="0"/>
              <a:t>provides an income subsidy (in the form of a tax credit) to low-income working families. The tax credit benefits are phased out slowly so that workers are not penalized as they earn more income.</a:t>
            </a:r>
            <a:endParaRPr lang="en-US" dirty="0"/>
          </a:p>
          <a:p>
            <a:endParaRPr lang="en-US" dirty="0"/>
          </a:p>
        </p:txBody>
      </p:sp>
      <p:sp>
        <p:nvSpPr>
          <p:cNvPr id="4" name="Slide Number Placeholder 3">
            <a:extLst>
              <a:ext uri="{FF2B5EF4-FFF2-40B4-BE49-F238E27FC236}">
                <a16:creationId xmlns:a16="http://schemas.microsoft.com/office/drawing/2014/main" id="{A6020CA5-FA70-4AFC-A748-BBC2ACD07CD5}"/>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222444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chemeClr val="bg1"/>
                </a:solidFill>
              </a:rPr>
              <a:t>EIT</a:t>
            </a:r>
            <a:r>
              <a:rPr lang="en-US" dirty="0"/>
              <a:t>C superior on many grounds</a:t>
            </a:r>
          </a:p>
        </p:txBody>
      </p:sp>
      <p:sp>
        <p:nvSpPr>
          <p:cNvPr id="97283" name="Rectangle 3"/>
          <p:cNvSpPr>
            <a:spLocks noGrp="1" noChangeArrowheads="1"/>
          </p:cNvSpPr>
          <p:nvPr>
            <p:ph type="body" idx="1"/>
          </p:nvPr>
        </p:nvSpPr>
        <p:spPr>
          <a:xfrm>
            <a:off x="1886857" y="1325563"/>
            <a:ext cx="8345714" cy="5242151"/>
          </a:xfrm>
        </p:spPr>
        <p:txBody>
          <a:bodyPr anchor="ctr" anchorCtr="0"/>
          <a:lstStyle/>
          <a:p>
            <a:pPr>
              <a:spcBef>
                <a:spcPts val="0"/>
              </a:spcBef>
              <a:spcAft>
                <a:spcPts val="571"/>
              </a:spcAft>
              <a:defRPr/>
            </a:pPr>
            <a:r>
              <a:rPr lang="en-US" dirty="0"/>
              <a:t>MW </a:t>
            </a:r>
          </a:p>
          <a:p>
            <a:pPr lvl="1">
              <a:spcBef>
                <a:spcPts val="0"/>
              </a:spcBef>
              <a:spcAft>
                <a:spcPts val="571"/>
              </a:spcAft>
              <a:defRPr/>
            </a:pPr>
            <a:r>
              <a:rPr lang="en-US" dirty="0"/>
              <a:t>May costs some jobs (or hours worked).</a:t>
            </a:r>
          </a:p>
          <a:p>
            <a:pPr lvl="1">
              <a:spcBef>
                <a:spcPts val="0"/>
              </a:spcBef>
              <a:spcAft>
                <a:spcPts val="571"/>
              </a:spcAft>
              <a:defRPr/>
            </a:pPr>
            <a:r>
              <a:rPr lang="en-US" dirty="0"/>
              <a:t>Does not target benefits on the poor.</a:t>
            </a:r>
          </a:p>
          <a:p>
            <a:pPr lvl="1">
              <a:spcBef>
                <a:spcPts val="0"/>
              </a:spcBef>
              <a:spcAft>
                <a:spcPts val="571"/>
              </a:spcAft>
              <a:defRPr/>
            </a:pPr>
            <a:r>
              <a:rPr lang="en-US" dirty="0"/>
              <a:t>Does not redistribute </a:t>
            </a:r>
            <a:r>
              <a:rPr lang="en-US" u="sng" dirty="0"/>
              <a:t>from</a:t>
            </a:r>
            <a:r>
              <a:rPr lang="en-US" dirty="0"/>
              <a:t> the richest. </a:t>
            </a:r>
          </a:p>
          <a:p>
            <a:pPr>
              <a:spcBef>
                <a:spcPts val="0"/>
              </a:spcBef>
              <a:spcAft>
                <a:spcPts val="571"/>
              </a:spcAft>
              <a:defRPr/>
            </a:pPr>
            <a:r>
              <a:rPr lang="en-US" dirty="0"/>
              <a:t>EITC </a:t>
            </a:r>
          </a:p>
          <a:p>
            <a:pPr lvl="1">
              <a:spcBef>
                <a:spcPts val="0"/>
              </a:spcBef>
              <a:spcAft>
                <a:spcPts val="571"/>
              </a:spcAft>
              <a:defRPr/>
            </a:pPr>
            <a:r>
              <a:rPr lang="en-US" dirty="0"/>
              <a:t>Targets the poor effectively.</a:t>
            </a:r>
          </a:p>
          <a:p>
            <a:pPr lvl="1">
              <a:spcBef>
                <a:spcPts val="0"/>
              </a:spcBef>
              <a:spcAft>
                <a:spcPts val="571"/>
              </a:spcAft>
              <a:defRPr/>
            </a:pPr>
            <a:r>
              <a:rPr lang="en-US" dirty="0"/>
              <a:t>Encourages work.</a:t>
            </a:r>
          </a:p>
          <a:p>
            <a:pPr lvl="2">
              <a:spcBef>
                <a:spcPts val="0"/>
              </a:spcBef>
              <a:spcAft>
                <a:spcPts val="571"/>
              </a:spcAft>
              <a:defRPr/>
            </a:pPr>
            <a:r>
              <a:rPr lang="en-US" dirty="0"/>
              <a:t>Better long-term effects.</a:t>
            </a:r>
          </a:p>
          <a:p>
            <a:pPr lvl="1">
              <a:spcBef>
                <a:spcPts val="0"/>
              </a:spcBef>
              <a:spcAft>
                <a:spcPts val="571"/>
              </a:spcAft>
              <a:defRPr/>
            </a:pPr>
            <a:r>
              <a:rPr lang="en-US" dirty="0"/>
              <a:t>Financed by taxes (hence can decrease inequality).</a:t>
            </a:r>
          </a:p>
          <a:p>
            <a:pPr lvl="1">
              <a:spcBef>
                <a:spcPts val="0"/>
              </a:spcBef>
              <a:spcAft>
                <a:spcPts val="571"/>
              </a:spcAft>
              <a:defRPr/>
            </a:pPr>
            <a:r>
              <a:rPr lang="en-US" dirty="0"/>
              <a:t>We can make it more generous.</a:t>
            </a:r>
          </a:p>
          <a:p>
            <a:pPr>
              <a:spcBef>
                <a:spcPts val="0"/>
              </a:spcBef>
              <a:spcAft>
                <a:spcPts val="571"/>
              </a:spcAft>
              <a:defRPr/>
            </a:pPr>
            <a:endParaRPr lang="en-US" sz="2286" dirty="0"/>
          </a:p>
        </p:txBody>
      </p:sp>
    </p:spTree>
    <p:extLst>
      <p:ext uri="{BB962C8B-B14F-4D97-AF65-F5344CB8AC3E}">
        <p14:creationId xmlns:p14="http://schemas.microsoft.com/office/powerpoint/2010/main" val="30846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2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2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28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2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dirty="0"/>
              <a:t>Depends on the tradeoff between higher wages and employment.</a:t>
            </a:r>
          </a:p>
          <a:p>
            <a:r>
              <a:rPr lang="en-US" dirty="0"/>
              <a:t>The 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42582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389004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9579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a:t>Healthcare Economics</a:t>
            </a:r>
            <a:endParaRPr lang="en-US" dirty="0"/>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65675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Jon </a:t>
            </a:r>
            <a:r>
              <a:rPr lang="en-US" dirty="0" err="1"/>
              <a:t>Haveman</a:t>
            </a:r>
            <a:r>
              <a:rPr lang="en-US" dirty="0"/>
              <a:t>, NEED</a:t>
            </a:r>
          </a:p>
          <a:p>
            <a:pPr lvl="1"/>
            <a:r>
              <a:rPr lang="en-US" dirty="0"/>
              <a:t>Veronika Dolar, SUNY at Old Westbury</a:t>
            </a:r>
          </a:p>
          <a:p>
            <a:r>
              <a:rPr lang="en-US" dirty="0"/>
              <a:t>This slide deck was reviewed by:</a:t>
            </a:r>
          </a:p>
          <a:p>
            <a:pPr lvl="1"/>
            <a:r>
              <a:rPr lang="en-US" dirty="0"/>
              <a:t>Jeffrey Clemens, UC– San Diego</a:t>
            </a:r>
          </a:p>
          <a:p>
            <a:pPr lvl="1"/>
            <a:r>
              <a:rPr lang="en-US" dirty="0"/>
              <a:t>David </a:t>
            </a:r>
            <a:r>
              <a:rPr lang="en-US"/>
              <a:t>Neumark, </a:t>
            </a:r>
            <a:r>
              <a:rPr lang="en-US" dirty="0"/>
              <a:t>UC </a:t>
            </a:r>
            <a:r>
              <a:rPr lang="en-US"/>
              <a:t>- Irvine</a:t>
            </a:r>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004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
        <p:nvSpPr>
          <p:cNvPr id="6" name="TextBox 5">
            <a:extLst>
              <a:ext uri="{FF2B5EF4-FFF2-40B4-BE49-F238E27FC236}">
                <a16:creationId xmlns:a16="http://schemas.microsoft.com/office/drawing/2014/main" id="{4DC4B250-A5A7-406A-B5FD-D9E6CC7BA940}"/>
              </a:ext>
            </a:extLst>
          </p:cNvPr>
          <p:cNvSpPr txBox="1"/>
          <p:nvPr/>
        </p:nvSpPr>
        <p:spPr>
          <a:xfrm>
            <a:off x="2794073" y="3688106"/>
            <a:ext cx="6096000" cy="1938992"/>
          </a:xfrm>
          <a:prstGeom prst="rect">
            <a:avLst/>
          </a:prstGeom>
          <a:noFill/>
        </p:spPr>
        <p:txBody>
          <a:bodyPr wrap="square">
            <a:spAutoFit/>
          </a:bodyPr>
          <a:lstStyle/>
          <a:p>
            <a:pPr algn="ctr">
              <a:lnSpc>
                <a:spcPct val="100000"/>
              </a:lnSpc>
              <a:spcBef>
                <a:spcPts val="0"/>
              </a:spcBef>
            </a:pPr>
            <a:r>
              <a:rPr lang="en-US" sz="2400" b="1" dirty="0">
                <a:solidFill>
                  <a:schemeClr val="tx2"/>
                </a:solidFill>
              </a:rPr>
              <a:t>Brian Peterson</a:t>
            </a:r>
          </a:p>
          <a:p>
            <a:pPr algn="ctr">
              <a:lnSpc>
                <a:spcPct val="100000"/>
              </a:lnSpc>
              <a:spcBef>
                <a:spcPts val="0"/>
              </a:spcBef>
            </a:pPr>
            <a:r>
              <a:rPr lang="en-US" sz="2400" b="1" dirty="0">
                <a:solidFill>
                  <a:schemeClr val="tx2"/>
                </a:solidFill>
              </a:rPr>
              <a:t>Vice President for Academic Affairs</a:t>
            </a:r>
          </a:p>
          <a:p>
            <a:pPr algn="ctr">
              <a:lnSpc>
                <a:spcPct val="100000"/>
              </a:lnSpc>
              <a:spcBef>
                <a:spcPts val="0"/>
              </a:spcBef>
            </a:pPr>
            <a:r>
              <a:rPr lang="en-US" sz="2400" b="1" dirty="0">
                <a:solidFill>
                  <a:schemeClr val="tx2"/>
                </a:solidFill>
              </a:rPr>
              <a:t>Professor of Business and Accountancy</a:t>
            </a:r>
          </a:p>
          <a:p>
            <a:pPr algn="ctr">
              <a:lnSpc>
                <a:spcPct val="100000"/>
              </a:lnSpc>
              <a:spcBef>
                <a:spcPts val="0"/>
              </a:spcBef>
            </a:pPr>
            <a:r>
              <a:rPr lang="en-US" sz="2400" b="1" dirty="0">
                <a:solidFill>
                  <a:schemeClr val="tx2"/>
                </a:solidFill>
              </a:rPr>
              <a:t>LaGrange College</a:t>
            </a:r>
          </a:p>
          <a:p>
            <a:pPr algn="ctr">
              <a:lnSpc>
                <a:spcPct val="100000"/>
              </a:lnSpc>
              <a:spcBef>
                <a:spcPts val="0"/>
              </a:spcBef>
            </a:pPr>
            <a:r>
              <a:rPr lang="en-US" sz="2400" b="1" dirty="0">
                <a:solidFill>
                  <a:schemeClr val="tx2"/>
                </a:solidFill>
              </a:rPr>
              <a:t>LaGrange, Georgia</a:t>
            </a:r>
            <a:endParaRPr lang="en-US" b="1" dirty="0"/>
          </a:p>
        </p:txBody>
      </p:sp>
    </p:spTree>
    <p:extLst>
      <p:ext uri="{BB962C8B-B14F-4D97-AF65-F5344CB8AC3E}">
        <p14:creationId xmlns:p14="http://schemas.microsoft.com/office/powerpoint/2010/main" val="57426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a:xfrm>
            <a:off x="838200" y="1580890"/>
            <a:ext cx="10515600" cy="4351338"/>
          </a:xfrm>
        </p:spPr>
        <p:txBody>
          <a:bodyPr/>
          <a:lstStyle/>
          <a:p>
            <a:r>
              <a:rPr lang="en-US" dirty="0"/>
              <a:t>What is the Federal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8091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Federal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7346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87A10-257C-47B1-B61A-95C24DAC039D}">
  <ds:schemaRefs>
    <ds:schemaRef ds:uri="http://schemas.microsoft.com/office/2006/metadata/properties"/>
    <ds:schemaRef ds:uri="f1e60ea2-d1f2-40fb-ac47-3f06e0d3f2d6"/>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61a660bb-b57a-4fbc-ba10-8471d70fe46f"/>
    <ds:schemaRef ds:uri="http://purl.org/dc/dcmitype/"/>
  </ds:schemaRefs>
</ds:datastoreItem>
</file>

<file path=customXml/itemProps2.xml><?xml version="1.0" encoding="utf-8"?>
<ds:datastoreItem xmlns:ds="http://schemas.openxmlformats.org/officeDocument/2006/customXml" ds:itemID="{01202F99-A8B2-4FC4-8EBA-CD5FB6863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FA58BA-53B1-4EDB-88AB-A23F48927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26620</TotalTime>
  <Words>3442</Words>
  <Application>Microsoft Macintosh PowerPoint</Application>
  <PresentationFormat>Widescreen</PresentationFormat>
  <Paragraphs>461</Paragraphs>
  <Slides>49</Slides>
  <Notes>4</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PowerPoint Presentation</vt:lpstr>
      <vt:lpstr>Outline</vt:lpstr>
      <vt:lpstr>What Is The Federal Minimum Wage?</vt:lpstr>
      <vt:lpstr>Nominal Minimum Wage Over Time</vt:lpstr>
      <vt:lpstr>Correcting Variables for Inflation: Comparing Dollar Figures from Different Times</vt:lpstr>
      <vt:lpstr>Correcting Variables for Inflation: Comparing Dollar Figures from Different Times</vt:lpstr>
      <vt:lpstr>Correcting Variables for Inflation: Comparing Dollar Figures from Different Times</vt:lpstr>
      <vt:lpstr>History of the Federal Minimum Wage</vt:lpstr>
      <vt:lpstr>From Hourly to Approx. Annual Minimum Wage</vt:lpstr>
      <vt:lpstr>How Many are Paid At or Below Min. Wage?</vt:lpstr>
      <vt:lpstr>PowerPoint Presentation</vt:lpstr>
      <vt:lpstr>Many States Have A Higher Min Wage</vt:lpstr>
      <vt:lpstr>Example: Minimum Wage in Florida</vt:lpstr>
      <vt:lpstr>Important Questions:</vt:lpstr>
      <vt:lpstr>Minimum Wage: Purpose</vt:lpstr>
      <vt:lpstr>Origin Story: The New Deal</vt:lpstr>
      <vt:lpstr>Fair Labor Standards Act of 1938</vt:lpstr>
      <vt:lpstr>Minimum Wages</vt:lpstr>
      <vt:lpstr>Should There be A Federal Minimum Wage?</vt:lpstr>
      <vt:lpstr>States and Local Gov’ts are Raising Min Wages</vt:lpstr>
      <vt:lpstr>Common View of Minimum Wage</vt:lpstr>
      <vt:lpstr>How Much Job Loss Might Result?</vt:lpstr>
      <vt:lpstr>Empirical Evidence</vt:lpstr>
      <vt:lpstr>Market Structure</vt:lpstr>
      <vt:lpstr>Monopsony in the Labor Market and MW</vt:lpstr>
      <vt:lpstr>Simple Views are Incomplete</vt:lpstr>
      <vt:lpstr>Responses by Employer</vt:lpstr>
      <vt:lpstr>Responses by Employee</vt:lpstr>
      <vt:lpstr>Arguments FOR a Minimum Wage</vt:lpstr>
      <vt:lpstr>Arguments AGAINST a Minimum Wage Hike</vt:lpstr>
      <vt:lpstr>Who Wins? No Clear Answer</vt:lpstr>
      <vt:lpstr>Consensus of Employment Effects?</vt:lpstr>
      <vt:lpstr>Raise the Wage Act 2021 (RWA)</vt:lpstr>
      <vt:lpstr>Scheduled Min Wage Increases Under RWA</vt:lpstr>
      <vt:lpstr>Economic Consensus on $15/hour?  NO</vt:lpstr>
      <vt:lpstr>CBO Analysis</vt:lpstr>
      <vt:lpstr>What to make of the CBO results?</vt:lpstr>
      <vt:lpstr>The Impact on Poverty and Wage Inequality</vt:lpstr>
      <vt:lpstr>Other Options?</vt:lpstr>
      <vt:lpstr>EITC superior on many grounds</vt:lpstr>
      <vt:lpstr>Summary</vt:lpstr>
      <vt:lpstr>Most Important Point: It’s Complicated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241</cp:revision>
  <cp:lastPrinted>2021-08-03T19:16:43Z</cp:lastPrinted>
  <dcterms:created xsi:type="dcterms:W3CDTF">2017-05-03T22:30:38Z</dcterms:created>
  <dcterms:modified xsi:type="dcterms:W3CDTF">2022-09-20T14:17:41Z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