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</p:sldMasterIdLst>
  <p:notesMasterIdLst>
    <p:notesMasterId r:id="rId44"/>
  </p:notesMasterIdLst>
  <p:sldIdLst>
    <p:sldId id="1784" r:id="rId5"/>
    <p:sldId id="328" r:id="rId6"/>
    <p:sldId id="1787" r:id="rId7"/>
    <p:sldId id="435" r:id="rId8"/>
    <p:sldId id="1089" r:id="rId9"/>
    <p:sldId id="327" r:id="rId10"/>
    <p:sldId id="1678" r:id="rId11"/>
    <p:sldId id="1792" r:id="rId12"/>
    <p:sldId id="1194" r:id="rId13"/>
    <p:sldId id="1779" r:id="rId14"/>
    <p:sldId id="1758" r:id="rId15"/>
    <p:sldId id="1179" r:id="rId16"/>
    <p:sldId id="1782" r:id="rId17"/>
    <p:sldId id="1778" r:id="rId18"/>
    <p:sldId id="1756" r:id="rId19"/>
    <p:sldId id="1757" r:id="rId20"/>
    <p:sldId id="1676" r:id="rId21"/>
    <p:sldId id="1734" r:id="rId22"/>
    <p:sldId id="1742" r:id="rId23"/>
    <p:sldId id="1180" r:id="rId24"/>
    <p:sldId id="1748" r:id="rId25"/>
    <p:sldId id="1791" r:id="rId26"/>
    <p:sldId id="1743" r:id="rId27"/>
    <p:sldId id="1745" r:id="rId28"/>
    <p:sldId id="1735" r:id="rId29"/>
    <p:sldId id="1737" r:id="rId30"/>
    <p:sldId id="1738" r:id="rId31"/>
    <p:sldId id="1788" r:id="rId32"/>
    <p:sldId id="1746" r:id="rId33"/>
    <p:sldId id="1747" r:id="rId34"/>
    <p:sldId id="1744" r:id="rId35"/>
    <p:sldId id="1755" r:id="rId36"/>
    <p:sldId id="1760" r:id="rId37"/>
    <p:sldId id="1786" r:id="rId38"/>
    <p:sldId id="544" r:id="rId39"/>
    <p:sldId id="1790" r:id="rId40"/>
    <p:sldId id="1740" r:id="rId41"/>
    <p:sldId id="1761" r:id="rId42"/>
    <p:sldId id="102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00" autoAdjust="0"/>
    <p:restoredTop sz="94674"/>
  </p:normalViewPr>
  <p:slideViewPr>
    <p:cSldViewPr snapToGrid="0" snapToObjects="1">
      <p:cViewPr varScale="1">
        <p:scale>
          <a:sx n="97" d="100"/>
          <a:sy n="97" d="100"/>
        </p:scale>
        <p:origin x="232" y="8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11/1/21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36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www.nytimes.com</a:t>
            </a:r>
            <a:r>
              <a:rPr lang="en-US" dirty="0"/>
              <a:t>/2019/04/24/upshot/why-america-may-already-have-its-highest-minimum-wage.html?action=</a:t>
            </a:r>
            <a:r>
              <a:rPr lang="en-US" dirty="0" err="1"/>
              <a:t>click&amp;module</a:t>
            </a:r>
            <a:r>
              <a:rPr lang="en-US" dirty="0"/>
              <a:t>=</a:t>
            </a:r>
            <a:r>
              <a:rPr lang="en-US" dirty="0" err="1"/>
              <a:t>RelatedLinks&amp;pgtype</a:t>
            </a:r>
            <a:r>
              <a:rPr lang="en-US" dirty="0"/>
              <a:t>=Article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42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www.nytimes.com</a:t>
            </a:r>
            <a:r>
              <a:rPr lang="en-US" dirty="0"/>
              <a:t>/2019/04/24/upshot/why-america-may-already-have-its-highest-minimum-wage.html?action=</a:t>
            </a:r>
            <a:r>
              <a:rPr lang="en-US" dirty="0" err="1"/>
              <a:t>click&amp;module</a:t>
            </a:r>
            <a:r>
              <a:rPr lang="en-US" dirty="0"/>
              <a:t>=</a:t>
            </a:r>
            <a:r>
              <a:rPr lang="en-US" dirty="0" err="1"/>
              <a:t>RelatedLinks&amp;pgtype</a:t>
            </a:r>
            <a:r>
              <a:rPr lang="en-US" dirty="0"/>
              <a:t>=Article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58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587375"/>
            <a:ext cx="6219825" cy="3498850"/>
          </a:xfrm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9561" y="4450566"/>
            <a:ext cx="5146130" cy="415386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18" tIns="44609" rIns="89218" bIns="44609"/>
          <a:lstStyle/>
          <a:p>
            <a:pPr defTabSz="892180">
              <a:defRPr/>
            </a:pPr>
            <a:r>
              <a:rPr lang="en-US" dirty="0"/>
              <a:t>Redistribution through government policy is, in my view, an appropriate response to rising inequality.</a:t>
            </a:r>
          </a:p>
          <a:p>
            <a:pPr defTabSz="892180">
              <a:defRPr/>
            </a:pPr>
            <a:endParaRPr lang="en-US" dirty="0"/>
          </a:p>
          <a:p>
            <a:pPr defTabSz="892180">
              <a:defRPr/>
            </a:pPr>
            <a:r>
              <a:rPr lang="en-US" dirty="0"/>
              <a:t>Touch on Israel tax data work.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928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MinimumWages/Images/ShareAtorBelowNationally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file:////Users/Jon/NEED%20Dropbox/Presentations/US%20Economic%20Update/Images/MinWageBinding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Map_StateMin.png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MinimumWages/Images/MinWages_State&amp;Local_NYTimes.pn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Wages/minwage_onlynom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Volumes/Promise%20Pegasus/FileShare/Presentations/Base_New/Charts/0.USGraphs/Wages/minwage.png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Minimum Wage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6C475A-3AA6-BF4A-9F3B-7A2733DC9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151" y="3686680"/>
            <a:ext cx="3098121" cy="22569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742E52-2C05-7C4E-8A11-DF6355788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76" y="211338"/>
            <a:ext cx="4304876" cy="2815389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4F30D366-3D72-CE4B-9CDE-67512BC6C3AE}"/>
              </a:ext>
            </a:extLst>
          </p:cNvPr>
          <p:cNvSpPr txBox="1">
            <a:spLocks/>
          </p:cNvSpPr>
          <p:nvPr/>
        </p:nvSpPr>
        <p:spPr>
          <a:xfrm>
            <a:off x="2524701" y="4377650"/>
            <a:ext cx="6900038" cy="156594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500" dirty="0" err="1">
                <a:solidFill>
                  <a:schemeClr val="tx2"/>
                </a:solidFill>
              </a:rPr>
              <a:t>ExtraFood.org</a:t>
            </a:r>
            <a:endParaRPr lang="en-US" sz="3500" dirty="0">
              <a:solidFill>
                <a:schemeClr val="tx2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>
                <a:solidFill>
                  <a:schemeClr val="tx2"/>
                </a:solidFill>
              </a:rPr>
              <a:t>Jon D. </a:t>
            </a:r>
            <a:r>
              <a:rPr lang="en-US" sz="3000" dirty="0" err="1">
                <a:solidFill>
                  <a:schemeClr val="tx2"/>
                </a:solidFill>
              </a:rPr>
              <a:t>Haveman</a:t>
            </a:r>
            <a:r>
              <a:rPr lang="en-US" sz="3000" dirty="0">
                <a:solidFill>
                  <a:schemeClr val="tx2"/>
                </a:solidFill>
              </a:rPr>
              <a:t>, Ph.D.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i="1" dirty="0">
                <a:solidFill>
                  <a:schemeClr val="tx2"/>
                </a:solidFill>
              </a:rPr>
              <a:t>Executive Director, NEED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2"/>
                </a:solidFill>
              </a:rPr>
              <a:t>November 2, 2021</a:t>
            </a:r>
          </a:p>
        </p:txBody>
      </p:sp>
    </p:spTree>
    <p:extLst>
      <p:ext uri="{BB962C8B-B14F-4D97-AF65-F5344CB8AC3E}">
        <p14:creationId xmlns:p14="http://schemas.microsoft.com/office/powerpoint/2010/main" val="2831510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FA176-334E-46EC-A596-028CCEE61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Fro</a:t>
            </a:r>
            <a:r>
              <a:rPr lang="en-US" dirty="0"/>
              <a:t>m Hourly to Approx. Annual Minimum Wage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A0B6B-8BCB-4B40-821F-C4EF3C785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Real Annual Minimum Wage in </a:t>
            </a:r>
            <a:r>
              <a:rPr lang="en-US" dirty="0"/>
              <a:t>1968</a:t>
            </a:r>
            <a:r>
              <a:rPr lang="en-US" b="0" dirty="0"/>
              <a:t> was </a:t>
            </a:r>
          </a:p>
          <a:p>
            <a:pPr marL="0" indent="0">
              <a:buNone/>
            </a:pPr>
            <a:r>
              <a:rPr lang="en-US" b="0" dirty="0"/>
              <a:t>	$12.80 x 40 hours per week x 52 weeks = 	$26,624</a:t>
            </a:r>
          </a:p>
          <a:p>
            <a:endParaRPr lang="en-US" b="0" dirty="0"/>
          </a:p>
          <a:p>
            <a:r>
              <a:rPr lang="en-US" b="0" dirty="0"/>
              <a:t>Real Annual Minimum Wage </a:t>
            </a:r>
            <a:r>
              <a:rPr lang="en-US" dirty="0"/>
              <a:t>today</a:t>
            </a:r>
            <a:r>
              <a:rPr lang="en-US" b="0" dirty="0"/>
              <a:t> is </a:t>
            </a:r>
          </a:p>
          <a:p>
            <a:pPr marL="0" indent="0">
              <a:buNone/>
            </a:pPr>
            <a:r>
              <a:rPr lang="en-US" b="0" dirty="0"/>
              <a:t>	$7.25 x 40 hours per week x 52 weeks = 	$15,080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7C8333-21CD-45AD-B618-DF89CA93F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04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0EE6C-71D1-AF45-B813-D846CB210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6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Many are Paid At or Below Min. Wage?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86307A39-64A0-5340-95E5-6009189B8F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71751" y="1120944"/>
            <a:ext cx="9372600" cy="510928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3A30F-9992-0249-935F-E04667B51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2296FA-7409-1441-8C76-0CF41FA40AE8}"/>
              </a:ext>
            </a:extLst>
          </p:cNvPr>
          <p:cNvSpPr/>
          <p:nvPr/>
        </p:nvSpPr>
        <p:spPr>
          <a:xfrm>
            <a:off x="9272751" y="2899317"/>
            <a:ext cx="607229" cy="1739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D17714-6D05-2746-9EFC-66117873F5E3}"/>
              </a:ext>
            </a:extLst>
          </p:cNvPr>
          <p:cNvSpPr txBox="1"/>
          <p:nvPr/>
        </p:nvSpPr>
        <p:spPr>
          <a:xfrm>
            <a:off x="1752603" y="2331601"/>
            <a:ext cx="1463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1980:	15%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D697AF-EF0F-E74F-9E69-F20F7AAF04CA}"/>
              </a:ext>
            </a:extLst>
          </p:cNvPr>
          <p:cNvSpPr txBox="1"/>
          <p:nvPr/>
        </p:nvSpPr>
        <p:spPr>
          <a:xfrm>
            <a:off x="3749602" y="3776038"/>
            <a:ext cx="1515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1991:	8.4%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443DAD-B239-474F-8E28-F28CF4E5FBBD}"/>
              </a:ext>
            </a:extLst>
          </p:cNvPr>
          <p:cNvSpPr txBox="1"/>
          <p:nvPr/>
        </p:nvSpPr>
        <p:spPr>
          <a:xfrm>
            <a:off x="7310011" y="4365812"/>
            <a:ext cx="1452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2010:	  6%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8E7670-360C-EE49-9CBD-ED1FE4E0DDF9}"/>
              </a:ext>
            </a:extLst>
          </p:cNvPr>
          <p:cNvSpPr txBox="1"/>
          <p:nvPr/>
        </p:nvSpPr>
        <p:spPr>
          <a:xfrm>
            <a:off x="8515172" y="5759851"/>
            <a:ext cx="1515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2019:	1.9%</a:t>
            </a:r>
          </a:p>
        </p:txBody>
      </p:sp>
    </p:spTree>
    <p:extLst>
      <p:ext uri="{BB962C8B-B14F-4D97-AF65-F5344CB8AC3E}">
        <p14:creationId xmlns:p14="http://schemas.microsoft.com/office/powerpoint/2010/main" val="3928623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A9BB7C-8A4D-9C44-ADBD-7601D6675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8C3D0B4-9129-5F4E-B127-24DDD6E74E9D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784465" y="358346"/>
            <a:ext cx="8216785" cy="585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01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74B63-9FD3-C641-8192-C80D6C04D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ny States Have A Higher Min Wage</a:t>
            </a:r>
          </a:p>
        </p:txBody>
      </p:sp>
      <p:pic>
        <p:nvPicPr>
          <p:cNvPr id="6" name="Content Placeholder 5" descr="Map&#10;&#10;Description automatically generated">
            <a:extLst>
              <a:ext uri="{FF2B5EF4-FFF2-40B4-BE49-F238E27FC236}">
                <a16:creationId xmlns:a16="http://schemas.microsoft.com/office/drawing/2014/main" id="{F21D3161-1268-E14A-A661-1C5A172217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3438841" y="1513758"/>
            <a:ext cx="6865743" cy="471646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BC120D-46C5-1F46-BF62-B6758AC3F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53D40A-780B-984C-9F2D-568F6B9339E6}"/>
              </a:ext>
            </a:extLst>
          </p:cNvPr>
          <p:cNvSpPr txBox="1"/>
          <p:nvPr/>
        </p:nvSpPr>
        <p:spPr>
          <a:xfrm>
            <a:off x="847265" y="5405147"/>
            <a:ext cx="176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 of Jan 1, 2021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302A0F-8B92-0F4D-B1FA-E9C8780CC815}"/>
              </a:ext>
            </a:extLst>
          </p:cNvPr>
          <p:cNvSpPr txBox="1"/>
          <p:nvPr/>
        </p:nvSpPr>
        <p:spPr>
          <a:xfrm>
            <a:off x="831020" y="4436845"/>
            <a:ext cx="184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States with no Minimum Wage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82C1D2-C61C-444A-BB9B-B98B582B8DBC}"/>
              </a:ext>
            </a:extLst>
          </p:cNvPr>
          <p:cNvSpPr txBox="1"/>
          <p:nvPr/>
        </p:nvSpPr>
        <p:spPr>
          <a:xfrm>
            <a:off x="2425849" y="3223896"/>
            <a:ext cx="11624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CA: $14/hour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3B4B98-C329-2C4C-AA28-C2E806A0AF61}"/>
              </a:ext>
            </a:extLst>
          </p:cNvPr>
          <p:cNvSpPr txBox="1"/>
          <p:nvPr/>
        </p:nvSpPr>
        <p:spPr>
          <a:xfrm>
            <a:off x="9272751" y="6490964"/>
            <a:ext cx="2278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U.S. Department of Labor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36CCCF-C5C7-4F44-9DE2-761270ECBCD9}"/>
              </a:ext>
            </a:extLst>
          </p:cNvPr>
          <p:cNvSpPr txBox="1"/>
          <p:nvPr/>
        </p:nvSpPr>
        <p:spPr>
          <a:xfrm>
            <a:off x="8117403" y="1813064"/>
            <a:ext cx="137980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NY: $12.50/hour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6830C3-5C45-4811-A99D-6EA2F1DD3A60}"/>
              </a:ext>
            </a:extLst>
          </p:cNvPr>
          <p:cNvSpPr txBox="1"/>
          <p:nvPr/>
        </p:nvSpPr>
        <p:spPr>
          <a:xfrm>
            <a:off x="880453" y="3410327"/>
            <a:ext cx="17914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States with Same</a:t>
            </a:r>
          </a:p>
          <a:p>
            <a:r>
              <a:rPr lang="en-US" dirty="0"/>
              <a:t>Minimum Wage </a:t>
            </a:r>
          </a:p>
          <a:p>
            <a:r>
              <a:rPr lang="en-US" dirty="0"/>
              <a:t>as Federal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17824B-09B3-4EA5-A440-33E52AC2B72D}"/>
              </a:ext>
            </a:extLst>
          </p:cNvPr>
          <p:cNvSpPr txBox="1"/>
          <p:nvPr/>
        </p:nvSpPr>
        <p:spPr>
          <a:xfrm>
            <a:off x="831020" y="2442025"/>
            <a:ext cx="18988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States with Higher</a:t>
            </a:r>
          </a:p>
          <a:p>
            <a:r>
              <a:rPr lang="en-US" dirty="0"/>
              <a:t>Minimum Wage </a:t>
            </a:r>
          </a:p>
          <a:p>
            <a:r>
              <a:rPr lang="en-US" dirty="0"/>
              <a:t>than Federal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18D69AB-3690-444B-82EC-983E86036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316587" y="2719023"/>
            <a:ext cx="408535" cy="4085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D6E9EA-8BF1-4425-8549-9FC3949BA2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587" y="3667723"/>
            <a:ext cx="408535" cy="4085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C50EB4-7E3F-4447-9649-971709C6AE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587" y="4641033"/>
            <a:ext cx="408535" cy="4231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F005AD-7351-4A66-85EF-A9FCAFA80D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7087" y="1447051"/>
            <a:ext cx="563507" cy="48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98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38034-FA6F-4285-84AD-31EA4C6C5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Exa</a:t>
            </a:r>
            <a:r>
              <a:rPr lang="en-US" dirty="0"/>
              <a:t>mple: Minimum Wage in California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79073-230E-4C9E-B91A-1CAFF5052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0276"/>
            <a:ext cx="10515600" cy="2103437"/>
          </a:xfrm>
        </p:spPr>
        <p:txBody>
          <a:bodyPr>
            <a:normAutofit/>
          </a:bodyPr>
          <a:lstStyle/>
          <a:p>
            <a:r>
              <a:rPr lang="en-US" sz="2600" b="0" dirty="0"/>
              <a:t>California’s minimum wage rate is currently is $14.00/hour.</a:t>
            </a:r>
          </a:p>
          <a:p>
            <a:r>
              <a:rPr lang="en-US" sz="2600" b="0" dirty="0"/>
              <a:t>Significant increases imposed beginning in 2017.</a:t>
            </a:r>
          </a:p>
          <a:p>
            <a:r>
              <a:rPr lang="en-US" sz="2600" b="0" dirty="0"/>
              <a:t>Employers must use the following hourly minimum wage schedule for </a:t>
            </a:r>
            <a:r>
              <a:rPr lang="en-US" sz="2600" dirty="0"/>
              <a:t>ALL</a:t>
            </a:r>
            <a:r>
              <a:rPr lang="en-US" sz="2600" b="0" dirty="0"/>
              <a:t> employees: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80526-FC5D-4F97-A1DB-8E1E99D90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4DA599D-574F-DF4A-9984-6033B7377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442643"/>
              </p:ext>
            </p:extLst>
          </p:nvPr>
        </p:nvGraphicFramePr>
        <p:xfrm>
          <a:off x="2308087" y="2994266"/>
          <a:ext cx="7575826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32761145"/>
                    </a:ext>
                  </a:extLst>
                </a:gridCol>
                <a:gridCol w="2483310">
                  <a:extLst>
                    <a:ext uri="{9D8B030D-6E8A-4147-A177-3AD203B41FA5}">
                      <a16:colId xmlns:a16="http://schemas.microsoft.com/office/drawing/2014/main" val="3108958020"/>
                    </a:ext>
                  </a:extLst>
                </a:gridCol>
                <a:gridCol w="2383183">
                  <a:extLst>
                    <a:ext uri="{9D8B030D-6E8A-4147-A177-3AD203B41FA5}">
                      <a16:colId xmlns:a16="http://schemas.microsoft.com/office/drawing/2014/main" val="16252562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Date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Firms with &lt;= 25 Employees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Firms with &gt; 25 Employees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319958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January 1,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</a:rPr>
                        <a:t>$10.00/hour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</a:rPr>
                        <a:t>$10.50/hour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62124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January 1,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</a:rPr>
                        <a:t>$10.50/hour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</a:rPr>
                        <a:t>$11.00/hour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434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January 1,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</a:rPr>
                        <a:t>$11.00/hour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</a:rPr>
                        <a:t>$12.00/hour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44522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January 1,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</a:rPr>
                        <a:t>$12.00/hour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</a:rPr>
                        <a:t>$13.00/hour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9734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January 1,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</a:rPr>
                        <a:t>$13.00/hour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</a:rPr>
                        <a:t>$14.00/hour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7334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January 1,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</a:rPr>
                        <a:t>$14.00/hour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</a:rPr>
                        <a:t>$15.00/hour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0657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January 1,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212529"/>
                          </a:solidFill>
                          <a:effectLst/>
                          <a:latin typeface="Arial" panose="020B0604020202020204" pitchFamily="34" charset="0"/>
                        </a:rPr>
                        <a:t>$15.00/hour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700" b="0" i="0" u="none" strike="noStrike" dirty="0">
                        <a:solidFill>
                          <a:srgbClr val="21252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3524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8751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26517-7CEA-1D4A-9042-330E87AD2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Imp</a:t>
            </a:r>
            <a:r>
              <a:rPr lang="en-US" dirty="0"/>
              <a:t>ortant Questions: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603D6-B971-D740-A68F-B98C9571D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5472" y="1325563"/>
            <a:ext cx="6742865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What is the purpose of a minimum wage?</a:t>
            </a:r>
          </a:p>
          <a:p>
            <a:endParaRPr lang="en-US" dirty="0"/>
          </a:p>
          <a:p>
            <a:r>
              <a:rPr lang="en-US" dirty="0"/>
              <a:t>What is the purpose of a FEDERAL minimum wage?</a:t>
            </a:r>
          </a:p>
          <a:p>
            <a:endParaRPr lang="en-US" dirty="0"/>
          </a:p>
          <a:p>
            <a:r>
              <a:rPr lang="en-US" dirty="0"/>
              <a:t>Why do we have one?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are the implications of having one?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Should we have one?</a:t>
            </a:r>
          </a:p>
          <a:p>
            <a:endParaRPr lang="en-US" dirty="0"/>
          </a:p>
          <a:p>
            <a:r>
              <a:rPr lang="en-US" dirty="0"/>
              <a:t>How high should it be?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DDF084-D99F-8843-A368-BF9DD4D74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186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416B2-4457-9D44-A0BF-B4A297B6B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Min</a:t>
            </a:r>
            <a:r>
              <a:rPr lang="en-US" dirty="0"/>
              <a:t>imum Wage: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80457-3C9F-3A49-9C57-F3CAAE03F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International Labor Organization: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The purpose of minimum wages is to </a:t>
            </a:r>
            <a:r>
              <a:rPr lang="en-US" b="1" dirty="0"/>
              <a:t>protect workers against unduly low pay</a:t>
            </a:r>
            <a:r>
              <a:rPr lang="en-US" dirty="0"/>
              <a:t>. They help </a:t>
            </a:r>
            <a:r>
              <a:rPr lang="en-US" b="1" dirty="0"/>
              <a:t>ensure a just and equitable share </a:t>
            </a:r>
            <a:r>
              <a:rPr lang="en-US" dirty="0"/>
              <a:t>of the fruits of progress to all, and a minimum </a:t>
            </a:r>
            <a:r>
              <a:rPr lang="en-US" b="1" dirty="0"/>
              <a:t>living wage </a:t>
            </a:r>
            <a:r>
              <a:rPr lang="en-US" dirty="0"/>
              <a:t>to all who are employed and in need of such protection. 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Minimum wages can also be one element of a policy to </a:t>
            </a:r>
            <a:r>
              <a:rPr lang="en-US" b="1" dirty="0"/>
              <a:t>overcome poverty </a:t>
            </a:r>
            <a:r>
              <a:rPr lang="en-US" dirty="0"/>
              <a:t>and </a:t>
            </a:r>
            <a:r>
              <a:rPr lang="en-US" b="1" dirty="0"/>
              <a:t>reduce inequality</a:t>
            </a:r>
            <a:r>
              <a:rPr lang="en-US" dirty="0"/>
              <a:t>, including those between men and women, by promoting the right to equal remuneration for work of equal value.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CCF0CD-EDBC-934F-A045-899A7CA8C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218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F6EA3-7D2A-1B4E-A022-E4CC6AA88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12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Ori</a:t>
            </a:r>
            <a:r>
              <a:rPr lang="en-US" dirty="0"/>
              <a:t>gin Story: The New Deal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E3EE8-6213-1D41-83A1-46BEC0B90C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Minimum wages</a:t>
            </a:r>
          </a:p>
          <a:p>
            <a:r>
              <a:rPr lang="en-US" dirty="0"/>
              <a:t>Social Security</a:t>
            </a:r>
          </a:p>
          <a:p>
            <a:r>
              <a:rPr lang="en-US" dirty="0"/>
              <a:t>Unemployment</a:t>
            </a:r>
          </a:p>
        </p:txBody>
      </p:sp>
      <p:pic>
        <p:nvPicPr>
          <p:cNvPr id="7" name="Content Placeholder 6" descr="Chart, waterfall chart&#10;&#10;Description automatically generated">
            <a:extLst>
              <a:ext uri="{FF2B5EF4-FFF2-40B4-BE49-F238E27FC236}">
                <a16:creationId xmlns:a16="http://schemas.microsoft.com/office/drawing/2014/main" id="{B357CFDD-631D-234A-AFBC-0050F427C7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66841" y="1665288"/>
            <a:ext cx="4392317" cy="4189412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9A831E-612F-344A-8F30-EEEF27790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203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21D81-6913-1642-A500-44489D5DA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4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Fair</a:t>
            </a:r>
            <a:r>
              <a:rPr lang="en-US" dirty="0"/>
              <a:t> Labor Standards Act of 1938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FAE85-A6E2-B54A-9F60-3BBB4A966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Minimum wage: $0.25 – raised 22 times</a:t>
            </a:r>
          </a:p>
          <a:p>
            <a:r>
              <a:rPr lang="en-US" dirty="0"/>
              <a:t>“Covered” only about 23% of workers at the time.</a:t>
            </a:r>
          </a:p>
          <a:p>
            <a:pPr lvl="1"/>
            <a:r>
              <a:rPr lang="en-US" dirty="0"/>
              <a:t>The law did not apply universally.</a:t>
            </a:r>
          </a:p>
          <a:p>
            <a:pPr lvl="1"/>
            <a:r>
              <a:rPr lang="en-US" dirty="0"/>
              <a:t>11 million out of 48 million gainful workers were covered.</a:t>
            </a:r>
          </a:p>
          <a:p>
            <a:pPr lvl="1"/>
            <a:r>
              <a:rPr lang="en-US" dirty="0"/>
              <a:t>The provisions of the Act affect employees who are engaged in (interstate) commerce or the production of goods for (interstate) commerce.</a:t>
            </a:r>
          </a:p>
          <a:p>
            <a:pPr lvl="1"/>
            <a:r>
              <a:rPr lang="en-US" dirty="0"/>
              <a:t>Not covered were:</a:t>
            </a:r>
          </a:p>
          <a:p>
            <a:pPr lvl="2"/>
            <a:r>
              <a:rPr lang="en-US" dirty="0"/>
              <a:t>Farm labor, retail trade, domestic and personal service, governmental service, or the self-employed.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BB985-4F12-5347-8029-A582D347A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00B279-9D88-2B4A-9B95-DDCB91D1317F}"/>
              </a:ext>
            </a:extLst>
          </p:cNvPr>
          <p:cNvSpPr txBox="1"/>
          <p:nvPr/>
        </p:nvSpPr>
        <p:spPr>
          <a:xfrm>
            <a:off x="6874113" y="6456851"/>
            <a:ext cx="4797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Daugherty, The Economic Coverage of the Fair Labor Standards Act</a:t>
            </a:r>
          </a:p>
        </p:txBody>
      </p:sp>
    </p:spTree>
    <p:extLst>
      <p:ext uri="{BB962C8B-B14F-4D97-AF65-F5344CB8AC3E}">
        <p14:creationId xmlns:p14="http://schemas.microsoft.com/office/powerpoint/2010/main" val="1649065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FC969-5C9C-DF4B-9B89-6E110424D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4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Sho</a:t>
            </a:r>
            <a:r>
              <a:rPr lang="en-US" dirty="0"/>
              <a:t>uld There be A Federal Minimum Wage?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36BC0-F589-8B43-AA43-E999B5C35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0730"/>
            <a:ext cx="11177751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Abolish a FEDERAL minimum wage?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b="1" dirty="0"/>
              <a:t>Argument in favor of abolishing</a:t>
            </a:r>
            <a:r>
              <a:rPr lang="en-US" dirty="0"/>
              <a:t>: </a:t>
            </a:r>
          </a:p>
          <a:p>
            <a:pPr lvl="2"/>
            <a:r>
              <a:rPr lang="en-US" dirty="0"/>
              <a:t>Cost of living differs across states.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b="1" i="1" dirty="0"/>
              <a:t>Arguments against abolishing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Could result in very different living standards across states.</a:t>
            </a:r>
          </a:p>
          <a:p>
            <a:pPr lvl="2"/>
            <a:r>
              <a:rPr lang="en-US" dirty="0"/>
              <a:t>Racial differences are a particular concern.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30% of labor force will already be under a $15 min wage by 2025.</a:t>
            </a:r>
          </a:p>
          <a:p>
            <a:pPr lvl="1"/>
            <a:r>
              <a:rPr lang="en-US" dirty="0"/>
              <a:t>California, Connecticut, Illinois, Maryland, Massachusetts, New Jersey, New York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909981-4B66-854B-8F33-A6CDCCF52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371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678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15673-6DC5-E14A-9C89-AE021322F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Sta</a:t>
            </a:r>
            <a:r>
              <a:rPr lang="en-US" dirty="0"/>
              <a:t>tes and Local Gov’ts are Raising Min Wages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127207F-CA94-834E-B9F2-7F8CED4B4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2472018" y="992097"/>
            <a:ext cx="7247963" cy="523812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248CD-3B39-2A48-BE46-7C6B1C24A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627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0CEE9-5A6F-2248-A777-6F7023260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mmon View of Minimum Wage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67F8D-61AC-614F-A1CF-EE25FE392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Wages go up.</a:t>
            </a:r>
          </a:p>
          <a:p>
            <a:r>
              <a:rPr lang="en-US" dirty="0"/>
              <a:t>Labor costs go up.</a:t>
            </a:r>
          </a:p>
          <a:p>
            <a:r>
              <a:rPr lang="en-US" dirty="0"/>
              <a:t>Employment falls and Unemployment increases.</a:t>
            </a:r>
          </a:p>
          <a:p>
            <a:endParaRPr lang="en-US" dirty="0"/>
          </a:p>
          <a:p>
            <a:r>
              <a:rPr lang="en-US" dirty="0"/>
              <a:t>Bottom line: are the increased wages worth the drop in employment?</a:t>
            </a:r>
          </a:p>
          <a:p>
            <a:endParaRPr lang="en-US" dirty="0"/>
          </a:p>
          <a:p>
            <a:r>
              <a:rPr lang="en-US" dirty="0"/>
              <a:t>This is a very SIMPLE view of the minimum wage.</a:t>
            </a:r>
          </a:p>
          <a:p>
            <a:pPr lvl="1"/>
            <a:r>
              <a:rPr lang="en-US" dirty="0"/>
              <a:t>Economics is complicated.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02039-0B0C-E14B-A37D-6147F752D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724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87A82-40E5-2545-B8CC-9E888292D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Sim</a:t>
            </a:r>
            <a:r>
              <a:rPr lang="en-US" dirty="0"/>
              <a:t>ple Views are Incomplete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AC58B-F64A-EC4D-812A-A75FF6AA8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minimum wage need not reduce employment.</a:t>
            </a:r>
          </a:p>
          <a:p>
            <a:r>
              <a:rPr lang="en-US" dirty="0"/>
              <a:t>An increase in the minimum wage can hurt its intended beneficiaries - even with no employment effect.</a:t>
            </a:r>
          </a:p>
          <a:p>
            <a:r>
              <a:rPr lang="en-US" dirty="0"/>
              <a:t>This incompleteness comes from potential firm responses:</a:t>
            </a:r>
          </a:p>
          <a:p>
            <a:pPr lvl="1"/>
            <a:r>
              <a:rPr lang="en-US" dirty="0"/>
              <a:t>Output prices</a:t>
            </a:r>
          </a:p>
          <a:p>
            <a:pPr lvl="1"/>
            <a:r>
              <a:rPr lang="en-US" dirty="0"/>
              <a:t>Nonwage compensation</a:t>
            </a:r>
          </a:p>
          <a:p>
            <a:pPr lvl="1"/>
            <a:r>
              <a:rPr lang="en-US" dirty="0"/>
              <a:t>Other job attributes:</a:t>
            </a:r>
          </a:p>
          <a:p>
            <a:pPr lvl="2"/>
            <a:r>
              <a:rPr lang="en-US" dirty="0"/>
              <a:t>Effort requirements, safety measures, quality of working environment.</a:t>
            </a:r>
          </a:p>
          <a:p>
            <a:r>
              <a:rPr lang="en-US" dirty="0"/>
              <a:t>Because business settings vary, the responses across these areas will differ across industries and between firms within an industry.</a:t>
            </a:r>
          </a:p>
          <a:p>
            <a:pPr lvl="1"/>
            <a:r>
              <a:rPr lang="en-US" dirty="0"/>
              <a:t>No single answer is possible.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00D08F-C1B5-1E41-8ECE-C09D39AB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65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01B57-CBB2-674F-A102-9B92018F8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ponses by Employer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27255-E216-AB43-80D7-D2218B14C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Reduce employment of low wage workers.</a:t>
            </a:r>
          </a:p>
          <a:p>
            <a:pPr lvl="1"/>
            <a:r>
              <a:rPr lang="en-US" dirty="0"/>
              <a:t>Produce less.</a:t>
            </a:r>
          </a:p>
          <a:p>
            <a:pPr lvl="1"/>
            <a:r>
              <a:rPr lang="en-US" dirty="0"/>
              <a:t>Reduce dependence on low skilled labor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Using more capital or more of labor with higher skills.</a:t>
            </a:r>
            <a:endParaRPr lang="en-US" dirty="0"/>
          </a:p>
          <a:p>
            <a:r>
              <a:rPr lang="en-US" dirty="0"/>
              <a:t>Raise prices to consumers.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Offsets the increase in labor costs, blunting the drop in employment.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However, it also erodes the income gains of min wage increase.</a:t>
            </a:r>
          </a:p>
          <a:p>
            <a:r>
              <a:rPr lang="en-US" dirty="0"/>
              <a:t>Reduce nonwage compensation.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Health care, paid leave, etc.</a:t>
            </a:r>
          </a:p>
          <a:p>
            <a:r>
              <a:rPr lang="en-US" dirty="0"/>
              <a:t>Alter other job attributes.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Effort requirements, safety, general quality of the work environment, flexibility of schedules.</a:t>
            </a:r>
          </a:p>
          <a:p>
            <a:r>
              <a:rPr lang="en-US" dirty="0"/>
              <a:t>Offshore production.</a:t>
            </a:r>
          </a:p>
          <a:p>
            <a:r>
              <a:rPr lang="en-US" dirty="0"/>
              <a:t>Experience lower profits.</a:t>
            </a:r>
          </a:p>
          <a:p>
            <a:r>
              <a:rPr lang="en-US" dirty="0"/>
              <a:t>Close down.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687B55-6695-3742-A22E-AFA412B49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779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D79FF-1051-BB48-99E7-5628C5986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ponses by Employee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A92E0-8A32-384B-92E3-54E2B5DD1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1800" y="1470247"/>
            <a:ext cx="5874099" cy="4351338"/>
          </a:xfrm>
        </p:spPr>
        <p:txBody>
          <a:bodyPr/>
          <a:lstStyle/>
          <a:p>
            <a:r>
              <a:rPr lang="en-US" dirty="0"/>
              <a:t>Increase their supply of labor.</a:t>
            </a:r>
          </a:p>
          <a:p>
            <a:pPr lvl="1"/>
            <a:r>
              <a:rPr lang="en-US" dirty="0"/>
              <a:t>Growing the labor force.</a:t>
            </a:r>
          </a:p>
          <a:p>
            <a:r>
              <a:rPr lang="en-US" dirty="0"/>
              <a:t>Value the job more highly.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Increased effort.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Reduced job search.</a:t>
            </a:r>
          </a:p>
          <a:p>
            <a:r>
              <a:rPr lang="en-US" dirty="0"/>
              <a:t>Use the increased income to:</a:t>
            </a:r>
          </a:p>
          <a:p>
            <a:pPr lvl="1"/>
            <a:r>
              <a:rPr lang="en-US" dirty="0"/>
              <a:t>Better the lives of their family.</a:t>
            </a:r>
          </a:p>
          <a:p>
            <a:pPr lvl="1"/>
            <a:r>
              <a:rPr lang="en-US" dirty="0"/>
              <a:t>Invest in training and education.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182BF8-F057-1B4F-BB27-5336C6C12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412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3B3FF-604A-FD41-9CAA-9C989AD67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Arg</a:t>
            </a:r>
            <a:r>
              <a:rPr lang="en-US" dirty="0"/>
              <a:t>uments FOR a Minimum Wage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27334-9606-C947-8513-6B9B90FBD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5222"/>
            <a:ext cx="10515600" cy="459650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Basic:</a:t>
            </a:r>
          </a:p>
          <a:p>
            <a:pPr lvl="1"/>
            <a:r>
              <a:rPr lang="en-US" dirty="0"/>
              <a:t>It </a:t>
            </a:r>
            <a:r>
              <a:rPr lang="en-US" b="1" dirty="0"/>
              <a:t>raises the standard of living </a:t>
            </a:r>
            <a:r>
              <a:rPr lang="en-US" dirty="0"/>
              <a:t>for minimum wage workers.</a:t>
            </a:r>
          </a:p>
          <a:p>
            <a:pPr lvl="2"/>
            <a:r>
              <a:rPr lang="en-US" dirty="0"/>
              <a:t>In 2019, CBO projected increases for 17 million people with an increase to $15/hour by 2025.</a:t>
            </a:r>
          </a:p>
          <a:p>
            <a:r>
              <a:rPr lang="en-US" dirty="0"/>
              <a:t>Secondary - Less consensus:</a:t>
            </a:r>
          </a:p>
          <a:p>
            <a:pPr lvl="1"/>
            <a:r>
              <a:rPr lang="en-US" b="1" dirty="0"/>
              <a:t>Improved employee morale.</a:t>
            </a:r>
          </a:p>
          <a:p>
            <a:pPr lvl="2"/>
            <a:r>
              <a:rPr lang="en-US" dirty="0"/>
              <a:t>Less turnover, greater productivity.</a:t>
            </a:r>
          </a:p>
          <a:p>
            <a:pPr lvl="1"/>
            <a:r>
              <a:rPr lang="en-US" b="1" dirty="0"/>
              <a:t>Economic growth potential.</a:t>
            </a:r>
          </a:p>
          <a:p>
            <a:pPr lvl="2"/>
            <a:r>
              <a:rPr lang="en-US" dirty="0"/>
              <a:t>Increased purchasing power among low wage workers may increase aggregate demand.</a:t>
            </a:r>
          </a:p>
          <a:p>
            <a:pPr lvl="1"/>
            <a:r>
              <a:rPr lang="en-US" b="1" dirty="0"/>
              <a:t>Reduce gender disparities in wages.</a:t>
            </a:r>
          </a:p>
          <a:p>
            <a:pPr lvl="2"/>
            <a:r>
              <a:rPr lang="en-US" dirty="0"/>
              <a:t>A greater proportion of female workers are paid the minimum wage.</a:t>
            </a:r>
          </a:p>
          <a:p>
            <a:pPr lvl="2"/>
            <a:r>
              <a:rPr lang="en-US" dirty="0"/>
              <a:t>Proportions across race and ethnicity do not differ significantly.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A4CA75-1EDB-9747-87FD-542698D0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E46FC4-E15E-7040-A13B-3439AE0B507B}"/>
              </a:ext>
            </a:extLst>
          </p:cNvPr>
          <p:cNvSpPr txBox="1"/>
          <p:nvPr/>
        </p:nvSpPr>
        <p:spPr>
          <a:xfrm>
            <a:off x="3530600" y="6456851"/>
            <a:ext cx="8136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www.investopedia.com</a:t>
            </a:r>
            <a:r>
              <a:rPr lang="en-US" sz="1200" dirty="0"/>
              <a:t>/articles/markets-economy/090516/what-are-pros-and-cons-raising-minimum-</a:t>
            </a:r>
            <a:r>
              <a:rPr lang="en-US" sz="1200" dirty="0" err="1"/>
              <a:t>wage.asp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338154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3B3FF-604A-FD41-9CAA-9C989AD67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Arg</a:t>
            </a:r>
            <a:r>
              <a:rPr lang="en-US" dirty="0"/>
              <a:t>uments AGAINST a Minimum Wage Hike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27334-9606-C947-8513-6B9B90FBD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5222"/>
            <a:ext cx="10515600" cy="4596505"/>
          </a:xfrm>
        </p:spPr>
        <p:txBody>
          <a:bodyPr>
            <a:normAutofit/>
          </a:bodyPr>
          <a:lstStyle/>
          <a:p>
            <a:r>
              <a:rPr lang="en-US" dirty="0"/>
              <a:t>Basic:</a:t>
            </a:r>
          </a:p>
          <a:p>
            <a:pPr lvl="1"/>
            <a:r>
              <a:rPr lang="en-US" dirty="0"/>
              <a:t>Increased labor costs </a:t>
            </a:r>
            <a:r>
              <a:rPr lang="en-US" b="1" dirty="0"/>
              <a:t>lowers employment </a:t>
            </a:r>
            <a:r>
              <a:rPr lang="en-US" dirty="0"/>
              <a:t>among low wage workers.</a:t>
            </a:r>
          </a:p>
          <a:p>
            <a:pPr lvl="2"/>
            <a:r>
              <a:rPr lang="en-US" dirty="0"/>
              <a:t>Particular effect on:</a:t>
            </a:r>
          </a:p>
          <a:p>
            <a:pPr lvl="3"/>
            <a:r>
              <a:rPr lang="en-US" dirty="0"/>
              <a:t>Small businesses.</a:t>
            </a:r>
          </a:p>
          <a:p>
            <a:pPr lvl="3"/>
            <a:r>
              <a:rPr lang="en-US" dirty="0"/>
              <a:t>Labor intensive industries.</a:t>
            </a:r>
          </a:p>
          <a:p>
            <a:r>
              <a:rPr lang="en-US" dirty="0"/>
              <a:t>Secondary:</a:t>
            </a:r>
          </a:p>
          <a:p>
            <a:pPr lvl="1"/>
            <a:r>
              <a:rPr lang="en-US" dirty="0"/>
              <a:t>Increases the cost of living – inflation.</a:t>
            </a:r>
          </a:p>
          <a:p>
            <a:pPr lvl="2"/>
            <a:r>
              <a:rPr lang="en-US" dirty="0"/>
              <a:t>Producers may raise prices to offset the increase in labor costs.</a:t>
            </a:r>
          </a:p>
          <a:p>
            <a:pPr lvl="1"/>
            <a:r>
              <a:rPr lang="en-US" dirty="0"/>
              <a:t>May change the nature of the workplace environment.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A4CA75-1EDB-9747-87FD-542698D0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E46FC4-E15E-7040-A13B-3439AE0B507B}"/>
              </a:ext>
            </a:extLst>
          </p:cNvPr>
          <p:cNvSpPr txBox="1"/>
          <p:nvPr/>
        </p:nvSpPr>
        <p:spPr>
          <a:xfrm>
            <a:off x="3530600" y="6456851"/>
            <a:ext cx="8136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www.investopedia.com</a:t>
            </a:r>
            <a:r>
              <a:rPr lang="en-US" sz="1200" dirty="0"/>
              <a:t>/articles/markets-economy/090516/what-are-pros-and-cons-raising-minimum-</a:t>
            </a:r>
            <a:r>
              <a:rPr lang="en-US" sz="1200" dirty="0" err="1"/>
              <a:t>wage.asp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45661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407F1-B75A-1C4B-B71B-414197374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Wins? No Clear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F229E-14D3-0442-815A-75949CB03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Minimum wage is more likely to be beneficial at lower wages and with smallish changes.</a:t>
            </a:r>
          </a:p>
          <a:p>
            <a:r>
              <a:rPr lang="en-US" dirty="0"/>
              <a:t>The spillover effects of an increase in the minimum wage are not well understood:</a:t>
            </a:r>
          </a:p>
          <a:p>
            <a:pPr lvl="1"/>
            <a:r>
              <a:rPr lang="en-US" dirty="0"/>
              <a:t>Increased effort and employee retention.</a:t>
            </a:r>
          </a:p>
          <a:p>
            <a:pPr lvl="1"/>
            <a:r>
              <a:rPr lang="en-US" dirty="0"/>
              <a:t>Increase in prices/inflation.</a:t>
            </a:r>
          </a:p>
          <a:p>
            <a:pPr lvl="1"/>
            <a:r>
              <a:rPr lang="en-US" dirty="0"/>
              <a:t>Reduction of nonmonetary compensation.</a:t>
            </a:r>
          </a:p>
          <a:p>
            <a:pPr lvl="1"/>
            <a:r>
              <a:rPr lang="en-US" dirty="0"/>
              <a:t>Less attractive work environment. </a:t>
            </a:r>
          </a:p>
          <a:p>
            <a:pPr lvl="2"/>
            <a:r>
              <a:rPr lang="en-US" dirty="0"/>
              <a:t>E.g., more variable work schedules, fewer safety measures.</a:t>
            </a:r>
          </a:p>
          <a:p>
            <a:r>
              <a:rPr lang="en-US" dirty="0"/>
              <a:t>“Conservative/Liberal” divide in the profession</a:t>
            </a:r>
          </a:p>
          <a:p>
            <a:pPr lvl="1"/>
            <a:r>
              <a:rPr lang="en-US" dirty="0"/>
              <a:t>Conservatives – emphasize job losses</a:t>
            </a:r>
          </a:p>
          <a:p>
            <a:pPr lvl="1"/>
            <a:r>
              <a:rPr lang="en-US" dirty="0"/>
              <a:t>Liberals – minimize job losses </a:t>
            </a:r>
          </a:p>
          <a:p>
            <a:pPr lvl="1"/>
            <a:r>
              <a:rPr lang="en-US" dirty="0"/>
              <a:t>Both are incomplete…..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1C17D1-82F1-BB4D-B2FB-3CFF41A6C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5992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334A9-9058-E843-864A-49F131EC5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71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</a:t>
            </a:r>
            <a:r>
              <a:rPr lang="en-US" dirty="0"/>
              <a:t>sensus of Employment Effects?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450B9-68A2-584D-8BDC-8A5B75C89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 answer: No!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Longer answer:</a:t>
            </a:r>
          </a:p>
          <a:p>
            <a:pPr lvl="1"/>
            <a:r>
              <a:rPr lang="en-US" dirty="0"/>
              <a:t>Trend in the literature is toward finding progressively smaller NEGATIVE employment effects.</a:t>
            </a:r>
          </a:p>
          <a:p>
            <a:pPr lvl="1"/>
            <a:r>
              <a:rPr lang="en-US" dirty="0"/>
              <a:t>Most analyses indicate negative employment effects.</a:t>
            </a:r>
          </a:p>
          <a:p>
            <a:pPr lvl="1"/>
            <a:r>
              <a:rPr lang="en-US" dirty="0"/>
              <a:t>Some confirmation that the negative implications for employment, or hours, translates into negative implications for compensation.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FD778-3BE0-9745-A9BD-713D204DC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2622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D17B-9210-954A-AC4B-DA409B1A4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Rai</a:t>
            </a:r>
            <a:r>
              <a:rPr lang="en-US" dirty="0"/>
              <a:t>se the Wage Act 2021 (RWA)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2FE49-760B-414A-9F29-466D0BE06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1325563"/>
            <a:ext cx="11577801" cy="4477626"/>
          </a:xfrm>
        </p:spPr>
        <p:txBody>
          <a:bodyPr>
            <a:normAutofit/>
          </a:bodyPr>
          <a:lstStyle/>
          <a:p>
            <a:pPr>
              <a:spcAft>
                <a:spcPts val="2000"/>
              </a:spcAft>
            </a:pPr>
            <a:r>
              <a:rPr lang="en-US" dirty="0"/>
              <a:t>Raise the federal minimum wage from $7.25 to $15 by 2025; </a:t>
            </a:r>
          </a:p>
          <a:p>
            <a:pPr>
              <a:spcAft>
                <a:spcPts val="2000"/>
              </a:spcAft>
            </a:pPr>
            <a:r>
              <a:rPr lang="en-US" dirty="0"/>
              <a:t>Index the federal minimum wage to median wage growth; </a:t>
            </a:r>
          </a:p>
          <a:p>
            <a:pPr>
              <a:spcAft>
                <a:spcPts val="2000"/>
              </a:spcAft>
            </a:pPr>
            <a:r>
              <a:rPr lang="en-US" dirty="0"/>
              <a:t>Eliminate multiple minimum wages:</a:t>
            </a:r>
          </a:p>
          <a:p>
            <a:pPr lvl="1">
              <a:spcAft>
                <a:spcPts val="2000"/>
              </a:spcAft>
            </a:pPr>
            <a:r>
              <a:rPr lang="en-US" dirty="0"/>
              <a:t>End tipped workers lower minimum wage; </a:t>
            </a:r>
          </a:p>
          <a:p>
            <a:pPr lvl="1">
              <a:spcAft>
                <a:spcPts val="2000"/>
              </a:spcAft>
            </a:pPr>
            <a:r>
              <a:rPr lang="en-US" dirty="0"/>
              <a:t>End teen worker lower minimum wage;</a:t>
            </a:r>
          </a:p>
          <a:p>
            <a:pPr lvl="1"/>
            <a:r>
              <a:rPr lang="en-US" dirty="0"/>
              <a:t>End subminimum wage certificates for workers with disabilities.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CEBA1-5D9D-164A-BAFC-383FA005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438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</a:t>
            </a:r>
            <a:r>
              <a:rPr lang="en-US"/>
              <a:t>: 600</a:t>
            </a:r>
            <a:r>
              <a:rPr lang="en-US" dirty="0"/>
              <a:t>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44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708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1ED5D-5B25-1B42-A779-5CFC44011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Sch</a:t>
            </a:r>
            <a:r>
              <a:rPr lang="en-US" dirty="0"/>
              <a:t>eduled Min Wage Increases Under RWA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9784A5-9C22-8F41-9107-828EE92F5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00259E-7167-FC40-928E-B26A30B07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040679"/>
            <a:ext cx="9525000" cy="518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250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BC8ED-D193-AA48-B198-E0669548B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Consensus on $15/hour?  NO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AB782-049F-4445-8D40-523797176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7750"/>
            <a:ext cx="10515600" cy="51824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Increases are well outside the range of previous experience.</a:t>
            </a:r>
          </a:p>
          <a:p>
            <a:endParaRPr lang="en-US" dirty="0"/>
          </a:p>
          <a:p>
            <a:r>
              <a:rPr lang="en-US" dirty="0"/>
              <a:t>Ambiguous impact on affected worker’s living standards:</a:t>
            </a:r>
          </a:p>
          <a:p>
            <a:pPr lvl="1"/>
            <a:r>
              <a:rPr lang="en-US" dirty="0"/>
              <a:t>Negative: unemployment, lower on the job amenities, inflation</a:t>
            </a:r>
          </a:p>
          <a:p>
            <a:pPr lvl="1"/>
            <a:r>
              <a:rPr lang="en-US" dirty="0"/>
              <a:t>Positive: higher wages</a:t>
            </a:r>
          </a:p>
          <a:p>
            <a:endParaRPr lang="en-US" dirty="0"/>
          </a:p>
          <a:p>
            <a:r>
              <a:rPr lang="en-US" dirty="0"/>
              <a:t>Likely NOT an improvement for business owners.</a:t>
            </a:r>
          </a:p>
          <a:p>
            <a:pPr lvl="1"/>
            <a:r>
              <a:rPr lang="en-US" dirty="0"/>
              <a:t>Unless it induces implausibly high levels of increased worker effort.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Implications for broader society are unclear.</a:t>
            </a:r>
          </a:p>
          <a:p>
            <a:pPr lvl="1"/>
            <a:r>
              <a:rPr lang="en-US" dirty="0"/>
              <a:t>But the minimum wage is implemented as an efficiency tradeoff for equity.</a:t>
            </a:r>
          </a:p>
          <a:p>
            <a:pPr lvl="1"/>
            <a:r>
              <a:rPr lang="en-US" dirty="0"/>
              <a:t>It is a policy that reflects society’s values regarding the welfare of workers.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949FE3-C323-624B-B54D-7F1E6206F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4608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827C5-89AF-FA47-A3C7-EBD76F776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CBO</a:t>
            </a:r>
            <a:r>
              <a:rPr lang="en-US" dirty="0"/>
              <a:t>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11E56-F7FF-8C4C-A0B3-1CDF7D089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8390" y="854065"/>
            <a:ext cx="9172575" cy="5558723"/>
          </a:xfrm>
        </p:spPr>
        <p:txBody>
          <a:bodyPr>
            <a:normAutofit/>
          </a:bodyPr>
          <a:lstStyle/>
          <a:p>
            <a:r>
              <a:rPr lang="en-US" dirty="0"/>
              <a:t>Effects of increase to $15 – summary:</a:t>
            </a:r>
          </a:p>
          <a:p>
            <a:pPr lvl="1"/>
            <a:r>
              <a:rPr lang="en-US" b="1" dirty="0"/>
              <a:t>Increased wages </a:t>
            </a:r>
            <a:r>
              <a:rPr lang="en-US" dirty="0"/>
              <a:t>for 27 million people in 2025.</a:t>
            </a:r>
          </a:p>
          <a:p>
            <a:pPr lvl="2"/>
            <a:r>
              <a:rPr lang="en-US" dirty="0"/>
              <a:t>17 million who would be below $15/hour.</a:t>
            </a:r>
          </a:p>
          <a:p>
            <a:pPr lvl="2"/>
            <a:r>
              <a:rPr lang="en-US" dirty="0"/>
              <a:t>10 million who would have earned just above $15/hour.</a:t>
            </a:r>
          </a:p>
          <a:p>
            <a:pPr lvl="2"/>
            <a:r>
              <a:rPr lang="en-US" dirty="0"/>
              <a:t>Increased labor compensation of $333 billion between 2021 and 2031.</a:t>
            </a:r>
          </a:p>
          <a:p>
            <a:pPr lvl="3"/>
            <a:r>
              <a:rPr lang="en-US" dirty="0"/>
              <a:t>$509B in increased pay.</a:t>
            </a:r>
          </a:p>
          <a:p>
            <a:pPr lvl="3"/>
            <a:r>
              <a:rPr lang="en-US" dirty="0"/>
              <a:t>$175B less because of job losses.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Put 1.4 million </a:t>
            </a:r>
            <a:r>
              <a:rPr lang="en-US" b="1" dirty="0"/>
              <a:t>out of work </a:t>
            </a:r>
            <a:r>
              <a:rPr lang="en-US" dirty="0"/>
              <a:t>(0.9% of workers).</a:t>
            </a:r>
          </a:p>
          <a:p>
            <a:pPr lvl="2"/>
            <a:r>
              <a:rPr lang="en-US" dirty="0"/>
              <a:t>Primarily young, less educated workers.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Lift 900,000 out of </a:t>
            </a:r>
            <a:r>
              <a:rPr lang="en-US" b="1" dirty="0"/>
              <a:t>poverty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2019: 34 million people lived in poverty.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1ED505-6508-4F41-9884-F18C99B18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B49FEE-E290-D841-93A3-54ED5E3D446B}"/>
              </a:ext>
            </a:extLst>
          </p:cNvPr>
          <p:cNvSpPr txBox="1"/>
          <p:nvPr/>
        </p:nvSpPr>
        <p:spPr>
          <a:xfrm>
            <a:off x="6861744" y="6456851"/>
            <a:ext cx="46492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www.cbo.gov</a:t>
            </a:r>
            <a:r>
              <a:rPr lang="en-US" sz="1200" dirty="0"/>
              <a:t>/system/files/2021-02/56975-Minimum-Wage.pdf</a:t>
            </a:r>
          </a:p>
        </p:txBody>
      </p:sp>
    </p:spTree>
    <p:extLst>
      <p:ext uri="{BB962C8B-B14F-4D97-AF65-F5344CB8AC3E}">
        <p14:creationId xmlns:p14="http://schemas.microsoft.com/office/powerpoint/2010/main" val="35616922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866B7-F874-FD42-904C-FE43BD5C5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9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to make of the CBO results?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76393-C385-C042-8F46-382A79EB2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0227"/>
            <a:ext cx="10515600" cy="488255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Primary Results</a:t>
            </a:r>
          </a:p>
          <a:p>
            <a:pPr lvl="1"/>
            <a:r>
              <a:rPr lang="en-US" dirty="0"/>
              <a:t>Increased wages for 27 million people.</a:t>
            </a:r>
          </a:p>
          <a:p>
            <a:pPr lvl="1"/>
            <a:r>
              <a:rPr lang="en-US" dirty="0"/>
              <a:t>1.4 million fewer low wage jobs.</a:t>
            </a:r>
          </a:p>
          <a:p>
            <a:pPr lvl="1"/>
            <a:r>
              <a:rPr lang="en-US" dirty="0"/>
              <a:t>900,000 lifted out of poverty.</a:t>
            </a:r>
          </a:p>
          <a:p>
            <a:r>
              <a:rPr lang="en-US" dirty="0"/>
              <a:t>Reasonable people can, and do, disagree about whether or not the tradeoff is worth it.</a:t>
            </a:r>
          </a:p>
          <a:p>
            <a:r>
              <a:rPr lang="en-US" dirty="0"/>
              <a:t>Important question: Is there a better policy instrument?</a:t>
            </a:r>
          </a:p>
          <a:p>
            <a:pPr lvl="1"/>
            <a:r>
              <a:rPr lang="en-US" dirty="0"/>
              <a:t>Up for consideration: expanding the Earned Income Tax Credit.</a:t>
            </a:r>
          </a:p>
          <a:p>
            <a:pPr lvl="2"/>
            <a:r>
              <a:rPr lang="en-US" dirty="0"/>
              <a:t>Also raises the incomes of low wage workers, but puts taxpayers on the hook instead of businesses.</a:t>
            </a:r>
          </a:p>
          <a:p>
            <a:pPr lvl="3"/>
            <a:r>
              <a:rPr lang="en-US" sz="2400" i="1" dirty="0"/>
              <a:t>Again, reasonable people can, and do disagree about whether this is better.</a:t>
            </a:r>
          </a:p>
          <a:p>
            <a:pPr lvl="1"/>
            <a:r>
              <a:rPr lang="en-US" dirty="0"/>
              <a:t>Up for consideration: Can trade unions do a better job in wage negotiation?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474C8-FD9F-C844-A4C5-D2C5F34C1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8298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C5B79-AF37-4C78-853E-9BB95624C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</a:t>
            </a:r>
            <a:r>
              <a:rPr lang="en-US" dirty="0"/>
              <a:t>er Options?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4A6E2-DE72-4469-B9A2-D9034EF28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Federal MW and not simply State or Local?</a:t>
            </a:r>
          </a:p>
          <a:p>
            <a:r>
              <a:rPr lang="en-US" dirty="0"/>
              <a:t>Why not rely more on the use of collective bargaining agreements and unions</a:t>
            </a:r>
          </a:p>
          <a:p>
            <a:r>
              <a:rPr lang="en-US" dirty="0"/>
              <a:t>Earned Income Tax Credit (EITC): </a:t>
            </a:r>
            <a:r>
              <a:rPr lang="en-US" b="0" dirty="0"/>
              <a:t>provides an income subsidy (in the form of a tax credit) to low-income working families. The tax credit benefits are phased out slowly so that workers are not penalized as they earn more income.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20CA5-FA70-4AFC-A748-BBC2ACD07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4447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EIT</a:t>
            </a:r>
            <a:r>
              <a:rPr lang="en-US" dirty="0"/>
              <a:t>C superior on many grounds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6857" y="1325563"/>
            <a:ext cx="8345714" cy="5242151"/>
          </a:xfrm>
        </p:spPr>
        <p:txBody>
          <a:bodyPr anchor="ctr" anchorCtr="0"/>
          <a:lstStyle/>
          <a:p>
            <a:pPr>
              <a:spcBef>
                <a:spcPts val="0"/>
              </a:spcBef>
              <a:spcAft>
                <a:spcPts val="571"/>
              </a:spcAft>
              <a:defRPr/>
            </a:pPr>
            <a:r>
              <a:rPr lang="en-US" dirty="0"/>
              <a:t>MW </a:t>
            </a:r>
          </a:p>
          <a:p>
            <a:pPr lvl="1">
              <a:spcBef>
                <a:spcPts val="0"/>
              </a:spcBef>
              <a:spcAft>
                <a:spcPts val="571"/>
              </a:spcAft>
              <a:defRPr/>
            </a:pPr>
            <a:r>
              <a:rPr lang="en-US" dirty="0"/>
              <a:t>May costs some jobs (or hours worked).</a:t>
            </a:r>
          </a:p>
          <a:p>
            <a:pPr lvl="1">
              <a:spcBef>
                <a:spcPts val="0"/>
              </a:spcBef>
              <a:spcAft>
                <a:spcPts val="571"/>
              </a:spcAft>
              <a:defRPr/>
            </a:pPr>
            <a:r>
              <a:rPr lang="en-US" dirty="0"/>
              <a:t>Does not target benefits on the poor.</a:t>
            </a:r>
          </a:p>
          <a:p>
            <a:pPr lvl="1">
              <a:spcBef>
                <a:spcPts val="0"/>
              </a:spcBef>
              <a:spcAft>
                <a:spcPts val="571"/>
              </a:spcAft>
              <a:defRPr/>
            </a:pPr>
            <a:r>
              <a:rPr lang="en-US" dirty="0"/>
              <a:t>Does not redistribute </a:t>
            </a:r>
            <a:r>
              <a:rPr lang="en-US" u="sng" dirty="0"/>
              <a:t>from</a:t>
            </a:r>
            <a:r>
              <a:rPr lang="en-US" dirty="0"/>
              <a:t> the richest. </a:t>
            </a:r>
          </a:p>
          <a:p>
            <a:pPr>
              <a:spcBef>
                <a:spcPts val="0"/>
              </a:spcBef>
              <a:spcAft>
                <a:spcPts val="571"/>
              </a:spcAft>
              <a:defRPr/>
            </a:pPr>
            <a:r>
              <a:rPr lang="en-US" dirty="0"/>
              <a:t>EITC </a:t>
            </a:r>
          </a:p>
          <a:p>
            <a:pPr lvl="1">
              <a:spcBef>
                <a:spcPts val="0"/>
              </a:spcBef>
              <a:spcAft>
                <a:spcPts val="571"/>
              </a:spcAft>
              <a:defRPr/>
            </a:pPr>
            <a:r>
              <a:rPr lang="en-US" dirty="0"/>
              <a:t>Targets the poor effectively.</a:t>
            </a:r>
          </a:p>
          <a:p>
            <a:pPr lvl="1">
              <a:spcBef>
                <a:spcPts val="0"/>
              </a:spcBef>
              <a:spcAft>
                <a:spcPts val="571"/>
              </a:spcAft>
              <a:defRPr/>
            </a:pPr>
            <a:r>
              <a:rPr lang="en-US" dirty="0"/>
              <a:t>Encourages work.</a:t>
            </a:r>
          </a:p>
          <a:p>
            <a:pPr lvl="2">
              <a:spcBef>
                <a:spcPts val="0"/>
              </a:spcBef>
              <a:spcAft>
                <a:spcPts val="571"/>
              </a:spcAft>
              <a:defRPr/>
            </a:pPr>
            <a:r>
              <a:rPr lang="en-US" dirty="0"/>
              <a:t>Better long-term effects.</a:t>
            </a:r>
          </a:p>
          <a:p>
            <a:pPr lvl="1">
              <a:spcBef>
                <a:spcPts val="0"/>
              </a:spcBef>
              <a:spcAft>
                <a:spcPts val="571"/>
              </a:spcAft>
              <a:defRPr/>
            </a:pPr>
            <a:r>
              <a:rPr lang="en-US" dirty="0"/>
              <a:t>Financed by taxes (hence can decrease inequality).</a:t>
            </a:r>
          </a:p>
          <a:p>
            <a:pPr lvl="1">
              <a:spcBef>
                <a:spcPts val="0"/>
              </a:spcBef>
              <a:spcAft>
                <a:spcPts val="571"/>
              </a:spcAft>
              <a:defRPr/>
            </a:pPr>
            <a:r>
              <a:rPr lang="en-US" dirty="0"/>
              <a:t>We can make it more generous.</a:t>
            </a:r>
          </a:p>
          <a:p>
            <a:pPr>
              <a:spcBef>
                <a:spcPts val="0"/>
              </a:spcBef>
              <a:spcAft>
                <a:spcPts val="571"/>
              </a:spcAft>
              <a:defRPr/>
            </a:pPr>
            <a:endParaRPr lang="en-US" sz="2286" dirty="0"/>
          </a:p>
        </p:txBody>
      </p:sp>
    </p:spTree>
    <p:extLst>
      <p:ext uri="{BB962C8B-B14F-4D97-AF65-F5344CB8AC3E}">
        <p14:creationId xmlns:p14="http://schemas.microsoft.com/office/powerpoint/2010/main" val="30846666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903BA-4E84-E24E-9C70-95C87FA41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Both Might Be Better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2AE0C-680B-124C-9632-F5321D608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EITC – encourages more people to work, lowering wages.</a:t>
            </a:r>
          </a:p>
          <a:p>
            <a:pPr lvl="1"/>
            <a:r>
              <a:rPr lang="en-US" dirty="0"/>
              <a:t>Reduces the amount of the EITC that goes to workers. Some goes to employers.</a:t>
            </a:r>
          </a:p>
          <a:p>
            <a:r>
              <a:rPr lang="en-US" dirty="0"/>
              <a:t>Minimum wage – can reduce the extent to which wages fall with the EITC.</a:t>
            </a:r>
          </a:p>
          <a:p>
            <a:pPr lvl="1"/>
            <a:r>
              <a:rPr lang="en-US" dirty="0"/>
              <a:t>Minimum wage shifts EITC back to workers and away from </a:t>
            </a:r>
            <a:r>
              <a:rPr lang="en-US"/>
              <a:t>employers.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Minimum wage can dilute the wage reducing effects of the EITC.</a:t>
            </a:r>
          </a:p>
          <a:p>
            <a:pPr lvl="1"/>
            <a:r>
              <a:rPr lang="en-US" dirty="0"/>
              <a:t>Workers keep more of their EITC payments.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375EE-0EBF-8240-A6C6-98B3CE317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0394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D614C-DC86-444B-8F4F-9EB355546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3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DE79C-8AF5-264E-9BDC-75B8B2A5B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5850"/>
            <a:ext cx="10515600" cy="483621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minimum wage has been around since 1938.</a:t>
            </a:r>
          </a:p>
          <a:p>
            <a:pPr lvl="1"/>
            <a:r>
              <a:rPr lang="en-US" dirty="0"/>
              <a:t>The comprehensiveness of its coverage has steadily increased.</a:t>
            </a:r>
          </a:p>
          <a:p>
            <a:r>
              <a:rPr lang="en-US" dirty="0"/>
              <a:t>The Federal minimum wage is currently $7.25/hour.</a:t>
            </a:r>
          </a:p>
          <a:p>
            <a:pPr lvl="1"/>
            <a:r>
              <a:rPr lang="en-US" dirty="0"/>
              <a:t>It’s level has fluctuated, both up and down in inflation adjusted terms.</a:t>
            </a:r>
          </a:p>
          <a:p>
            <a:pPr lvl="2"/>
            <a:r>
              <a:rPr lang="en-US" dirty="0"/>
              <a:t>It is currently 41% below it’s peak in the 1960s.</a:t>
            </a:r>
          </a:p>
          <a:p>
            <a:r>
              <a:rPr lang="en-US" dirty="0"/>
              <a:t>There are perfectly valid arguments for and against it.</a:t>
            </a:r>
          </a:p>
          <a:p>
            <a:pPr lvl="1"/>
            <a:r>
              <a:rPr lang="en-US" dirty="0"/>
              <a:t>Economics is not currently able to provide a definitive answer.</a:t>
            </a:r>
          </a:p>
          <a:p>
            <a:pPr lvl="1"/>
            <a:r>
              <a:rPr lang="en-US"/>
              <a:t>Depends on the tradeoff between higher wages and employment.</a:t>
            </a:r>
          </a:p>
          <a:p>
            <a:r>
              <a:rPr lang="en-US"/>
              <a:t>The </a:t>
            </a:r>
            <a:r>
              <a:rPr lang="en-US" dirty="0"/>
              <a:t>textbook exposition (price up -&gt; quantity down) is a gross simplification.</a:t>
            </a:r>
          </a:p>
          <a:p>
            <a:pPr lvl="1"/>
            <a:r>
              <a:rPr lang="en-US" dirty="0"/>
              <a:t>The reality of its evaluation is much more complicated.</a:t>
            </a:r>
          </a:p>
          <a:p>
            <a:r>
              <a:rPr lang="en-US" dirty="0"/>
              <a:t>The FEDERAL minimum wage is waning in importance.</a:t>
            </a:r>
          </a:p>
          <a:p>
            <a:pPr lvl="1"/>
            <a:r>
              <a:rPr lang="en-US" dirty="0"/>
              <a:t>States take up the mantel.</a:t>
            </a:r>
          </a:p>
          <a:p>
            <a:r>
              <a:rPr lang="en-US" dirty="0"/>
              <a:t>Economists do not have a clear position or anything like consensus on the issue.</a:t>
            </a:r>
          </a:p>
          <a:p>
            <a:pPr lvl="1"/>
            <a:r>
              <a:rPr lang="en-US" dirty="0"/>
              <a:t>But the research is trending in the direction toward benefits (improved living standards) and away from direct costs (unemployment).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A592B-7B28-BC41-8BDE-C6AF3FFA7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263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B9BFC-F933-F045-AB05-D3510993B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st Important Point: It’s Complicated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D50FE-8988-D844-8036-24A2C088F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/>
              <a:t>Minimum wage helps some (many?) workers, but has negative consequences.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/>
              <a:t>Little or no evidence of net benefits for low-income families.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There are winners and losers from a higher minimum wage.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Policymakers and the public then have to decide if enough of the gains are going to those they want to help, to offset the losses for others.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There are other policies that likely work better.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B4EDEC-FD7A-F742-AED4-87FFC0755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0042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&lt;presenter name&gt;</a:t>
            </a:r>
          </a:p>
          <a:p>
            <a:pPr marL="0" indent="0" algn="ctr">
              <a:buNone/>
            </a:pPr>
            <a:r>
              <a:rPr lang="en-US" dirty="0"/>
              <a:t>&lt;presenter email&gt;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www.NEEDelegation.org/testimonials.php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friend.php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927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84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95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</a:t>
            </a:r>
            <a:r>
              <a:rPr lang="en-US" dirty="0"/>
              <a:t>ailable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/>
              <a:t>Healthcare Economics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755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NEED</a:t>
            </a:r>
          </a:p>
          <a:p>
            <a:pPr lvl="1"/>
            <a:r>
              <a:rPr lang="en-US" dirty="0"/>
              <a:t>Veronika Dolar, SUNY at Old Westbury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Jeffrey Clemens, UC– San Diego</a:t>
            </a:r>
          </a:p>
          <a:p>
            <a:pPr lvl="1"/>
            <a:r>
              <a:rPr lang="en-US" dirty="0"/>
              <a:t>David </a:t>
            </a:r>
            <a:r>
              <a:rPr lang="en-US"/>
              <a:t>Neumark, </a:t>
            </a:r>
            <a:r>
              <a:rPr lang="en-US" dirty="0"/>
              <a:t>UC </a:t>
            </a:r>
            <a:r>
              <a:rPr lang="en-US"/>
              <a:t>- Irvine</a:t>
            </a:r>
            <a:endParaRPr lang="en-US" dirty="0"/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460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CE70B-B7CF-9B44-9617-8BFAAF3D3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C072A-CF68-BF4F-8768-3BA03FC3D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8352" y="1602225"/>
            <a:ext cx="6755296" cy="4351338"/>
          </a:xfrm>
        </p:spPr>
        <p:txBody>
          <a:bodyPr/>
          <a:lstStyle/>
          <a:p>
            <a:r>
              <a:rPr lang="en-US" dirty="0"/>
              <a:t>What is the Federal minimum wage?</a:t>
            </a:r>
          </a:p>
          <a:p>
            <a:r>
              <a:rPr lang="en-US" dirty="0"/>
              <a:t>Origin story</a:t>
            </a:r>
          </a:p>
          <a:p>
            <a:r>
              <a:rPr lang="en-US" dirty="0"/>
              <a:t>Limitations</a:t>
            </a:r>
          </a:p>
          <a:p>
            <a:r>
              <a:rPr lang="en-US" dirty="0"/>
              <a:t>Effects of increasing</a:t>
            </a:r>
          </a:p>
          <a:p>
            <a:r>
              <a:rPr lang="en-US" dirty="0"/>
              <a:t>Economist’s perspective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291325-B772-7F40-9EF0-E9B11BCC7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104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13565-535E-644C-AC04-7310C4B0A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1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The Minimum Wage?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BBD43-75D1-4C49-847B-292516FA5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minimum wage sets a wage floor.</a:t>
            </a:r>
          </a:p>
          <a:p>
            <a:pPr lvl="1"/>
            <a:r>
              <a:rPr lang="en-US" dirty="0"/>
              <a:t>It is unlawful for businesses in covered industries to pay a wage below the minimum.</a:t>
            </a:r>
          </a:p>
          <a:p>
            <a:r>
              <a:rPr lang="en-US" dirty="0"/>
              <a:t>The Federal minimum wage is currently $7.25.</a:t>
            </a:r>
          </a:p>
          <a:p>
            <a:pPr lvl="1"/>
            <a:r>
              <a:rPr lang="en-US" dirty="0"/>
              <a:t>This is the highest that it has ever been.</a:t>
            </a:r>
          </a:p>
          <a:p>
            <a:pPr lvl="1"/>
            <a:r>
              <a:rPr lang="en-US" dirty="0"/>
              <a:t>Adjusting for inflation:</a:t>
            </a:r>
          </a:p>
          <a:p>
            <a:pPr lvl="2"/>
            <a:r>
              <a:rPr lang="en-US" dirty="0"/>
              <a:t>It is no higher than it was in the late 1950s.</a:t>
            </a:r>
          </a:p>
          <a:p>
            <a:pPr lvl="2"/>
            <a:r>
              <a:rPr lang="en-US" dirty="0"/>
              <a:t>It is nearly </a:t>
            </a:r>
            <a:r>
              <a:rPr lang="en-US" b="1" dirty="0"/>
              <a:t>$5.00 lower </a:t>
            </a:r>
            <a:r>
              <a:rPr lang="en-US" dirty="0"/>
              <a:t>than it was in the late 1960s.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5AE90B-F11E-334C-ADBE-9D35514C6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168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25DD613F-F506-804A-8AD6-F3F6214F92AA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B55D12-E178-6D43-8DDC-7964BDF37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</a:t>
            </a:r>
            <a:r>
              <a:rPr lang="en-US" dirty="0"/>
              <a:t>tory of the Federal Minimum Wage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4778A-72D7-DB47-BFC7-03EE350FC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7FE8FC-D07C-5A49-9D70-49B0668B203C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E25DF5E6FC3D48B41B97D368B79C67" ma:contentTypeVersion="12" ma:contentTypeDescription="Create a new document." ma:contentTypeScope="" ma:versionID="280bc76f8d702f06cfde0eba80256977">
  <xsd:schema xmlns:xsd="http://www.w3.org/2001/XMLSchema" xmlns:xs="http://www.w3.org/2001/XMLSchema" xmlns:p="http://schemas.microsoft.com/office/2006/metadata/properties" xmlns:ns3="61a660bb-b57a-4fbc-ba10-8471d70fe46f" xmlns:ns4="f1e60ea2-d1f2-40fb-ac47-3f06e0d3f2d6" targetNamespace="http://schemas.microsoft.com/office/2006/metadata/properties" ma:root="true" ma:fieldsID="1a1cd78d8d10667e6428eaca148264c8" ns3:_="" ns4:_="">
    <xsd:import namespace="61a660bb-b57a-4fbc-ba10-8471d70fe46f"/>
    <xsd:import namespace="f1e60ea2-d1f2-40fb-ac47-3f06e0d3f2d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a660bb-b57a-4fbc-ba10-8471d70fe4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e60ea2-d1f2-40fb-ac47-3f06e0d3f2d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487A10-257C-47B1-B61A-95C24DAC039D}">
  <ds:schemaRefs>
    <ds:schemaRef ds:uri="http://schemas.microsoft.com/office/2006/metadata/properties"/>
    <ds:schemaRef ds:uri="f1e60ea2-d1f2-40fb-ac47-3f06e0d3f2d6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  <ds:schemaRef ds:uri="61a660bb-b57a-4fbc-ba10-8471d70fe46f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1202F99-A8B2-4FC4-8EBA-CD5FB6863F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a660bb-b57a-4fbc-ba10-8471d70fe46f"/>
    <ds:schemaRef ds:uri="f1e60ea2-d1f2-40fb-ac47-3f06e0d3f2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7FA58BA-53B1-4EDB-88AB-A23F48927D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25448</TotalTime>
  <Words>2690</Words>
  <Application>Microsoft Macintosh PowerPoint</Application>
  <PresentationFormat>Widescreen</PresentationFormat>
  <Paragraphs>401</Paragraphs>
  <Slides>39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Courier New</vt:lpstr>
      <vt:lpstr>Custom Design</vt:lpstr>
      <vt:lpstr>PowerPoint Presentation</vt:lpstr>
      <vt:lpstr> National Economic Education Delegation</vt:lpstr>
      <vt:lpstr>Who Are We?</vt:lpstr>
      <vt:lpstr>Where Are We?</vt:lpstr>
      <vt:lpstr> Available NEED Topics Include:</vt:lpstr>
      <vt:lpstr>Credits and Disclaimer</vt:lpstr>
      <vt:lpstr>Outline</vt:lpstr>
      <vt:lpstr>What Is The Minimum Wage?</vt:lpstr>
      <vt:lpstr>History of the Federal Minimum Wage</vt:lpstr>
      <vt:lpstr>From Hourly to Approx. Annual Minimum Wage</vt:lpstr>
      <vt:lpstr>How Many are Paid At or Below Min. Wage?</vt:lpstr>
      <vt:lpstr>PowerPoint Presentation</vt:lpstr>
      <vt:lpstr>Many States Have A Higher Min Wage</vt:lpstr>
      <vt:lpstr>Example: Minimum Wage in California</vt:lpstr>
      <vt:lpstr>Important Questions:</vt:lpstr>
      <vt:lpstr>Minimum Wage: Purpose</vt:lpstr>
      <vt:lpstr>Origin Story: The New Deal</vt:lpstr>
      <vt:lpstr>Fair Labor Standards Act of 1938</vt:lpstr>
      <vt:lpstr>Should There be A Federal Minimum Wage?</vt:lpstr>
      <vt:lpstr>States and Local Gov’ts are Raising Min Wages</vt:lpstr>
      <vt:lpstr>Common View of Minimum Wage</vt:lpstr>
      <vt:lpstr>Simple Views are Incomplete</vt:lpstr>
      <vt:lpstr>Responses by Employer</vt:lpstr>
      <vt:lpstr>Responses by Employee</vt:lpstr>
      <vt:lpstr>Arguments FOR a Minimum Wage</vt:lpstr>
      <vt:lpstr>Arguments AGAINST a Minimum Wage Hike</vt:lpstr>
      <vt:lpstr>Who Wins? No Clear Answer</vt:lpstr>
      <vt:lpstr>Consensus of Employment Effects?</vt:lpstr>
      <vt:lpstr>Raise the Wage Act 2021 (RWA)</vt:lpstr>
      <vt:lpstr>Scheduled Min Wage Increases Under RWA</vt:lpstr>
      <vt:lpstr>Economic Consensus on $15/hour?  NO</vt:lpstr>
      <vt:lpstr>CBO Analysis</vt:lpstr>
      <vt:lpstr>What to make of the CBO results?</vt:lpstr>
      <vt:lpstr>Other Options?</vt:lpstr>
      <vt:lpstr>EITC superior on many grounds</vt:lpstr>
      <vt:lpstr>But Both Might Be Better Together</vt:lpstr>
      <vt:lpstr>Summary</vt:lpstr>
      <vt:lpstr>Most Important Point: It’s Complicated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243</cp:revision>
  <cp:lastPrinted>2021-08-03T19:16:43Z</cp:lastPrinted>
  <dcterms:created xsi:type="dcterms:W3CDTF">2017-05-03T22:30:38Z</dcterms:created>
  <dcterms:modified xsi:type="dcterms:W3CDTF">2021-11-01T20:29:37Z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0x010100A7E25DF5E6FC3D48B41B97D368B79C67</vt:lpwstr>
  </property>
</Properties>
</file>