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4"/>
  </p:notesMasterIdLst>
  <p:sldIdLst>
    <p:sldId id="4101" r:id="rId2"/>
    <p:sldId id="328" r:id="rId3"/>
    <p:sldId id="1098" r:id="rId4"/>
    <p:sldId id="1152" r:id="rId5"/>
    <p:sldId id="4414" r:id="rId6"/>
    <p:sldId id="1110" r:id="rId7"/>
    <p:sldId id="4403" r:id="rId8"/>
    <p:sldId id="4404" r:id="rId9"/>
    <p:sldId id="4415" r:id="rId10"/>
    <p:sldId id="332" r:id="rId11"/>
    <p:sldId id="1114" r:id="rId12"/>
    <p:sldId id="421" r:id="rId13"/>
    <p:sldId id="1147" r:id="rId14"/>
    <p:sldId id="1055" r:id="rId15"/>
    <p:sldId id="1294" r:id="rId16"/>
    <p:sldId id="337" r:id="rId17"/>
    <p:sldId id="1268" r:id="rId18"/>
    <p:sldId id="1071" r:id="rId19"/>
    <p:sldId id="1271" r:id="rId20"/>
    <p:sldId id="1263" r:id="rId21"/>
    <p:sldId id="1266" r:id="rId22"/>
    <p:sldId id="1118" r:id="rId23"/>
    <p:sldId id="1121" r:id="rId24"/>
    <p:sldId id="1292" r:id="rId25"/>
    <p:sldId id="1136" r:id="rId26"/>
    <p:sldId id="4416" r:id="rId27"/>
    <p:sldId id="4408" r:id="rId28"/>
    <p:sldId id="4411" r:id="rId29"/>
    <p:sldId id="4412" r:id="rId30"/>
    <p:sldId id="4413" r:id="rId31"/>
    <p:sldId id="1149" r:id="rId32"/>
    <p:sldId id="1056" r:id="rId33"/>
    <p:sldId id="1120" r:id="rId34"/>
    <p:sldId id="1072" r:id="rId35"/>
    <p:sldId id="4419" r:id="rId36"/>
    <p:sldId id="1278" r:id="rId37"/>
    <p:sldId id="1068" r:id="rId38"/>
    <p:sldId id="1045" r:id="rId39"/>
    <p:sldId id="1150" r:id="rId40"/>
    <p:sldId id="1057" r:id="rId41"/>
    <p:sldId id="1074" r:id="rId42"/>
    <p:sldId id="1151" r:id="rId43"/>
    <p:sldId id="1295" r:id="rId44"/>
    <p:sldId id="1281" r:id="rId45"/>
    <p:sldId id="1275" r:id="rId46"/>
    <p:sldId id="4417" r:id="rId47"/>
    <p:sldId id="4398" r:id="rId48"/>
    <p:sldId id="4402" r:id="rId49"/>
    <p:sldId id="4400" r:id="rId50"/>
    <p:sldId id="1296" r:id="rId51"/>
    <p:sldId id="1146" r:id="rId52"/>
    <p:sldId id="4418" r:id="rId53"/>
    <p:sldId id="1027" r:id="rId54"/>
    <p:sldId id="1274" r:id="rId55"/>
    <p:sldId id="1122" r:id="rId56"/>
    <p:sldId id="1123" r:id="rId57"/>
    <p:sldId id="1285" r:id="rId58"/>
    <p:sldId id="1291" r:id="rId59"/>
    <p:sldId id="1288" r:id="rId60"/>
    <p:sldId id="1289" r:id="rId61"/>
    <p:sldId id="1063" r:id="rId62"/>
    <p:sldId id="1062" r:id="rId63"/>
    <p:sldId id="1273" r:id="rId64"/>
    <p:sldId id="1297" r:id="rId65"/>
    <p:sldId id="1131" r:id="rId66"/>
    <p:sldId id="1265" r:id="rId67"/>
    <p:sldId id="1298" r:id="rId68"/>
    <p:sldId id="1075" r:id="rId69"/>
    <p:sldId id="352" r:id="rId70"/>
    <p:sldId id="354" r:id="rId71"/>
    <p:sldId id="357" r:id="rId72"/>
    <p:sldId id="1067" r:id="rId73"/>
    <p:sldId id="1060" r:id="rId74"/>
    <p:sldId id="1125" r:id="rId75"/>
    <p:sldId id="1142" r:id="rId76"/>
    <p:sldId id="1126" r:id="rId77"/>
    <p:sldId id="483" r:id="rId78"/>
    <p:sldId id="480" r:id="rId79"/>
    <p:sldId id="1127" r:id="rId80"/>
    <p:sldId id="1124" r:id="rId81"/>
    <p:sldId id="1286" r:id="rId82"/>
    <p:sldId id="1287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96" autoAdjust="0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08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47" d="100"/>
        <a:sy n="147" d="100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hares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Debt/debt2types.png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10GDP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friend.php" TargetMode="External"/><Relationship Id="rId4" Type="http://schemas.openxmlformats.org/officeDocument/2006/relationships/hyperlink" Target="http://www.needelegation.org/testimonials.php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DF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reas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_cpi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Lifeguard Wealth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April 6,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debt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Debt,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/>
        </p:blipFill>
        <p:spPr bwMode="auto">
          <a:xfrm>
            <a:off x="3232632" y="1067393"/>
            <a:ext cx="7179730" cy="52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Foreigners, 11/22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047B00-CFDD-6580-BD32-5942DAC18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9CFB-3A99-B24C-6895-1F7EA950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173042"/>
            <a:ext cx="6092178" cy="45119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464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– in 1990 foreign ownership was less than 20%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1140950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(e.g., oil) are quoted in dollars.</a:t>
            </a:r>
          </a:p>
          <a:p>
            <a:pPr lvl="1"/>
            <a:r>
              <a:rPr lang="en-US" dirty="0"/>
              <a:t>With some exceptions, foreign citizens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914580" y="133977"/>
            <a:ext cx="8176365" cy="6060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307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2022, Q4:  Other Domestic:  	46.0%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24.2%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29.8% </a:t>
            </a:r>
          </a:p>
        </p:txBody>
      </p:sp>
    </p:spTree>
    <p:extLst>
      <p:ext uri="{BB962C8B-B14F-4D97-AF65-F5344CB8AC3E}">
        <p14:creationId xmlns:p14="http://schemas.microsoft.com/office/powerpoint/2010/main" val="17337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Intragovernmental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Someday,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394150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$31.4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$0.20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676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A806-CD41-4380-D912-8838BA23CC2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5" y="4195483"/>
            <a:ext cx="10515600" cy="18825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Prior to 1983, relative debt rose purposefully (wars and recessions)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000" dirty="0"/>
              <a:t>Relative debt peaked during World War II, followed by a long decline.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000" dirty="0"/>
              <a:t>Relative debt has been and is expected to rise for the next 30 years w/o a strategic purpose.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7290" y="1063766"/>
            <a:ext cx="6282465" cy="31129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35FCC-6210-FE06-656E-4DF7A68ED13C}"/>
              </a:ext>
            </a:extLst>
          </p:cNvPr>
          <p:cNvCxnSpPr/>
          <p:nvPr/>
        </p:nvCxnSpPr>
        <p:spPr>
          <a:xfrm>
            <a:off x="7734751" y="1054249"/>
            <a:ext cx="0" cy="314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E90AE-7824-4807-231F-B713E1D2B972}"/>
              </a:ext>
            </a:extLst>
          </p:cNvPr>
          <p:cNvSpPr txBox="1"/>
          <p:nvPr/>
        </p:nvSpPr>
        <p:spPr>
          <a:xfrm>
            <a:off x="7648687" y="336058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hence…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4EA7-49C1-4A3C-AD24-5610DD98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Evi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dence? Does This Happen?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ED8CDD-700D-43C6-88A8-CDF1A724F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2E5E-2B81-48B5-92CA-0494FC26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953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54E4-513B-501E-7C40-79FA9FA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/>
              <a:t>tabilizing Relative Debt Good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9965-0A01-3823-0D30-75CD32FB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the absolute level of the debt would continue to increase.</a:t>
            </a:r>
          </a:p>
          <a:p>
            <a:r>
              <a:rPr lang="en-US" dirty="0"/>
              <a:t>Yes, it is probably good enough.</a:t>
            </a:r>
          </a:p>
          <a:p>
            <a:pPr lvl="1"/>
            <a:r>
              <a:rPr lang="en-US" dirty="0"/>
              <a:t>It is a reflection of the economy’s ability to support the debt.</a:t>
            </a:r>
          </a:p>
          <a:p>
            <a:pPr lvl="1"/>
            <a:r>
              <a:rPr lang="en-US" dirty="0"/>
              <a:t>Stability will avoid bond market scares.</a:t>
            </a:r>
          </a:p>
          <a:p>
            <a:r>
              <a:rPr lang="en-US" dirty="0"/>
              <a:t>More on this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F5BB-3E4F-09A6-54A0-F45EC2BA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D56F45-07DF-1128-6905-3949DAA5064A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48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of the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Prize-winners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650+ members</a:t>
            </a:r>
          </a:p>
          <a:p>
            <a:pPr lvl="1"/>
            <a:r>
              <a:rPr lang="en-US" dirty="0"/>
              <a:t>At all levels of academia and government service</a:t>
            </a:r>
          </a:p>
          <a:p>
            <a:pPr lvl="1"/>
            <a:r>
              <a:rPr lang="en-US" dirty="0"/>
              <a:t>All have a PhD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PhD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92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7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Debt Levels Due to a Future of Deficits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2023 to 2033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77270" y="1204856"/>
            <a:ext cx="8437460" cy="477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95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E24059-1C1B-2445-A2B5-ED39ED57E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20514" y="1466445"/>
            <a:ext cx="11550971" cy="4356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/system/files/2023-02/58848-Outlook.pdf</a:t>
            </a:r>
          </a:p>
        </p:txBody>
      </p:sp>
    </p:spTree>
    <p:extLst>
      <p:ext uri="{BB962C8B-B14F-4D97-AF65-F5344CB8AC3E}">
        <p14:creationId xmlns:p14="http://schemas.microsoft.com/office/powerpoint/2010/main" val="967589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97CA655E-10A6-13D2-F76F-6A42465B0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1325563"/>
            <a:ext cx="8128119" cy="465135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low, but rising – this is becoming a concern.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8% of spending in 2018.</a:t>
            </a:r>
          </a:p>
          <a:p>
            <a:pPr lvl="2"/>
            <a:r>
              <a:rPr lang="en-US" dirty="0"/>
              <a:t>22% of spending in 2048.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40%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are increasing.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be scary to….</a:t>
            </a:r>
          </a:p>
          <a:p>
            <a:pPr lvl="1"/>
            <a:r>
              <a:rPr lang="en-US" dirty="0"/>
              <a:t>International investors</a:t>
            </a:r>
          </a:p>
          <a:p>
            <a:pPr lvl="1"/>
            <a:r>
              <a:rPr lang="en-US" dirty="0"/>
              <a:t>Bond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98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pPr marL="0" indent="0">
              <a:buNone/>
            </a:pPr>
            <a:endParaRPr lang="en-US" sz="5100" dirty="0"/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20000"/>
              </a:lnSpc>
              <a:buNone/>
            </a:pPr>
            <a:r>
              <a:rPr lang="en-US" sz="4200" b="0" dirty="0"/>
              <a:t>Although no one can predict whether or when a </a:t>
            </a:r>
            <a:r>
              <a:rPr lang="en-US" sz="4200" dirty="0"/>
              <a:t>fiscal crisis </a:t>
            </a:r>
            <a:r>
              <a:rPr lang="en-US" sz="4200" b="0" dirty="0"/>
              <a:t>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32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AE9248-5BD6-A10E-9459-CAA0CF67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 we manufacture our own fiscal crisis?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251B9B-5534-B798-9F02-9CF6B2C07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A4B93-3965-702E-3E1D-5CB42B70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25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This Summer!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7302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debt limit has been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raised continually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Raising the debt limit is not about new spending;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it is about paying for previous choices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policymakers legislated.</a:t>
            </a:r>
            <a:endParaRPr lang="en-US" b="0" dirty="0">
              <a:solidFill>
                <a:srgbClr val="101010"/>
              </a:solidFill>
              <a:latin typeface="PT Serif" panose="020A0603040505020204" pitchFamily="18" charset="77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uselessness of a debt limit is exhibited by the fact that only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one other advanced country—Denmark—has a separate debt limit rule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like ours.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If debt hits the ceiling, the Treasury Department uses several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accounting gimmicks to postpone the day of reckoning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, but these typically last only a few months.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economic consequences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of a large-scale, intentional default are unknown, but predictions range from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bad to catastrophic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.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39251046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2011 &amp; 1979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2011: 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  <a:p>
            <a:pPr lvl="1"/>
            <a:endParaRPr lang="en-US" dirty="0"/>
          </a:p>
          <a:p>
            <a:r>
              <a:rPr lang="en-US" dirty="0"/>
              <a:t>The Debt Ceiling may be a very effective bargaining tool, but…</a:t>
            </a:r>
          </a:p>
          <a:p>
            <a:pPr lvl="1"/>
            <a:r>
              <a:rPr lang="en-US" dirty="0"/>
              <a:t>It is costly.</a:t>
            </a:r>
          </a:p>
          <a:p>
            <a:pPr lvl="1"/>
            <a:r>
              <a:rPr lang="en-US" dirty="0"/>
              <a:t>It is unnecessary.</a:t>
            </a:r>
          </a:p>
          <a:p>
            <a:pPr lvl="1"/>
            <a:endParaRPr lang="en-US" dirty="0"/>
          </a:p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1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A Budget Primer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17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are rising.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we must substantially reduce primary deficits.</a:t>
            </a:r>
          </a:p>
          <a:p>
            <a:pPr marL="0" indent="0">
              <a:buNone/>
            </a:pPr>
            <a:r>
              <a:rPr lang="en-US" dirty="0"/>
              <a:t>We MUST MUST MUST raise the debt ceiling.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 after the virus has been defeated.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When the house is on fire, you don’t worry about being in a drought; you just put it out.</a:t>
            </a:r>
          </a:p>
          <a:p>
            <a:pPr>
              <a:spcAft>
                <a:spcPts val="1000"/>
              </a:spcAft>
            </a:pPr>
            <a:r>
              <a:rPr lang="en-US" dirty="0"/>
              <a:t>Debt ceiling – what is it good for?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3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492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5"/>
              </a:rPr>
              <a:t>www.NEEDelegation.org/friend.php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129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E27-5A4C-5045-9828-1B79A61F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Economists’ Views on the Debt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7AE4-2113-144D-8FEF-90E5C4132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C4E6-6AF4-8645-9C44-DC5DA8D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75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A Non-Issue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335"/>
            <a:ext cx="10515600" cy="545701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analogy between household and government debt is inaccurate.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government does not have to pay back the debt.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Retirees cash in maturing bonds, which are financed with new bond issues sold to younger people.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Interest on the debt is essentially paid by the young to their parents.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When the young are old, their young will do the same for them.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gan’s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Experiment in Supply-Side Economics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cuts were supposed to be “investments.”</a:t>
            </a:r>
          </a:p>
          <a:p>
            <a:pPr lvl="1"/>
            <a:r>
              <a:rPr lang="en-US" dirty="0"/>
              <a:t>Lower marginal tax rates, and people will work more/harder and save.</a:t>
            </a:r>
          </a:p>
          <a:p>
            <a:pPr lvl="1"/>
            <a:r>
              <a:rPr lang="en-US" dirty="0"/>
              <a:t>Higher GDP will raise tax revenue to pay for the deficit.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Sadly, in 1981-89, debt rises from 25% to 40%.</a:t>
            </a:r>
          </a:p>
          <a:p>
            <a:pPr lvl="1"/>
            <a:r>
              <a:rPr lang="en-US" dirty="0"/>
              <a:t>For the first time, relative debt rises during a non-recessionary peacetime.</a:t>
            </a:r>
          </a:p>
          <a:p>
            <a:pPr lvl="1"/>
            <a:r>
              <a:rPr lang="en-US" dirty="0"/>
              <a:t>Reignites concern about debt and deficits.</a:t>
            </a:r>
          </a:p>
          <a:p>
            <a:pPr lvl="1"/>
            <a:endParaRPr lang="en-US" dirty="0"/>
          </a:p>
          <a:p>
            <a:r>
              <a:rPr lang="en-US" dirty="0"/>
              <a:t>Failed experiment?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F27B-4769-0744-9AF9-8798B96A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ditional View: Four True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E263-DDF7-7747-929F-AB2297D1D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904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Crowding out:</a:t>
            </a:r>
          </a:p>
          <a:p>
            <a:pPr lvl="1"/>
            <a:r>
              <a:rPr lang="en-US" dirty="0"/>
              <a:t>The Treasury’s borrowing needs compete with private borrowers, so debt and deficits raise interest rates.</a:t>
            </a:r>
          </a:p>
          <a:p>
            <a:r>
              <a:rPr lang="en-US" dirty="0"/>
              <a:t>Higher interest rates lead to foreign capital inflows or foreign borrowing.</a:t>
            </a:r>
          </a:p>
          <a:p>
            <a:pPr lvl="1"/>
            <a:r>
              <a:rPr lang="en-US" dirty="0"/>
              <a:t>With foreign borrowing, some of the interest on the debt goes to foreign countries.</a:t>
            </a:r>
          </a:p>
          <a:p>
            <a:r>
              <a:rPr lang="en-US" dirty="0"/>
              <a:t>Larger primary surpluses are needed to stabilize the relative debt.</a:t>
            </a:r>
          </a:p>
          <a:p>
            <a:pPr lvl="1"/>
            <a:r>
              <a:rPr lang="en-US" dirty="0"/>
              <a:t>The larger the relative debt, the bigger the needed primary surplus.</a:t>
            </a:r>
          </a:p>
          <a:p>
            <a:pPr lvl="1"/>
            <a:r>
              <a:rPr lang="en-US" dirty="0"/>
              <a:t>Thus higher taxes or programmatic outlays must be reduced.</a:t>
            </a:r>
          </a:p>
          <a:p>
            <a:r>
              <a:rPr lang="en-US" dirty="0"/>
              <a:t>Government bias toward higher inflation</a:t>
            </a:r>
          </a:p>
          <a:p>
            <a:pPr lvl="1"/>
            <a:r>
              <a:rPr lang="en-US" dirty="0"/>
              <a:t>GDP grows if either prices rise or real output rises.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1E05-4D34-414A-81AD-1242ACA6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FC71-BAF3-AE42-B231-BF7FEEA43B46}"/>
              </a:ext>
            </a:extLst>
          </p:cNvPr>
          <p:cNvSpPr txBox="1"/>
          <p:nvPr/>
        </p:nvSpPr>
        <p:spPr>
          <a:xfrm>
            <a:off x="7578536" y="6456851"/>
            <a:ext cx="377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CBO, Federal Debt: A Primer, March 2020 pp.24-5</a:t>
            </a:r>
          </a:p>
        </p:txBody>
      </p:sp>
    </p:spTree>
    <p:extLst>
      <p:ext uri="{BB962C8B-B14F-4D97-AF65-F5344CB8AC3E}">
        <p14:creationId xmlns:p14="http://schemas.microsoft.com/office/powerpoint/2010/main" val="1343554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Stabilizing relative debt, debt/GDP, requires that the growth rate in debt equal the growth rate of GDP.</a:t>
            </a:r>
          </a:p>
          <a:p>
            <a:r>
              <a:rPr lang="en-US" dirty="0"/>
              <a:t>The growth rate in debt has two parts: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growth rate in interest on the debt, or just the interest rate.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contribution due to the primary surplus (–) or deficit (+).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traditional view assumes that the interest rate on debt is greater than the growth rate of GDP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So, 2 must be negative to offset excess of 1.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i.e., debt stabilization requires a primary surplus.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4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Modern </a:t>
            </a:r>
            <a:r>
              <a:rPr lang="en-US" dirty="0"/>
              <a:t>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98971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$1,373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904859" y="6456851"/>
            <a:ext cx="2722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/publication/58888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115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B7BF6-303A-5F43-ABB9-A11F5A3577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97334" y="1198245"/>
            <a:ext cx="9397333" cy="44615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DFE6C4-A3C1-A748-ADF5-B1A855772AA0}"/>
              </a:ext>
            </a:extLst>
          </p:cNvPr>
          <p:cNvSpPr/>
          <p:nvPr/>
        </p:nvSpPr>
        <p:spPr>
          <a:xfrm>
            <a:off x="8743369" y="1656686"/>
            <a:ext cx="2226233" cy="3356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7026E529-FB93-9494-F6CA-3DBD8293B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728" y="1198245"/>
            <a:ext cx="9398938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8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41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3B3B-1CAD-4A44-8689-573E64D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in Outlays Exceeds Revenue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49B227-C685-7A46-B932-A9006AA2F5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40230"/>
            <a:ext cx="5181600" cy="3032413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0D32C-788A-0844-B375-24AFAC12E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0230"/>
            <a:ext cx="5181600" cy="36395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C18B-6DFB-7F41-B16A-3E9FDE4A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599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25563"/>
            <a:ext cx="10515600" cy="474890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Herb Stein, an expert on fiscal policy and the chairman of the Council of Economic Advisors under Richard Nixon, is famous for observing: </a:t>
            </a:r>
            <a:r>
              <a:rPr lang="en-US" sz="3200" dirty="0">
                <a:solidFill>
                  <a:srgbClr val="C00000"/>
                </a:solidFill>
              </a:rPr>
              <a:t>“If something cannot go on forever, it will stop.” </a:t>
            </a:r>
            <a:r>
              <a:rPr lang="en-US" sz="3200" dirty="0"/>
              <a:t>A rising and accelerating ratio of debt to GDP cannot go on forever.  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We have a choice largely between: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Fiscal crisis.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Reductions in the primary deficit.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B9C4-8F2C-46A9-A435-9B8CA936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Relative Debt Cannot Grow Forever, 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A6FC-E493-4E35-810B-1BDC84B4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Does it matter at what level we stabilize relative debt?</a:t>
            </a:r>
          </a:p>
          <a:p>
            <a:pPr>
              <a:spcAft>
                <a:spcPts val="1000"/>
              </a:spcAft>
            </a:pPr>
            <a:r>
              <a:rPr lang="en-US" dirty="0"/>
              <a:t>Relative debt stops growing: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when the growth of debt is less the growth in GDP (on average).</a:t>
            </a:r>
          </a:p>
          <a:p>
            <a:pPr>
              <a:spcAft>
                <a:spcPts val="1000"/>
              </a:spcAft>
            </a:pPr>
            <a:r>
              <a:rPr lang="en-US" dirty="0"/>
              <a:t>Arithmetic:  growth rate of the debt equals the interest rate plus the effect of the primary surplus or deficit.</a:t>
            </a:r>
          </a:p>
          <a:p>
            <a:pPr>
              <a:spcAft>
                <a:spcPts val="1000"/>
              </a:spcAft>
            </a:pPr>
            <a:r>
              <a:rPr lang="en-US" dirty="0"/>
              <a:t>The bigger the relative debt, the smaller the effect of the primary surplus or deficit.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836A-97B8-49CB-9865-A680116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711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B4AF-18A6-4E07-884C-E28AF144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Tak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eways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7FB6-7126-4F2C-A772-FCD989AD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the virus is defeated, some combination of spending cuts and tax increases must be enacted.</a:t>
            </a:r>
          </a:p>
          <a:p>
            <a:pPr>
              <a:spcAft>
                <a:spcPts val="1000"/>
              </a:spcAft>
            </a:pPr>
            <a:r>
              <a:rPr lang="en-US" dirty="0"/>
              <a:t>The particular combination of spending cuts and revenue increases is a political question.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crises.  </a:t>
            </a:r>
          </a:p>
          <a:p>
            <a:r>
              <a:rPr lang="en-US" dirty="0"/>
              <a:t>Given the fiscal challenges of an aging population and climate change, it is better to do this sooner rather than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384E-035D-4303-A6B3-256D99B1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83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A7EE-4743-A345-BEF2-7F91773C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Are</a:t>
            </a:r>
            <a:r>
              <a:rPr lang="en-US" dirty="0"/>
              <a:t> There Reasons to Wait?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132F-2A67-D54B-943A-BEFA62A0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little evidence of:</a:t>
            </a:r>
          </a:p>
          <a:p>
            <a:pPr lvl="1"/>
            <a:r>
              <a:rPr lang="en-US" dirty="0"/>
              <a:t>Crowding out</a:t>
            </a:r>
          </a:p>
          <a:p>
            <a:pPr lvl="1"/>
            <a:r>
              <a:rPr lang="en-US" dirty="0"/>
              <a:t>Inflationary impact</a:t>
            </a:r>
          </a:p>
          <a:p>
            <a:r>
              <a:rPr lang="en-US" dirty="0"/>
              <a:t>Uncertainty about the future</a:t>
            </a:r>
          </a:p>
          <a:p>
            <a:pPr lvl="1"/>
            <a:r>
              <a:rPr lang="en-US" dirty="0"/>
              <a:t>Economic growth might render action today unnecessary.</a:t>
            </a:r>
          </a:p>
          <a:p>
            <a:r>
              <a:rPr lang="en-US" dirty="0"/>
              <a:t>There are a great many investments to be made by the govt.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Education </a:t>
            </a:r>
          </a:p>
          <a:p>
            <a:pPr lvl="1"/>
            <a:r>
              <a:rPr lang="en-US" dirty="0"/>
              <a:t>Much, much more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3FF27-8D39-A949-A008-EFFECA5B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BE51-A350-F0A0-BE58-433F4C39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There is More to The Budget!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01D15FD1-24B4-1DB5-DAAE-02647A9C0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104" y="1160555"/>
            <a:ext cx="10389696" cy="47604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6B2CC-618B-4F8F-4D32-2584A83D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1E40F-1256-80E1-DF21-89CDC15E0A65}"/>
              </a:ext>
            </a:extLst>
          </p:cNvPr>
          <p:cNvSpPr/>
          <p:nvPr/>
        </p:nvSpPr>
        <p:spPr>
          <a:xfrm>
            <a:off x="8261873" y="1721224"/>
            <a:ext cx="3238052" cy="41997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AE2BA-1934-B871-93BC-9E49DC631EC2}"/>
              </a:ext>
            </a:extLst>
          </p:cNvPr>
          <p:cNvSpPr txBox="1"/>
          <p:nvPr/>
        </p:nvSpPr>
        <p:spPr>
          <a:xfrm>
            <a:off x="6852755" y="6456851"/>
            <a:ext cx="464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/system/files/2023-02/58848-Outlook.pdf</a:t>
            </a:r>
          </a:p>
        </p:txBody>
      </p:sp>
    </p:spTree>
    <p:extLst>
      <p:ext uri="{BB962C8B-B14F-4D97-AF65-F5344CB8AC3E}">
        <p14:creationId xmlns:p14="http://schemas.microsoft.com/office/powerpoint/2010/main" val="2157458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9022ACCB-6447-B94C-94AB-ABED3F4C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565" y="1510145"/>
            <a:ext cx="10912870" cy="44597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458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3711C-F9F1-1A43-95E9-368403F8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7D3A3877-5814-2D40-BEE6-C4A6E656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17" y="262649"/>
            <a:ext cx="8148460" cy="5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08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AF0A-9058-2042-A147-826FD61F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re Are Other (Bad/Costly)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1240-C6A3-AA42-8BCC-EBDB2BA1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repression</a:t>
            </a:r>
          </a:p>
          <a:p>
            <a:pPr lvl="1"/>
            <a:r>
              <a:rPr lang="en-US" dirty="0"/>
              <a:t>Using regulation to force down interest rates.</a:t>
            </a:r>
          </a:p>
          <a:p>
            <a:r>
              <a:rPr lang="en-US" dirty="0"/>
              <a:t>Paying the interest by printing money.</a:t>
            </a:r>
          </a:p>
          <a:p>
            <a:pPr lvl="1"/>
            <a:r>
              <a:rPr lang="en-US" dirty="0"/>
              <a:t>Risks inflation, hyper or otherwise.</a:t>
            </a:r>
          </a:p>
          <a:p>
            <a:r>
              <a:rPr lang="en-US" dirty="0"/>
              <a:t>Or defaulting on the debt.</a:t>
            </a:r>
          </a:p>
          <a:p>
            <a:pPr lvl="1"/>
            <a:r>
              <a:rPr lang="en-US" dirty="0"/>
              <a:t>This will forever raise the cost of government borrowing.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8D692-44D2-4140-94A2-0F57DABF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08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DD89-9A57-8544-BDD5-C28963B6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The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09B4-A77C-2B4C-8D41-B8F8DF43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jury is out (sort of) on the debt.</a:t>
            </a:r>
          </a:p>
          <a:p>
            <a:pPr>
              <a:spcAft>
                <a:spcPts val="1000"/>
              </a:spcAft>
            </a:pPr>
            <a:r>
              <a:rPr lang="en-US" dirty="0"/>
              <a:t>Conventional wisdom is being challenged: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Previously: inflationary and crowd out private investment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New assertion: these things don’t matter for a country that can borrow in its own currency.</a:t>
            </a:r>
          </a:p>
          <a:p>
            <a:pPr>
              <a:spcAft>
                <a:spcPts val="1000"/>
              </a:spcAft>
            </a:pPr>
            <a:r>
              <a:rPr lang="en-US" dirty="0"/>
              <a:t>Upshot?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is a policy choice. 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is to rein in the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may lead to slower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D635-518C-FC47-8102-E02AECC0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Rising debt reduces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Deficits and debt raise aggregate demand.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Direct government spending.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Lower taxes lead households to spend more.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To offset this increase in demand, the Fed has to raise interest rates, reducing investment and future GDP.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By causing interest rates to rise: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debt and deficits </a:t>
            </a:r>
            <a:r>
              <a:rPr lang="en-US" i="1" u="sng" dirty="0"/>
              <a:t>“crowd out”  investment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1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B3-2FDA-4A0C-93CB-418EE958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International Appetite for US Treasuries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D430EB-9DDF-4CD9-8294-E1532FB16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87D0-51EB-4C60-A9B4-1325434D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0746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D91F-9A1A-4FA1-91A7-36DD84A0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5:  The International Dimension to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3644-56C8-4430-9A20-21AC411C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437"/>
            <a:ext cx="10515600" cy="474063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Interest on foreign-held debt reduces US residents’ welfare.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Interest payments go to other countries.</a:t>
            </a:r>
          </a:p>
          <a:p>
            <a:pPr>
              <a:spcAft>
                <a:spcPts val="1000"/>
              </a:spcAft>
            </a:pPr>
            <a:r>
              <a:rPr lang="en-US" dirty="0"/>
              <a:t>When the Fed raises interest rates, the exchange rate of the dollar rises, causing: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Increases in the trade deficit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Foreign borrowing.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Sharp increases in interest rates and the cost of imports raises the possibility of a fiscal crisis or a “run on the dollar.”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1D5B8-3434-4296-9F8C-46E8006E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19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2C22-44CB-6E4C-806E-F9CCDFE6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neral Agreement Among Economists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7D7B4C2-C783-CE49-814D-0FEEB76C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2466"/>
            <a:ext cx="9601200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C57DE-F3DE-9244-A26D-CBC33CC8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7091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F1C0-E2CF-8A4B-876F-889899D7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and Investment Flows Balance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96E7-6406-724D-96A3-989833CE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E0A30-3637-874C-9270-CE59A920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57" y="1026592"/>
            <a:ext cx="8406285" cy="52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938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 1–2: The Dog That Didn’t Bark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3E124-EA70-438B-A7DF-C12722F2A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7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A67D-CDA4-0AC3-0B5D-14C3B1B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6" y="147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Tax Expenditures?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DF94F808-5F03-9405-6512-020127E69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440" y="979343"/>
            <a:ext cx="9643359" cy="5213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962F-F1BE-2738-803D-081F8948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34C96-ED4F-C24E-D9E8-9336D4B612DF}"/>
              </a:ext>
            </a:extLst>
          </p:cNvPr>
          <p:cNvSpPr txBox="1"/>
          <p:nvPr/>
        </p:nvSpPr>
        <p:spPr>
          <a:xfrm>
            <a:off x="6297562" y="6456851"/>
            <a:ext cx="5282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/Chart-Archive/0199_distribution_tax_expenditures</a:t>
            </a:r>
          </a:p>
        </p:txBody>
      </p:sp>
    </p:spTree>
    <p:extLst>
      <p:ext uri="{BB962C8B-B14F-4D97-AF65-F5344CB8AC3E}">
        <p14:creationId xmlns:p14="http://schemas.microsoft.com/office/powerpoint/2010/main" val="28687008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Rising debt reduces budgetary options.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More debt means higher interest costs.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Therefore, greater relative debt: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requires a bigger primary surplus to stabilize the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Larger primary surplus means either higher tax rates or less government spending:  </a:t>
            </a:r>
          </a:p>
          <a:p>
            <a:pPr lvl="2">
              <a:spcAft>
                <a:spcPts val="1000"/>
              </a:spcAft>
            </a:pPr>
            <a:r>
              <a:rPr lang="en-US" i="1" u="sng" dirty="0"/>
              <a:t>“crowding out” of outlays and/or tax cuts.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3: No Primary Surplus Since 2007!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054" y="1317875"/>
            <a:ext cx="11069220" cy="4463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8DE5E-3768-4F6B-BD66-AB89C44D4D42}"/>
              </a:ext>
            </a:extLst>
          </p:cNvPr>
          <p:cNvSpPr txBox="1"/>
          <p:nvPr/>
        </p:nvSpPr>
        <p:spPr>
          <a:xfrm>
            <a:off x="6743764" y="5995186"/>
            <a:ext cx="481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graph was done before Covid-19</a:t>
            </a:r>
          </a:p>
        </p:txBody>
      </p:sp>
    </p:spTree>
    <p:extLst>
      <p:ext uri="{BB962C8B-B14F-4D97-AF65-F5344CB8AC3E}">
        <p14:creationId xmlns:p14="http://schemas.microsoft.com/office/powerpoint/2010/main" val="399578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97F0-F3EC-D544-A3F7-25487386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 4: Anybody See Any Inflation?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C065E0-8616-F649-A322-308576384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0817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75ED1-683E-1E4E-9C8B-10120D1D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7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Now: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859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45314</TotalTime>
  <Words>3868</Words>
  <Application>Microsoft Macintosh PowerPoint</Application>
  <PresentationFormat>Widescreen</PresentationFormat>
  <Paragraphs>583</Paragraphs>
  <Slides>82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Calibri</vt:lpstr>
      <vt:lpstr>Courier New</vt:lpstr>
      <vt:lpstr>PT Serif</vt:lpstr>
      <vt:lpstr>Custom Design</vt:lpstr>
      <vt:lpstr>PowerPoint Presentation</vt:lpstr>
      <vt:lpstr> National Economic Education Delegation</vt:lpstr>
      <vt:lpstr>Who Are We?</vt:lpstr>
      <vt:lpstr>Credits and Disclaimer</vt:lpstr>
      <vt:lpstr>First: A Budget Primer</vt:lpstr>
      <vt:lpstr>What Does the US Govt. Budget Look Like?</vt:lpstr>
      <vt:lpstr>But There is More to The Budget!</vt:lpstr>
      <vt:lpstr>What Are Tax Expenditures?</vt:lpstr>
      <vt:lpstr>And Now: The Debt</vt:lpstr>
      <vt:lpstr>Debt vs. Deficit</vt:lpstr>
      <vt:lpstr>Of Debt, Deficits, and Surpluses</vt:lpstr>
      <vt:lpstr> How Does the US Government Borrow?</vt:lpstr>
      <vt:lpstr> A Breakdown of Total Federal Debt, 2020</vt:lpstr>
      <vt:lpstr>Who Holds Debt to Foreigners, 11/22</vt:lpstr>
      <vt:lpstr>Why Do Foreign Investors Buy US Treasuries?</vt:lpstr>
      <vt:lpstr>PowerPoint Presentation</vt:lpstr>
      <vt:lpstr>Trends in US Debt Over Time</vt:lpstr>
      <vt:lpstr>Not All Debt Is Created Equal </vt:lpstr>
      <vt:lpstr>Two Measures of the Debt</vt:lpstr>
      <vt:lpstr>The All-Important Relative Debt</vt:lpstr>
      <vt:lpstr>Two Measures of RELATIVE Debt</vt:lpstr>
      <vt:lpstr>Key Points About US Relative Debt</vt:lpstr>
      <vt:lpstr> Debt Dynamics</vt:lpstr>
      <vt:lpstr>An Almost Free Lunch</vt:lpstr>
      <vt:lpstr> Evidence? Does This Happen?</vt:lpstr>
      <vt:lpstr>Is Stabilizing Relative Debt Good Enough?</vt:lpstr>
      <vt:lpstr>But Let’s Think About Today</vt:lpstr>
      <vt:lpstr>Why Has the Federal Debt Risen So Much?</vt:lpstr>
      <vt:lpstr>Tax Cuts Have Driven The Debt Increases</vt:lpstr>
      <vt:lpstr>Now Let’s Think About Today and the Future</vt:lpstr>
      <vt:lpstr>Rising Debt Levels Due to a Future of Deficits</vt:lpstr>
      <vt:lpstr>Spending to Grow Much Faster Than Revenue</vt:lpstr>
      <vt:lpstr>Two Measures of the Deficit</vt:lpstr>
      <vt:lpstr>Interest Will Grow as a Share of the Deficit</vt:lpstr>
      <vt:lpstr>What Are the Primary Drivers Going Forward?</vt:lpstr>
      <vt:lpstr>How to Think About the Debt</vt:lpstr>
      <vt:lpstr>Perspectives on Increased Debt</vt:lpstr>
      <vt:lpstr>Is The Debt a Problem Today?</vt:lpstr>
      <vt:lpstr>Not All Borrowing Is Bad!</vt:lpstr>
      <vt:lpstr>So, Why Worry About it?</vt:lpstr>
      <vt:lpstr>So, Why Worry About It?</vt:lpstr>
      <vt:lpstr>Growth in Relative Debt</vt:lpstr>
      <vt:lpstr>Fiscal Crisis, or a Run on the Dollar</vt:lpstr>
      <vt:lpstr>What Is a Fiscal Crisis?</vt:lpstr>
      <vt:lpstr>The Key: Stabilization of Relative Debt</vt:lpstr>
      <vt:lpstr>Shall we manufacture our own fiscal crisis?</vt:lpstr>
      <vt:lpstr>Existential Threat: Coming This Summer!</vt:lpstr>
      <vt:lpstr>5 Things to Know about the Debt Ceiling</vt:lpstr>
      <vt:lpstr>Lessons from 2011 &amp; 1979</vt:lpstr>
      <vt:lpstr>Bottom Line:  We Need to Worry about  the Debt</vt:lpstr>
      <vt:lpstr>Bottom-Line Takeaways</vt:lpstr>
      <vt:lpstr>Bottom Line</vt:lpstr>
      <vt:lpstr> Thank you!</vt:lpstr>
      <vt:lpstr>Economists’ Views on the Debt Evolve</vt:lpstr>
      <vt:lpstr>Traditional View: A Non-Issue</vt:lpstr>
      <vt:lpstr>Reagan’s Experiment in Supply-Side Economics</vt:lpstr>
      <vt:lpstr>Traditional View: Four True Costs</vt:lpstr>
      <vt:lpstr>What the Traditional View Got Wrong</vt:lpstr>
      <vt:lpstr>Maybe Debt Isn’t a Problem After All: MMT</vt:lpstr>
      <vt:lpstr>MMT’s Free Lunch</vt:lpstr>
      <vt:lpstr>Why Has the Federal Debt Risen So Much?</vt:lpstr>
      <vt:lpstr>Why Has the Federal Debt Risen So Much?</vt:lpstr>
      <vt:lpstr>Growth in Outlays Exceeds Revenue</vt:lpstr>
      <vt:lpstr>Bottom-Line Takeaways</vt:lpstr>
      <vt:lpstr>OK: Relative Debt Cannot Grow Forever, But</vt:lpstr>
      <vt:lpstr>Other Countries Have Higher Debt Levels</vt:lpstr>
      <vt:lpstr>Takeways (Continued)</vt:lpstr>
      <vt:lpstr>Bottom Line</vt:lpstr>
      <vt:lpstr>Are There Reasons to Wait?</vt:lpstr>
      <vt:lpstr>What Are the Primary Drivers Going Forward?</vt:lpstr>
      <vt:lpstr>PowerPoint Presentation</vt:lpstr>
      <vt:lpstr> There Are Other (Bad/Costly) Solutions</vt:lpstr>
      <vt:lpstr> Summary: The Debt</vt:lpstr>
      <vt:lpstr>Traditional View: Cost 1</vt:lpstr>
      <vt:lpstr>The International Appetite for US Treasuries</vt:lpstr>
      <vt:lpstr>2005:  The International Dimension to Debt</vt:lpstr>
      <vt:lpstr>General Agreement Among Economists</vt:lpstr>
      <vt:lpstr>Trade and Investment Flows Balance Out</vt:lpstr>
      <vt:lpstr>Costs 1–2: The Dog That Didn’t Bark</vt:lpstr>
      <vt:lpstr>Traditional View: Cost 3</vt:lpstr>
      <vt:lpstr>Cost 3: No Primary Surplus Since 2007!</vt:lpstr>
      <vt:lpstr>Cost 4: Anybody See Any Inflation?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297</cp:revision>
  <cp:lastPrinted>2023-04-07T01:02:03Z</cp:lastPrinted>
  <dcterms:created xsi:type="dcterms:W3CDTF">2017-05-03T22:30:38Z</dcterms:created>
  <dcterms:modified xsi:type="dcterms:W3CDTF">2023-04-07T01:02:14Z</dcterms:modified>
</cp:coreProperties>
</file>