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5"/>
  </p:notesMasterIdLst>
  <p:sldIdLst>
    <p:sldId id="4536" r:id="rId2"/>
    <p:sldId id="4084" r:id="rId3"/>
    <p:sldId id="4154" r:id="rId4"/>
    <p:sldId id="4378" r:id="rId5"/>
    <p:sldId id="4401" r:id="rId6"/>
    <p:sldId id="4389" r:id="rId7"/>
    <p:sldId id="4386" r:id="rId8"/>
    <p:sldId id="4387" r:id="rId9"/>
    <p:sldId id="4388" r:id="rId10"/>
    <p:sldId id="4390" r:id="rId11"/>
    <p:sldId id="4391" r:id="rId12"/>
    <p:sldId id="4392" r:id="rId13"/>
    <p:sldId id="4393" r:id="rId14"/>
    <p:sldId id="4394" r:id="rId15"/>
    <p:sldId id="4395" r:id="rId16"/>
    <p:sldId id="4396" r:id="rId17"/>
    <p:sldId id="4397" r:id="rId18"/>
    <p:sldId id="4128" r:id="rId19"/>
    <p:sldId id="4403" r:id="rId20"/>
    <p:sldId id="4426" r:id="rId21"/>
    <p:sldId id="4425" r:id="rId22"/>
    <p:sldId id="4410" r:id="rId23"/>
    <p:sldId id="4404" r:id="rId24"/>
    <p:sldId id="4474" r:id="rId25"/>
    <p:sldId id="4407" r:id="rId26"/>
    <p:sldId id="4405" r:id="rId27"/>
    <p:sldId id="4380" r:id="rId28"/>
    <p:sldId id="4381" r:id="rId29"/>
    <p:sldId id="4408" r:id="rId30"/>
    <p:sldId id="4406" r:id="rId31"/>
    <p:sldId id="4427" r:id="rId32"/>
    <p:sldId id="4377" r:id="rId33"/>
    <p:sldId id="4411" r:id="rId34"/>
    <p:sldId id="4409" r:id="rId35"/>
    <p:sldId id="4412" r:id="rId36"/>
    <p:sldId id="4413" r:id="rId37"/>
    <p:sldId id="4414" r:id="rId38"/>
    <p:sldId id="4415" r:id="rId39"/>
    <p:sldId id="4416" r:id="rId40"/>
    <p:sldId id="4417" r:id="rId41"/>
    <p:sldId id="4538" r:id="rId42"/>
    <p:sldId id="4428" r:id="rId43"/>
    <p:sldId id="4418" r:id="rId44"/>
    <p:sldId id="4422" r:id="rId45"/>
    <p:sldId id="4419" r:id="rId46"/>
    <p:sldId id="4421" r:id="rId47"/>
    <p:sldId id="4423" r:id="rId48"/>
    <p:sldId id="4424" r:id="rId49"/>
    <p:sldId id="4537" r:id="rId50"/>
    <p:sldId id="4430" r:id="rId51"/>
    <p:sldId id="4431" r:id="rId52"/>
    <p:sldId id="4432" r:id="rId53"/>
    <p:sldId id="4436" r:id="rId54"/>
    <p:sldId id="4437" r:id="rId55"/>
    <p:sldId id="4438" r:id="rId56"/>
    <p:sldId id="4439" r:id="rId57"/>
    <p:sldId id="4440" r:id="rId58"/>
    <p:sldId id="4433" r:id="rId59"/>
    <p:sldId id="4441" r:id="rId60"/>
    <p:sldId id="4442" r:id="rId61"/>
    <p:sldId id="4443" r:id="rId62"/>
    <p:sldId id="4444" r:id="rId63"/>
    <p:sldId id="4445" r:id="rId64"/>
    <p:sldId id="4446" r:id="rId65"/>
    <p:sldId id="4454" r:id="rId66"/>
    <p:sldId id="4456" r:id="rId67"/>
    <p:sldId id="4447" r:id="rId68"/>
    <p:sldId id="4448" r:id="rId69"/>
    <p:sldId id="4457" r:id="rId70"/>
    <p:sldId id="4449" r:id="rId71"/>
    <p:sldId id="4458" r:id="rId72"/>
    <p:sldId id="4450" r:id="rId73"/>
    <p:sldId id="4459" r:id="rId74"/>
    <p:sldId id="4460" r:id="rId75"/>
    <p:sldId id="4451" r:id="rId76"/>
    <p:sldId id="4461" r:id="rId77"/>
    <p:sldId id="4452" r:id="rId78"/>
    <p:sldId id="4462" r:id="rId79"/>
    <p:sldId id="4463" r:id="rId80"/>
    <p:sldId id="4453" r:id="rId81"/>
    <p:sldId id="4464" r:id="rId82"/>
    <p:sldId id="4465" r:id="rId83"/>
    <p:sldId id="4466" r:id="rId84"/>
    <p:sldId id="4467" r:id="rId85"/>
    <p:sldId id="4468" r:id="rId86"/>
    <p:sldId id="4470" r:id="rId87"/>
    <p:sldId id="4471" r:id="rId88"/>
    <p:sldId id="4469" r:id="rId89"/>
    <p:sldId id="4472" r:id="rId90"/>
    <p:sldId id="4473" r:id="rId91"/>
    <p:sldId id="4376" r:id="rId92"/>
    <p:sldId id="4429" r:id="rId93"/>
    <p:sldId id="411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1424"/>
  </p:normalViewPr>
  <p:slideViewPr>
    <p:cSldViewPr snapToGrid="0" snapToObjects="1">
      <p:cViewPr>
        <p:scale>
          <a:sx n="79" d="100"/>
          <a:sy n="79" d="100"/>
        </p:scale>
        <p:origin x="752" y="7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how-china-swallowed-the-wto-1509551308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world+bank+bad&amp;tbm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=2ahUKEwj_56CJxL6BAxUIJtAFHWb2DkgQ2-cCegQIABAA&amp;oq=</a:t>
            </a:r>
            <a:r>
              <a:rPr lang="en-US" dirty="0" err="1"/>
              <a:t>world+bank+bad&amp;gs_lcp</a:t>
            </a:r>
            <a:r>
              <a:rPr lang="en-US" dirty="0"/>
              <a:t>=CgNpbWcQAzIHCAAQGBCABDoFCAAQgAQ6BggAEAcQHjoICAAQCBAHEB5QvghY7jhgmUdoAHAAeACAAX6IAZ4IkgEDOC4zmAEAoAEBqgELZ3dzLXdpei1pbWfAAQE&amp;sclient=</a:t>
            </a:r>
            <a:r>
              <a:rPr lang="en-US" dirty="0" err="1"/>
              <a:t>img&amp;ei</a:t>
            </a:r>
            <a:r>
              <a:rPr lang="en-US" dirty="0"/>
              <a:t>=g7INZb-aI4jMwN4P5uy7wAQ&amp;bih=652&amp;biw=1398&amp;rlz=1C5GCEM_enUS993US993#imgrc=b0LR28pjgCP12M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/2019/11/28/opinion/</a:t>
            </a:r>
            <a:r>
              <a:rPr lang="en-US" dirty="0" err="1"/>
              <a:t>seattle</a:t>
            </a:r>
            <a:r>
              <a:rPr lang="en-US" dirty="0"/>
              <a:t>-world-trade-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natlib.govt.nz</a:t>
            </a:r>
            <a:r>
              <a:rPr lang="en-US" dirty="0"/>
              <a:t>/records/23054047?search%5Bi%5D%5Bsubject_authority_id%5D=-64352&amp;search%5Bpath%5D=items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https://world101.cfr.org/understanding-international-system/global-governance/what-world-trade-organization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course slides.  Don’t know </a:t>
            </a:r>
            <a:r>
              <a:rPr lang="en-US"/>
              <a:t>where 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/content/security-council-members</a:t>
            </a:r>
          </a:p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/content/presidency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unsceb.org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Fagan, Moira, “People across 24 countries continue to view UN favorably,” Pew Research Center, August 31, 2023.</a:t>
            </a:r>
          </a:p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/short-reads/2023/08/31/people-across-24-countries-continue-to-view-un-favorably/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betterworldcampaign.org</a:t>
            </a:r>
            <a:r>
              <a:rPr lang="en-US" dirty="0"/>
              <a:t>/us-funding-for-the-un/un-budget-formula#:~:text=There%20are%20two%20main%20budgets,of%20global%20gross%20national%20income.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/world/2015/</a:t>
            </a:r>
            <a:r>
              <a:rPr lang="en-US" dirty="0" err="1"/>
              <a:t>sep</a:t>
            </a:r>
            <a:r>
              <a:rPr lang="en-US" dirty="0"/>
              <a:t>/07/what-has-the-un-achieved-united-nations</a:t>
            </a:r>
          </a:p>
          <a:p>
            <a:r>
              <a:rPr lang="en-US" dirty="0"/>
              <a:t>These data seem to be adjusted for inflations, as article says “Even accounting for inflation, annual UN expenditure is 40 times higher than it was in the early 1950s.”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howmuch.net</a:t>
            </a:r>
            <a:r>
              <a:rPr lang="en-US" dirty="0"/>
              <a:t>/articles/united-nations-budget-contributions-by-country-2019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2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www.chinadaily.com.cn</a:t>
            </a:r>
            <a:r>
              <a:rPr lang="en-US" dirty="0"/>
              <a:t>/</a:t>
            </a:r>
            <a:r>
              <a:rPr lang="en-US" dirty="0" err="1"/>
              <a:t>bizchina</a:t>
            </a:r>
            <a:r>
              <a:rPr lang="en-US" dirty="0"/>
              <a:t>/2009-05/14/content_7775618.htm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8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/When-has-the-United-Nations-been-less-than-effective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2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www.developmentaid.org</a:t>
            </a:r>
            <a:r>
              <a:rPr lang="en-US" dirty="0"/>
              <a:t>/news-stream/post/124249/doing-business-with-the-world-bank-2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www.globalislander.com</a:t>
            </a:r>
            <a:r>
              <a:rPr lang="en-US" dirty="0"/>
              <a:t>/2012/10/the-world-bank-</a:t>
            </a:r>
            <a:r>
              <a:rPr lang="en-US" dirty="0" err="1"/>
              <a:t>group.html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9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1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thewto_e</a:t>
            </a:r>
            <a:r>
              <a:rPr lang="en-US" dirty="0"/>
              <a:t>/</a:t>
            </a:r>
            <a:r>
              <a:rPr lang="en-US" dirty="0" err="1"/>
              <a:t>thewto_e.htm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5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6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Schlesinger, Jacob M., “How China Swallowed the WTO,”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Wall Street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November 2, 2017.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https://www.wsj.com/articles/how-china-swallowed-the-wto-1509551308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/content/2219e65d-19a6-4da3-a5d0-192300775e64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www.drishtiias.com</a:t>
            </a:r>
            <a:r>
              <a:rPr lang="en-US" dirty="0"/>
              <a:t>/daily-updates/daily-news-analysis/g20-map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13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unctad.org</a:t>
            </a:r>
            <a:r>
              <a:rPr lang="en-US" dirty="0"/>
              <a:t>/about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28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/money/development-bank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/2016/03/20/opinion/</a:t>
            </a:r>
            <a:r>
              <a:rPr lang="en-US" dirty="0" err="1"/>
              <a:t>sunday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-love-the-un-but-it-is-</a:t>
            </a:r>
            <a:r>
              <a:rPr lang="en-US" dirty="0" err="1"/>
              <a:t>failing.html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62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82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4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4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91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95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36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www.cato.org</a:t>
            </a:r>
            <a:r>
              <a:rPr lang="en-US" dirty="0"/>
              <a:t>/blog/international-monetary-fund-accidentally-provides-strong-evidence-laffer-curve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jamaica-gleaner.com</a:t>
            </a:r>
            <a:r>
              <a:rPr lang="en-US" dirty="0"/>
              <a:t>/gleaner/20120930/focus/focus1.html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www.pbp.ie</a:t>
            </a:r>
            <a:r>
              <a:rPr lang="en-US" dirty="0"/>
              <a:t>/eu-imf-shock-therapy-will-make-a-bad-situation-worse-remove-last-semblance-of-democracy/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libcom.org</a:t>
            </a:r>
            <a:r>
              <a:rPr lang="en-US" dirty="0"/>
              <a:t>/article/more-bad-news-world-bank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america.aljazeera.com</a:t>
            </a:r>
            <a:r>
              <a:rPr lang="en-US" dirty="0"/>
              <a:t>/opinions/2015/7/the-world-bank-has-an-accountability-</a:t>
            </a:r>
            <a:r>
              <a:rPr lang="en-US" dirty="0" err="1"/>
              <a:t>problem.html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American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hip sinking in water&#10;&#10;Description automatically generated">
            <a:extLst>
              <a:ext uri="{FF2B5EF4-FFF2-40B4-BE49-F238E27FC236}">
                <a16:creationId xmlns:a16="http://schemas.microsoft.com/office/drawing/2014/main" id="{B1FF68BD-A22C-AC4D-1C12-674D787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87" y="643466"/>
            <a:ext cx="7657825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B74E4-9837-1196-7CD8-29E837E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100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C0C27077-485C-D83E-6BF1-66CF8180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0" y="895349"/>
            <a:ext cx="7705940" cy="5124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C2C3AC-4D44-B58B-0573-69774E04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&amp; World Bank</a:t>
            </a:r>
          </a:p>
        </p:txBody>
      </p:sp>
    </p:spTree>
    <p:extLst>
      <p:ext uri="{BB962C8B-B14F-4D97-AF65-F5344CB8AC3E}">
        <p14:creationId xmlns:p14="http://schemas.microsoft.com/office/powerpoint/2010/main" val="27381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7FB4EC-3D96-DCD3-EB73-C85D0925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95" y="643466"/>
            <a:ext cx="880801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1AF83-474A-9005-D62B-3CD1BB7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283294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EBB62-F898-5383-0E70-D61C8DE0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12" y="643466"/>
            <a:ext cx="92083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8C3A7-3A56-1CEC-0966-CB6FFB94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179964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BA45186-E478-5814-431F-9E0D1F9D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B3BED-8C65-2B56-B4E9-C3B95F09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5719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anta claus&#10;&#10;Description automatically generated">
            <a:extLst>
              <a:ext uri="{FF2B5EF4-FFF2-40B4-BE49-F238E27FC236}">
                <a16:creationId xmlns:a16="http://schemas.microsoft.com/office/drawing/2014/main" id="{60230789-4CD0-CADD-6856-A5546A18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12" y="643466"/>
            <a:ext cx="71195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4C7DD-3D9C-DC8C-BB97-C1D0218B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1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olice officers holding a sign&#10;&#10;Description automatically generated">
            <a:extLst>
              <a:ext uri="{FF2B5EF4-FFF2-40B4-BE49-F238E27FC236}">
                <a16:creationId xmlns:a16="http://schemas.microsoft.com/office/drawing/2014/main" id="{3FB31F89-2A3C-B6D0-94D0-3CA7C974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6" b="-1"/>
          <a:stretch/>
        </p:blipFill>
        <p:spPr>
          <a:xfrm>
            <a:off x="1143000" y="990600"/>
            <a:ext cx="10058400" cy="51534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2B137-0311-BC9F-FA5B-B01D9B6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58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4B4B7-3442-70DD-5257-F4794094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1260"/>
            <a:ext cx="7772400" cy="4955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B20D9A-68C3-281D-F4CC-4EAF537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4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Four Main Institutions </a:t>
            </a:r>
          </a:p>
          <a:p>
            <a:pPr lvl="1"/>
            <a:r>
              <a:rPr lang="en-US" dirty="0"/>
              <a:t>Compared</a:t>
            </a:r>
          </a:p>
          <a:p>
            <a:pPr lvl="1"/>
            <a:r>
              <a:rPr lang="en-US" dirty="0"/>
              <a:t>Individually</a:t>
            </a:r>
          </a:p>
          <a:p>
            <a:pPr lvl="2"/>
            <a:r>
              <a:rPr lang="en-US" dirty="0"/>
              <a:t>United Nations</a:t>
            </a:r>
          </a:p>
          <a:p>
            <a:pPr lvl="2"/>
            <a:r>
              <a:rPr lang="en-US" dirty="0"/>
              <a:t>International Monetary Fund</a:t>
            </a:r>
          </a:p>
          <a:p>
            <a:pPr lvl="2"/>
            <a:r>
              <a:rPr lang="en-US" dirty="0"/>
              <a:t>World Bank</a:t>
            </a:r>
          </a:p>
          <a:p>
            <a:pPr lvl="2"/>
            <a:r>
              <a:rPr lang="en-US" dirty="0"/>
              <a:t>World Trade Organization</a:t>
            </a:r>
          </a:p>
          <a:p>
            <a:r>
              <a:rPr lang="en-US" dirty="0"/>
              <a:t>Other Institutions</a:t>
            </a:r>
          </a:p>
          <a:p>
            <a:r>
              <a:rPr lang="en-US" dirty="0"/>
              <a:t>Economic Groupings of Countries</a:t>
            </a:r>
          </a:p>
          <a:p>
            <a:pPr lvl="1"/>
            <a:r>
              <a:rPr lang="en-US" dirty="0"/>
              <a:t>Free Trade Agreements and Customs Unions</a:t>
            </a:r>
          </a:p>
          <a:p>
            <a:pPr lvl="1"/>
            <a:r>
              <a:rPr lang="en-US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BA34BD-1822-EA98-93A8-10827A2BA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1828800"/>
          <a:ext cx="9982202" cy="23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524090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83578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7486548"/>
                    </a:ext>
                  </a:extLst>
                </a:gridCol>
                <a:gridCol w="607534">
                  <a:extLst>
                    <a:ext uri="{9D8B030D-6E8A-4147-A177-3AD203B41FA5}">
                      <a16:colId xmlns:a16="http://schemas.microsoft.com/office/drawing/2014/main" val="4267532475"/>
                    </a:ext>
                  </a:extLst>
                </a:gridCol>
                <a:gridCol w="1830866">
                  <a:extLst>
                    <a:ext uri="{9D8B030D-6E8A-4147-A177-3AD203B41FA5}">
                      <a16:colId xmlns:a16="http://schemas.microsoft.com/office/drawing/2014/main" val="2068281562"/>
                    </a:ext>
                  </a:extLst>
                </a:gridCol>
                <a:gridCol w="532368">
                  <a:extLst>
                    <a:ext uri="{9D8B030D-6E8A-4147-A177-3AD203B41FA5}">
                      <a16:colId xmlns:a16="http://schemas.microsoft.com/office/drawing/2014/main" val="283020139"/>
                    </a:ext>
                  </a:extLst>
                </a:gridCol>
                <a:gridCol w="2363234">
                  <a:extLst>
                    <a:ext uri="{9D8B030D-6E8A-4147-A177-3AD203B41FA5}">
                      <a16:colId xmlns:a16="http://schemas.microsoft.com/office/drawing/2014/main" val="3992268642"/>
                    </a:ext>
                  </a:extLst>
                </a:gridCol>
              </a:tblGrid>
              <a:tr h="2032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Economic Institutions Compared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45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Members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Budget $ mil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Employees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from Countries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392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125,436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380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1074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World Bank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2,851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18,946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438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WTO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Over 600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Around 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7512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DB9F-0524-0717-D46C-0941339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6084A9-AFB5-8070-3316-72AB21C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Ins</a:t>
            </a:r>
            <a:r>
              <a:rPr lang="en-US" dirty="0"/>
              <a:t>titutions Compared</a:t>
            </a:r>
          </a:p>
        </p:txBody>
      </p:sp>
    </p:spTree>
    <p:extLst>
      <p:ext uri="{BB962C8B-B14F-4D97-AF65-F5344CB8AC3E}">
        <p14:creationId xmlns:p14="http://schemas.microsoft.com/office/powerpoint/2010/main" val="18633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(9/28): 	US Federal Budget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(10/5):   Trade and Globalization (Arkadiusz </a:t>
            </a:r>
            <a:r>
              <a:rPr lang="en-US" dirty="0" err="1"/>
              <a:t>Mironko</a:t>
            </a:r>
            <a:r>
              <a:rPr lang="en-US" dirty="0"/>
              <a:t>, Indiana Univ. East)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3 (10/12): 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(10/19):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(10/26):  Monetary Policy (Geoffrey Woglom)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(11/02):  Intro to Financial Economics(Geoffrey Woglom)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F5113-8E7B-5163-3157-C8588C8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43000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B569D-B4E4-012C-7AC4-93423A5B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Created after World War II (replacing League of Nations from post-WWI)</a:t>
            </a:r>
          </a:p>
          <a:p>
            <a:pPr lvl="1"/>
            <a:r>
              <a:rPr lang="en-US" dirty="0"/>
              <a:t>Major organs: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General Assembly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Security Council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Economic and Social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Trusteeship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Secretariat</a:t>
            </a:r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lvl="2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International Court of Justice, The Hague, Netherlands.</a:t>
            </a:r>
          </a:p>
          <a:p>
            <a:pPr lvl="1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Also has many other organizations affiliated with it, some of which existed prior to the UN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D8AD1-0A54-04F8-46DF-8DCC43D075D3}"/>
              </a:ext>
            </a:extLst>
          </p:cNvPr>
          <p:cNvSpPr txBox="1"/>
          <p:nvPr/>
        </p:nvSpPr>
        <p:spPr>
          <a:xfrm>
            <a:off x="5867400" y="3200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ased at UN Headquarters in New York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408BA90-5EDB-90FC-F9C2-7EC0EA4D42C7}"/>
              </a:ext>
            </a:extLst>
          </p:cNvPr>
          <p:cNvSpPr/>
          <p:nvPr/>
        </p:nvSpPr>
        <p:spPr>
          <a:xfrm>
            <a:off x="5334000" y="2895600"/>
            <a:ext cx="533400" cy="1828800"/>
          </a:xfrm>
          <a:prstGeom prst="rightBrace">
            <a:avLst>
              <a:gd name="adj1" fmla="val 2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0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Director General: 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António Manuel de Oliveira Guterres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Portuguese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Prime Minister of Portugal 1995-2002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B95A4-BFE9-2F8C-B120-C7E3D706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401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has the power</a:t>
            </a:r>
          </a:p>
          <a:p>
            <a:pPr lvl="1"/>
            <a:r>
              <a:rPr lang="en-US" dirty="0"/>
              <a:t>15 members, each with one vote</a:t>
            </a:r>
          </a:p>
          <a:p>
            <a:pPr lvl="2"/>
            <a:r>
              <a:rPr lang="en-US" dirty="0"/>
              <a:t>5 Permanent members, each with veto</a:t>
            </a:r>
          </a:p>
          <a:p>
            <a:pPr lvl="3"/>
            <a:r>
              <a:rPr lang="en-US" dirty="0"/>
              <a:t>China, France, Russia, UK, US</a:t>
            </a:r>
          </a:p>
          <a:p>
            <a:pPr lvl="2"/>
            <a:r>
              <a:rPr lang="en-US" dirty="0"/>
              <a:t>10 elected members with 2-year terms (ending date)</a:t>
            </a:r>
          </a:p>
          <a:p>
            <a:pPr lvl="3"/>
            <a:r>
              <a:rPr lang="en-US" dirty="0"/>
              <a:t>(2023) Albania, Brazil, Gabon, Ghana, UAE</a:t>
            </a:r>
          </a:p>
          <a:p>
            <a:pPr lvl="3"/>
            <a:r>
              <a:rPr lang="en-US" dirty="0"/>
              <a:t>(2024) Ecuador, Japan, Malta, Mozambique, Switzerland</a:t>
            </a:r>
          </a:p>
          <a:p>
            <a:pPr lvl="1"/>
            <a:r>
              <a:rPr lang="en-US" dirty="0"/>
              <a:t>Presidency cycles through members each month (Oct 2023 is Brazil)</a:t>
            </a:r>
          </a:p>
          <a:p>
            <a:pPr lvl="1"/>
            <a:r>
              <a:rPr lang="en-US" dirty="0"/>
              <a:t>All 193 UN members ”are obligated to comply with Council decisions.”</a:t>
            </a:r>
          </a:p>
          <a:p>
            <a:r>
              <a:rPr lang="en-US" dirty="0"/>
              <a:t>General Assembly votes to express opinions but has no power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35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Major UN Organizations are </a:t>
            </a:r>
          </a:p>
          <a:p>
            <a:pPr lvl="1"/>
            <a:r>
              <a:rPr lang="en-US" dirty="0"/>
              <a:t>UNICEF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Children's Fund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(Originally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International Children's Emergency Fund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)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umanitarian and developmental aid to children</a:t>
            </a:r>
            <a:endParaRPr lang="en-US" dirty="0"/>
          </a:p>
          <a:p>
            <a:pPr lvl="1"/>
            <a:r>
              <a:rPr lang="en-US" dirty="0"/>
              <a:t>UNHCR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High Commissioner for Refugees</a:t>
            </a:r>
          </a:p>
          <a:p>
            <a:pPr lvl="2"/>
            <a:r>
              <a:rPr lang="en-US" dirty="0"/>
              <a:t>Aids and protects refugees</a:t>
            </a:r>
          </a:p>
          <a:p>
            <a:pPr lvl="1"/>
            <a:r>
              <a:rPr lang="en-US" dirty="0"/>
              <a:t>WFP = World Food </a:t>
            </a:r>
            <a:r>
              <a:rPr lang="en-US" dirty="0" err="1"/>
              <a:t>Programme</a:t>
            </a:r>
            <a:endParaRPr lang="en-US" dirty="0"/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rovides food assistance worldwide</a:t>
            </a:r>
            <a:endParaRPr lang="en-US" dirty="0"/>
          </a:p>
          <a:p>
            <a:pPr lvl="1"/>
            <a:r>
              <a:rPr lang="en-US" dirty="0"/>
              <a:t>WHO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Health Organization</a:t>
            </a:r>
          </a:p>
          <a:p>
            <a:pPr lvl="2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Responsible for international public health</a:t>
            </a:r>
            <a:endParaRPr lang="en-US" dirty="0"/>
          </a:p>
          <a:p>
            <a:pPr lvl="1"/>
            <a:r>
              <a:rPr lang="en-US" dirty="0"/>
              <a:t>UNDP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Development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Programme</a:t>
            </a:r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Helps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countries eliminate poverty and achieve sustainable economic growth and human development.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858912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 Economic Organizations are </a:t>
            </a:r>
          </a:p>
          <a:p>
            <a:pPr lvl="1"/>
            <a:r>
              <a:rPr lang="en-US" dirty="0"/>
              <a:t>ILO = International </a:t>
            </a:r>
            <a:r>
              <a:rPr lang="en-US" dirty="0" err="1"/>
              <a:t>Labour</a:t>
            </a:r>
            <a:r>
              <a:rPr lang="en-US" dirty="0"/>
              <a:t> Organization</a:t>
            </a:r>
          </a:p>
          <a:p>
            <a:pPr lvl="2"/>
            <a:r>
              <a:rPr lang="en-US" dirty="0"/>
              <a:t>Founded 1919 under League of Nations</a:t>
            </a:r>
          </a:p>
          <a:p>
            <a:pPr lvl="2"/>
            <a:r>
              <a:rPr lang="en-US" dirty="0"/>
              <a:t>Sets international labor standards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WIPO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Intellectual Property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</a:rPr>
              <a:t>Founded 1967</a:t>
            </a:r>
          </a:p>
          <a:p>
            <a:pPr lvl="2"/>
            <a:r>
              <a:rPr lang="en-US" dirty="0"/>
              <a:t>Forum for intellectual property policy (patents, trademarks, copyrights, etc.)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FAO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Food and Agriculture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Aims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to defeat hunger and improve nutrition and food security.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IOM = International Organization for Migration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S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ervices and advice concerning migration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69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C8BE-B7AD-6EA0-6A84-320DC9A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1950"/>
            <a:ext cx="6121400" cy="613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2A4C7A-DA30-35C4-397E-E7466090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Personnel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B5147C-987D-7D02-4172-E101BE7FE34C}"/>
              </a:ext>
            </a:extLst>
          </p:cNvPr>
          <p:cNvSpPr/>
          <p:nvPr/>
        </p:nvSpPr>
        <p:spPr>
          <a:xfrm>
            <a:off x="4267200" y="15240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95374A-7F86-E137-5C69-36E978F138A5}"/>
              </a:ext>
            </a:extLst>
          </p:cNvPr>
          <p:cNvSpPr/>
          <p:nvPr/>
        </p:nvSpPr>
        <p:spPr>
          <a:xfrm>
            <a:off x="7086600" y="14478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C4B1B-FC11-BFB8-A5C1-C21479A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4E0DE-ACDC-3C97-3297-E268507E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400"/>
            <a:ext cx="4114800" cy="4330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92E608-804E-8C77-A81B-E7D8EF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E0E5-DA3A-1324-DF77-A29E5838A48A}"/>
              </a:ext>
            </a:extLst>
          </p:cNvPr>
          <p:cNvSpPr txBox="1"/>
          <p:nvPr/>
        </p:nvSpPr>
        <p:spPr>
          <a:xfrm>
            <a:off x="381000" y="5257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Pew Research Center, Aug 31, 2023</a:t>
            </a:r>
          </a:p>
        </p:txBody>
      </p:sp>
    </p:spTree>
    <p:extLst>
      <p:ext uri="{BB962C8B-B14F-4D97-AF65-F5344CB8AC3E}">
        <p14:creationId xmlns:p14="http://schemas.microsoft.com/office/powerpoint/2010/main" val="177197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06345-5F62-850D-3E79-5F7F6036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 has two budgets, plus voluntary contributions</a:t>
            </a:r>
          </a:p>
          <a:p>
            <a:pPr lvl="1"/>
            <a:r>
              <a:rPr lang="en-US" dirty="0"/>
              <a:t>Regular budget</a:t>
            </a:r>
          </a:p>
          <a:p>
            <a:pPr lvl="2"/>
            <a:r>
              <a:rPr lang="en-US" dirty="0"/>
              <a:t>Country contributions based on “capacity to pay”</a:t>
            </a:r>
          </a:p>
          <a:p>
            <a:pPr lvl="3"/>
            <a:r>
              <a:rPr lang="en-US" dirty="0"/>
              <a:t>Decided every three years</a:t>
            </a:r>
          </a:p>
          <a:p>
            <a:pPr lvl="3"/>
            <a:r>
              <a:rPr lang="en-US" dirty="0"/>
              <a:t>Formula uses shares of gross national income with adjustments for debt, population, and level of development</a:t>
            </a:r>
          </a:p>
          <a:p>
            <a:pPr lvl="1"/>
            <a:r>
              <a:rPr lang="en-US" dirty="0"/>
              <a:t>Peacekeeping budget</a:t>
            </a:r>
          </a:p>
          <a:p>
            <a:pPr lvl="2"/>
            <a:r>
              <a:rPr lang="en-US" dirty="0"/>
              <a:t>Decided by Permanent Members of Security Council</a:t>
            </a:r>
          </a:p>
          <a:p>
            <a:pPr lvl="2"/>
            <a:r>
              <a:rPr lang="en-US" dirty="0"/>
              <a:t>Contributions from same formula, with additional adjustment for</a:t>
            </a:r>
          </a:p>
          <a:p>
            <a:pPr lvl="3"/>
            <a:r>
              <a:rPr lang="en-US" dirty="0"/>
              <a:t>Contributing troops</a:t>
            </a:r>
          </a:p>
          <a:p>
            <a:pPr lvl="1"/>
            <a:r>
              <a:rPr lang="en-US" dirty="0"/>
              <a:t>Voluntary contributions</a:t>
            </a:r>
          </a:p>
          <a:p>
            <a:pPr lvl="2"/>
            <a:r>
              <a:rPr lang="en-US" dirty="0"/>
              <a:t>Fund a large part of disaster relief, development work and agencies such as UNICEF.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D4B3-92D2-ED5B-92C9-81683D86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6790228" cy="4648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3A4-7BB1-00CC-6A6F-BB109D8CCDB7}"/>
              </a:ext>
            </a:extLst>
          </p:cNvPr>
          <p:cNvSpPr txBox="1"/>
          <p:nvPr/>
        </p:nvSpPr>
        <p:spPr>
          <a:xfrm>
            <a:off x="381000" y="5562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Reed, “</a:t>
            </a:r>
            <a:r>
              <a:rPr lang="en-US" b="0" i="0" dirty="0">
                <a:solidFill>
                  <a:srgbClr val="121212"/>
                </a:solidFill>
                <a:effectLst/>
                <a:latin typeface="GH Guardian Headline"/>
              </a:rPr>
              <a:t>70 years and half a trillion dollars later: what has the UN achieved?”  </a:t>
            </a:r>
            <a:r>
              <a:rPr lang="en-US" b="0" i="1" dirty="0">
                <a:solidFill>
                  <a:srgbClr val="121212"/>
                </a:solidFill>
                <a:effectLst/>
                <a:latin typeface="GH Guardian Headline"/>
              </a:rPr>
              <a:t>The Guardian</a:t>
            </a:r>
            <a:r>
              <a:rPr lang="en-US" b="0" dirty="0">
                <a:solidFill>
                  <a:srgbClr val="121212"/>
                </a:solidFill>
                <a:effectLst/>
                <a:latin typeface="GH Guardian Headline"/>
              </a:rPr>
              <a:t>, 2015.</a:t>
            </a:r>
            <a:endParaRPr lang="en-US" b="0" i="0" dirty="0">
              <a:solidFill>
                <a:srgbClr val="121212"/>
              </a:solidFill>
              <a:effectLst/>
              <a:latin typeface="GH Guardian Headl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56E19-40F9-3458-4E73-4B57BE034FDE}"/>
              </a:ext>
            </a:extLst>
          </p:cNvPr>
          <p:cNvSpPr txBox="1"/>
          <p:nvPr/>
        </p:nvSpPr>
        <p:spPr>
          <a:xfrm>
            <a:off x="2895600" y="137160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(Apparently in 2015 currency)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B3CF-00DC-B85A-F57F-555180D5F229}"/>
              </a:ext>
            </a:extLst>
          </p:cNvPr>
          <p:cNvSpPr txBox="1"/>
          <p:nvPr/>
        </p:nvSpPr>
        <p:spPr>
          <a:xfrm>
            <a:off x="9448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big.  But “</a:t>
            </a:r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still only about half of New York City’s $75bn budget.”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International Economic Institutions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American University</a:t>
            </a:r>
          </a:p>
          <a:p>
            <a:pPr algn="ctr"/>
            <a:r>
              <a:rPr lang="en-US" sz="2400" i="0" dirty="0"/>
              <a:t>October 12,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22A27-3A80-47B2-D2ED-BF318A76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34540"/>
            <a:ext cx="6553200" cy="5512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6216C-920C-ADF8-AD94-397E7E5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8837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16459-B28E-466C-FDFD-BEBD6326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0462"/>
            <a:ext cx="4038600" cy="40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Monetary Fund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prevent international financial crises by</a:t>
            </a:r>
          </a:p>
          <a:p>
            <a:pPr lvl="3"/>
            <a:r>
              <a:rPr lang="en-US" dirty="0"/>
              <a:t>Overseeing exchange rates pegged to the US dollar</a:t>
            </a:r>
          </a:p>
          <a:p>
            <a:pPr lvl="3"/>
            <a:r>
              <a:rPr lang="en-US" dirty="0"/>
              <a:t>Providing resources to central banks to assist in exchange-rate management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Major countries longer have pegged exchange rates</a:t>
            </a:r>
          </a:p>
          <a:p>
            <a:pPr lvl="2"/>
            <a:r>
              <a:rPr lang="en-US" dirty="0"/>
              <a:t>“Promote financial stability and monetary cooperation”</a:t>
            </a:r>
          </a:p>
          <a:p>
            <a:pPr lvl="2"/>
            <a:r>
              <a:rPr lang="en-US" dirty="0"/>
              <a:t>“</a:t>
            </a:r>
            <a:r>
              <a:rPr lang="en-US" dirty="0">
                <a:solidFill>
                  <a:srgbClr val="33302E"/>
                </a:solidFill>
              </a:rPr>
              <a:t>L</a:t>
            </a:r>
            <a:r>
              <a:rPr lang="en-US" b="0" i="0" dirty="0">
                <a:solidFill>
                  <a:srgbClr val="33302E"/>
                </a:solidFill>
                <a:effectLst/>
              </a:rPr>
              <a:t>ender of last resort and global standard-setter”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19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Kristalina Georgieva</a:t>
            </a:r>
          </a:p>
          <a:p>
            <a:pPr lvl="1"/>
            <a:r>
              <a:rPr lang="en-US" dirty="0"/>
              <a:t>Bulgarian economist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10ADD-2396-EEF0-43C4-E6049ED7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40132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EA6E83-BAA8-E505-9238-9A6AC731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08545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the IMF does</a:t>
            </a:r>
          </a:p>
          <a:p>
            <a:pPr lvl="1"/>
            <a:r>
              <a:rPr lang="en-US" dirty="0"/>
              <a:t>Policy advice</a:t>
            </a:r>
          </a:p>
          <a:p>
            <a:pPr lvl="1"/>
            <a:r>
              <a:rPr lang="en-US" dirty="0"/>
              <a:t>Loans to countries in financial distress</a:t>
            </a:r>
          </a:p>
          <a:p>
            <a:pPr lvl="2"/>
            <a:r>
              <a:rPr lang="en-US" dirty="0"/>
              <a:t>Conditional on agreeing to “undertake certain policy actions” (“Policy conditionality”)</a:t>
            </a:r>
          </a:p>
          <a:p>
            <a:pPr lvl="3"/>
            <a:r>
              <a:rPr lang="en-US" dirty="0"/>
              <a:t>Ceilings on external debt, government wage bill</a:t>
            </a:r>
          </a:p>
          <a:p>
            <a:pPr lvl="3"/>
            <a:r>
              <a:rPr lang="en-US" dirty="0"/>
              <a:t>Improve tax administration, fiscal transparency, anti-corruption</a:t>
            </a:r>
          </a:p>
          <a:p>
            <a:pPr lvl="2"/>
            <a:r>
              <a:rPr lang="en-US" dirty="0"/>
              <a:t>Charges interest rate based on the SDR interest rate (see below) plus a margin that is currently 100 basis points (one percentage point)</a:t>
            </a:r>
          </a:p>
          <a:p>
            <a:pPr lvl="1"/>
            <a:r>
              <a:rPr lang="en-US" dirty="0"/>
              <a:t>Capacity development assistance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53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SDR = “Special Drawing Rights”</a:t>
            </a:r>
          </a:p>
          <a:p>
            <a:pPr lvl="1"/>
            <a:r>
              <a:rPr lang="en-US" dirty="0"/>
              <a:t>History is interesting but not important</a:t>
            </a:r>
          </a:p>
          <a:p>
            <a:pPr lvl="1"/>
            <a:r>
              <a:rPr lang="en-US" dirty="0"/>
              <a:t>Sort of international money</a:t>
            </a:r>
          </a:p>
          <a:p>
            <a:pPr lvl="2"/>
            <a:r>
              <a:rPr lang="en-US" dirty="0"/>
              <a:t>Created by IMF</a:t>
            </a:r>
          </a:p>
          <a:p>
            <a:pPr lvl="2"/>
            <a:r>
              <a:rPr lang="en-US" dirty="0"/>
              <a:t>Used only by central banks with each other</a:t>
            </a:r>
          </a:p>
          <a:p>
            <a:pPr lvl="1"/>
            <a:r>
              <a:rPr lang="en-US" dirty="0"/>
              <a:t>Valued is basket of major currencies, used for IMF bookkeeping and transactions</a:t>
            </a:r>
          </a:p>
          <a:p>
            <a:pPr lvl="2"/>
            <a:r>
              <a:rPr lang="en-US" dirty="0"/>
              <a:t>Dollar, euro, renminbi, yen, pound</a:t>
            </a:r>
          </a:p>
          <a:p>
            <a:pPr lvl="1"/>
            <a:r>
              <a:rPr lang="en-US" dirty="0"/>
              <a:t>Interest rate posted by IMF each week is based on interest rates in component currencies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4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8F59F-FF02-37C6-E437-66EE8860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7772400" cy="3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6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7459E-1FDD-A81E-D16D-FFE4F697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Funding comes from 3 courses</a:t>
            </a:r>
          </a:p>
          <a:p>
            <a:pPr lvl="1"/>
            <a:r>
              <a:rPr lang="en-US" dirty="0"/>
              <a:t>Member quotas</a:t>
            </a:r>
          </a:p>
          <a:p>
            <a:pPr lvl="2"/>
            <a:r>
              <a:rPr lang="en-US" dirty="0"/>
              <a:t>Assigned based “broadly on its relative position in the world economy”</a:t>
            </a:r>
          </a:p>
          <a:p>
            <a:pPr lvl="2"/>
            <a:r>
              <a:rPr lang="en-US" dirty="0"/>
              <a:t>Reviewed every 3 years</a:t>
            </a:r>
          </a:p>
          <a:p>
            <a:pPr lvl="2"/>
            <a:r>
              <a:rPr lang="en-US" dirty="0"/>
              <a:t>Last increased 2010 for effect 2016</a:t>
            </a:r>
          </a:p>
          <a:p>
            <a:pPr lvl="2"/>
            <a:r>
              <a:rPr lang="en-US" dirty="0"/>
              <a:t>Current review due mid-December 2023</a:t>
            </a:r>
          </a:p>
          <a:p>
            <a:pPr lvl="1"/>
            <a:r>
              <a:rPr lang="en-US" dirty="0"/>
              <a:t>New Arrangements to Borrow </a:t>
            </a:r>
          </a:p>
          <a:p>
            <a:pPr lvl="1"/>
            <a:r>
              <a:rPr lang="en-US" dirty="0"/>
              <a:t>Bilateral Borrowing Agreements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09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2578-5C7A-72E7-0D4B-8B5CB69F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01" y="2235654"/>
            <a:ext cx="9593651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97C-C2C4-896B-1F3C-70F1F462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88005"/>
            <a:ext cx="7467600" cy="52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A7F99-B245-CD26-9ECE-4E6D5ED33744}"/>
              </a:ext>
            </a:extLst>
          </p:cNvPr>
          <p:cNvSpPr txBox="1"/>
          <p:nvPr/>
        </p:nvSpPr>
        <p:spPr>
          <a:xfrm>
            <a:off x="228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China Daily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237629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Quotas and Voting</a:t>
            </a:r>
          </a:p>
          <a:p>
            <a:pPr lvl="1"/>
            <a:r>
              <a:rPr lang="en-US" dirty="0"/>
              <a:t>Countries’ voting shares are similar to their quotas</a:t>
            </a:r>
          </a:p>
          <a:p>
            <a:pPr lvl="1"/>
            <a:r>
              <a:rPr lang="en-US" dirty="0"/>
              <a:t>Today, US quota share is 17.43% and its voting share is 16.50%</a:t>
            </a:r>
          </a:p>
          <a:p>
            <a:pPr lvl="2"/>
            <a:r>
              <a:rPr lang="en-US" dirty="0"/>
              <a:t>That gives US a veto on all major decisions</a:t>
            </a:r>
          </a:p>
          <a:p>
            <a:pPr lvl="1"/>
            <a:r>
              <a:rPr lang="en-US" dirty="0"/>
              <a:t>These quotas</a:t>
            </a:r>
          </a:p>
          <a:p>
            <a:pPr lvl="2"/>
            <a:r>
              <a:rPr lang="en-US" dirty="0"/>
              <a:t>Have not been increased since 2010, limiting the IMF’s ability to operate</a:t>
            </a:r>
          </a:p>
          <a:p>
            <a:pPr lvl="3"/>
            <a:r>
              <a:rPr lang="en-US" sz="2000" dirty="0"/>
              <a:t>It has expanded borrowing to compensate</a:t>
            </a:r>
          </a:p>
          <a:p>
            <a:pPr lvl="2"/>
            <a:r>
              <a:rPr lang="en-US" dirty="0"/>
              <a:t>They are to be discussed for revision at annual meeting</a:t>
            </a:r>
          </a:p>
          <a:p>
            <a:pPr lvl="3"/>
            <a:r>
              <a:rPr lang="en-US" sz="2000" dirty="0"/>
              <a:t>October 9-15, 2023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9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D6EC-B860-42C4-8F40-D1CA839C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276350"/>
            <a:ext cx="429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6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Group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assist war-destroyed countries to recover from WWII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To assist developing countries with</a:t>
            </a:r>
          </a:p>
          <a:p>
            <a:pPr lvl="3"/>
            <a:r>
              <a:rPr lang="en-US" dirty="0"/>
              <a:t>Loans</a:t>
            </a:r>
          </a:p>
          <a:p>
            <a:pPr lvl="3"/>
            <a:r>
              <a:rPr lang="en-US" dirty="0"/>
              <a:t>Policy advice</a:t>
            </a:r>
          </a:p>
          <a:p>
            <a:pPr lvl="3"/>
            <a:r>
              <a:rPr lang="en-US" dirty="0"/>
              <a:t>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34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Andes"/>
              </a:rPr>
              <a:t>Anshula</a:t>
            </a:r>
            <a:r>
              <a:rPr lang="en-US" b="1" i="0" dirty="0">
                <a:solidFill>
                  <a:srgbClr val="333333"/>
                </a:solidFill>
                <a:effectLst/>
                <a:latin typeface="Andes"/>
              </a:rPr>
              <a:t> Kant</a:t>
            </a:r>
            <a:endParaRPr lang="en-US" dirty="0"/>
          </a:p>
          <a:p>
            <a:pPr lvl="1"/>
            <a:r>
              <a:rPr lang="en-US" dirty="0"/>
              <a:t>Former CFO of State Bank of India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7C18D8-9430-31E4-111F-6F4AA35E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24184-24A2-4DA8-F760-B60F9B38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0"/>
            <a:ext cx="3581400" cy="35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1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Institutions:</a:t>
            </a:r>
          </a:p>
          <a:p>
            <a:pPr lvl="1"/>
            <a:r>
              <a:rPr lang="en-US" dirty="0"/>
              <a:t>International Bank for Reconstruction and Development</a:t>
            </a:r>
          </a:p>
          <a:p>
            <a:pPr lvl="1"/>
            <a:r>
              <a:rPr lang="en-US" dirty="0"/>
              <a:t>International Development Association</a:t>
            </a:r>
          </a:p>
          <a:p>
            <a:pPr lvl="1"/>
            <a:r>
              <a:rPr lang="en-US" dirty="0"/>
              <a:t>International Finance Corporation</a:t>
            </a:r>
          </a:p>
          <a:p>
            <a:pPr lvl="1"/>
            <a:r>
              <a:rPr lang="en-US" dirty="0"/>
              <a:t>Multilateral Investment Guarantee Agency</a:t>
            </a:r>
          </a:p>
          <a:p>
            <a:pPr lvl="1"/>
            <a:r>
              <a:rPr lang="en-US" dirty="0"/>
              <a:t>International Centre for Settlement of Investment Disputes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1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B08A-0017-5C40-3A3F-D7F01797D6BC}"/>
              </a:ext>
            </a:extLst>
          </p:cNvPr>
          <p:cNvSpPr txBox="1"/>
          <p:nvPr/>
        </p:nvSpPr>
        <p:spPr>
          <a:xfrm>
            <a:off x="914400" y="4953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08153-27DB-8C5A-6CB8-5705186E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302987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B8DA2-0B1C-5335-3989-14046CE2014B}"/>
              </a:ext>
            </a:extLst>
          </p:cNvPr>
          <p:cNvSpPr txBox="1"/>
          <p:nvPr/>
        </p:nvSpPr>
        <p:spPr>
          <a:xfrm>
            <a:off x="22098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8684-7C08-77BA-3B2F-98751A7F8FA9}"/>
              </a:ext>
            </a:extLst>
          </p:cNvPr>
          <p:cNvSpPr txBox="1"/>
          <p:nvPr/>
        </p:nvSpPr>
        <p:spPr>
          <a:xfrm>
            <a:off x="3886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0820-8BEA-175E-5D51-523B2560F62A}"/>
              </a:ext>
            </a:extLst>
          </p:cNvPr>
          <p:cNvSpPr txBox="1"/>
          <p:nvPr/>
        </p:nvSpPr>
        <p:spPr>
          <a:xfrm>
            <a:off x="5791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34E67-F67F-68CF-E12B-D738DE373376}"/>
              </a:ext>
            </a:extLst>
          </p:cNvPr>
          <p:cNvSpPr txBox="1"/>
          <p:nvPr/>
        </p:nvSpPr>
        <p:spPr>
          <a:xfrm>
            <a:off x="7467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AB26-DF5E-632B-0356-B986097DA095}"/>
              </a:ext>
            </a:extLst>
          </p:cNvPr>
          <p:cNvSpPr txBox="1"/>
          <p:nvPr/>
        </p:nvSpPr>
        <p:spPr>
          <a:xfrm>
            <a:off x="9372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1966</a:t>
            </a:r>
          </a:p>
        </p:txBody>
      </p:sp>
    </p:spTree>
    <p:extLst>
      <p:ext uri="{BB962C8B-B14F-4D97-AF65-F5344CB8AC3E}">
        <p14:creationId xmlns:p14="http://schemas.microsoft.com/office/powerpoint/2010/main" val="1208474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borrows all the money that it lends</a:t>
            </a:r>
          </a:p>
          <a:p>
            <a:pPr lvl="1"/>
            <a:r>
              <a:rPr lang="en-US" dirty="0"/>
              <a:t>It borrows from all over the world at very low interest rates</a:t>
            </a:r>
          </a:p>
          <a:p>
            <a:r>
              <a:rPr lang="en-US" dirty="0"/>
              <a:t>It lends</a:t>
            </a:r>
          </a:p>
          <a:p>
            <a:pPr lvl="1"/>
            <a:r>
              <a:rPr lang="en-US" dirty="0"/>
              <a:t>To middle-income countries at rates below commercial banks</a:t>
            </a:r>
          </a:p>
          <a:p>
            <a:pPr lvl="1"/>
            <a:r>
              <a:rPr lang="en-US" dirty="0"/>
              <a:t>To the poorest countries at no interest</a:t>
            </a:r>
          </a:p>
          <a:p>
            <a:r>
              <a:rPr lang="en-US" dirty="0"/>
              <a:t>Borrowers must</a:t>
            </a:r>
          </a:p>
          <a:p>
            <a:pPr lvl="1"/>
            <a:r>
              <a:rPr lang="en-US" dirty="0"/>
              <a:t>Cover part of any project from other sources (own funds or commercial loans)</a:t>
            </a:r>
          </a:p>
          <a:p>
            <a:pPr lvl="1"/>
            <a:r>
              <a:rPr lang="en-US" dirty="0"/>
              <a:t>Pay back their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167939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help countries to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Supply safe drinking water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schools and train teachers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Increase agricultural productivity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Manage forests and other natural resources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and maintain roads, railways, and ports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Extend telecommunications networks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Generate and distribute energy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Expand health care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Modernize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913401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Trade 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986A0-5896-EE0A-4522-B1F7EF9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0791-8C55-DF39-6682-1F968A8E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Vie</a:t>
            </a:r>
            <a:r>
              <a:rPr lang="en-US" dirty="0"/>
              <a:t>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C93E-D99C-D78F-9F13-2CD6D7AA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Economists like myself tend to view all these institutions as</a:t>
            </a:r>
          </a:p>
          <a:p>
            <a:pPr lvl="1"/>
            <a:r>
              <a:rPr lang="en-US" dirty="0"/>
              <a:t>Valuable, but </a:t>
            </a:r>
          </a:p>
          <a:p>
            <a:pPr lvl="1"/>
            <a:r>
              <a:rPr lang="en-US" dirty="0"/>
              <a:t>Flawed</a:t>
            </a:r>
          </a:p>
          <a:p>
            <a:r>
              <a:rPr lang="en-US" dirty="0"/>
              <a:t>The public and specialists in things other than economics often see them as</a:t>
            </a:r>
          </a:p>
          <a:p>
            <a:pPr lvl="1"/>
            <a:r>
              <a:rPr lang="en-US" dirty="0"/>
              <a:t>Ineffective</a:t>
            </a:r>
          </a:p>
          <a:p>
            <a:pPr lvl="1"/>
            <a:r>
              <a:rPr lang="en-US" dirty="0"/>
              <a:t>Harmful</a:t>
            </a:r>
          </a:p>
          <a:p>
            <a:r>
              <a:rPr lang="en-US" dirty="0"/>
              <a:t>Examples…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AD7D-8BE0-0FBC-2B61-5DE93A7D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9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Trade Organization</a:t>
            </a:r>
          </a:p>
          <a:p>
            <a:pPr lvl="1"/>
            <a:r>
              <a:rPr lang="en-US" dirty="0"/>
              <a:t>Created 1995 by Uruguay Round Ministerial of the GATT</a:t>
            </a:r>
          </a:p>
          <a:p>
            <a:pPr lvl="1"/>
            <a:r>
              <a:rPr lang="en-US" dirty="0"/>
              <a:t>Purposes</a:t>
            </a:r>
          </a:p>
          <a:p>
            <a:pPr lvl="2"/>
            <a:r>
              <a:rPr lang="en-US" dirty="0"/>
              <a:t>Operate a system of rules on international trade policies</a:t>
            </a:r>
          </a:p>
          <a:p>
            <a:pPr lvl="2"/>
            <a:r>
              <a:rPr lang="en-US" dirty="0"/>
              <a:t>Serve as forum for negotiating trade agreements</a:t>
            </a:r>
          </a:p>
          <a:p>
            <a:pPr lvl="2"/>
            <a:r>
              <a:rPr lang="en-US" dirty="0"/>
              <a:t>Settle trade disputes between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9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4800600" cy="4351338"/>
          </a:xfrm>
        </p:spPr>
        <p:txBody>
          <a:bodyPr/>
          <a:lstStyle/>
          <a:p>
            <a:r>
              <a:rPr lang="en-US" dirty="0"/>
              <a:t>Director-General:  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Ngozi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useo Sans 300"/>
              </a:rPr>
              <a:t>Okonjo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-Iweala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Nigerian-American economist</a:t>
            </a:r>
            <a:endParaRPr lang="en-US" dirty="0">
              <a:solidFill>
                <a:srgbClr val="000000"/>
              </a:solidFill>
              <a:latin typeface="Museo Sans 30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Previously Minister of Finance, Nigeria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9AC8-3A98-9E20-0B4C-8BEE8F1F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4709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8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3AB26C-51DA-F76B-B75C-F2535F5D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Three parts:</a:t>
            </a:r>
          </a:p>
          <a:p>
            <a:pPr lvl="1"/>
            <a:r>
              <a:rPr lang="en-US" dirty="0"/>
              <a:t>GATT = General Agreement on Tariffs and Trade</a:t>
            </a:r>
          </a:p>
          <a:p>
            <a:pPr lvl="1"/>
            <a:r>
              <a:rPr lang="en-US" dirty="0"/>
              <a:t>GATS = General Agreement on Trade in Services</a:t>
            </a:r>
          </a:p>
          <a:p>
            <a:pPr lvl="1"/>
            <a:r>
              <a:rPr lang="en-US" dirty="0"/>
              <a:t>TRIPs = Trade-Related Aspects of Intellectual Property Rights</a:t>
            </a:r>
          </a:p>
          <a:p>
            <a:r>
              <a:rPr lang="en-US" dirty="0"/>
              <a:t>Functions (see below)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98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BAE62063-308D-000B-3F55-3692F38727C4}"/>
              </a:ext>
            </a:extLst>
          </p:cNvPr>
          <p:cNvGraphicFramePr>
            <a:graphicFrameLocks/>
          </p:cNvGraphicFramePr>
          <p:nvPr/>
        </p:nvGraphicFramePr>
        <p:xfrm>
          <a:off x="3886200" y="1676400"/>
          <a:ext cx="4343400" cy="335153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Outline of the World Trade Organization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9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5ABDA1AD-0280-6A6E-FAE5-197668509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8776" y="1600200"/>
          <a:ext cx="7322024" cy="3017520"/>
        </p:xfrm>
        <a:graphic>
          <a:graphicData uri="http://schemas.openxmlformats.org/drawingml/2006/table">
            <a:tbl>
              <a:tblPr/>
              <a:tblGrid>
                <a:gridCol w="282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Ministerials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Negotiating Rounds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Groups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Trade Policy Review Mechanism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Councils and Committees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52">
            <a:extLst>
              <a:ext uri="{FF2B5EF4-FFF2-40B4-BE49-F238E27FC236}">
                <a16:creationId xmlns:a16="http://schemas.microsoft.com/office/drawing/2014/main" id="{4A98FB4F-F69B-5C4C-9605-92DF242A8A04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828800" y="2819400"/>
            <a:ext cx="2438400" cy="2057400"/>
          </a:xfrm>
          <a:prstGeom prst="wedgeRoundRectCallout">
            <a:avLst>
              <a:gd name="adj1" fmla="val 135518"/>
              <a:gd name="adj2" fmla="val -12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Trade Ministers (USTR, etc.) Meet “Every” Two Years</a:t>
            </a:r>
          </a:p>
        </p:txBody>
      </p:sp>
      <p:sp>
        <p:nvSpPr>
          <p:cNvPr id="6" name="AutoShape 53">
            <a:extLst>
              <a:ext uri="{FF2B5EF4-FFF2-40B4-BE49-F238E27FC236}">
                <a16:creationId xmlns:a16="http://schemas.microsoft.com/office/drawing/2014/main" id="{C1C690CD-5D9F-D1D2-CF48-874CB282BA2A}"/>
              </a:ext>
            </a:extLst>
          </p:cNvPr>
          <p:cNvSpPr>
            <a:spLocks noChangeArrowheads="1"/>
          </p:cNvSpPr>
          <p:nvPr/>
        </p:nvSpPr>
        <p:spPr bwMode="auto">
          <a:xfrm rot="-1475435">
            <a:off x="7383463" y="4665663"/>
            <a:ext cx="2971800" cy="914400"/>
          </a:xfrm>
          <a:prstGeom prst="wedgeRoundRectCallout">
            <a:avLst>
              <a:gd name="adj1" fmla="val 35148"/>
              <a:gd name="adj2" fmla="val -25307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Tariff Reductions; Changes in Rules</a:t>
            </a:r>
          </a:p>
        </p:txBody>
      </p:sp>
    </p:spTree>
    <p:extLst>
      <p:ext uri="{BB962C8B-B14F-4D97-AF65-F5344CB8AC3E}">
        <p14:creationId xmlns:p14="http://schemas.microsoft.com/office/powerpoint/2010/main" val="2086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B8E02E-1338-9CC8-BE64-969770052C27}"/>
              </a:ext>
            </a:extLst>
          </p:cNvPr>
          <p:cNvSpPr txBox="1">
            <a:spLocks/>
          </p:cNvSpPr>
          <p:nvPr/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185589-19F7-914D-97D2-F5A81D955A34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3" name="Group 43">
            <a:extLst>
              <a:ext uri="{FF2B5EF4-FFF2-40B4-BE49-F238E27FC236}">
                <a16:creationId xmlns:a16="http://schemas.microsoft.com/office/drawing/2014/main" id="{AAFB533E-EBBE-D4D6-2FEB-3704F4E6C0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36576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Tariff Bindings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Customs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 Regulations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Quantitative Restrictions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Subsidies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Foreign Direct Investment (TRIMS)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Services (GATS)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Intellectual Property (TRIPs)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44">
            <a:extLst>
              <a:ext uri="{FF2B5EF4-FFF2-40B4-BE49-F238E27FC236}">
                <a16:creationId xmlns:a16="http://schemas.microsoft.com/office/drawing/2014/main" id="{F335F84F-01EA-8C52-35DD-728845C42A62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524000" y="2895600"/>
            <a:ext cx="2438400" cy="2057400"/>
          </a:xfrm>
          <a:prstGeom prst="wedgeRoundRectCallout">
            <a:avLst>
              <a:gd name="adj1" fmla="val 124155"/>
              <a:gd name="adj2" fmla="val -19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Countries negotiate and commit to </a:t>
            </a:r>
            <a:r>
              <a:rPr lang="en-US" sz="2400" u="sng"/>
              <a:t>maximum</a:t>
            </a:r>
            <a:r>
              <a:rPr lang="en-US" sz="240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6366D2C1-DB05-897D-0021-BEAB9B0C0254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772400" y="914401"/>
            <a:ext cx="2438400" cy="2062163"/>
          </a:xfrm>
          <a:prstGeom prst="wedgeRoundRectCallout">
            <a:avLst>
              <a:gd name="adj1" fmla="val -9363"/>
              <a:gd name="adj2" fmla="val 1458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National Treatment for Service Firms (only in some industries)</a:t>
            </a:r>
          </a:p>
          <a:p>
            <a:pPr algn="ctr"/>
            <a:endParaRPr lang="en-US" sz="2400" dirty="0"/>
          </a:p>
        </p:txBody>
      </p:sp>
      <p:sp>
        <p:nvSpPr>
          <p:cNvPr id="8" name="AutoShape 48">
            <a:extLst>
              <a:ext uri="{FF2B5EF4-FFF2-40B4-BE49-F238E27FC236}">
                <a16:creationId xmlns:a16="http://schemas.microsoft.com/office/drawing/2014/main" id="{6658B43B-DEDC-1219-7C25-E82B5C0CA993}"/>
              </a:ext>
            </a:extLst>
          </p:cNvPr>
          <p:cNvSpPr>
            <a:spLocks noChangeArrowheads="1"/>
          </p:cNvSpPr>
          <p:nvPr/>
        </p:nvSpPr>
        <p:spPr bwMode="auto">
          <a:xfrm rot="348592">
            <a:off x="2286000" y="5791200"/>
            <a:ext cx="6319838" cy="560388"/>
          </a:xfrm>
          <a:prstGeom prst="wedgeRoundRectCallout">
            <a:avLst>
              <a:gd name="adj1" fmla="val 34851"/>
              <a:gd name="adj2" fmla="val -2018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Enforce Patents, Copyrights, Trademarks</a:t>
            </a:r>
          </a:p>
        </p:txBody>
      </p:sp>
    </p:spTree>
    <p:extLst>
      <p:ext uri="{BB962C8B-B14F-4D97-AF65-F5344CB8AC3E}">
        <p14:creationId xmlns:p14="http://schemas.microsoft.com/office/powerpoint/2010/main" val="1179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25">
            <a:extLst>
              <a:ext uri="{FF2B5EF4-FFF2-40B4-BE49-F238E27FC236}">
                <a16:creationId xmlns:a16="http://schemas.microsoft.com/office/drawing/2014/main" id="{162ECA6B-354A-E079-C08F-A72B8A7CB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25908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Anti-Dumping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Countervailing Duties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Safeguards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 of Payments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Preferential Trade Agreements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E855D64-0549-8B0F-AA23-67A2DEB86241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391400" y="5181600"/>
            <a:ext cx="2438400" cy="908050"/>
          </a:xfrm>
          <a:prstGeom prst="wedgeRoundRectCallout">
            <a:avLst>
              <a:gd name="adj1" fmla="val -119843"/>
              <a:gd name="adj2" fmla="val 12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Allows NAFTA, EU, etc.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79E08030-1A8A-0856-1E4F-E519256420DD}"/>
              </a:ext>
            </a:extLst>
          </p:cNvPr>
          <p:cNvSpPr>
            <a:spLocks noChangeArrowheads="1"/>
          </p:cNvSpPr>
          <p:nvPr/>
        </p:nvSpPr>
        <p:spPr bwMode="auto">
          <a:xfrm rot="-1395448">
            <a:off x="2161996" y="3725750"/>
            <a:ext cx="2011666" cy="990600"/>
          </a:xfrm>
          <a:prstGeom prst="wedgeRoundRectCallout">
            <a:avLst>
              <a:gd name="adj1" fmla="val 60797"/>
              <a:gd name="adj2" fmla="val -1789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Permitted; </a:t>
            </a:r>
            <a:r>
              <a:rPr lang="en-US" sz="2400" u="sng" dirty="0"/>
              <a:t>not</a:t>
            </a:r>
            <a:r>
              <a:rPr lang="en-US" sz="2400" dirty="0"/>
              <a:t> required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471C1D58-45A4-F2C4-FAA4-5CBDBDCB4733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983471" y="829423"/>
            <a:ext cx="1926915" cy="1400975"/>
          </a:xfrm>
          <a:prstGeom prst="wedgeRoundRectCallout">
            <a:avLst>
              <a:gd name="adj1" fmla="val -66427"/>
              <a:gd name="adj2" fmla="val 866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Most commonly used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2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62">
            <a:extLst>
              <a:ext uri="{FF2B5EF4-FFF2-40B4-BE49-F238E27FC236}">
                <a16:creationId xmlns:a16="http://schemas.microsoft.com/office/drawing/2014/main" id="{71F163E2-9F3C-4B0F-24E1-E3225CF70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1480" y="1600200"/>
          <a:ext cx="7349320" cy="3108960"/>
        </p:xfrm>
        <a:graphic>
          <a:graphicData uri="http://schemas.openxmlformats.org/drawingml/2006/table">
            <a:tbl>
              <a:tblPr/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75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Panel Recommendation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Appellate Body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Remedy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Compensation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Retaliation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63">
            <a:extLst>
              <a:ext uri="{FF2B5EF4-FFF2-40B4-BE49-F238E27FC236}">
                <a16:creationId xmlns:a16="http://schemas.microsoft.com/office/drawing/2014/main" id="{25A9E770-96A0-5C3D-D501-EEF6B836AB48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2209801" y="3657600"/>
            <a:ext cx="2633663" cy="908050"/>
          </a:xfrm>
          <a:prstGeom prst="wedgeRoundRectCallout">
            <a:avLst>
              <a:gd name="adj1" fmla="val 29995"/>
              <a:gd name="adj2" fmla="val -2628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3-person Panel Decides Case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EF28A54A-97E0-77D7-3067-4BC375CC0276}"/>
              </a:ext>
            </a:extLst>
          </p:cNvPr>
          <p:cNvSpPr>
            <a:spLocks noChangeArrowheads="1"/>
          </p:cNvSpPr>
          <p:nvPr/>
        </p:nvSpPr>
        <p:spPr bwMode="auto">
          <a:xfrm rot="-1174894">
            <a:off x="4522855" y="5126738"/>
            <a:ext cx="2167886" cy="1372224"/>
          </a:xfrm>
          <a:prstGeom prst="wedgeRoundRectCallout">
            <a:avLst>
              <a:gd name="adj1" fmla="val 97769"/>
              <a:gd name="adj2" fmla="val -4220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The Ultimate Remedy:  </a:t>
            </a:r>
            <a:r>
              <a:rPr lang="en-US" sz="2400" u="sng" dirty="0"/>
              <a:t>Permit</a:t>
            </a:r>
            <a:r>
              <a:rPr lang="en-US" sz="2400" dirty="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0E47BF01-4238-2C3E-A459-74549D454815}"/>
              </a:ext>
            </a:extLst>
          </p:cNvPr>
          <p:cNvSpPr>
            <a:spLocks noChangeArrowheads="1"/>
          </p:cNvSpPr>
          <p:nvPr/>
        </p:nvSpPr>
        <p:spPr bwMode="auto">
          <a:xfrm rot="21398103">
            <a:off x="7970360" y="224521"/>
            <a:ext cx="2505183" cy="1625955"/>
          </a:xfrm>
          <a:prstGeom prst="wedgeRoundRectCallout">
            <a:avLst>
              <a:gd name="adj1" fmla="val -51481"/>
              <a:gd name="adj2" fmla="val 1105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Standing Committee that reviews most cases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98B8A5-254F-8B63-083F-6FBEBF54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Trump and the WTO</a:t>
            </a:r>
          </a:p>
          <a:p>
            <a:pPr lvl="1"/>
            <a:r>
              <a:rPr lang="en-US" sz="2000" dirty="0"/>
              <a:t>Oct 25, 2017, on Fox interview with Lou Dobbs:</a:t>
            </a:r>
          </a:p>
          <a:p>
            <a:pPr lvl="2"/>
            <a:r>
              <a:rPr lang="en-US" sz="2000" dirty="0"/>
              <a:t>“The WTO, World Trade Organization, was set up for the benefit for everybody but us.”</a:t>
            </a:r>
          </a:p>
          <a:p>
            <a:pPr lvl="2"/>
            <a:r>
              <a:rPr lang="en-US" sz="2000" dirty="0"/>
              <a:t>“we lose the lawsuits, almost all of the lawsuits … within the WTO”</a:t>
            </a:r>
          </a:p>
          <a:p>
            <a:pPr lvl="1"/>
            <a:r>
              <a:rPr lang="en-US" sz="2000" dirty="0"/>
              <a:t> In fact, like other countries, US </a:t>
            </a:r>
          </a:p>
          <a:p>
            <a:pPr lvl="2"/>
            <a:r>
              <a:rPr lang="en-US" sz="2000" dirty="0"/>
              <a:t>Wins most of the cases it brings</a:t>
            </a:r>
          </a:p>
          <a:p>
            <a:pPr lvl="2"/>
            <a:r>
              <a:rPr lang="en-US" sz="2000" dirty="0"/>
              <a:t>Loses most the cases brought against it</a:t>
            </a:r>
          </a:p>
          <a:p>
            <a:pPr lvl="1"/>
            <a:r>
              <a:rPr lang="en-US" sz="2000" dirty="0"/>
              <a:t>Since 1995, in all cases, complainant has won 90%</a:t>
            </a:r>
          </a:p>
          <a:p>
            <a:pPr lvl="2"/>
            <a:r>
              <a:rPr lang="en-US" sz="2000" dirty="0"/>
              <a:t>As complainant, US has won 91%</a:t>
            </a:r>
          </a:p>
          <a:p>
            <a:pPr lvl="2"/>
            <a:r>
              <a:rPr lang="en-US" sz="2000" dirty="0"/>
              <a:t>As respondent, US has lost 89%</a:t>
            </a:r>
          </a:p>
        </p:txBody>
      </p:sp>
    </p:spTree>
    <p:extLst>
      <p:ext uri="{BB962C8B-B14F-4D97-AF65-F5344CB8AC3E}">
        <p14:creationId xmlns:p14="http://schemas.microsoft.com/office/powerpoint/2010/main" val="35642456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1223-AD81-769C-E6E4-EA0115AF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47650"/>
            <a:ext cx="3556000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CFA13-AF76-26D1-FB52-258513BD6025}"/>
              </a:ext>
            </a:extLst>
          </p:cNvPr>
          <p:cNvSpPr txBox="1"/>
          <p:nvPr/>
        </p:nvSpPr>
        <p:spPr>
          <a:xfrm>
            <a:off x="3810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WSJ, 2017</a:t>
            </a:r>
          </a:p>
        </p:txBody>
      </p:sp>
    </p:spTree>
    <p:extLst>
      <p:ext uri="{BB962C8B-B14F-4D97-AF65-F5344CB8AC3E}">
        <p14:creationId xmlns:p14="http://schemas.microsoft.com/office/powerpoint/2010/main" val="337789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8CD06-FCA6-4996-45BC-D34643E6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641350"/>
            <a:ext cx="7759700" cy="5575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BA2DF4-D64E-4FA9-39AF-0DC4CE0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9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sz="2800" dirty="0"/>
              <a:t>National-Security Tariffs (on steel, aluminum)</a:t>
            </a:r>
          </a:p>
          <a:p>
            <a:pPr lvl="2" eaLnBrk="1" hangingPunct="1"/>
            <a:r>
              <a:rPr lang="en-US" sz="2000" dirty="0"/>
              <a:t>Cases brought by EU and many others</a:t>
            </a:r>
          </a:p>
          <a:p>
            <a:pPr lvl="2" eaLnBrk="1" hangingPunct="1"/>
            <a:r>
              <a:rPr lang="en-US" sz="2000" dirty="0"/>
              <a:t>EU, Canada, &amp; Mexico cases settled by negotiation</a:t>
            </a:r>
          </a:p>
          <a:p>
            <a:pPr lvl="2" eaLnBrk="1" hangingPunct="1"/>
            <a:r>
              <a:rPr lang="en-US" sz="2000" dirty="0"/>
              <a:t>Other cases status: panel composed</a:t>
            </a:r>
          </a:p>
          <a:p>
            <a:pPr lvl="1"/>
            <a:r>
              <a:rPr lang="en-US" sz="2000" dirty="0"/>
              <a:t>How did WTO rule?</a:t>
            </a:r>
          </a:p>
          <a:p>
            <a:pPr lvl="2"/>
            <a:r>
              <a:rPr lang="en-US" sz="2000" dirty="0"/>
              <a:t>Panel report in December 2022 found against the US</a:t>
            </a:r>
          </a:p>
          <a:p>
            <a:pPr lvl="3"/>
            <a:r>
              <a:rPr lang="en-US" sz="1600" dirty="0"/>
              <a:t>Said action was not “in time of war or other international emergency”</a:t>
            </a:r>
          </a:p>
          <a:p>
            <a:pPr lvl="2"/>
            <a:r>
              <a:rPr lang="en-US" sz="2000" dirty="0"/>
              <a:t>US appealed (but has blocked the Appellate Body)</a:t>
            </a:r>
          </a:p>
          <a:p>
            <a:pPr lvl="1"/>
            <a:r>
              <a:rPr lang="en-US" dirty="0"/>
              <a:t>WTO provision:  </a:t>
            </a:r>
          </a:p>
          <a:p>
            <a:pPr lvl="2"/>
            <a:r>
              <a:rPr lang="en-US" sz="1800" dirty="0"/>
              <a:t>Article XXI:  “[n]</a:t>
            </a:r>
            <a:r>
              <a:rPr lang="en-US" sz="1800" dirty="0" err="1"/>
              <a:t>othing</a:t>
            </a:r>
            <a:r>
              <a:rPr lang="en-US" sz="1800" dirty="0"/>
              <a:t> in this Agreement shall be construed . . . to prevent any contracting party from taking </a:t>
            </a:r>
            <a:r>
              <a:rPr lang="en-US" sz="1800" dirty="0">
                <a:solidFill>
                  <a:srgbClr val="FF0000"/>
                </a:solidFill>
              </a:rPr>
              <a:t>any action which it considers necessary </a:t>
            </a:r>
            <a:r>
              <a:rPr lang="en-US" sz="1800" dirty="0"/>
              <a:t>for the protection of its essential security interests . . . taken in time of war or other emergency in international relations[.]”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8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Dispute Settlement Body (DSB)</a:t>
            </a:r>
          </a:p>
          <a:p>
            <a:pPr lvl="1"/>
            <a:r>
              <a:rPr lang="en-US" dirty="0"/>
              <a:t>Lacks a quorum since Dec 11, 2019</a:t>
            </a:r>
          </a:p>
          <a:p>
            <a:pPr lvl="1"/>
            <a:r>
              <a:rPr lang="en-US" dirty="0"/>
              <a:t>Trump blocked all new appointments</a:t>
            </a:r>
          </a:p>
          <a:p>
            <a:pPr lvl="1"/>
            <a:r>
              <a:rPr lang="en-US" dirty="0"/>
              <a:t>Biden has not changed this</a:t>
            </a:r>
          </a:p>
          <a:p>
            <a:r>
              <a:rPr lang="en-US" dirty="0"/>
              <a:t>Without DSB no case can finish if it is appealed (which all are)</a:t>
            </a:r>
          </a:p>
          <a:p>
            <a:r>
              <a:rPr lang="en-US" dirty="0"/>
              <a:t>Other countries formed an alternative mechanism, not including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8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 eaLnBrk="1" hangingPunct="1"/>
            <a:r>
              <a:rPr lang="en-US" dirty="0"/>
              <a:t>Tariffs levied under US Section 301 not consistent with GATT/WTO</a:t>
            </a:r>
          </a:p>
          <a:p>
            <a:pPr lvl="1" eaLnBrk="1" hangingPunct="1"/>
            <a:r>
              <a:rPr lang="en-US" dirty="0"/>
              <a:t>WTO panel ruled against US Sep 15, 2020</a:t>
            </a:r>
          </a:p>
          <a:p>
            <a:pPr lvl="2" eaLnBrk="1" hangingPunct="1"/>
            <a:r>
              <a:rPr lang="en-US" dirty="0"/>
              <a:t>Panel:  “Trump’s tariffs violated several global rules” (NYT)</a:t>
            </a:r>
          </a:p>
          <a:p>
            <a:pPr lvl="1" eaLnBrk="1" hangingPunct="1"/>
            <a:r>
              <a:rPr lang="en-US" dirty="0"/>
              <a:t>US appealed but case cannot be completed</a:t>
            </a:r>
          </a:p>
          <a:p>
            <a:pPr lvl="1" eaLnBrk="1" hangingPunct="1"/>
            <a:r>
              <a:rPr lang="en-US" dirty="0"/>
              <a:t>Even without that, would WTO permission for China to levy tariffs be meaningful?</a:t>
            </a:r>
          </a:p>
        </p:txBody>
      </p:sp>
    </p:spTree>
    <p:extLst>
      <p:ext uri="{BB962C8B-B14F-4D97-AF65-F5344CB8AC3E}">
        <p14:creationId xmlns:p14="http://schemas.microsoft.com/office/powerpoint/2010/main" val="8691639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D13D-29E9-9066-4264-604CF02E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</a:t>
            </a:r>
            <a:r>
              <a:rPr lang="en-US" dirty="0"/>
              <a:t>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892F-7C80-4EA9-4D15-DDC3B64DD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Institutions</a:t>
            </a:r>
          </a:p>
          <a:p>
            <a:pPr lvl="1"/>
            <a:r>
              <a:rPr lang="en-US" dirty="0"/>
              <a:t>OECD</a:t>
            </a:r>
          </a:p>
          <a:p>
            <a:pPr lvl="1"/>
            <a:r>
              <a:rPr lang="en-US" dirty="0"/>
              <a:t>G-7, G-20</a:t>
            </a:r>
          </a:p>
          <a:p>
            <a:pPr lvl="1"/>
            <a:r>
              <a:rPr lang="en-US" dirty="0"/>
              <a:t>UN Organizations</a:t>
            </a:r>
          </a:p>
          <a:p>
            <a:pPr lvl="2"/>
            <a:r>
              <a:rPr lang="en-US" dirty="0"/>
              <a:t>UNCTAD</a:t>
            </a:r>
          </a:p>
          <a:p>
            <a:pPr lvl="2"/>
            <a:r>
              <a:rPr lang="en-US" dirty="0"/>
              <a:t>ILO</a:t>
            </a:r>
          </a:p>
          <a:p>
            <a:pPr lvl="2"/>
            <a:r>
              <a:rPr lang="en-US" dirty="0"/>
              <a:t>WIPO</a:t>
            </a:r>
          </a:p>
          <a:p>
            <a:pPr lvl="2"/>
            <a:r>
              <a:rPr lang="en-US" i="0" dirty="0">
                <a:solidFill>
                  <a:srgbClr val="5C4033"/>
                </a:solidFill>
                <a:effectLst/>
              </a:rPr>
              <a:t>Regional Commissions for Economic and Social Development</a:t>
            </a:r>
            <a:endParaRPr lang="en-US" dirty="0"/>
          </a:p>
          <a:p>
            <a:pPr lvl="1"/>
            <a:r>
              <a:rPr lang="en-US" dirty="0"/>
              <a:t>International Development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38D8-EF08-8461-887E-CD566BBA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12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2EA7-17AB-55FC-7D5B-C3D0C8A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" y="1970814"/>
            <a:ext cx="10597073" cy="2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7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EAE99D-4482-2E6B-1DB5-0A07767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OECD = Organization for Economic Cooperation and Development</a:t>
            </a:r>
          </a:p>
          <a:p>
            <a:pPr lvl="1"/>
            <a:r>
              <a:rPr lang="en-US" dirty="0"/>
              <a:t>38 member countries</a:t>
            </a:r>
          </a:p>
          <a:p>
            <a:pPr lvl="1"/>
            <a:r>
              <a:rPr lang="en-US" i="1" dirty="0"/>
              <a:t>Economist</a:t>
            </a:r>
            <a:r>
              <a:rPr lang="en-US" dirty="0"/>
              <a:t> calls it a “rich-country think tank”</a:t>
            </a:r>
          </a:p>
          <a:p>
            <a:pPr lvl="1"/>
            <a:r>
              <a:rPr lang="en-US" dirty="0"/>
              <a:t>“provides governments a setting in which to discuss, develop and perfect economic and social policy”</a:t>
            </a:r>
          </a:p>
          <a:p>
            <a:pPr lvl="1"/>
            <a:r>
              <a:rPr lang="en-US" dirty="0"/>
              <a:t>Most recently, OECD agreed on a “global treaty” to tax digital technology giants in the countries where they do business</a:t>
            </a:r>
          </a:p>
          <a:p>
            <a:pPr lvl="2"/>
            <a:r>
              <a:rPr lang="en-US" dirty="0"/>
              <a:t>143 countries took in the negotiations</a:t>
            </a:r>
          </a:p>
          <a:p>
            <a:pPr lvl="2"/>
            <a:r>
              <a:rPr lang="en-US" dirty="0"/>
              <a:t>It still needs to be signed and ratified by “enough countries”.  </a:t>
            </a:r>
          </a:p>
          <a:p>
            <a:pPr lvl="2"/>
            <a:r>
              <a:rPr lang="en-US" dirty="0"/>
              <a:t>Some important ones (e.g., US) may not</a:t>
            </a:r>
          </a:p>
        </p:txBody>
      </p:sp>
    </p:spTree>
    <p:extLst>
      <p:ext uri="{BB962C8B-B14F-4D97-AF65-F5344CB8AC3E}">
        <p14:creationId xmlns:p14="http://schemas.microsoft.com/office/powerpoint/2010/main" val="5884154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26860-57DC-045D-8353-1D4CB7C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03996"/>
            <a:ext cx="7467600" cy="53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6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B5106-E8E0-96C6-938A-4768802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04950"/>
            <a:ext cx="6756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97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AC5F-A957-4222-1C1F-FB4B4997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G-7:  US, Canada, Japan, Britain, France, Germany, and Italy (plus the EU)</a:t>
            </a:r>
          </a:p>
          <a:p>
            <a:pPr lvl="1"/>
            <a:r>
              <a:rPr lang="en-US" dirty="0"/>
              <a:t>Began annual meetings of heads of state in 1976</a:t>
            </a:r>
          </a:p>
          <a:p>
            <a:r>
              <a:rPr lang="en-US" dirty="0"/>
              <a:t>G-20:  G7 plus 13 others, both major developed and developing countries</a:t>
            </a:r>
          </a:p>
          <a:p>
            <a:pPr lvl="1"/>
            <a:r>
              <a:rPr lang="en-US" dirty="0"/>
              <a:t>Founded 1999 with only finance ministers</a:t>
            </a:r>
          </a:p>
          <a:p>
            <a:pPr lvl="1"/>
            <a:r>
              <a:rPr lang="en-US" dirty="0"/>
              <a:t>Began head-of-state meetings after financial crisis of 2008</a:t>
            </a:r>
          </a:p>
          <a:p>
            <a:pPr lvl="2"/>
            <a:r>
              <a:rPr lang="en-US" dirty="0"/>
              <a:t>“Summit on Financial Markets and the World Economy”</a:t>
            </a:r>
          </a:p>
          <a:p>
            <a:pPr lvl="1"/>
            <a:r>
              <a:rPr lang="en-US" dirty="0"/>
              <a:t> Today, G7 deals more with politics, G20 with economics</a:t>
            </a:r>
          </a:p>
          <a:p>
            <a:r>
              <a:rPr lang="en-US" dirty="0"/>
              <a:t>G-20 met in India September 9-10, 2023</a:t>
            </a:r>
          </a:p>
          <a:p>
            <a:pPr lvl="1"/>
            <a:r>
              <a:rPr lang="en-US" dirty="0"/>
              <a:t>Launched </a:t>
            </a:r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India-Middle East-Europe Economic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EA0B-5560-D82F-B1E6-D0EADEA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91709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7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B567C-DFB5-A0EA-61EF-C4307A08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041400"/>
            <a:ext cx="5524500" cy="4775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96F951-7985-4052-C209-BE6DEF4A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1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484F1-A929-513E-ED71-F92C152A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346200"/>
            <a:ext cx="347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66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73B4BB-CA96-7D75-1636-4A8D2C3B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UNCTAD = United Nations Conference on Trade and Development</a:t>
            </a:r>
          </a:p>
          <a:p>
            <a:pPr lvl="1"/>
            <a:r>
              <a:rPr lang="en-US" dirty="0"/>
              <a:t>Supports “developing countries to access the benefits of a globalized economy more fairly and effectively.”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48BD-0FCE-0A6A-3A15-C3EE355C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10000"/>
            <a:ext cx="7772400" cy="2102964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0974A2-86C1-ACC8-DCE7-0B4B431E4951}"/>
              </a:ext>
            </a:extLst>
          </p:cNvPr>
          <p:cNvSpPr/>
          <p:nvPr/>
        </p:nvSpPr>
        <p:spPr>
          <a:xfrm>
            <a:off x="5029200" y="6096000"/>
            <a:ext cx="2667000" cy="304800"/>
          </a:xfrm>
          <a:prstGeom prst="wedgeRectCallout">
            <a:avLst>
              <a:gd name="adj1" fmla="val -81115"/>
              <a:gd name="adj2" fmla="val -240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193 members of UN</a:t>
            </a:r>
          </a:p>
        </p:txBody>
      </p:sp>
    </p:spTree>
    <p:extLst>
      <p:ext uri="{BB962C8B-B14F-4D97-AF65-F5344CB8AC3E}">
        <p14:creationId xmlns:p14="http://schemas.microsoft.com/office/powerpoint/2010/main" val="1568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2FCC1-44D8-9E96-7E52-D5E98C1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670050"/>
            <a:ext cx="416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573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98B3-EEC6-E705-67B2-3CF1E437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ILO = International Labor Organization</a:t>
            </a:r>
          </a:p>
          <a:p>
            <a:pPr lvl="1"/>
            <a:r>
              <a:rPr lang="en-US" dirty="0"/>
              <a:t>Created 1919 by Treaty of Versailles</a:t>
            </a:r>
          </a:p>
          <a:p>
            <a:pPr lvl="1"/>
            <a:r>
              <a:rPr lang="en-US" dirty="0"/>
              <a:t>Tripartite:  governments, employers and workers</a:t>
            </a:r>
          </a:p>
          <a:p>
            <a:pPr lvl="1"/>
            <a:r>
              <a:rPr lang="en-US" dirty="0"/>
              <a:t>Sets labor standards, develops policies, and devises programs promoting decent work</a:t>
            </a:r>
          </a:p>
          <a:p>
            <a:pPr lvl="1"/>
            <a:r>
              <a:rPr lang="en-US" dirty="0"/>
              <a:t>Has no power to enforce, but only shame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11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B849E-3F5F-17C3-C11A-50F75EA222BB}"/>
              </a:ext>
            </a:extLst>
          </p:cNvPr>
          <p:cNvSpPr txBox="1">
            <a:spLocks/>
          </p:cNvSpPr>
          <p:nvPr/>
        </p:nvSpPr>
        <p:spPr>
          <a:xfrm>
            <a:off x="1905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Fundamental ILO Conventions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7BA72-7DE8-A114-F066-5F76FB621F66}"/>
              </a:ext>
            </a:extLst>
          </p:cNvPr>
          <p:cNvSpPr txBox="1">
            <a:spLocks/>
          </p:cNvSpPr>
          <p:nvPr/>
        </p:nvSpPr>
        <p:spPr>
          <a:xfrm>
            <a:off x="1891553" y="1191091"/>
            <a:ext cx="8216153" cy="49754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2400"/>
              <a:t>Freedom of Association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Organize </a:t>
            </a:r>
            <a:r>
              <a:rPr lang="en-US" sz="2000">
                <a:solidFill>
                  <a:srgbClr val="00B050"/>
                </a:solidFill>
              </a:rPr>
              <a:t>(157)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Collective Bargaining </a:t>
            </a:r>
            <a:r>
              <a:rPr lang="en-US" sz="2000">
                <a:solidFill>
                  <a:srgbClr val="00B050"/>
                </a:solidFill>
              </a:rPr>
              <a:t>(168)</a:t>
            </a:r>
          </a:p>
          <a:p>
            <a:pPr marL="609600" indent="-609600">
              <a:buFontTx/>
              <a:buAutoNum type="arabicPeriod"/>
            </a:pPr>
            <a:r>
              <a:rPr lang="en-US" sz="2400"/>
              <a:t>Abolition of Forced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Forced Labor </a:t>
            </a:r>
            <a:r>
              <a:rPr lang="en-US" sz="2000">
                <a:solidFill>
                  <a:srgbClr val="00B050"/>
                </a:solidFill>
              </a:rPr>
              <a:t>(180)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Abolition of Forced Labor </a:t>
            </a:r>
            <a:r>
              <a:rPr lang="en-US" sz="2000">
                <a:solidFill>
                  <a:srgbClr val="00B050"/>
                </a:solidFill>
              </a:rPr>
              <a:t>(178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Equality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Discrimination </a:t>
            </a:r>
            <a:r>
              <a:rPr lang="en-US" sz="2000">
                <a:solidFill>
                  <a:srgbClr val="00B050"/>
                </a:solidFill>
              </a:rPr>
              <a:t>(174)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Equal Remuneration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Elimination of Child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Minimum Age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Worst Forms of Child Labor </a:t>
            </a:r>
            <a:r>
              <a:rPr lang="en-US" sz="2000">
                <a:solidFill>
                  <a:srgbClr val="00B050"/>
                </a:solidFill>
              </a:rPr>
              <a:t>(187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990600" lvl="1" indent="-533400">
              <a:buFontTx/>
              <a:buAutoNum type="alphaLcPeriod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FA90-4E04-6B45-5BBB-2A2BB344BAD5}"/>
              </a:ext>
            </a:extLst>
          </p:cNvPr>
          <p:cNvSpPr txBox="1"/>
          <p:nvPr/>
        </p:nvSpPr>
        <p:spPr>
          <a:xfrm>
            <a:off x="6324600" y="1219200"/>
            <a:ext cx="236668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(# countries ratifying)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8DD09-EE3F-90AE-BB2D-3B5BF24A1F15}"/>
              </a:ext>
            </a:extLst>
          </p:cNvPr>
          <p:cNvSpPr txBox="1"/>
          <p:nvPr/>
        </p:nvSpPr>
        <p:spPr>
          <a:xfrm>
            <a:off x="7239000" y="1981200"/>
            <a:ext cx="23666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USA ratified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E86FE-3802-653C-403B-C9231E0DD011}"/>
              </a:ext>
            </a:extLst>
          </p:cNvPr>
          <p:cNvCxnSpPr>
            <a:cxnSpLocks/>
          </p:cNvCxnSpPr>
          <p:nvPr/>
        </p:nvCxnSpPr>
        <p:spPr>
          <a:xfrm flipH="1">
            <a:off x="6252882" y="2326341"/>
            <a:ext cx="1008530" cy="79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F0648-2F46-CA56-1C61-88D61EE5B7BD}"/>
              </a:ext>
            </a:extLst>
          </p:cNvPr>
          <p:cNvCxnSpPr>
            <a:cxnSpLocks/>
          </p:cNvCxnSpPr>
          <p:nvPr/>
        </p:nvCxnSpPr>
        <p:spPr>
          <a:xfrm flipH="1">
            <a:off x="6454588" y="2312894"/>
            <a:ext cx="806824" cy="3106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BC80-8CCE-5AE8-2EB0-32715CF8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4" y="1600200"/>
            <a:ext cx="50304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64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CF5FD-519E-4F05-5269-19ABD7B0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WIPO = World Intellectual Property Organization</a:t>
            </a:r>
          </a:p>
          <a:p>
            <a:pPr lvl="1"/>
            <a:r>
              <a:rPr lang="en-US" dirty="0"/>
              <a:t>Global forum for intellectual property policy, services, information and cooperation.</a:t>
            </a:r>
          </a:p>
          <a:p>
            <a:pPr lvl="1"/>
            <a:r>
              <a:rPr lang="en-US" dirty="0"/>
              <a:t>IP includes</a:t>
            </a:r>
          </a:p>
          <a:p>
            <a:pPr lvl="2"/>
            <a:r>
              <a:rPr lang="en-US" dirty="0"/>
              <a:t>Patents</a:t>
            </a:r>
          </a:p>
          <a:p>
            <a:pPr lvl="2"/>
            <a:r>
              <a:rPr lang="en-US" dirty="0"/>
              <a:t>Copyrights</a:t>
            </a:r>
          </a:p>
          <a:p>
            <a:pPr lvl="2"/>
            <a:r>
              <a:rPr lang="en-US" dirty="0"/>
              <a:t>Trademarks</a:t>
            </a:r>
          </a:p>
          <a:p>
            <a:pPr lvl="2"/>
            <a:r>
              <a:rPr lang="en-US" dirty="0"/>
              <a:t>Trade secrets</a:t>
            </a:r>
          </a:p>
          <a:p>
            <a:r>
              <a:rPr lang="en-US" dirty="0"/>
              <a:t>Has no power to enforce</a:t>
            </a:r>
          </a:p>
        </p:txBody>
      </p:sp>
    </p:spTree>
    <p:extLst>
      <p:ext uri="{BB962C8B-B14F-4D97-AF65-F5344CB8AC3E}">
        <p14:creationId xmlns:p14="http://schemas.microsoft.com/office/powerpoint/2010/main" val="24182833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48BC1-5872-802B-B5D0-52447AC4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3851965" cy="3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67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Africa (ECA), Addis Ababa, Ethiopia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Europe (ECE), Geneva, Switzerland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Latin America and the Caribbean (ECLAC), Santiago,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Asia and the Pacific (ESCAP), Bangkok, Thailand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Western Asia (ESCWA),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34302051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Regional Commissions for Economic and Social Development do: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They “promote economic development and cooperation in their respective regions”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normally meet once a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enable member States to maintain contact with one another and with the Secretariat between sessions of the General Assembly, to which they submit their proposals and convey their concerns.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Each maintains offices and staff in their region to undertake programs of work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BD9DF-B9E0-0632-3A55-8A1C82A4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07" y="643466"/>
            <a:ext cx="647798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B30C8-63F3-EDC0-41C2-639A3E22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11292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5BBE3-33C9-BA46-2914-7B3CF378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" y="1676400"/>
            <a:ext cx="10923639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000D1-0625-C611-F67D-CD5EDFD3B69F}"/>
              </a:ext>
            </a:extLst>
          </p:cNvPr>
          <p:cNvSpPr txBox="1"/>
          <p:nvPr/>
        </p:nvSpPr>
        <p:spPr>
          <a:xfrm>
            <a:off x="8077200" y="44958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39680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There is a long list of International (or Multilateral) Development Banks.  The largest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African Development Bank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Asian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 European Bank for Reconstruction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Inter-American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World Bank Group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My Glossary lists 14 more and is surely incomplete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77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Purpose: “to provide medium- and long-term capital for productive investment, often accompanied by technical assistance, in poor countries.”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They “may be publicly or privately owned and operated, but governments frequently make substantial contributions to the private ones.”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Concerns: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Bad investments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Imposing policies that destabilize countries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Moral hazard:  encouraging irrespon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sible policies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C01-E837-55F8-A757-1EC7BDA10DCA}"/>
              </a:ext>
            </a:extLst>
          </p:cNvPr>
          <p:cNvSpPr txBox="1"/>
          <p:nvPr/>
        </p:nvSpPr>
        <p:spPr>
          <a:xfrm>
            <a:off x="5334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Britannica. Money</a:t>
            </a:r>
          </a:p>
        </p:txBody>
      </p:sp>
    </p:spTree>
    <p:extLst>
      <p:ext uri="{BB962C8B-B14F-4D97-AF65-F5344CB8AC3E}">
        <p14:creationId xmlns:p14="http://schemas.microsoft.com/office/powerpoint/2010/main" val="18289120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Free Trade Agreements and Customs Unions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European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USMCA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CPTPP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RCEP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MERCOSUR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Other</a:t>
            </a:r>
          </a:p>
          <a:p>
            <a:pPr lvl="1"/>
            <a:r>
              <a:rPr lang="en-US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G-20 Developing</a:t>
            </a:r>
          </a:p>
          <a:p>
            <a:pPr lvl="1"/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Cairns Group</a:t>
            </a:r>
          </a:p>
        </p:txBody>
      </p:sp>
    </p:spTree>
    <p:extLst>
      <p:ext uri="{BB962C8B-B14F-4D97-AF65-F5344CB8AC3E}">
        <p14:creationId xmlns:p14="http://schemas.microsoft.com/office/powerpoint/2010/main" val="30311086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211F8-AE11-BC9A-01A5-1B83EB4F8606}"/>
              </a:ext>
            </a:extLst>
          </p:cNvPr>
          <p:cNvSpPr txBox="1"/>
          <p:nvPr/>
        </p:nvSpPr>
        <p:spPr>
          <a:xfrm>
            <a:off x="457200" y="144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C4C88"/>
                </a:solidFill>
              </a:rPr>
              <a:t>European Union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816370-025E-B393-B2AE-25604F4D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741975" cy="54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3" name="Picture 4" descr="mage result for nafta map">
            <a:extLst>
              <a:ext uri="{FF2B5EF4-FFF2-40B4-BE49-F238E27FC236}">
                <a16:creationId xmlns:a16="http://schemas.microsoft.com/office/drawing/2014/main" id="{9229F743-B4DE-5612-3170-08353611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D64138-80E3-5A06-B3A2-30D073BDF783}"/>
              </a:ext>
            </a:extLst>
          </p:cNvPr>
          <p:cNvSpPr txBox="1">
            <a:spLocks/>
          </p:cNvSpPr>
          <p:nvPr/>
        </p:nvSpPr>
        <p:spPr>
          <a:xfrm>
            <a:off x="950794" y="2347416"/>
            <a:ext cx="2775045" cy="1476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NAFTA (now USMCA)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308282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95A5-9296-68AB-E0DB-5B8AA26B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684AB-525E-D64E-A1A0-0D88C13A36B8}"/>
              </a:ext>
            </a:extLst>
          </p:cNvPr>
          <p:cNvSpPr txBox="1">
            <a:spLocks/>
          </p:cNvSpPr>
          <p:nvPr/>
        </p:nvSpPr>
        <p:spPr>
          <a:xfrm>
            <a:off x="0" y="1487607"/>
            <a:ext cx="3143534" cy="3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CPTPP</a:t>
            </a:r>
            <a:br>
              <a:rPr lang="en-US" sz="4800"/>
            </a:br>
            <a:r>
              <a:rPr lang="en-US" sz="4800"/>
              <a:t>=</a:t>
            </a:r>
            <a:br>
              <a:rPr lang="en-US" sz="4800"/>
            </a:br>
            <a:r>
              <a:rPr lang="en-US" sz="4800"/>
              <a:t>Trans-Pacific Partnership</a:t>
            </a:r>
            <a:br>
              <a:rPr lang="en-US" sz="4800"/>
            </a:br>
            <a:r>
              <a:rPr lang="en-US" sz="4800"/>
              <a:t>minus US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755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1F9D37-DDF2-353F-5A6A-869F11DC06DB}"/>
              </a:ext>
            </a:extLst>
          </p:cNvPr>
          <p:cNvSpPr txBox="1">
            <a:spLocks/>
          </p:cNvSpPr>
          <p:nvPr/>
        </p:nvSpPr>
        <p:spPr>
          <a:xfrm>
            <a:off x="668741" y="1632004"/>
            <a:ext cx="3979459" cy="356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6A55-5D9D-C69F-623C-8A03F3EC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431916" cy="51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B5CB84-61AE-90D3-4D2C-6B20AA0895D3}"/>
              </a:ext>
            </a:extLst>
          </p:cNvPr>
          <p:cNvSpPr txBox="1">
            <a:spLocks/>
          </p:cNvSpPr>
          <p:nvPr/>
        </p:nvSpPr>
        <p:spPr>
          <a:xfrm>
            <a:off x="950794" y="2444119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ADE29-F79F-4C91-B795-7EE470B9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914400"/>
            <a:ext cx="3741120" cy="5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33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G20 Developing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A14D5-ED5F-2AF2-B8DA-F2EF4B20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1600"/>
            <a:ext cx="7772400" cy="426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6FE5-04FB-EEEB-AB04-182F919E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00400"/>
            <a:ext cx="2819400" cy="16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artoon of a person on a ship sinking&#10;&#10;Description automatically generated">
            <a:extLst>
              <a:ext uri="{FF2B5EF4-FFF2-40B4-BE49-F238E27FC236}">
                <a16:creationId xmlns:a16="http://schemas.microsoft.com/office/drawing/2014/main" id="{604A6C89-EF0F-2A2C-C95D-99A942CE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3" y="643466"/>
            <a:ext cx="7330353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B2DC-B393-949A-AFF2-B58B84A6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1992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Cairns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CABB-922E-3C43-9FEE-35984B73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18669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1AD-A4F0-F0C2-FA53-2DE58138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7772400" cy="41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2762043" y="1808535"/>
            <a:ext cx="56698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Economic Update</a:t>
            </a:r>
            <a:endParaRPr lang="en-US" sz="48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Geoffrey </a:t>
            </a:r>
            <a:r>
              <a:rPr lang="en-US" sz="4000" dirty="0" err="1"/>
              <a:t>Woglom</a:t>
            </a:r>
            <a:endParaRPr lang="en-US" sz="4000" dirty="0"/>
          </a:p>
          <a:p>
            <a:pPr algn="ctr"/>
            <a:r>
              <a:rPr lang="en-US" sz="4000" dirty="0"/>
              <a:t>Amherst College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92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October 19,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21209</TotalTime>
  <Words>3672</Words>
  <Application>Microsoft Macintosh PowerPoint</Application>
  <PresentationFormat>Widescreen</PresentationFormat>
  <Paragraphs>706</Paragraphs>
  <Slides>93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6" baseType="lpstr">
      <vt:lpstr>Andes</vt:lpstr>
      <vt:lpstr>Arial</vt:lpstr>
      <vt:lpstr>Calibri</vt:lpstr>
      <vt:lpstr>Courier New</vt:lpstr>
      <vt:lpstr>GH Guardian Headline</vt:lpstr>
      <vt:lpstr>Google Sans</vt:lpstr>
      <vt:lpstr>GuardianTextEgyptian</vt:lpstr>
      <vt:lpstr>MercurySSm-Book-Pro_Web</vt:lpstr>
      <vt:lpstr>Museo Sans 300</vt:lpstr>
      <vt:lpstr>Open Sans</vt:lpstr>
      <vt:lpstr>Palatino Linotype</vt:lpstr>
      <vt:lpstr>Roboto</vt:lpstr>
      <vt:lpstr>Custom Design</vt:lpstr>
      <vt:lpstr>PowerPoint Presentation</vt:lpstr>
      <vt:lpstr> Course Outline</vt:lpstr>
      <vt:lpstr>International Economic Institutions</vt:lpstr>
      <vt:lpstr>Main Economic Institutions</vt:lpstr>
      <vt:lpstr>Views</vt:lpstr>
      <vt:lpstr>UN</vt:lpstr>
      <vt:lpstr>UN</vt:lpstr>
      <vt:lpstr>IMF</vt:lpstr>
      <vt:lpstr>IMF</vt:lpstr>
      <vt:lpstr>IMF</vt:lpstr>
      <vt:lpstr>IMF &amp; World Bank</vt:lpstr>
      <vt:lpstr>World Bank</vt:lpstr>
      <vt:lpstr>World Bank</vt:lpstr>
      <vt:lpstr>WTO</vt:lpstr>
      <vt:lpstr>WTO</vt:lpstr>
      <vt:lpstr>WTO</vt:lpstr>
      <vt:lpstr>WTO</vt:lpstr>
      <vt:lpstr> Outline</vt:lpstr>
      <vt:lpstr> Institutions Compared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 Personnel</vt:lpstr>
      <vt:lpstr> UN Views</vt:lpstr>
      <vt:lpstr> UN Budget</vt:lpstr>
      <vt:lpstr> UN Budget</vt:lpstr>
      <vt:lpstr> UN Budget</vt:lpstr>
      <vt:lpstr> IMF</vt:lpstr>
      <vt:lpstr>IMF</vt:lpstr>
      <vt:lpstr>IMF</vt:lpstr>
      <vt:lpstr>IMF</vt:lpstr>
      <vt:lpstr>Aside on SDRs</vt:lpstr>
      <vt:lpstr>Aside on SDRs</vt:lpstr>
      <vt:lpstr>Aside on SDRs</vt:lpstr>
      <vt:lpstr>IMF Funding</vt:lpstr>
      <vt:lpstr>IMF Funding</vt:lpstr>
      <vt:lpstr>IMF Funding</vt:lpstr>
      <vt:lpstr>IMF Funding</vt:lpstr>
      <vt:lpstr> World Bank</vt:lpstr>
      <vt:lpstr>World Bank</vt:lpstr>
      <vt:lpstr>World Bank</vt:lpstr>
      <vt:lpstr>World Bank</vt:lpstr>
      <vt:lpstr>World Bank</vt:lpstr>
      <vt:lpstr>World Bank Lending</vt:lpstr>
      <vt:lpstr>World Bank Lending</vt:lpstr>
      <vt:lpstr> World Trade Organization</vt:lpstr>
      <vt:lpstr>WTO</vt:lpstr>
      <vt:lpstr>WTO</vt:lpstr>
      <vt:lpstr>WTO</vt:lpstr>
      <vt:lpstr>WTO Functions</vt:lpstr>
      <vt:lpstr>WTO Functions</vt:lpstr>
      <vt:lpstr>WTO Functions</vt:lpstr>
      <vt:lpstr>WTO Functions</vt:lpstr>
      <vt:lpstr>WTO Functions</vt:lpstr>
      <vt:lpstr>WTO Disputes </vt:lpstr>
      <vt:lpstr>WTO Disputes </vt:lpstr>
      <vt:lpstr>WTO and the United States </vt:lpstr>
      <vt:lpstr>WTO and the United States </vt:lpstr>
      <vt:lpstr>WTO and the United States </vt:lpstr>
      <vt:lpstr>Other Institutions</vt:lpstr>
      <vt:lpstr> OECD</vt:lpstr>
      <vt:lpstr> OECD</vt:lpstr>
      <vt:lpstr> OECD</vt:lpstr>
      <vt:lpstr> G-20</vt:lpstr>
      <vt:lpstr> G-20</vt:lpstr>
      <vt:lpstr> G-20</vt:lpstr>
      <vt:lpstr> UNCTAD</vt:lpstr>
      <vt:lpstr> UNCTAD</vt:lpstr>
      <vt:lpstr> ILO</vt:lpstr>
      <vt:lpstr> ILO</vt:lpstr>
      <vt:lpstr> ILO</vt:lpstr>
      <vt:lpstr> WIPO</vt:lpstr>
      <vt:lpstr> WIPO</vt:lpstr>
      <vt:lpstr>Regional Commissions for Economic and Social Development</vt:lpstr>
      <vt:lpstr>Regional Commissions for Economic and Social Development</vt:lpstr>
      <vt:lpstr>Regional Commissions for Economic and Social Development</vt:lpstr>
      <vt:lpstr>International Development Banks</vt:lpstr>
      <vt:lpstr>International Development Banks</vt:lpstr>
      <vt:lpstr>International Development Banks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Next Week</vt:lpstr>
      <vt:lpstr>PowerPoint Presentation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314</cp:revision>
  <cp:lastPrinted>2022-01-18T19:59:29Z</cp:lastPrinted>
  <dcterms:created xsi:type="dcterms:W3CDTF">2017-05-03T22:30:38Z</dcterms:created>
  <dcterms:modified xsi:type="dcterms:W3CDTF">2023-10-12T22:41:04Z</dcterms:modified>
</cp:coreProperties>
</file>