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sldIdLst>
    <p:sldId id="256" r:id="rId2"/>
    <p:sldId id="434" r:id="rId3"/>
    <p:sldId id="327" r:id="rId4"/>
    <p:sldId id="1146" r:id="rId5"/>
    <p:sldId id="258" r:id="rId6"/>
    <p:sldId id="1130" r:id="rId7"/>
    <p:sldId id="1135" r:id="rId8"/>
    <p:sldId id="1131" r:id="rId9"/>
    <p:sldId id="1145" r:id="rId10"/>
    <p:sldId id="1089" r:id="rId11"/>
    <p:sldId id="1093" r:id="rId12"/>
    <p:sldId id="1132" r:id="rId13"/>
    <p:sldId id="1133" r:id="rId14"/>
    <p:sldId id="1138" r:id="rId15"/>
    <p:sldId id="1134" r:id="rId16"/>
    <p:sldId id="1139" r:id="rId17"/>
    <p:sldId id="260" r:id="rId18"/>
    <p:sldId id="1119" r:id="rId19"/>
    <p:sldId id="1120" r:id="rId20"/>
    <p:sldId id="276" r:id="rId21"/>
    <p:sldId id="1123" r:id="rId22"/>
    <p:sldId id="1109" r:id="rId23"/>
    <p:sldId id="1124" r:id="rId24"/>
    <p:sldId id="1125" r:id="rId25"/>
    <p:sldId id="1126" r:id="rId26"/>
    <p:sldId id="259" r:id="rId27"/>
    <p:sldId id="261" r:id="rId28"/>
    <p:sldId id="262" r:id="rId29"/>
    <p:sldId id="264" r:id="rId30"/>
    <p:sldId id="1110" r:id="rId31"/>
    <p:sldId id="1111" r:id="rId32"/>
    <p:sldId id="1137" r:id="rId33"/>
    <p:sldId id="1140" r:id="rId34"/>
    <p:sldId id="1141" r:id="rId35"/>
    <p:sldId id="1142" r:id="rId36"/>
    <p:sldId id="1143" r:id="rId37"/>
    <p:sldId id="1144" r:id="rId38"/>
    <p:sldId id="1129" r:id="rId39"/>
    <p:sldId id="1147" r:id="rId40"/>
    <p:sldId id="1149" r:id="rId41"/>
    <p:sldId id="1148" r:id="rId42"/>
    <p:sldId id="1115" r:id="rId43"/>
    <p:sldId id="1116" r:id="rId44"/>
    <p:sldId id="1099" r:id="rId45"/>
    <p:sldId id="1100" r:id="rId46"/>
    <p:sldId id="1097" r:id="rId47"/>
    <p:sldId id="1104" r:id="rId48"/>
    <p:sldId id="1105" r:id="rId49"/>
    <p:sldId id="1106" r:id="rId50"/>
    <p:sldId id="26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5" autoAdjust="0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17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llika%20Garg\Downloads\54539-Data_Underlying_Figures_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'Exhibit 1'!$B$30:$B$36</c:f>
              <c:strCache>
                <c:ptCount val="7"/>
                <c:pt idx="0">
                  <c:v>Highways</c:v>
                </c:pt>
                <c:pt idx="1">
                  <c:v>Water Utilities</c:v>
                </c:pt>
                <c:pt idx="2">
                  <c:v>Mass Transit</c:v>
                </c:pt>
                <c:pt idx="3">
                  <c:v>Aviation</c:v>
                </c:pt>
                <c:pt idx="4">
                  <c:v>Water Resources</c:v>
                </c:pt>
                <c:pt idx="5">
                  <c:v>Water Transportation</c:v>
                </c:pt>
                <c:pt idx="6">
                  <c:v>Rail</c:v>
                </c:pt>
              </c:strCache>
            </c:strRef>
          </c:cat>
          <c:val>
            <c:numRef>
              <c:f>'Exhibit 1'!$C$30:$C$36</c:f>
              <c:numCache>
                <c:formatCode>0</c:formatCode>
                <c:ptCount val="7"/>
                <c:pt idx="0">
                  <c:v>176.90299999999999</c:v>
                </c:pt>
                <c:pt idx="1">
                  <c:v>113.03400000000001</c:v>
                </c:pt>
                <c:pt idx="2">
                  <c:v>69.92</c:v>
                </c:pt>
                <c:pt idx="3">
                  <c:v>37.085000000000001</c:v>
                </c:pt>
                <c:pt idx="4">
                  <c:v>28.69</c:v>
                </c:pt>
                <c:pt idx="5">
                  <c:v>10.199</c:v>
                </c:pt>
                <c:pt idx="6">
                  <c:v>4.673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C-46C4-B6F3-3BD8D3B810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12738735"/>
        <c:axId val="1733269423"/>
      </c:barChart>
      <c:catAx>
        <c:axId val="181273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3269423"/>
        <c:crosses val="autoZero"/>
        <c:auto val="1"/>
        <c:lblAlgn val="ctr"/>
        <c:lblOffset val="100"/>
        <c:noMultiLvlLbl val="0"/>
      </c:catAx>
      <c:valAx>
        <c:axId val="173326942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0" dirty="0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crossAx val="1812738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'Exhibit 3'!$B$10</c:f>
              <c:strCache>
                <c:ptCount val="1"/>
                <c:pt idx="0">
                  <c:v>Share of GDP (Percent)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'Exhibit 3'!$A$11:$A$72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3'!$B$11:$B$72</c:f>
              <c:numCache>
                <c:formatCode>#,##0.00</c:formatCode>
                <c:ptCount val="62"/>
                <c:pt idx="0">
                  <c:v>2.54</c:v>
                </c:pt>
                <c:pt idx="1">
                  <c:v>2.69</c:v>
                </c:pt>
                <c:pt idx="2">
                  <c:v>2.85</c:v>
                </c:pt>
                <c:pt idx="3">
                  <c:v>3.03</c:v>
                </c:pt>
                <c:pt idx="4">
                  <c:v>2.88</c:v>
                </c:pt>
                <c:pt idx="5">
                  <c:v>2.97</c:v>
                </c:pt>
                <c:pt idx="6">
                  <c:v>2.9</c:v>
                </c:pt>
                <c:pt idx="7">
                  <c:v>2.96</c:v>
                </c:pt>
                <c:pt idx="8">
                  <c:v>2.89</c:v>
                </c:pt>
                <c:pt idx="9">
                  <c:v>2.83</c:v>
                </c:pt>
                <c:pt idx="10">
                  <c:v>2.76</c:v>
                </c:pt>
                <c:pt idx="11">
                  <c:v>2.75</c:v>
                </c:pt>
                <c:pt idx="12">
                  <c:v>2.67</c:v>
                </c:pt>
                <c:pt idx="13">
                  <c:v>2.64</c:v>
                </c:pt>
                <c:pt idx="14">
                  <c:v>2.66</c:v>
                </c:pt>
                <c:pt idx="15">
                  <c:v>2.78</c:v>
                </c:pt>
                <c:pt idx="16">
                  <c:v>2.75</c:v>
                </c:pt>
                <c:pt idx="17">
                  <c:v>2.58</c:v>
                </c:pt>
                <c:pt idx="18">
                  <c:v>2.54</c:v>
                </c:pt>
                <c:pt idx="19">
                  <c:v>2.77</c:v>
                </c:pt>
                <c:pt idx="20">
                  <c:v>2.7</c:v>
                </c:pt>
                <c:pt idx="21">
                  <c:v>2.6</c:v>
                </c:pt>
                <c:pt idx="22">
                  <c:v>2.5</c:v>
                </c:pt>
                <c:pt idx="23">
                  <c:v>2.59</c:v>
                </c:pt>
                <c:pt idx="24">
                  <c:v>2.72</c:v>
                </c:pt>
                <c:pt idx="25">
                  <c:v>2.66</c:v>
                </c:pt>
                <c:pt idx="26">
                  <c:v>2.5299999999999998</c:v>
                </c:pt>
                <c:pt idx="27">
                  <c:v>2.4900000000000002</c:v>
                </c:pt>
                <c:pt idx="28">
                  <c:v>2.4</c:v>
                </c:pt>
                <c:pt idx="29">
                  <c:v>2.4300000000000002</c:v>
                </c:pt>
                <c:pt idx="30">
                  <c:v>2.4900000000000002</c:v>
                </c:pt>
                <c:pt idx="31">
                  <c:v>2.52</c:v>
                </c:pt>
                <c:pt idx="32">
                  <c:v>2.5</c:v>
                </c:pt>
                <c:pt idx="33">
                  <c:v>2.46</c:v>
                </c:pt>
                <c:pt idx="34">
                  <c:v>2.4700000000000002</c:v>
                </c:pt>
                <c:pt idx="35">
                  <c:v>2.5299999999999998</c:v>
                </c:pt>
                <c:pt idx="36">
                  <c:v>2.5099999999999998</c:v>
                </c:pt>
                <c:pt idx="37">
                  <c:v>2.4700000000000002</c:v>
                </c:pt>
                <c:pt idx="38">
                  <c:v>2.48</c:v>
                </c:pt>
                <c:pt idx="39">
                  <c:v>2.4700000000000002</c:v>
                </c:pt>
                <c:pt idx="40">
                  <c:v>2.42</c:v>
                </c:pt>
                <c:pt idx="41">
                  <c:v>2.39</c:v>
                </c:pt>
                <c:pt idx="42">
                  <c:v>2.36</c:v>
                </c:pt>
                <c:pt idx="43">
                  <c:v>2.37</c:v>
                </c:pt>
                <c:pt idx="44">
                  <c:v>2.38</c:v>
                </c:pt>
                <c:pt idx="45">
                  <c:v>2.48</c:v>
                </c:pt>
                <c:pt idx="46">
                  <c:v>2.5499999999999998</c:v>
                </c:pt>
                <c:pt idx="47">
                  <c:v>2.5499999999999998</c:v>
                </c:pt>
                <c:pt idx="48">
                  <c:v>2.4500000000000002</c:v>
                </c:pt>
                <c:pt idx="49">
                  <c:v>2.4</c:v>
                </c:pt>
                <c:pt idx="50">
                  <c:v>2.41</c:v>
                </c:pt>
                <c:pt idx="51">
                  <c:v>2.4500000000000002</c:v>
                </c:pt>
                <c:pt idx="52">
                  <c:v>2.54</c:v>
                </c:pt>
                <c:pt idx="53">
                  <c:v>2.69</c:v>
                </c:pt>
                <c:pt idx="54">
                  <c:v>2.68</c:v>
                </c:pt>
                <c:pt idx="55">
                  <c:v>2.58</c:v>
                </c:pt>
                <c:pt idx="56">
                  <c:v>2.5099999999999998</c:v>
                </c:pt>
                <c:pt idx="57">
                  <c:v>2.4300000000000002</c:v>
                </c:pt>
                <c:pt idx="58">
                  <c:v>2.42</c:v>
                </c:pt>
                <c:pt idx="59">
                  <c:v>2.41</c:v>
                </c:pt>
                <c:pt idx="60">
                  <c:v>2.36</c:v>
                </c:pt>
                <c:pt idx="61">
                  <c:v>2.2799999999999998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F4-4949-8777-AE55A2C8E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33919"/>
        <c:axId val="1807104687"/>
      </c:lineChart>
      <c:catAx>
        <c:axId val="13833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4687"/>
        <c:crosses val="autoZero"/>
        <c:auto val="1"/>
        <c:lblAlgn val="ctr"/>
        <c:lblOffset val="100"/>
        <c:noMultiLvlLbl val="0"/>
      </c:catAx>
      <c:valAx>
        <c:axId val="1807104687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GDP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3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7'!$B$10</c:f>
              <c:strCache>
                <c:ptCount val="1"/>
                <c:pt idx="0">
                  <c:v>Federal Government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7'!$B$11:$B$72</c:f>
              <c:numCache>
                <c:formatCode>#,##0.000</c:formatCode>
                <c:ptCount val="62"/>
                <c:pt idx="0">
                  <c:v>21.635000000000002</c:v>
                </c:pt>
                <c:pt idx="1">
                  <c:v>25.007999999999999</c:v>
                </c:pt>
                <c:pt idx="2">
                  <c:v>33.012999999999998</c:v>
                </c:pt>
                <c:pt idx="3">
                  <c:v>52.006999999999998</c:v>
                </c:pt>
                <c:pt idx="4">
                  <c:v>58.567999999999998</c:v>
                </c:pt>
                <c:pt idx="5">
                  <c:v>57.335999999999999</c:v>
                </c:pt>
                <c:pt idx="6">
                  <c:v>58.707999999999998</c:v>
                </c:pt>
                <c:pt idx="7">
                  <c:v>62.042000000000002</c:v>
                </c:pt>
                <c:pt idx="8">
                  <c:v>69.125</c:v>
                </c:pt>
                <c:pt idx="9">
                  <c:v>73.287999999999997</c:v>
                </c:pt>
                <c:pt idx="10">
                  <c:v>71.427999999999997</c:v>
                </c:pt>
                <c:pt idx="11">
                  <c:v>70.471000000000004</c:v>
                </c:pt>
                <c:pt idx="12">
                  <c:v>70.484999999999999</c:v>
                </c:pt>
                <c:pt idx="13">
                  <c:v>67.873999999999995</c:v>
                </c:pt>
                <c:pt idx="14">
                  <c:v>65.097999999999999</c:v>
                </c:pt>
                <c:pt idx="15">
                  <c:v>70.007000000000005</c:v>
                </c:pt>
                <c:pt idx="16">
                  <c:v>69.203000000000003</c:v>
                </c:pt>
                <c:pt idx="17">
                  <c:v>70.682000000000002</c:v>
                </c:pt>
                <c:pt idx="18">
                  <c:v>66.137</c:v>
                </c:pt>
                <c:pt idx="19">
                  <c:v>69.546000000000006</c:v>
                </c:pt>
                <c:pt idx="20">
                  <c:v>84.605000000000004</c:v>
                </c:pt>
                <c:pt idx="21">
                  <c:v>94.21</c:v>
                </c:pt>
                <c:pt idx="22">
                  <c:v>93.741</c:v>
                </c:pt>
                <c:pt idx="23">
                  <c:v>100.846</c:v>
                </c:pt>
                <c:pt idx="24">
                  <c:v>108.33</c:v>
                </c:pt>
                <c:pt idx="25">
                  <c:v>99.527000000000001</c:v>
                </c:pt>
                <c:pt idx="26">
                  <c:v>82.311000000000007</c:v>
                </c:pt>
                <c:pt idx="27">
                  <c:v>79.730999999999995</c:v>
                </c:pt>
                <c:pt idx="28">
                  <c:v>86.760999999999996</c:v>
                </c:pt>
                <c:pt idx="29">
                  <c:v>93.546000000000006</c:v>
                </c:pt>
                <c:pt idx="30">
                  <c:v>95.971000000000004</c:v>
                </c:pt>
                <c:pt idx="31">
                  <c:v>84.95</c:v>
                </c:pt>
                <c:pt idx="32">
                  <c:v>87.191000000000003</c:v>
                </c:pt>
                <c:pt idx="33">
                  <c:v>86.376000000000005</c:v>
                </c:pt>
                <c:pt idx="34">
                  <c:v>88.828000000000003</c:v>
                </c:pt>
                <c:pt idx="35">
                  <c:v>89.863</c:v>
                </c:pt>
                <c:pt idx="36">
                  <c:v>94.718000000000004</c:v>
                </c:pt>
                <c:pt idx="37">
                  <c:v>96.738</c:v>
                </c:pt>
                <c:pt idx="38">
                  <c:v>101.72499999999999</c:v>
                </c:pt>
                <c:pt idx="39">
                  <c:v>101.474</c:v>
                </c:pt>
                <c:pt idx="40">
                  <c:v>97.864000000000004</c:v>
                </c:pt>
                <c:pt idx="41">
                  <c:v>96.509</c:v>
                </c:pt>
                <c:pt idx="42">
                  <c:v>98.349000000000004</c:v>
                </c:pt>
                <c:pt idx="43">
                  <c:v>102.505</c:v>
                </c:pt>
                <c:pt idx="44">
                  <c:v>106.804</c:v>
                </c:pt>
                <c:pt idx="45">
                  <c:v>120.226</c:v>
                </c:pt>
                <c:pt idx="46">
                  <c:v>126.64</c:v>
                </c:pt>
                <c:pt idx="47">
                  <c:v>122.7</c:v>
                </c:pt>
                <c:pt idx="48">
                  <c:v>115.985</c:v>
                </c:pt>
                <c:pt idx="49">
                  <c:v>111.93600000000001</c:v>
                </c:pt>
                <c:pt idx="50">
                  <c:v>108.46899999999999</c:v>
                </c:pt>
                <c:pt idx="51">
                  <c:v>101.09399999999999</c:v>
                </c:pt>
                <c:pt idx="52">
                  <c:v>99.188999999999993</c:v>
                </c:pt>
                <c:pt idx="53">
                  <c:v>103.639</c:v>
                </c:pt>
                <c:pt idx="54">
                  <c:v>116.922</c:v>
                </c:pt>
                <c:pt idx="55">
                  <c:v>111.88</c:v>
                </c:pt>
                <c:pt idx="56">
                  <c:v>106.812</c:v>
                </c:pt>
                <c:pt idx="57">
                  <c:v>100.735</c:v>
                </c:pt>
                <c:pt idx="58">
                  <c:v>99.769000000000005</c:v>
                </c:pt>
                <c:pt idx="59">
                  <c:v>97.427999999999997</c:v>
                </c:pt>
                <c:pt idx="60">
                  <c:v>98.959000000000003</c:v>
                </c:pt>
                <c:pt idx="61">
                  <c:v>98.393000000000001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8-42EC-B296-83AEFA931CCF}"/>
            </c:ext>
          </c:extLst>
        </c:ser>
        <c:ser>
          <c:idx val="1"/>
          <c:order val="1"/>
          <c:tx>
            <c:strRef>
              <c:f>'Exhibit 7'!$C$10</c:f>
              <c:strCache>
                <c:ptCount val="1"/>
                <c:pt idx="0">
                  <c:v>State and Local Governments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7'!$A$11:$A$72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7'!$C$11:$C$72</c:f>
              <c:numCache>
                <c:formatCode>#,##0.000</c:formatCode>
                <c:ptCount val="62"/>
                <c:pt idx="0">
                  <c:v>127.55200000000001</c:v>
                </c:pt>
                <c:pt idx="1">
                  <c:v>132.977</c:v>
                </c:pt>
                <c:pt idx="2">
                  <c:v>135.61600000000001</c:v>
                </c:pt>
                <c:pt idx="3">
                  <c:v>138.149</c:v>
                </c:pt>
                <c:pt idx="4">
                  <c:v>132.53399999999999</c:v>
                </c:pt>
                <c:pt idx="5">
                  <c:v>144.14599999999999</c:v>
                </c:pt>
                <c:pt idx="6">
                  <c:v>146.40799999999999</c:v>
                </c:pt>
                <c:pt idx="7">
                  <c:v>154.02199999999999</c:v>
                </c:pt>
                <c:pt idx="8">
                  <c:v>152.173</c:v>
                </c:pt>
                <c:pt idx="9">
                  <c:v>154.58699999999999</c:v>
                </c:pt>
                <c:pt idx="10">
                  <c:v>160.09899999999999</c:v>
                </c:pt>
                <c:pt idx="11">
                  <c:v>166.02</c:v>
                </c:pt>
                <c:pt idx="12">
                  <c:v>165.953</c:v>
                </c:pt>
                <c:pt idx="13">
                  <c:v>171.2</c:v>
                </c:pt>
                <c:pt idx="14">
                  <c:v>169.286</c:v>
                </c:pt>
                <c:pt idx="15">
                  <c:v>173.02699999999999</c:v>
                </c:pt>
                <c:pt idx="16">
                  <c:v>178.779</c:v>
                </c:pt>
                <c:pt idx="17">
                  <c:v>169.066</c:v>
                </c:pt>
                <c:pt idx="18">
                  <c:v>157.41999999999999</c:v>
                </c:pt>
                <c:pt idx="19">
                  <c:v>166.464</c:v>
                </c:pt>
                <c:pt idx="20">
                  <c:v>160.04900000000001</c:v>
                </c:pt>
                <c:pt idx="21">
                  <c:v>158.09</c:v>
                </c:pt>
                <c:pt idx="22">
                  <c:v>168.19499999999999</c:v>
                </c:pt>
                <c:pt idx="23">
                  <c:v>182.643</c:v>
                </c:pt>
                <c:pt idx="24">
                  <c:v>184</c:v>
                </c:pt>
                <c:pt idx="25">
                  <c:v>183.14400000000001</c:v>
                </c:pt>
                <c:pt idx="26">
                  <c:v>183.12100000000001</c:v>
                </c:pt>
                <c:pt idx="27">
                  <c:v>191.797</c:v>
                </c:pt>
                <c:pt idx="28">
                  <c:v>197.72300000000001</c:v>
                </c:pt>
                <c:pt idx="29">
                  <c:v>211.084</c:v>
                </c:pt>
                <c:pt idx="30">
                  <c:v>225.19900000000001</c:v>
                </c:pt>
                <c:pt idx="31">
                  <c:v>245.53899999999999</c:v>
                </c:pt>
                <c:pt idx="32">
                  <c:v>254.80699999999999</c:v>
                </c:pt>
                <c:pt idx="33">
                  <c:v>263.07100000000003</c:v>
                </c:pt>
                <c:pt idx="34">
                  <c:v>268.99099999999999</c:v>
                </c:pt>
                <c:pt idx="35">
                  <c:v>277.649</c:v>
                </c:pt>
                <c:pt idx="36">
                  <c:v>280.05799999999999</c:v>
                </c:pt>
                <c:pt idx="37">
                  <c:v>282.21499999999997</c:v>
                </c:pt>
                <c:pt idx="38">
                  <c:v>292.44400000000002</c:v>
                </c:pt>
                <c:pt idx="39">
                  <c:v>298.399</c:v>
                </c:pt>
                <c:pt idx="40">
                  <c:v>301.37400000000002</c:v>
                </c:pt>
                <c:pt idx="41">
                  <c:v>309.15100000000001</c:v>
                </c:pt>
                <c:pt idx="42">
                  <c:v>316.28500000000003</c:v>
                </c:pt>
                <c:pt idx="43">
                  <c:v>325.44099999999997</c:v>
                </c:pt>
                <c:pt idx="44">
                  <c:v>331.39499999999998</c:v>
                </c:pt>
                <c:pt idx="45">
                  <c:v>336.77800000000002</c:v>
                </c:pt>
                <c:pt idx="46">
                  <c:v>347.44900000000001</c:v>
                </c:pt>
                <c:pt idx="47">
                  <c:v>358.07</c:v>
                </c:pt>
                <c:pt idx="48">
                  <c:v>353.24599999999998</c:v>
                </c:pt>
                <c:pt idx="49">
                  <c:v>344.32900000000001</c:v>
                </c:pt>
                <c:pt idx="50">
                  <c:v>344.983</c:v>
                </c:pt>
                <c:pt idx="51">
                  <c:v>349.286</c:v>
                </c:pt>
                <c:pt idx="52">
                  <c:v>349.71100000000001</c:v>
                </c:pt>
                <c:pt idx="53">
                  <c:v>360.77699999999999</c:v>
                </c:pt>
                <c:pt idx="54">
                  <c:v>348.17</c:v>
                </c:pt>
                <c:pt idx="55">
                  <c:v>335.399</c:v>
                </c:pt>
                <c:pt idx="56">
                  <c:v>330.89400000000001</c:v>
                </c:pt>
                <c:pt idx="57">
                  <c:v>326.97300000000001</c:v>
                </c:pt>
                <c:pt idx="58">
                  <c:v>333.315</c:v>
                </c:pt>
                <c:pt idx="59">
                  <c:v>349.63600000000002</c:v>
                </c:pt>
                <c:pt idx="60">
                  <c:v>349.35</c:v>
                </c:pt>
                <c:pt idx="61">
                  <c:v>342.11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8-42EC-B296-83AEFA931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456511"/>
        <c:axId val="1807133391"/>
      </c:areaChart>
      <c:catAx>
        <c:axId val="1735456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33391"/>
        <c:crosses val="autoZero"/>
        <c:auto val="1"/>
        <c:lblAlgn val="ctr"/>
        <c:lblOffset val="100"/>
        <c:noMultiLvlLbl val="0"/>
      </c:catAx>
      <c:valAx>
        <c:axId val="180713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56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'Exhibit 5'!$B$9</c:f>
              <c:strCache>
                <c:ptCount val="1"/>
                <c:pt idx="0">
                  <c:v>Capital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5'!$B$10:$B$71</c:f>
              <c:numCache>
                <c:formatCode>#,##0.000</c:formatCode>
                <c:ptCount val="62"/>
                <c:pt idx="0">
                  <c:v>86.813000000000002</c:v>
                </c:pt>
                <c:pt idx="1">
                  <c:v>91.253</c:v>
                </c:pt>
                <c:pt idx="2">
                  <c:v>101.645</c:v>
                </c:pt>
                <c:pt idx="3">
                  <c:v>117.67100000000001</c:v>
                </c:pt>
                <c:pt idx="4">
                  <c:v>116.783</c:v>
                </c:pt>
                <c:pt idx="5">
                  <c:v>123.84099999999999</c:v>
                </c:pt>
                <c:pt idx="6">
                  <c:v>128.42500000000001</c:v>
                </c:pt>
                <c:pt idx="7">
                  <c:v>134.87899999999999</c:v>
                </c:pt>
                <c:pt idx="8">
                  <c:v>139.815</c:v>
                </c:pt>
                <c:pt idx="9">
                  <c:v>143.64699999999999</c:v>
                </c:pt>
                <c:pt idx="10">
                  <c:v>144.04900000000001</c:v>
                </c:pt>
                <c:pt idx="11">
                  <c:v>147.38800000000001</c:v>
                </c:pt>
                <c:pt idx="12">
                  <c:v>145.73099999999999</c:v>
                </c:pt>
                <c:pt idx="13">
                  <c:v>146.625</c:v>
                </c:pt>
                <c:pt idx="14">
                  <c:v>138.517</c:v>
                </c:pt>
                <c:pt idx="15">
                  <c:v>143.06100000000001</c:v>
                </c:pt>
                <c:pt idx="16">
                  <c:v>146.09100000000001</c:v>
                </c:pt>
                <c:pt idx="17">
                  <c:v>135.851</c:v>
                </c:pt>
                <c:pt idx="18">
                  <c:v>117.849</c:v>
                </c:pt>
                <c:pt idx="19">
                  <c:v>120.91</c:v>
                </c:pt>
                <c:pt idx="20">
                  <c:v>125.21299999999999</c:v>
                </c:pt>
                <c:pt idx="21">
                  <c:v>122.369</c:v>
                </c:pt>
                <c:pt idx="22">
                  <c:v>125.511</c:v>
                </c:pt>
                <c:pt idx="23">
                  <c:v>142.65</c:v>
                </c:pt>
                <c:pt idx="24">
                  <c:v>147.36699999999999</c:v>
                </c:pt>
                <c:pt idx="25">
                  <c:v>129.62700000000001</c:v>
                </c:pt>
                <c:pt idx="26">
                  <c:v>115.932</c:v>
                </c:pt>
                <c:pt idx="27">
                  <c:v>118.179</c:v>
                </c:pt>
                <c:pt idx="28">
                  <c:v>128.702</c:v>
                </c:pt>
                <c:pt idx="29">
                  <c:v>144.38300000000001</c:v>
                </c:pt>
                <c:pt idx="30">
                  <c:v>154.625</c:v>
                </c:pt>
                <c:pt idx="31">
                  <c:v>160.624</c:v>
                </c:pt>
                <c:pt idx="32">
                  <c:v>168.691</c:v>
                </c:pt>
                <c:pt idx="33">
                  <c:v>172.45699999999999</c:v>
                </c:pt>
                <c:pt idx="34">
                  <c:v>177.858</c:v>
                </c:pt>
                <c:pt idx="35">
                  <c:v>184.54300000000001</c:v>
                </c:pt>
                <c:pt idx="36">
                  <c:v>187.00700000000001</c:v>
                </c:pt>
                <c:pt idx="37">
                  <c:v>187.39099999999999</c:v>
                </c:pt>
                <c:pt idx="38">
                  <c:v>192.69499999999999</c:v>
                </c:pt>
                <c:pt idx="39">
                  <c:v>194.14099999999999</c:v>
                </c:pt>
                <c:pt idx="40">
                  <c:v>191.245</c:v>
                </c:pt>
                <c:pt idx="41">
                  <c:v>191.98099999999999</c:v>
                </c:pt>
                <c:pt idx="42">
                  <c:v>197.59</c:v>
                </c:pt>
                <c:pt idx="43">
                  <c:v>209.47300000000001</c:v>
                </c:pt>
                <c:pt idx="44">
                  <c:v>218.375</c:v>
                </c:pt>
                <c:pt idx="45">
                  <c:v>228.10900000000001</c:v>
                </c:pt>
                <c:pt idx="46">
                  <c:v>239.25</c:v>
                </c:pt>
                <c:pt idx="47">
                  <c:v>243.23699999999999</c:v>
                </c:pt>
                <c:pt idx="48">
                  <c:v>236.71600000000001</c:v>
                </c:pt>
                <c:pt idx="49">
                  <c:v>221.23599999999999</c:v>
                </c:pt>
                <c:pt idx="50">
                  <c:v>214.97200000000001</c:v>
                </c:pt>
                <c:pt idx="51">
                  <c:v>207.077</c:v>
                </c:pt>
                <c:pt idx="52">
                  <c:v>203.41200000000001</c:v>
                </c:pt>
                <c:pt idx="53">
                  <c:v>209.09</c:v>
                </c:pt>
                <c:pt idx="54">
                  <c:v>212.13499999999999</c:v>
                </c:pt>
                <c:pt idx="55">
                  <c:v>198.88300000000001</c:v>
                </c:pt>
                <c:pt idx="56">
                  <c:v>187.983</c:v>
                </c:pt>
                <c:pt idx="57">
                  <c:v>179.422</c:v>
                </c:pt>
                <c:pt idx="58">
                  <c:v>179.929</c:v>
                </c:pt>
                <c:pt idx="59">
                  <c:v>188.63200000000001</c:v>
                </c:pt>
                <c:pt idx="60">
                  <c:v>183.65100000000001</c:v>
                </c:pt>
                <c:pt idx="61">
                  <c:v>174.02099999999999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36-4B3B-9DD6-8AE30BBD0BA9}"/>
            </c:ext>
          </c:extLst>
        </c:ser>
        <c:ser>
          <c:idx val="1"/>
          <c:order val="1"/>
          <c:tx>
            <c:strRef>
              <c:f>'Exhibit 5'!$C$9</c:f>
              <c:strCache>
                <c:ptCount val="1"/>
                <c:pt idx="0">
                  <c:v>Operation and Maintenance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numRef>
              <c:f>'Exhibit 5'!$A$10:$A$71</c:f>
              <c:numCache>
                <c:formatCode>General</c:formatCode>
                <c:ptCount val="62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</c:numCache>
            </c:numRef>
          </c:cat>
          <c:val>
            <c:numRef>
              <c:f>'Exhibit 5'!$C$10:$C$71</c:f>
              <c:numCache>
                <c:formatCode>#,##0.000</c:formatCode>
                <c:ptCount val="62"/>
                <c:pt idx="0">
                  <c:v>62.372999999999998</c:v>
                </c:pt>
                <c:pt idx="1">
                  <c:v>66.731999999999999</c:v>
                </c:pt>
                <c:pt idx="2">
                  <c:v>66.983000000000004</c:v>
                </c:pt>
                <c:pt idx="3">
                  <c:v>72.486000000000004</c:v>
                </c:pt>
                <c:pt idx="4">
                  <c:v>74.319000000000003</c:v>
                </c:pt>
                <c:pt idx="5">
                  <c:v>77.641000000000005</c:v>
                </c:pt>
                <c:pt idx="6">
                  <c:v>76.691000000000003</c:v>
                </c:pt>
                <c:pt idx="7">
                  <c:v>81.185000000000002</c:v>
                </c:pt>
                <c:pt idx="8">
                  <c:v>81.481999999999999</c:v>
                </c:pt>
                <c:pt idx="9">
                  <c:v>84.227999999999994</c:v>
                </c:pt>
                <c:pt idx="10">
                  <c:v>87.477999999999994</c:v>
                </c:pt>
                <c:pt idx="11">
                  <c:v>89.102000000000004</c:v>
                </c:pt>
                <c:pt idx="12">
                  <c:v>90.706999999999994</c:v>
                </c:pt>
                <c:pt idx="13">
                  <c:v>92.448999999999998</c:v>
                </c:pt>
                <c:pt idx="14">
                  <c:v>95.866</c:v>
                </c:pt>
                <c:pt idx="15">
                  <c:v>99.974000000000004</c:v>
                </c:pt>
                <c:pt idx="16">
                  <c:v>101.89100000000001</c:v>
                </c:pt>
                <c:pt idx="17">
                  <c:v>103.89700000000001</c:v>
                </c:pt>
                <c:pt idx="18">
                  <c:v>105.708</c:v>
                </c:pt>
                <c:pt idx="19">
                  <c:v>115.099</c:v>
                </c:pt>
                <c:pt idx="20">
                  <c:v>119.441</c:v>
                </c:pt>
                <c:pt idx="21">
                  <c:v>129.93100000000001</c:v>
                </c:pt>
                <c:pt idx="22">
                  <c:v>136.42500000000001</c:v>
                </c:pt>
                <c:pt idx="23">
                  <c:v>140.839</c:v>
                </c:pt>
                <c:pt idx="24">
                  <c:v>144.964</c:v>
                </c:pt>
                <c:pt idx="25">
                  <c:v>153.04499999999999</c:v>
                </c:pt>
                <c:pt idx="26">
                  <c:v>149.5</c:v>
                </c:pt>
                <c:pt idx="27">
                  <c:v>153.35</c:v>
                </c:pt>
                <c:pt idx="28">
                  <c:v>155.78100000000001</c:v>
                </c:pt>
                <c:pt idx="29">
                  <c:v>160.24700000000001</c:v>
                </c:pt>
                <c:pt idx="30">
                  <c:v>166.54499999999999</c:v>
                </c:pt>
                <c:pt idx="31">
                  <c:v>169.86500000000001</c:v>
                </c:pt>
                <c:pt idx="32">
                  <c:v>173.30600000000001</c:v>
                </c:pt>
                <c:pt idx="33">
                  <c:v>176.989</c:v>
                </c:pt>
                <c:pt idx="34">
                  <c:v>179.96100000000001</c:v>
                </c:pt>
                <c:pt idx="35">
                  <c:v>182.96899999999999</c:v>
                </c:pt>
                <c:pt idx="36">
                  <c:v>187.77</c:v>
                </c:pt>
                <c:pt idx="37">
                  <c:v>191.56200000000001</c:v>
                </c:pt>
                <c:pt idx="38">
                  <c:v>201.47399999999999</c:v>
                </c:pt>
                <c:pt idx="39">
                  <c:v>205.732</c:v>
                </c:pt>
                <c:pt idx="40">
                  <c:v>207.99299999999999</c:v>
                </c:pt>
                <c:pt idx="41">
                  <c:v>213.679</c:v>
                </c:pt>
                <c:pt idx="42">
                  <c:v>217.04400000000001</c:v>
                </c:pt>
                <c:pt idx="43">
                  <c:v>218.47300000000001</c:v>
                </c:pt>
                <c:pt idx="44">
                  <c:v>219.82400000000001</c:v>
                </c:pt>
                <c:pt idx="45">
                  <c:v>228.89400000000001</c:v>
                </c:pt>
                <c:pt idx="46">
                  <c:v>234.839</c:v>
                </c:pt>
                <c:pt idx="47">
                  <c:v>237.53399999999999</c:v>
                </c:pt>
                <c:pt idx="48">
                  <c:v>232.51499999999999</c:v>
                </c:pt>
                <c:pt idx="49">
                  <c:v>235.029</c:v>
                </c:pt>
                <c:pt idx="50">
                  <c:v>238.48</c:v>
                </c:pt>
                <c:pt idx="51">
                  <c:v>243.303</c:v>
                </c:pt>
                <c:pt idx="52">
                  <c:v>245.488</c:v>
                </c:pt>
                <c:pt idx="53">
                  <c:v>255.32599999999999</c:v>
                </c:pt>
                <c:pt idx="54">
                  <c:v>252.95599999999999</c:v>
                </c:pt>
                <c:pt idx="55">
                  <c:v>248.39599999999999</c:v>
                </c:pt>
                <c:pt idx="56">
                  <c:v>249.72200000000001</c:v>
                </c:pt>
                <c:pt idx="57">
                  <c:v>248.286</c:v>
                </c:pt>
                <c:pt idx="58">
                  <c:v>253.155</c:v>
                </c:pt>
                <c:pt idx="59">
                  <c:v>258.43200000000002</c:v>
                </c:pt>
                <c:pt idx="60">
                  <c:v>264.65800000000002</c:v>
                </c:pt>
                <c:pt idx="61">
                  <c:v>266.48099999999999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36-4B3B-9DD6-8AE30BBD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881887"/>
        <c:axId val="1807106767"/>
      </c:areaChart>
      <c:catAx>
        <c:axId val="18068818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106767"/>
        <c:crosses val="autoZero"/>
        <c:auto val="1"/>
        <c:lblAlgn val="ctr"/>
        <c:lblOffset val="100"/>
        <c:noMultiLvlLbl val="0"/>
      </c:catAx>
      <c:valAx>
        <c:axId val="180710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Billions of 2017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68818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rea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Infrastructure Economics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SIRs #128, San Ramon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September 15,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652B6-69C6-E346-8FB2-AD89E82A0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88" y="3686679"/>
            <a:ext cx="30099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BBE1DD-5C9B-DA4E-B4FB-D8D7E198E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95" y="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E726-03BC-8E4B-929A-2672A2F1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100285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Tangible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A6C4E-72DB-7C4C-B4F5-BE01B50F2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9989"/>
            <a:ext cx="5181600" cy="4625153"/>
          </a:xfrm>
        </p:spPr>
        <p:txBody>
          <a:bodyPr/>
          <a:lstStyle/>
          <a:p>
            <a:r>
              <a:rPr lang="en-US" dirty="0"/>
              <a:t>Transportation</a:t>
            </a:r>
          </a:p>
          <a:p>
            <a:pPr lvl="1"/>
            <a:r>
              <a:rPr lang="en-US" dirty="0"/>
              <a:t>Highways, roads, bridges</a:t>
            </a:r>
          </a:p>
          <a:p>
            <a:pPr lvl="1"/>
            <a:r>
              <a:rPr lang="en-US" dirty="0"/>
              <a:t>Mass transit</a:t>
            </a:r>
          </a:p>
          <a:p>
            <a:pPr lvl="1"/>
            <a:r>
              <a:rPr lang="en-US" dirty="0"/>
              <a:t>Airports, seaports</a:t>
            </a:r>
          </a:p>
          <a:p>
            <a:r>
              <a:rPr lang="en-US" dirty="0"/>
              <a:t>Water</a:t>
            </a:r>
          </a:p>
          <a:p>
            <a:pPr lvl="1"/>
            <a:r>
              <a:rPr lang="en-US" dirty="0"/>
              <a:t>Supply</a:t>
            </a:r>
          </a:p>
          <a:p>
            <a:pPr lvl="1"/>
            <a:r>
              <a:rPr lang="en-US" dirty="0"/>
              <a:t>Distribution</a:t>
            </a:r>
          </a:p>
          <a:p>
            <a:r>
              <a:rPr lang="en-US" dirty="0"/>
              <a:t>Waste management</a:t>
            </a:r>
          </a:p>
          <a:p>
            <a:pPr lvl="1"/>
            <a:r>
              <a:rPr lang="en-US" dirty="0"/>
              <a:t>Trash, recycling, and wastewater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76527-E325-7640-9A05-3D61E3AC7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229989"/>
            <a:ext cx="5257800" cy="4625153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/>
              <a:t>Generation</a:t>
            </a:r>
          </a:p>
          <a:p>
            <a:pPr lvl="1"/>
            <a:r>
              <a:rPr lang="en-US" dirty="0"/>
              <a:t>Transmission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Internet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3D8BF-BEF7-0E42-9792-091E3053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3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1F45-83B3-4EFF-B979-EF1363E1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76" y="262649"/>
            <a:ext cx="10515600" cy="772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Cur</a:t>
            </a:r>
            <a:r>
              <a:rPr lang="en-US" sz="3600" dirty="0"/>
              <a:t>rent State of Infrastructure in the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1B18B-A85E-41B5-AC96-166A6773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84296-3B19-4374-83BC-2703D5A77CC3}"/>
              </a:ext>
            </a:extLst>
          </p:cNvPr>
          <p:cNvSpPr txBox="1"/>
          <p:nvPr/>
        </p:nvSpPr>
        <p:spPr>
          <a:xfrm>
            <a:off x="7867650" y="6386577"/>
            <a:ext cx="3486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https://www.infrastructurereportcard.org/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4213E-D308-D44C-852D-9B89C2D8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42" y="961117"/>
            <a:ext cx="9516454" cy="52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7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F233-687C-F949-945F-6C88467B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Infrastructure Package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86E0-7D19-9F4A-B972-192FF18FF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7D76B-E151-854D-91FC-952B08D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1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7DB4-4CC6-9D4D-AC4D-A6830144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in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1C-75EB-B140-BD67-01A03593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EF410A-9198-B24C-B4D7-445AFD57988B}"/>
              </a:ext>
            </a:extLst>
          </p:cNvPr>
          <p:cNvSpPr txBox="1">
            <a:spLocks/>
          </p:cNvSpPr>
          <p:nvPr/>
        </p:nvSpPr>
        <p:spPr>
          <a:xfrm>
            <a:off x="839788" y="115439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2ECAD392-2725-CE43-817E-AF11714F3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616398"/>
              </p:ext>
            </p:extLst>
          </p:nvPr>
        </p:nvGraphicFramePr>
        <p:xfrm>
          <a:off x="839788" y="1978302"/>
          <a:ext cx="5157786" cy="33375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33429">
                  <a:extLst>
                    <a:ext uri="{9D8B030D-6E8A-4147-A177-3AD203B41FA5}">
                      <a16:colId xmlns:a16="http://schemas.microsoft.com/office/drawing/2014/main" val="1085708797"/>
                    </a:ext>
                  </a:extLst>
                </a:gridCol>
                <a:gridCol w="1624357">
                  <a:extLst>
                    <a:ext uri="{9D8B030D-6E8A-4147-A177-3AD203B41FA5}">
                      <a16:colId xmlns:a16="http://schemas.microsoft.com/office/drawing/2014/main" val="1405932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/>
                        <a:t>Roads, bridges, major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$110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2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Passenger and freight 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$66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1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Public transit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$39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Airports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44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Port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$17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43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safety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5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52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Zero and low-emission buses and ferries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7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Revitalization of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790290"/>
                  </a:ext>
                </a:extLst>
              </a:tr>
            </a:tbl>
          </a:graphicData>
        </a:graphic>
      </p:graphicFrame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B93F4-996F-2045-AE41-D655BA1CD417}"/>
              </a:ext>
            </a:extLst>
          </p:cNvPr>
          <p:cNvSpPr txBox="1">
            <a:spLocks/>
          </p:cNvSpPr>
          <p:nvPr/>
        </p:nvSpPr>
        <p:spPr>
          <a:xfrm>
            <a:off x="6172200" y="1154390"/>
            <a:ext cx="5183188" cy="823912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9E7942D-B319-8A42-8370-99F1B8804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452437"/>
              </p:ext>
            </p:extLst>
          </p:nvPr>
        </p:nvGraphicFramePr>
        <p:xfrm>
          <a:off x="6172200" y="1978302"/>
          <a:ext cx="5183188" cy="2392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2336136340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488673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Broadband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$65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59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$73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35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Clean drinking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07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Resilience and waste water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66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Removal of pollution from water 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2747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141172-428B-8544-8B15-01964D4CDED2}"/>
              </a:ext>
            </a:extLst>
          </p:cNvPr>
          <p:cNvSpPr txBox="1"/>
          <p:nvPr/>
        </p:nvSpPr>
        <p:spPr>
          <a:xfrm>
            <a:off x="7129220" y="4733229"/>
            <a:ext cx="293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Just $550 million new.</a:t>
            </a:r>
          </a:p>
        </p:txBody>
      </p:sp>
    </p:spTree>
    <p:extLst>
      <p:ext uri="{BB962C8B-B14F-4D97-AF65-F5344CB8AC3E}">
        <p14:creationId xmlns:p14="http://schemas.microsoft.com/office/powerpoint/2010/main" val="313208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CD17-1A1F-8C46-8300-4A650A33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081CD-A335-6242-8E2A-2AEAADA52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thinking:</a:t>
            </a:r>
          </a:p>
          <a:p>
            <a:pPr lvl="1"/>
            <a:r>
              <a:rPr lang="en-US" dirty="0"/>
              <a:t>Long term thinking, planning, prioritizing.</a:t>
            </a:r>
          </a:p>
          <a:p>
            <a:r>
              <a:rPr lang="en-US" dirty="0"/>
              <a:t>Meaningful climate resilience planning.</a:t>
            </a:r>
          </a:p>
          <a:p>
            <a:r>
              <a:rPr lang="en-US" dirty="0"/>
              <a:t>Education &amp; R&amp;D.</a:t>
            </a:r>
          </a:p>
          <a:p>
            <a:r>
              <a:rPr lang="en-US" dirty="0"/>
              <a:t>Expanding/insuring water supplies.</a:t>
            </a:r>
          </a:p>
          <a:p>
            <a:r>
              <a:rPr lang="en-US" dirty="0"/>
              <a:t>Hazardous waste.</a:t>
            </a:r>
          </a:p>
          <a:p>
            <a:r>
              <a:rPr lang="en-US" dirty="0"/>
              <a:t>A meaningful magnitude of spending?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74A52-9C40-F443-B10B-7875FAC3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94BD-B418-A142-8DEA-A74FE2E2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</a:t>
            </a:r>
            <a:r>
              <a:rPr lang="en-US" dirty="0"/>
              <a:t>ding – According to the White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6278-75DB-2648-AAC4-F75CA83AF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Unspent emergency relief funds</a:t>
            </a:r>
          </a:p>
          <a:p>
            <a:r>
              <a:rPr lang="en-US" dirty="0"/>
              <a:t>Targeted corporate user fees.</a:t>
            </a:r>
          </a:p>
          <a:p>
            <a:r>
              <a:rPr lang="en-US" dirty="0"/>
              <a:t>Strengthening tax enforcement – crypto currencies.</a:t>
            </a:r>
          </a:p>
          <a:p>
            <a:r>
              <a:rPr lang="en-US" dirty="0"/>
              <a:t>Revenue generated from higher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9905D-299A-B34D-9BAD-15DC0860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7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FDD0E-56D8-1C43-A3BE-0116246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1BE-D871-2444-BB5F-2A0A575E7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4E74C-376F-2444-982F-41CEBC6B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in economic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1124858"/>
            <a:ext cx="10544176" cy="5052105"/>
          </a:xfrm>
        </p:spPr>
        <p:txBody>
          <a:bodyPr>
            <a:normAutofit/>
          </a:bodyPr>
          <a:lstStyle/>
          <a:p>
            <a:r>
              <a:rPr lang="en-US" dirty="0"/>
              <a:t>Vast macroeconomic literature on relation between infrastructure and economic growth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Wide variation in the magnitude of economic effects of infrastructure spending on growth or productivity</a:t>
            </a:r>
          </a:p>
        </p:txBody>
      </p:sp>
    </p:spTree>
    <p:extLst>
      <p:ext uri="{BB962C8B-B14F-4D97-AF65-F5344CB8AC3E}">
        <p14:creationId xmlns:p14="http://schemas.microsoft.com/office/powerpoint/2010/main" val="909216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124858"/>
            <a:ext cx="10572753" cy="5052105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dirty="0"/>
              <a:t>Vital ingredient to economic growth</a:t>
            </a:r>
          </a:p>
          <a:p>
            <a:pPr lvl="1"/>
            <a:r>
              <a:rPr lang="en-US" dirty="0"/>
              <a:t>Facilitates economies of scale, raises productivity </a:t>
            </a:r>
            <a:br>
              <a:rPr lang="en-US" dirty="0"/>
            </a:br>
            <a:r>
              <a:rPr lang="en-US" sz="2200" dirty="0"/>
              <a:t>A 10% rise in infrastructure assets directly increases Real GDP per capita by 0.7 – 1%.</a:t>
            </a:r>
          </a:p>
          <a:p>
            <a:pPr lvl="2"/>
            <a:endParaRPr lang="en-US" sz="2200" dirty="0"/>
          </a:p>
          <a:p>
            <a:pPr lvl="2"/>
            <a:r>
              <a:rPr lang="en-US" sz="2200" dirty="0"/>
              <a:t>Assuming increases in spending translate 1-1 to the stock of assets:</a:t>
            </a:r>
          </a:p>
          <a:p>
            <a:pPr lvl="3"/>
            <a:r>
              <a:rPr lang="en-US" sz="2400" b="1" dirty="0"/>
              <a:t>~$50 billion </a:t>
            </a:r>
            <a:r>
              <a:rPr lang="en-US" sz="2400" dirty="0"/>
              <a:t>will raise GDP per capita in the US by </a:t>
            </a:r>
            <a:r>
              <a:rPr lang="en-US" sz="2400" b="1" dirty="0"/>
              <a:t>~$300 -$450</a:t>
            </a:r>
            <a:r>
              <a:rPr lang="en-US" sz="2400" dirty="0"/>
              <a:t>.</a:t>
            </a:r>
          </a:p>
          <a:p>
            <a:pPr marL="914400" lvl="2" indent="0">
              <a:buNone/>
            </a:pPr>
            <a:endParaRPr lang="en-US" sz="2200" dirty="0"/>
          </a:p>
          <a:p>
            <a:pPr lvl="2"/>
            <a:r>
              <a:rPr lang="en-US" sz="2200" dirty="0"/>
              <a:t>Productivity growth raises standards of living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197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CBDE-85BD-4D4E-ADDB-72E94A21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203200"/>
            <a:ext cx="10515600" cy="92165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Should we Invest in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E68D-A44A-4A50-B90F-11880C5A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4" y="664029"/>
            <a:ext cx="10705043" cy="5052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Vital ingredient to economic growth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Reduces trade costs by improving access to markets.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Port capacity improvement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Reducing traffic congestion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Reduces effective distances, facilitates trade and agglomeration.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Advances public health by providing clean water and effective sewage systems.</a:t>
            </a:r>
          </a:p>
        </p:txBody>
      </p:sp>
    </p:spTree>
    <p:extLst>
      <p:ext uri="{BB962C8B-B14F-4D97-AF65-F5344CB8AC3E}">
        <p14:creationId xmlns:p14="http://schemas.microsoft.com/office/powerpoint/2010/main" val="315216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856A-03A3-4B38-B331-84692BDC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4" y="393702"/>
            <a:ext cx="10515600" cy="50520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Case</a:t>
            </a:r>
            <a:r>
              <a:rPr lang="en-US" sz="3600" dirty="0"/>
              <a:t> for Spending More on Infrastructure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45B2-CF14-4E16-B9C8-945EE793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334"/>
            <a:ext cx="10515600" cy="5306629"/>
          </a:xfrm>
        </p:spPr>
        <p:txBody>
          <a:bodyPr>
            <a:normAutofit/>
          </a:bodyPr>
          <a:lstStyle/>
          <a:p>
            <a:r>
              <a:rPr lang="en-US" dirty="0"/>
              <a:t>Rundown infrastructure increases costs</a:t>
            </a:r>
          </a:p>
          <a:p>
            <a:pPr lvl="1"/>
            <a:r>
              <a:rPr lang="en-US" sz="2000" dirty="0"/>
              <a:t>Longer travel time </a:t>
            </a:r>
            <a:r>
              <a:rPr lang="en-US" sz="2000" dirty="0">
                <a:sym typeface="Wingdings" panose="05000000000000000000" pitchFamily="2" charset="2"/>
              </a:rPr>
              <a:t> higher costs for businesses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Wear on cars  more spending on car repairs  faster car depreciation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Vehicle deterioration  Additional fuel consumption</a:t>
            </a:r>
          </a:p>
          <a:p>
            <a:pPr marL="457200" lvl="1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i="1" dirty="0"/>
              <a:t>“The average motorist in the U.S. is losing $523 annually -- </a:t>
            </a:r>
            <a:r>
              <a:rPr lang="en-US" sz="2000" b="1" i="1" dirty="0"/>
              <a:t>$112 billion nationally </a:t>
            </a:r>
            <a:r>
              <a:rPr lang="en-US" sz="2000" i="1" dirty="0"/>
              <a:t>-- in additional vehicle operating costs as a result of driving on roads in need of repair.” </a:t>
            </a:r>
          </a:p>
          <a:p>
            <a:pPr marL="457200" lvl="1" indent="0" algn="r">
              <a:buNone/>
            </a:pPr>
            <a:r>
              <a:rPr lang="en-US" sz="2000" dirty="0"/>
              <a:t>-- November 2016 Urban roads TRIP report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Deferred maintenance is a debt burden on the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223733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5CA9D-6B4C-477E-A0CD-BE49A6F6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0851-378B-4338-85D8-C520E4DB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Nonrival consumption </a:t>
            </a:r>
          </a:p>
          <a:p>
            <a:r>
              <a:rPr lang="en-US" dirty="0"/>
              <a:t>Non-excludable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1000"/>
              </a:spcAft>
              <a:buNone/>
            </a:pPr>
            <a:r>
              <a:rPr lang="en-US" sz="2400" b="0" dirty="0">
                <a:sym typeface="Wingdings" panose="05000000000000000000" pitchFamily="2" charset="2"/>
              </a:rPr>
              <a:t></a:t>
            </a:r>
            <a:r>
              <a:rPr lang="en-US" sz="2400" b="0" dirty="0"/>
              <a:t>Social benefits might exceed expected financial return.</a:t>
            </a:r>
            <a:endParaRPr lang="en-US" sz="2400" b="0" dirty="0">
              <a:sym typeface="Wingdings" panose="05000000000000000000" pitchFamily="2" charset="2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è"/>
            </a:pPr>
            <a:r>
              <a:rPr lang="en-US" sz="2400" b="0" dirty="0">
                <a:sym typeface="Wingdings" panose="05000000000000000000" pitchFamily="2" charset="2"/>
              </a:rPr>
              <a:t>P</a:t>
            </a:r>
            <a:r>
              <a:rPr lang="en-US" sz="2400" b="0" dirty="0"/>
              <a:t>rivate sector likely to underprovide key types of infrastructure.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sz="2400" b="0" dirty="0"/>
              <a:t>Economic case for public provision of infrastructure assets.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39C6-F566-404E-AD59-9253A681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84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A few arguments for public provision:</a:t>
            </a:r>
          </a:p>
          <a:p>
            <a:pPr lvl="1">
              <a:spcAft>
                <a:spcPts val="1000"/>
              </a:spcAft>
            </a:pPr>
            <a:r>
              <a:rPr lang="en-US" sz="2000" dirty="0"/>
              <a:t>Provision of public infrastructure increases productivity of private infrastructure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Incentivizes private capital investment, 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Increases labor productivity, </a:t>
            </a:r>
          </a:p>
          <a:p>
            <a:pPr lvl="2">
              <a:spcAft>
                <a:spcPts val="1000"/>
              </a:spcAft>
            </a:pPr>
            <a:r>
              <a:rPr lang="en-US" sz="2000" dirty="0"/>
              <a:t>Indirectly increases employment and wages.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8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25D0-5073-4907-A783-F9F00B52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Pu</a:t>
            </a:r>
            <a:r>
              <a:rPr lang="en-US" dirty="0"/>
              <a:t>blic or Private Infrastructure Investment?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F6B8F-7E12-4607-AA95-BBD183F2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50"/>
            <a:ext cx="10515600" cy="47981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few more arguments for public provision:</a:t>
            </a:r>
          </a:p>
          <a:p>
            <a:pPr lvl="1"/>
            <a:r>
              <a:rPr lang="en-US" dirty="0"/>
              <a:t>Provides short-term stimulus to the economy by creating jobs </a:t>
            </a:r>
          </a:p>
          <a:p>
            <a:pPr lvl="1"/>
            <a:r>
              <a:rPr lang="en-US" dirty="0"/>
              <a:t>Promotes trade and commerce</a:t>
            </a:r>
          </a:p>
          <a:p>
            <a:pPr lvl="1"/>
            <a:r>
              <a:rPr lang="en-US" dirty="0"/>
              <a:t>Promotes equity</a:t>
            </a:r>
          </a:p>
          <a:p>
            <a:pPr lvl="2"/>
            <a:r>
              <a:rPr lang="en-US" dirty="0"/>
              <a:t>Pays prevailing wages</a:t>
            </a:r>
          </a:p>
          <a:p>
            <a:pPr lvl="2"/>
            <a:r>
              <a:rPr lang="en-US" dirty="0"/>
              <a:t>More demographically inclusive </a:t>
            </a:r>
          </a:p>
          <a:p>
            <a:pPr lvl="2"/>
            <a:r>
              <a:rPr lang="en-US" dirty="0"/>
              <a:t>Encompasses all congressional districts</a:t>
            </a:r>
          </a:p>
          <a:p>
            <a:pPr lvl="1"/>
            <a:r>
              <a:rPr lang="en-US" dirty="0"/>
              <a:t>Promotes public health and well-being</a:t>
            </a:r>
          </a:p>
          <a:p>
            <a:pPr lvl="1"/>
            <a:r>
              <a:rPr lang="en-US" dirty="0"/>
              <a:t>Improves public safety</a:t>
            </a:r>
          </a:p>
          <a:p>
            <a:pPr lvl="1"/>
            <a:r>
              <a:rPr lang="en-US" dirty="0"/>
              <a:t>Affects not just the present but also future generations.</a:t>
            </a:r>
          </a:p>
          <a:p>
            <a:pPr lvl="1"/>
            <a:endParaRPr lang="en-US" sz="2000" dirty="0"/>
          </a:p>
          <a:p>
            <a:r>
              <a:rPr lang="en-US" dirty="0"/>
              <a:t>Some of these are more debatable than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C809-E88C-422F-912A-7360786F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0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197F-E909-4509-B87B-D264996B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AECE-2790-451F-B916-5C699402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studies from 80s, early 90s:</a:t>
            </a:r>
          </a:p>
          <a:p>
            <a:pPr lvl="1"/>
            <a:r>
              <a:rPr lang="en-US" dirty="0"/>
              <a:t>A 1% increase in the stock of public capital raised GDP by 0.39%</a:t>
            </a:r>
          </a:p>
          <a:p>
            <a:r>
              <a:rPr lang="en-US" dirty="0"/>
              <a:t>In more recent studies  </a:t>
            </a:r>
          </a:p>
          <a:p>
            <a:pPr lvl="1"/>
            <a:r>
              <a:rPr lang="en-US" dirty="0"/>
              <a:t>by only 0.08% in the short run, 0.12% long run</a:t>
            </a:r>
          </a:p>
          <a:p>
            <a:r>
              <a:rPr lang="en-US" dirty="0"/>
              <a:t>In terms of multiplier, most short-term estimates are less than 1</a:t>
            </a:r>
          </a:p>
          <a:p>
            <a:pPr lvl="1"/>
            <a:r>
              <a:rPr lang="en-US" dirty="0"/>
              <a:t>Due to negative effects of tax/interest rate increases on private C and I</a:t>
            </a:r>
          </a:p>
          <a:p>
            <a:r>
              <a:rPr lang="en-US" dirty="0"/>
              <a:t>Longer term multiplier </a:t>
            </a:r>
          </a:p>
          <a:p>
            <a:pPr lvl="1"/>
            <a:r>
              <a:rPr lang="en-US" dirty="0"/>
              <a:t>OECD panel data – 1.6</a:t>
            </a:r>
          </a:p>
          <a:p>
            <a:pPr lvl="1"/>
            <a:r>
              <a:rPr lang="en-US" dirty="0"/>
              <a:t>US interstate highway system – 1.8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88519-BB17-479B-9184-B0C2FB1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27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498D-A230-4190-8744-00DAEF6D9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Emp</a:t>
            </a:r>
            <a:r>
              <a:rPr lang="en-US" sz="3600" dirty="0"/>
              <a:t>irical Evidence on Effect of Gov’t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628B-53BA-49EB-BB23-6002FE7A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Estimates from the 2009 American Recovery and Reinvestment Act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Each $100,000 spent led to 0.8 job-years created</a:t>
            </a:r>
          </a:p>
          <a:p>
            <a:pPr lvl="1">
              <a:spcAft>
                <a:spcPts val="1000"/>
              </a:spcAft>
            </a:pPr>
            <a:r>
              <a:rPr lang="en-US" b="0" dirty="0"/>
              <a:t>Highway construction employment unaffected in 2009-10 </a:t>
            </a:r>
          </a:p>
          <a:p>
            <a:pPr lvl="2">
              <a:spcAft>
                <a:spcPts val="1000"/>
              </a:spcAft>
            </a:pPr>
            <a:r>
              <a:rPr lang="en-US" b="0" dirty="0"/>
              <a:t>fell sharply afterwards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Significant “crowd-in” of state and local highway spending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For each $1 of federal grant and additional $2.30 in state spending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B1F2-D264-433E-B7F8-56941443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0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59CA-171D-4221-BB5E-B5CF6CEA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Infr</a:t>
            </a:r>
            <a:r>
              <a:rPr lang="en-US" sz="3600" dirty="0"/>
              <a:t>astructure Investment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86D3-2823-4491-AAF1-D18A9403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081"/>
            <a:ext cx="10515600" cy="4683987"/>
          </a:xfrm>
        </p:spPr>
        <p:txBody>
          <a:bodyPr>
            <a:normAutofit/>
          </a:bodyPr>
          <a:lstStyle/>
          <a:p>
            <a:r>
              <a:rPr lang="en-US" dirty="0"/>
              <a:t>Transportation, drinking water, and wastewater infrastructure </a:t>
            </a:r>
          </a:p>
          <a:p>
            <a:pPr lvl="1"/>
            <a:r>
              <a:rPr lang="en-US" dirty="0"/>
              <a:t>mainly funded by the public sector</a:t>
            </a:r>
          </a:p>
          <a:p>
            <a:r>
              <a:rPr lang="en-US" dirty="0"/>
              <a:t>Publicly owned transportation infrastructure</a:t>
            </a:r>
          </a:p>
          <a:p>
            <a:pPr lvl="1"/>
            <a:r>
              <a:rPr lang="en-US" sz="2000" dirty="0"/>
              <a:t>Highways                	-   Mass transit</a:t>
            </a:r>
          </a:p>
          <a:p>
            <a:pPr lvl="1"/>
            <a:r>
              <a:rPr lang="en-US" sz="2000" dirty="0"/>
              <a:t>Aviation		-   Water transportation</a:t>
            </a:r>
          </a:p>
          <a:p>
            <a:pPr lvl="1"/>
            <a:r>
              <a:rPr lang="en-US" sz="2000" dirty="0"/>
              <a:t>Rail</a:t>
            </a:r>
          </a:p>
          <a:p>
            <a:r>
              <a:rPr lang="en-US" dirty="0"/>
              <a:t>Publicly owned water infrastructure </a:t>
            </a:r>
          </a:p>
          <a:p>
            <a:pPr lvl="1"/>
            <a:r>
              <a:rPr lang="en-US" sz="2000" dirty="0"/>
              <a:t>Water utilities       	-    Water resources</a:t>
            </a:r>
          </a:p>
          <a:p>
            <a:r>
              <a:rPr lang="en-US" dirty="0"/>
              <a:t>In 2017, Federal, State and Local governments spent </a:t>
            </a:r>
          </a:p>
          <a:p>
            <a:pPr lvl="1"/>
            <a:r>
              <a:rPr lang="en-US" sz="2000" dirty="0"/>
              <a:t>$441 billion on infrastructure</a:t>
            </a:r>
          </a:p>
          <a:p>
            <a:pPr lvl="1"/>
            <a:r>
              <a:rPr lang="en-US" sz="2000" dirty="0"/>
              <a:t>2.3% of gross domestic product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97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73202-A395-4BFC-B9D5-0BC71869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72736" cy="11527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Gov</a:t>
            </a:r>
            <a:r>
              <a:rPr lang="en-US" sz="3500" dirty="0"/>
              <a:t>ernment Spending on Infrastructure, 2017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C0EB7A8-F979-4534-8C6B-9F49DEAD27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391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D272CD6-37DB-40BB-9C5E-259F50CBA199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</p:spTree>
    <p:extLst>
      <p:ext uri="{BB962C8B-B14F-4D97-AF65-F5344CB8AC3E}">
        <p14:creationId xmlns:p14="http://schemas.microsoft.com/office/powerpoint/2010/main" val="848028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D584-57AD-4EC9-8F68-C9BAA8E4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56" y="-112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Spe</a:t>
            </a:r>
            <a:r>
              <a:rPr lang="en-US" sz="3400" dirty="0"/>
              <a:t>nding on Infrastructure as Share of GDP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F1518-ED05-445B-AEB1-3B75D3986F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E79E29-4AAA-40F7-ADDE-C6B9DBC24A57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F2827-ADC9-0248-BD55-992D3934AC9F}"/>
              </a:ext>
            </a:extLst>
          </p:cNvPr>
          <p:cNvSpPr txBox="1"/>
          <p:nvPr/>
        </p:nvSpPr>
        <p:spPr>
          <a:xfrm>
            <a:off x="8613422" y="2652889"/>
            <a:ext cx="12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Recessions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E5DED1-18FA-0743-893D-E3D6B7DE8C79}"/>
              </a:ext>
            </a:extLst>
          </p:cNvPr>
          <p:cNvCxnSpPr/>
          <p:nvPr/>
        </p:nvCxnSpPr>
        <p:spPr>
          <a:xfrm>
            <a:off x="8809476" y="3093156"/>
            <a:ext cx="0" cy="67665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B3EDA-F59F-6D4F-961F-4B7F351AFAC4}"/>
              </a:ext>
            </a:extLst>
          </p:cNvPr>
          <p:cNvCxnSpPr>
            <a:cxnSpLocks/>
          </p:cNvCxnSpPr>
          <p:nvPr/>
        </p:nvCxnSpPr>
        <p:spPr>
          <a:xfrm>
            <a:off x="9560187" y="3022221"/>
            <a:ext cx="170835" cy="406779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86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0549-0E23-4036-9DD4-BC0FDBE0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Infr</a:t>
            </a:r>
            <a:r>
              <a:rPr lang="en-US" sz="3600" dirty="0"/>
              <a:t>astructure Spending by Levels of Government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95D3-A505-4247-8979-F10BC8299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3084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0822CB-26A1-4215-A1C6-C1D295F129ED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E50E6-2E69-7344-A8D3-3633E890A9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FE2DB8-52D1-E341-933B-AB475109BB61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3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Mallika Pung, University of New Mexico – Valencia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Ano</a:t>
            </a:r>
            <a:r>
              <a:rPr lang="en-US" sz="3200" dirty="0"/>
              <a:t>ther Aspect of Infrastructure – Broadband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/>
          </a:bodyPr>
          <a:lstStyle/>
          <a:p>
            <a:r>
              <a:rPr lang="en-US" sz="2400" b="0" dirty="0"/>
              <a:t>Talk of a digital divide ubiquitous. </a:t>
            </a:r>
          </a:p>
          <a:p>
            <a:pPr lvl="1"/>
            <a:r>
              <a:rPr lang="en-US" dirty="0"/>
              <a:t>E</a:t>
            </a:r>
            <a:r>
              <a:rPr lang="en-US" b="0" dirty="0"/>
              <a:t>specially in light of the current pandemic.</a:t>
            </a:r>
          </a:p>
          <a:p>
            <a:endParaRPr lang="en-US" sz="2400" b="0" dirty="0"/>
          </a:p>
          <a:p>
            <a:r>
              <a:rPr lang="en-US" sz="2400" b="0" dirty="0"/>
              <a:t>21 million+ Americans lack meaningful access to the internet.</a:t>
            </a:r>
          </a:p>
          <a:p>
            <a:pPr lvl="1"/>
            <a:r>
              <a:rPr lang="en-US" dirty="0"/>
              <a:t>Meaningful access: 25 Mbps download and 3 Mbps upload</a:t>
            </a:r>
          </a:p>
          <a:p>
            <a:pPr lvl="1"/>
            <a:r>
              <a:rPr lang="en-US" dirty="0"/>
              <a:t>14.5 million have no access at all.</a:t>
            </a:r>
          </a:p>
          <a:p>
            <a:pPr lvl="1"/>
            <a:endParaRPr lang="en-US" sz="2000" dirty="0"/>
          </a:p>
          <a:p>
            <a:r>
              <a:rPr lang="en-US" sz="2400" b="0" dirty="0"/>
              <a:t>Lack of access more common among the less educated, low income, living in rural or suburban areas.</a:t>
            </a:r>
          </a:p>
          <a:p>
            <a:endParaRPr lang="en-US" sz="2400" b="0" dirty="0"/>
          </a:p>
          <a:p>
            <a:r>
              <a:rPr lang="en-US" sz="2400" b="0" dirty="0"/>
              <a:t>9 million+ school children lacked internet access for online schoolwork.</a:t>
            </a:r>
          </a:p>
          <a:p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339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E4CC-CECA-4496-8BA6-717EA056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chemeClr val="bg1"/>
                </a:solidFill>
              </a:rPr>
              <a:t>Bro</a:t>
            </a:r>
            <a:r>
              <a:rPr lang="en-US" sz="3200" dirty="0"/>
              <a:t>adband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19358C-6476-449B-95B0-6B91590E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596505"/>
          </a:xfrm>
        </p:spPr>
        <p:txBody>
          <a:bodyPr>
            <a:normAutofit lnSpcReduction="10000"/>
          </a:bodyPr>
          <a:lstStyle/>
          <a:p>
            <a:r>
              <a:rPr lang="en-US" sz="2400" b="0" dirty="0"/>
              <a:t>Modern-day equivalent of the interstate highway system</a:t>
            </a:r>
          </a:p>
          <a:p>
            <a:endParaRPr lang="en-US" sz="2400" b="0" dirty="0"/>
          </a:p>
          <a:p>
            <a:r>
              <a:rPr lang="en-US" sz="2400" b="0" dirty="0"/>
              <a:t>Lack of access not just a rural problem</a:t>
            </a:r>
          </a:p>
          <a:p>
            <a:pPr lvl="1"/>
            <a:r>
              <a:rPr lang="en-US" b="0" dirty="0"/>
              <a:t>In 2016, 57% of households in Detroit, MI; </a:t>
            </a:r>
          </a:p>
          <a:p>
            <a:pPr lvl="1"/>
            <a:r>
              <a:rPr lang="en-US" b="0" dirty="0"/>
              <a:t>49% in Memphis, TN and </a:t>
            </a:r>
          </a:p>
          <a:p>
            <a:pPr lvl="1"/>
            <a:r>
              <a:rPr lang="en-US" b="0" dirty="0"/>
              <a:t>48% in Cleveland, OH  without fixed broadband</a:t>
            </a:r>
          </a:p>
          <a:p>
            <a:pPr lvl="1"/>
            <a:endParaRPr lang="en-US" b="0" dirty="0"/>
          </a:p>
          <a:p>
            <a:r>
              <a:rPr lang="en-US" sz="2400" b="0" dirty="0"/>
              <a:t>Digital redlining within cities.</a:t>
            </a:r>
          </a:p>
          <a:p>
            <a:endParaRPr lang="en-US" sz="2400" b="0" dirty="0"/>
          </a:p>
          <a:p>
            <a:r>
              <a:rPr lang="en-US" sz="2400" b="0" dirty="0"/>
              <a:t>Where available, service is often limited to a single service provider – natural monopolies</a:t>
            </a:r>
          </a:p>
          <a:p>
            <a:pPr lvl="1"/>
            <a:r>
              <a:rPr lang="en-US" dirty="0"/>
              <a:t>Due to high up-front fixed costs of laying fiber optic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87E39-0AA0-4EF9-A191-00F1DC9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75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0AA5-DA53-B34C-86FA-F728232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Eno</a:t>
            </a:r>
            <a:r>
              <a:rPr lang="en-US" dirty="0"/>
              <a:t>rmous Economic Benefits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BE5E-8126-EF47-9771-96EB80FE27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 benefits:</a:t>
            </a:r>
          </a:p>
          <a:p>
            <a:pPr lvl="1"/>
            <a:r>
              <a:rPr lang="en-US" dirty="0"/>
              <a:t>Better health and life outcomes.</a:t>
            </a:r>
          </a:p>
          <a:p>
            <a:pPr lvl="2"/>
            <a:r>
              <a:rPr lang="en-US" dirty="0"/>
              <a:t>Access to health and education online.</a:t>
            </a:r>
          </a:p>
          <a:p>
            <a:pPr lvl="2"/>
            <a:r>
              <a:rPr lang="en-US" dirty="0"/>
              <a:t>Job search and development of digital skills.</a:t>
            </a:r>
          </a:p>
          <a:p>
            <a:pPr lvl="1"/>
            <a:r>
              <a:rPr lang="en-US" dirty="0"/>
              <a:t>Higher property values.</a:t>
            </a:r>
          </a:p>
          <a:p>
            <a:pPr lvl="1"/>
            <a:r>
              <a:rPr lang="en-US" dirty="0"/>
              <a:t>Increased population and job growth.</a:t>
            </a:r>
          </a:p>
          <a:p>
            <a:pPr lvl="2"/>
            <a:r>
              <a:rPr lang="en-US" dirty="0"/>
              <a:t>Higher rates of business formation.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F99B9-DD2B-ED47-8651-656342D76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Broader economic benefits:</a:t>
            </a:r>
          </a:p>
          <a:p>
            <a:pPr lvl="1"/>
            <a:r>
              <a:rPr lang="en-US" dirty="0"/>
              <a:t>World Bank</a:t>
            </a:r>
          </a:p>
          <a:p>
            <a:pPr lvl="2"/>
            <a:r>
              <a:rPr lang="en-US" dirty="0"/>
              <a:t>10% increase in access yields a 1.2% jump in real incomes.</a:t>
            </a:r>
          </a:p>
          <a:p>
            <a:pPr lvl="1"/>
            <a:r>
              <a:rPr lang="en-US" dirty="0"/>
              <a:t>Indiana</a:t>
            </a:r>
          </a:p>
          <a:p>
            <a:pPr lvl="2"/>
            <a:r>
              <a:rPr lang="en-US" dirty="0"/>
              <a:t>ROI = 300-400%.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B31E4-49EE-D244-A599-8EB4694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18684-7B17-3640-A208-EB1281F6CBBA}"/>
              </a:ext>
            </a:extLst>
          </p:cNvPr>
          <p:cNvSpPr txBox="1"/>
          <p:nvPr/>
        </p:nvSpPr>
        <p:spPr>
          <a:xfrm>
            <a:off x="6901300" y="6456851"/>
            <a:ext cx="4742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Brookings; The Benefits and Costs of Broadband Expansion, Aug 18, 2021</a:t>
            </a:r>
          </a:p>
        </p:txBody>
      </p:sp>
    </p:spTree>
    <p:extLst>
      <p:ext uri="{BB962C8B-B14F-4D97-AF65-F5344CB8AC3E}">
        <p14:creationId xmlns:p14="http://schemas.microsoft.com/office/powerpoint/2010/main" val="180401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DB62-FADC-B541-A73C-AAE9BEBD9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of Investment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0CFBC-1FF2-6544-9F84-EF042BDB5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62F03-D429-AF4D-9072-22183A44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03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3854-E1CA-DB47-BA0A-B7E32D7E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Too</a:t>
            </a:r>
            <a:r>
              <a:rPr lang="en-US" dirty="0"/>
              <a:t> Much, Too Soon? Too Little, Too 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FB0C-4B49-DE4C-973D-8D1C89AB3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current infrastructure package appropriate?</a:t>
            </a:r>
          </a:p>
          <a:p>
            <a:r>
              <a:rPr lang="en-US" dirty="0"/>
              <a:t>The United States has enormous needs.</a:t>
            </a:r>
          </a:p>
          <a:p>
            <a:pPr lvl="1"/>
            <a:r>
              <a:rPr lang="en-US" dirty="0"/>
              <a:t>Basic infrastructure – bridges, roads, etc.</a:t>
            </a:r>
          </a:p>
          <a:p>
            <a:pPr lvl="1"/>
            <a:r>
              <a:rPr lang="en-US" dirty="0"/>
              <a:t>Other:</a:t>
            </a:r>
          </a:p>
          <a:p>
            <a:pPr lvl="2"/>
            <a:r>
              <a:rPr lang="en-US" dirty="0"/>
              <a:t>General R&amp;D: 2% of GDP in the 1950s, currently 0.75%.</a:t>
            </a:r>
          </a:p>
          <a:p>
            <a:r>
              <a:rPr lang="en-US" dirty="0"/>
              <a:t>Is now the time to borrow extensively?</a:t>
            </a:r>
          </a:p>
          <a:p>
            <a:pPr lvl="1"/>
            <a:r>
              <a:rPr lang="en-US" dirty="0"/>
              <a:t>Have just borrowed &gt; $4 Trillion.</a:t>
            </a:r>
          </a:p>
          <a:p>
            <a:pPr lvl="1"/>
            <a:r>
              <a:rPr lang="en-US" dirty="0"/>
              <a:t>Interest rates are very low.</a:t>
            </a:r>
          </a:p>
          <a:p>
            <a:r>
              <a:rPr lang="en-US" dirty="0"/>
              <a:t>Given the state of our infrastructure, the ROR can be very high.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827DF-A7FA-194F-B0D0-CF226663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5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E28-0F42-A24E-9FBB-32509625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9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VID Borrowing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F8E7-0D55-6540-84B0-0B55E9C6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7635C-9EFD-6D41-8CAF-DD2483FE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2" y="1336202"/>
            <a:ext cx="10103556" cy="4883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D96A7-9CCC-1048-B810-FADFDF9433FF}"/>
              </a:ext>
            </a:extLst>
          </p:cNvPr>
          <p:cNvSpPr txBox="1"/>
          <p:nvPr/>
        </p:nvSpPr>
        <p:spPr>
          <a:xfrm>
            <a:off x="5633156" y="4515556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$23.2 Trillion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5E1E5-1701-F14D-BC8E-4D2E22FC6172}"/>
              </a:ext>
            </a:extLst>
          </p:cNvPr>
          <p:cNvSpPr txBox="1"/>
          <p:nvPr/>
        </p:nvSpPr>
        <p:spPr>
          <a:xfrm>
            <a:off x="9623778" y="1473201"/>
            <a:ext cx="139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$28.5 Trillion</a:t>
            </a:r>
          </a:p>
        </p:txBody>
      </p:sp>
    </p:spTree>
    <p:extLst>
      <p:ext uri="{BB962C8B-B14F-4D97-AF65-F5344CB8AC3E}">
        <p14:creationId xmlns:p14="http://schemas.microsoft.com/office/powerpoint/2010/main" val="1995816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B1CF-64A4-2B47-9BD2-BF6AC5BF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/>
              <a:t>ng Debt and Low Interest Rates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87163CF-4B0A-AA45-B477-068A335E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19105" y="1253331"/>
            <a:ext cx="9953790" cy="49768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BB9B1-B880-6149-AADF-A9C87C86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70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2DBA-7CCA-004F-B5F6-17EFC6B9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Outlook is Troublesome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5BCED-6DC0-8148-96BC-4BBD60FF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B3147-0124-E347-BD1A-282FE37B0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19" y="924447"/>
            <a:ext cx="7958668" cy="53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3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70F4-C18F-45D0-A8D0-FB1B9067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51D5-3E4C-4B4D-B788-CF5D626D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Infrastructure investment is important.</a:t>
            </a:r>
          </a:p>
          <a:p>
            <a:r>
              <a:rPr lang="en-US" sz="2400" dirty="0"/>
              <a:t>Current state of US infrastructure – leaves a lot to be desired.</a:t>
            </a:r>
          </a:p>
          <a:p>
            <a:r>
              <a:rPr lang="en-US" sz="2400" dirty="0"/>
              <a:t>Public infrastructure investment can play a vital role in long run growth.</a:t>
            </a:r>
          </a:p>
          <a:p>
            <a:pPr lvl="1"/>
            <a:r>
              <a:rPr lang="en-US" sz="2200" dirty="0"/>
              <a:t>Improve mobility</a:t>
            </a:r>
          </a:p>
          <a:p>
            <a:pPr lvl="1"/>
            <a:r>
              <a:rPr lang="en-US" sz="2200" dirty="0"/>
              <a:t>Raise private capital productivity</a:t>
            </a:r>
          </a:p>
          <a:p>
            <a:pPr lvl="1"/>
            <a:r>
              <a:rPr lang="en-US" sz="2200" dirty="0"/>
              <a:t>Improve health</a:t>
            </a:r>
          </a:p>
          <a:p>
            <a:r>
              <a:rPr lang="en-US" sz="2400" dirty="0"/>
              <a:t>May not be ideal as short-term stimulus.</a:t>
            </a:r>
          </a:p>
          <a:p>
            <a:r>
              <a:rPr lang="en-US" sz="2400" dirty="0"/>
              <a:t>Arguments for and against going big.</a:t>
            </a:r>
          </a:p>
          <a:p>
            <a:pPr lvl="1"/>
            <a:r>
              <a:rPr lang="en-US" sz="2000" dirty="0"/>
              <a:t>ROR arguments likely carry the day in today’s interest rate environment.</a:t>
            </a:r>
          </a:p>
          <a:p>
            <a:pPr lvl="1"/>
            <a:r>
              <a:rPr lang="en-US" sz="2000" dirty="0"/>
              <a:t>Risk is always the impact on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9436-76D0-4BC8-A240-32D7353B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85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E594-9F42-754F-B6E2-BFD7F867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</a:t>
            </a:r>
            <a:r>
              <a:rPr lang="en-US" dirty="0"/>
              <a:t>d for Thought: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D3C1-1D40-A741-9018-FE29D123A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categorize some government </a:t>
            </a:r>
            <a:r>
              <a:rPr lang="en-US" i="1" dirty="0"/>
              <a:t>investment</a:t>
            </a:r>
            <a:r>
              <a:rPr lang="en-US" dirty="0"/>
              <a:t> as infrastructure?</a:t>
            </a:r>
          </a:p>
          <a:p>
            <a:pPr lvl="1"/>
            <a:r>
              <a:rPr lang="en-US" dirty="0"/>
              <a:t>To make spending on it politically palatable?</a:t>
            </a:r>
          </a:p>
          <a:p>
            <a:pPr lvl="2"/>
            <a:r>
              <a:rPr lang="en-US" dirty="0"/>
              <a:t>Gives the impression that it is particularly beneficial.</a:t>
            </a:r>
          </a:p>
          <a:p>
            <a:pPr lvl="1"/>
            <a:r>
              <a:rPr lang="en-US" dirty="0"/>
              <a:t>Is there a useful categorization of infrastructure?</a:t>
            </a:r>
          </a:p>
          <a:p>
            <a:pPr lvl="2"/>
            <a:r>
              <a:rPr lang="en-US" dirty="0"/>
              <a:t>If so, to what end…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48FF5-1AC2-F84A-90D0-86887489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633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84E2-62BB-1542-AD63-0E0AB672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$3.5 </a:t>
            </a:r>
            <a:r>
              <a:rPr lang="en-US" sz="3600" dirty="0"/>
              <a:t>Trillion Infrastructure Bill?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DF4F-FA04-8A42-9534-67B37F213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855" y="1602225"/>
            <a:ext cx="5472289" cy="4351338"/>
          </a:xfrm>
        </p:spPr>
        <p:txBody>
          <a:bodyPr/>
          <a:lstStyle/>
          <a:p>
            <a:r>
              <a:rPr lang="en-US" dirty="0"/>
              <a:t>Climate Change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Child care</a:t>
            </a:r>
          </a:p>
          <a:p>
            <a:r>
              <a:rPr lang="en-US" dirty="0"/>
              <a:t>Family leave</a:t>
            </a:r>
          </a:p>
          <a:p>
            <a:r>
              <a:rPr lang="en-US" dirty="0"/>
              <a:t>Public education expansion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2429-35B6-3441-B167-6FF41FC7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28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16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4807643"/>
          </a:xfrm>
        </p:spPr>
        <p:txBody>
          <a:bodyPr>
            <a:normAutofit/>
          </a:bodyPr>
          <a:lstStyle/>
          <a:p>
            <a:r>
              <a:rPr lang="en-US" sz="2400" dirty="0"/>
              <a:t>Roads</a:t>
            </a:r>
          </a:p>
          <a:p>
            <a:pPr lvl="1"/>
            <a:r>
              <a:rPr lang="en-US" sz="2000" dirty="0"/>
              <a:t>Over 4 million miles of roads.</a:t>
            </a:r>
          </a:p>
          <a:p>
            <a:pPr lvl="1"/>
            <a:r>
              <a:rPr lang="en-US" sz="2000" dirty="0"/>
              <a:t>In 2018: 3.3 trillion VMT (Vehicle Miles Traveled).</a:t>
            </a:r>
          </a:p>
          <a:p>
            <a:pPr lvl="1"/>
            <a:r>
              <a:rPr lang="en-US" sz="2000" dirty="0"/>
              <a:t>40%+ of America’s urban interstates are congested.</a:t>
            </a:r>
          </a:p>
          <a:p>
            <a:pPr lvl="1"/>
            <a:r>
              <a:rPr lang="en-US" sz="2000" dirty="0"/>
              <a:t>In 2017, 8.8 billion hours of traffic delay.</a:t>
            </a:r>
          </a:p>
          <a:p>
            <a:pPr lvl="2"/>
            <a:r>
              <a:rPr lang="en-US" sz="2000" dirty="0"/>
              <a:t>Costing the country $166 billion in wasted time and fuel.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2200" i="1" dirty="0"/>
              <a:t>“The average auto commuter spends 54 hours in congestion and wastes 21 gallons of fuel due to congestion at a cost of $1,080 in wasted time and fuel.”</a:t>
            </a:r>
          </a:p>
          <a:p>
            <a:pPr marL="457200" lvl="1" indent="0" algn="r">
              <a:buNone/>
            </a:pPr>
            <a:r>
              <a:rPr lang="en-US" sz="1800" dirty="0"/>
              <a:t>-- 2019 Urban Mobility Report, Texas A&amp;M Transportation Institute</a:t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lvl="1"/>
            <a:r>
              <a:rPr lang="en-US" sz="2000" dirty="0"/>
              <a:t>42,060 motor vehicle fatalities in 2020 (8% increase over 2019).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ADD104-7162-EC49-B5DD-81217975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614711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5563"/>
            <a:ext cx="10439400" cy="4596505"/>
          </a:xfrm>
        </p:spPr>
        <p:txBody>
          <a:bodyPr>
            <a:normAutofit/>
          </a:bodyPr>
          <a:lstStyle/>
          <a:p>
            <a:r>
              <a:rPr lang="en-US" sz="2400" dirty="0"/>
              <a:t>Mass Transit</a:t>
            </a:r>
          </a:p>
          <a:p>
            <a:pPr lvl="1" algn="just"/>
            <a:r>
              <a:rPr lang="en-US" sz="2000" dirty="0"/>
              <a:t>~2,500 separate transit agencies.</a:t>
            </a:r>
          </a:p>
          <a:p>
            <a:pPr lvl="1" algn="just"/>
            <a:r>
              <a:rPr lang="en-US" sz="2000" dirty="0"/>
              <a:t>Transit ridership: peaked at 10.7 billion in 2014.</a:t>
            </a:r>
          </a:p>
          <a:p>
            <a:pPr lvl="1" algn="just"/>
            <a:r>
              <a:rPr lang="en-US" sz="2000" dirty="0"/>
              <a:t>50% of passenger trips by bus.</a:t>
            </a:r>
          </a:p>
          <a:p>
            <a:pPr lvl="2" algn="just"/>
            <a:r>
              <a:rPr lang="en-US" sz="2000" dirty="0"/>
              <a:t>10% of fleets NOT in “state of good repair”.</a:t>
            </a:r>
          </a:p>
          <a:p>
            <a:pPr lvl="1" algn="just"/>
            <a:r>
              <a:rPr lang="en-US" sz="2000" dirty="0"/>
              <a:t>33+% by heavy rail (subway/metro)</a:t>
            </a:r>
          </a:p>
          <a:p>
            <a:pPr lvl="2" algn="just"/>
            <a:r>
              <a:rPr lang="en-US" sz="2000" dirty="0"/>
              <a:t>3% of fleets NOT in “state of good repair”.</a:t>
            </a:r>
          </a:p>
          <a:p>
            <a:pPr marL="914400" lvl="2" indent="0" algn="just">
              <a:buNone/>
            </a:pPr>
            <a:endParaRPr lang="en-US" sz="2000" dirty="0"/>
          </a:p>
          <a:p>
            <a:pPr lvl="1" algn="just"/>
            <a:r>
              <a:rPr lang="en-US" sz="2000" dirty="0"/>
              <a:t>Transit’s physical infrastructure fairs considerably worse (% NOT in “state of good repair”): </a:t>
            </a:r>
          </a:p>
          <a:p>
            <a:pPr lvl="2" algn="just"/>
            <a:r>
              <a:rPr lang="en-US" sz="2000" dirty="0"/>
              <a:t>15% of facilities (e.g., maintenance facilities), </a:t>
            </a:r>
          </a:p>
          <a:p>
            <a:pPr lvl="2" algn="just"/>
            <a:r>
              <a:rPr lang="en-US" sz="2000" dirty="0"/>
              <a:t>17% of systems (e.g., power, signal, communications, fare collecting) </a:t>
            </a:r>
          </a:p>
          <a:p>
            <a:pPr lvl="2" algn="just"/>
            <a:r>
              <a:rPr lang="en-US" sz="2000" dirty="0"/>
              <a:t>35% of guideway elements (e.g., tracks), and </a:t>
            </a:r>
          </a:p>
          <a:p>
            <a:pPr lvl="2" algn="just"/>
            <a:r>
              <a:rPr lang="en-US" sz="2000" dirty="0"/>
              <a:t>37% of stations.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18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Aviation</a:t>
            </a:r>
          </a:p>
          <a:p>
            <a:pPr lvl="1"/>
            <a:r>
              <a:rPr lang="en-US" sz="2000" dirty="0"/>
              <a:t>In 2018, 10 million+ commercial flights</a:t>
            </a:r>
          </a:p>
          <a:p>
            <a:pPr lvl="2"/>
            <a:r>
              <a:rPr lang="en-US" sz="2000" dirty="0"/>
              <a:t>Flying ~3 million passengers daily</a:t>
            </a:r>
          </a:p>
          <a:p>
            <a:pPr lvl="1"/>
            <a:r>
              <a:rPr lang="en-US" sz="2000" dirty="0"/>
              <a:t>National Plan of Integrated Airport Systems (NPIAS) </a:t>
            </a:r>
          </a:p>
          <a:p>
            <a:pPr lvl="2"/>
            <a:r>
              <a:rPr lang="en-US" sz="2000" dirty="0"/>
              <a:t>identifies over 3,300 airports in the U.S. aviation network </a:t>
            </a:r>
          </a:p>
          <a:p>
            <a:pPr lvl="1"/>
            <a:r>
              <a:rPr lang="en-US" sz="2000" dirty="0"/>
              <a:t>Contributed 5.1% to US GDP</a:t>
            </a:r>
          </a:p>
          <a:p>
            <a:pPr lvl="2"/>
            <a:r>
              <a:rPr lang="en-US" sz="2000" dirty="0"/>
              <a:t> Generated 10.6 million jobs</a:t>
            </a:r>
          </a:p>
          <a:p>
            <a:pPr lvl="1"/>
            <a:r>
              <a:rPr lang="en-US" sz="2000" dirty="0"/>
              <a:t>In 2017, 80% of flights were on-time. Delays were caused by </a:t>
            </a:r>
          </a:p>
          <a:p>
            <a:pPr lvl="2"/>
            <a:r>
              <a:rPr lang="en-US" sz="2000" dirty="0"/>
              <a:t>late-arriving aircrafts (6.8%), </a:t>
            </a:r>
          </a:p>
          <a:p>
            <a:pPr lvl="2"/>
            <a:r>
              <a:rPr lang="en-US" sz="2000" dirty="0"/>
              <a:t>air carriers (5%), </a:t>
            </a:r>
          </a:p>
          <a:p>
            <a:pPr lvl="2"/>
            <a:r>
              <a:rPr lang="en-US" sz="2000" dirty="0"/>
              <a:t>weather (3.1%), and </a:t>
            </a:r>
          </a:p>
          <a:p>
            <a:pPr lvl="2"/>
            <a:r>
              <a:rPr lang="en-US" sz="2000" dirty="0"/>
              <a:t>diverted flights (0.2%).</a:t>
            </a:r>
          </a:p>
          <a:p>
            <a:pPr lvl="1"/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13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92A4-4D1C-4815-8149-AEE7B284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Transportation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D2C51-5B7D-4E9A-AF86-F5D04D52B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5"/>
            <a:ext cx="10515600" cy="4826693"/>
          </a:xfrm>
        </p:spPr>
        <p:txBody>
          <a:bodyPr>
            <a:normAutofit/>
          </a:bodyPr>
          <a:lstStyle/>
          <a:p>
            <a:r>
              <a:rPr lang="en-US" sz="2400" dirty="0"/>
              <a:t>Ports</a:t>
            </a:r>
          </a:p>
          <a:p>
            <a:pPr lvl="1"/>
            <a:r>
              <a:rPr lang="en-US" sz="2000" dirty="0"/>
              <a:t>99% of US overseas trade pass through ports</a:t>
            </a:r>
          </a:p>
          <a:p>
            <a:pPr lvl="1"/>
            <a:r>
              <a:rPr lang="en-US" sz="2000" dirty="0"/>
              <a:t>Los Angeles and Long Beach – busiest ports in the US</a:t>
            </a:r>
          </a:p>
          <a:p>
            <a:pPr lvl="2"/>
            <a:r>
              <a:rPr lang="en-US" sz="2000" dirty="0"/>
              <a:t>Top 10 U.S. ports account for 3/4</a:t>
            </a:r>
            <a:r>
              <a:rPr lang="en-US" sz="2000" baseline="30000" dirty="0"/>
              <a:t>th</a:t>
            </a:r>
            <a:r>
              <a:rPr lang="en-US" sz="2000" dirty="0"/>
              <a:t> of U.S. trade</a:t>
            </a:r>
          </a:p>
          <a:p>
            <a:pPr lvl="1"/>
            <a:r>
              <a:rPr lang="en-US" sz="2000" dirty="0"/>
              <a:t>Congestion decreased port productivity by over 25% over the past decade</a:t>
            </a:r>
          </a:p>
          <a:p>
            <a:pPr lvl="1"/>
            <a:r>
              <a:rPr lang="en-US" sz="2000" dirty="0"/>
              <a:t>Port infrastructure upgrades needed to accommodate new, larger ships with deeper navigation channels</a:t>
            </a:r>
          </a:p>
          <a:p>
            <a:r>
              <a:rPr lang="en-US" sz="2400" dirty="0"/>
              <a:t>Waterways</a:t>
            </a:r>
          </a:p>
          <a:p>
            <a:pPr lvl="1"/>
            <a:r>
              <a:rPr lang="en-US" sz="2000" dirty="0"/>
              <a:t>More than 600 million tons of cargo </a:t>
            </a:r>
          </a:p>
          <a:p>
            <a:pPr lvl="2"/>
            <a:r>
              <a:rPr lang="en-US" sz="2000" dirty="0"/>
              <a:t>14% of annual domestic freight</a:t>
            </a:r>
          </a:p>
          <a:p>
            <a:pPr lvl="1"/>
            <a:r>
              <a:rPr lang="en-US" sz="2000" dirty="0"/>
              <a:t>Beyond their 50-year design life</a:t>
            </a:r>
          </a:p>
          <a:p>
            <a:pPr lvl="1"/>
            <a:r>
              <a:rPr lang="en-US" sz="2000" dirty="0"/>
              <a:t>50% vessels experience delays due to maintenance shut 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12938-8A2A-4A4E-BCCA-4FE49F9F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16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4750493"/>
          </a:xfrm>
        </p:spPr>
        <p:txBody>
          <a:bodyPr>
            <a:normAutofit/>
          </a:bodyPr>
          <a:lstStyle/>
          <a:p>
            <a:r>
              <a:rPr lang="en-US" dirty="0"/>
              <a:t>Drinking Water</a:t>
            </a:r>
          </a:p>
          <a:p>
            <a:pPr lvl="1"/>
            <a:r>
              <a:rPr lang="en-US" dirty="0"/>
              <a:t>150,000+  public drinking water systems </a:t>
            </a:r>
          </a:p>
          <a:p>
            <a:pPr lvl="1"/>
            <a:r>
              <a:rPr lang="en-US" dirty="0"/>
              <a:t>1 billion+ glasses of drinking water consumed daily</a:t>
            </a:r>
          </a:p>
          <a:p>
            <a:pPr lvl="2"/>
            <a:r>
              <a:rPr lang="en-US" sz="2000" dirty="0"/>
              <a:t>80% from surface waters such as rivers, lakes, oceans, reservoirs</a:t>
            </a:r>
          </a:p>
          <a:p>
            <a:pPr lvl="2"/>
            <a:r>
              <a:rPr lang="en-US" sz="2000" dirty="0"/>
              <a:t>20% from groundwater aquifers</a:t>
            </a:r>
          </a:p>
          <a:p>
            <a:pPr lvl="1"/>
            <a:r>
              <a:rPr lang="en-US" dirty="0"/>
              <a:t>Delivered via 1 million miles of pipes</a:t>
            </a:r>
          </a:p>
          <a:p>
            <a:pPr lvl="2"/>
            <a:r>
              <a:rPr lang="en-US" dirty="0"/>
              <a:t>Majority laid in mid-20</a:t>
            </a:r>
            <a:r>
              <a:rPr lang="en-US" baseline="30000" dirty="0"/>
              <a:t>th</a:t>
            </a:r>
            <a:r>
              <a:rPr lang="en-US" dirty="0"/>
              <a:t> century and are aging</a:t>
            </a:r>
          </a:p>
          <a:p>
            <a:pPr lvl="2"/>
            <a:r>
              <a:rPr lang="en-US" dirty="0"/>
              <a:t>estimated 240,000 water main breaks occur each year </a:t>
            </a:r>
          </a:p>
          <a:p>
            <a:pPr lvl="2"/>
            <a:r>
              <a:rPr lang="en-US" dirty="0"/>
              <a:t>6 billion gallons of treated drinking water lost daily  due to leaking pipes </a:t>
            </a:r>
          </a:p>
          <a:p>
            <a:pPr lvl="3"/>
            <a:r>
              <a:rPr lang="en-US" sz="2000" dirty="0"/>
              <a:t>could support 15 million households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15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Wastewater</a:t>
            </a:r>
          </a:p>
          <a:p>
            <a:pPr lvl="1"/>
            <a:r>
              <a:rPr lang="en-US" dirty="0"/>
              <a:t>14,748 wastewater treatment plants </a:t>
            </a:r>
          </a:p>
          <a:p>
            <a:pPr lvl="2"/>
            <a:r>
              <a:rPr lang="en-US" dirty="0"/>
              <a:t>1.3 million miles of public and private lateral sewers</a:t>
            </a:r>
          </a:p>
          <a:p>
            <a:pPr lvl="1"/>
            <a:r>
              <a:rPr lang="en-US" dirty="0"/>
              <a:t>Used by 76% of Americans</a:t>
            </a:r>
          </a:p>
          <a:p>
            <a:pPr lvl="2"/>
            <a:r>
              <a:rPr lang="en-US" dirty="0"/>
              <a:t>Likely to serve 56 million more people by 2032</a:t>
            </a:r>
          </a:p>
          <a:p>
            <a:pPr lvl="1"/>
            <a:r>
              <a:rPr lang="en-US" dirty="0"/>
              <a:t>Structural failure, blockages, and overflows cause at least 23,000 to 75,000 sanitary sewer overflow events each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63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Dams </a:t>
            </a:r>
          </a:p>
          <a:p>
            <a:pPr lvl="1"/>
            <a:r>
              <a:rPr lang="en-US" dirty="0"/>
              <a:t>There are over 90,000 dams in the US providing:</a:t>
            </a:r>
          </a:p>
          <a:p>
            <a:pPr lvl="2"/>
            <a:r>
              <a:rPr lang="en-US" dirty="0"/>
              <a:t>drinking water, </a:t>
            </a:r>
          </a:p>
          <a:p>
            <a:pPr lvl="2"/>
            <a:r>
              <a:rPr lang="en-US" dirty="0"/>
              <a:t>irrigation, </a:t>
            </a:r>
          </a:p>
          <a:p>
            <a:pPr lvl="2"/>
            <a:r>
              <a:rPr lang="en-US" dirty="0"/>
              <a:t>hydropower, </a:t>
            </a:r>
          </a:p>
          <a:p>
            <a:pPr lvl="2"/>
            <a:r>
              <a:rPr lang="en-US" dirty="0"/>
              <a:t>flood control, and </a:t>
            </a:r>
          </a:p>
          <a:p>
            <a:pPr lvl="2"/>
            <a:r>
              <a:rPr lang="en-US" dirty="0"/>
              <a:t>recreation</a:t>
            </a:r>
          </a:p>
          <a:p>
            <a:pPr lvl="1"/>
            <a:r>
              <a:rPr lang="en-US" dirty="0"/>
              <a:t>Average age – 56 years </a:t>
            </a:r>
          </a:p>
          <a:p>
            <a:pPr lvl="1"/>
            <a:r>
              <a:rPr lang="en-US" dirty="0"/>
              <a:t>By 2025, 7 out of every 10 dams will be over 50 years old</a:t>
            </a:r>
          </a:p>
          <a:p>
            <a:pPr lvl="1"/>
            <a:r>
              <a:rPr lang="en-US" dirty="0"/>
              <a:t>In 2015, there were 15,500 high-hazard potential dams </a:t>
            </a:r>
          </a:p>
          <a:p>
            <a:pPr lvl="2"/>
            <a:r>
              <a:rPr lang="en-US" dirty="0"/>
              <a:t>up 52% since 2005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188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1B40-7605-42B7-8DEA-A4706E5A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State of Water Infrastructure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998D9-611E-4278-9573-AFD4F290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949"/>
            <a:ext cx="10515600" cy="5019675"/>
          </a:xfrm>
        </p:spPr>
        <p:txBody>
          <a:bodyPr>
            <a:normAutofit/>
          </a:bodyPr>
          <a:lstStyle/>
          <a:p>
            <a:r>
              <a:rPr lang="en-US" dirty="0"/>
              <a:t>Levees</a:t>
            </a:r>
          </a:p>
          <a:p>
            <a:pPr lvl="1"/>
            <a:r>
              <a:rPr lang="en-US" dirty="0"/>
              <a:t>A network of 30,000 miles of levees</a:t>
            </a:r>
          </a:p>
          <a:p>
            <a:pPr lvl="1"/>
            <a:r>
              <a:rPr lang="en-US" dirty="0"/>
              <a:t>Levees in the U.S. Army Corps of Engineers Levee Safety Program protect </a:t>
            </a:r>
          </a:p>
          <a:p>
            <a:pPr lvl="2"/>
            <a:r>
              <a:rPr lang="en-US" dirty="0"/>
              <a:t>over 300 colleges and universities, </a:t>
            </a:r>
          </a:p>
          <a:p>
            <a:pPr lvl="2"/>
            <a:r>
              <a:rPr lang="en-US" dirty="0"/>
              <a:t>30 professional sports venues, </a:t>
            </a:r>
          </a:p>
          <a:p>
            <a:pPr lvl="2"/>
            <a:r>
              <a:rPr lang="en-US" dirty="0"/>
              <a:t>100 breweries, and </a:t>
            </a:r>
          </a:p>
          <a:p>
            <a:pPr lvl="2"/>
            <a:r>
              <a:rPr lang="en-US" dirty="0"/>
              <a:t>an estimated $1.3 trillion in property</a:t>
            </a:r>
          </a:p>
          <a:p>
            <a:pPr lvl="1"/>
            <a:r>
              <a:rPr lang="en-US" dirty="0"/>
              <a:t>Built in the mid-20</a:t>
            </a:r>
            <a:r>
              <a:rPr lang="en-US" baseline="30000" dirty="0"/>
              <a:t>th</a:t>
            </a:r>
            <a:r>
              <a:rPr lang="en-US" dirty="0"/>
              <a:t> century with an average age of 50 years, aging fast</a:t>
            </a:r>
          </a:p>
          <a:p>
            <a:pPr lvl="1"/>
            <a:r>
              <a:rPr lang="en-US" dirty="0"/>
              <a:t>Levees are crucial with majority of the U.S. population living within 50 miles of a coast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E3196-D2FC-4EBA-8A12-3030417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7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E29E-08B9-48D1-B05A-F31FD32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Out</a:t>
            </a:r>
            <a:r>
              <a:rPr lang="en-US" sz="4000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30038-CC85-4E1D-B421-4DC9F61D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6282" y="1253331"/>
            <a:ext cx="607943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What do we mean by infrastructure?</a:t>
            </a:r>
          </a:p>
          <a:p>
            <a:r>
              <a:rPr lang="en-US" sz="2400" dirty="0"/>
              <a:t>Current state of infrastructure in the US</a:t>
            </a:r>
          </a:p>
          <a:p>
            <a:r>
              <a:rPr lang="en-US" sz="2400" dirty="0"/>
              <a:t>Infrastructure in economic models</a:t>
            </a:r>
          </a:p>
          <a:p>
            <a:r>
              <a:rPr lang="en-US" sz="2400" dirty="0"/>
              <a:t>Why should we invest in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3434397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9615-9DBC-43EC-B3E4-4C341FD5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Infr</a:t>
            </a:r>
            <a:r>
              <a:rPr lang="en-US" sz="4000" dirty="0"/>
              <a:t>astructure Spending by Category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E6182E-0734-4B3D-85C5-8B3D235A0A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CD02C3-F891-4F42-B75F-3A214AB734C0}"/>
              </a:ext>
            </a:extLst>
          </p:cNvPr>
          <p:cNvSpPr txBox="1"/>
          <p:nvPr/>
        </p:nvSpPr>
        <p:spPr>
          <a:xfrm>
            <a:off x="8809476" y="6386577"/>
            <a:ext cx="254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Congressional Budget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1A02F8-B5B0-994B-8161-66121D91636C}"/>
              </a:ext>
            </a:extLst>
          </p:cNvPr>
          <p:cNvSpPr txBox="1"/>
          <p:nvPr/>
        </p:nvSpPr>
        <p:spPr>
          <a:xfrm>
            <a:off x="8883348" y="21787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AF00DE-FE70-AC44-9F9A-9F8191F5E955}"/>
              </a:ext>
            </a:extLst>
          </p:cNvPr>
          <p:cNvCxnSpPr/>
          <p:nvPr/>
        </p:nvCxnSpPr>
        <p:spPr>
          <a:xfrm>
            <a:off x="8883348" y="1941689"/>
            <a:ext cx="0" cy="33753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9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A711C-57D5-E34B-BC68-9E62FB61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Useful Definition of Infrastructure?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33D5-8088-404D-8A91-8FF9AA7B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/>
              <a:t>Infra-</a:t>
            </a:r>
            <a:r>
              <a:rPr lang="en-US" b="0" dirty="0"/>
              <a:t> means "below;" </a:t>
            </a:r>
          </a:p>
          <a:p>
            <a:pPr lvl="1"/>
            <a:r>
              <a:rPr lang="en-US" dirty="0"/>
              <a:t>S</a:t>
            </a:r>
            <a:r>
              <a:rPr lang="en-US" b="0" dirty="0"/>
              <a:t>o the infrastructure is the "underlying structure" of a country and its economy.</a:t>
            </a:r>
          </a:p>
          <a:p>
            <a:r>
              <a:rPr lang="en-US" b="0" dirty="0"/>
              <a:t>Miriam-Webster definition of Infrastructure:</a:t>
            </a:r>
          </a:p>
          <a:p>
            <a:pPr lvl="1"/>
            <a:r>
              <a:rPr lang="en-US" dirty="0"/>
              <a:t>the system of public works of a country, state, or region</a:t>
            </a:r>
          </a:p>
          <a:p>
            <a:pPr lvl="2"/>
            <a:r>
              <a:rPr lang="en-US" i="1" dirty="0"/>
              <a:t>also</a:t>
            </a:r>
            <a:r>
              <a:rPr lang="en-US" dirty="0"/>
              <a:t>  </a:t>
            </a:r>
            <a:r>
              <a:rPr lang="en-US" b="1" dirty="0"/>
              <a:t>: </a:t>
            </a:r>
            <a:r>
              <a:rPr lang="en-US" dirty="0"/>
              <a:t>the resources (such as personnel, buildings, or equipment) required for an activity</a:t>
            </a:r>
          </a:p>
          <a:p>
            <a:pPr lvl="1"/>
            <a:r>
              <a:rPr lang="en-US" dirty="0"/>
              <a:t>the underlying foundation or basic framework (as of a system or organization)</a:t>
            </a:r>
          </a:p>
          <a:p>
            <a:pPr lvl="1"/>
            <a:r>
              <a:rPr lang="en-US" dirty="0"/>
              <a:t>the permanent installations required for military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EA7-4CAC-DE41-86D4-31C5EBE8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54DB-7370-C744-8DAD-7828C161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Kinds of Infrastructure (&amp; Examples)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916-CCD2-5344-995B-F71C35C03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basic services.</a:t>
            </a:r>
          </a:p>
          <a:p>
            <a:pPr lvl="1"/>
            <a:r>
              <a:rPr lang="en-US" dirty="0"/>
              <a:t>Electricity, water, broadband (?).</a:t>
            </a:r>
          </a:p>
          <a:p>
            <a:r>
              <a:rPr lang="en-US" dirty="0"/>
              <a:t>Improve the performance of the economy.</a:t>
            </a:r>
          </a:p>
          <a:p>
            <a:pPr lvl="1"/>
            <a:r>
              <a:rPr lang="en-US" dirty="0"/>
              <a:t>Roads, bridges, airports, seaports…..</a:t>
            </a:r>
          </a:p>
          <a:p>
            <a:pPr lvl="1"/>
            <a:r>
              <a:rPr lang="en-US" dirty="0"/>
              <a:t>General R&amp;D?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Make people’s lives better.</a:t>
            </a:r>
          </a:p>
          <a:p>
            <a:pPr lvl="1"/>
            <a:r>
              <a:rPr lang="en-US" dirty="0"/>
              <a:t>Roads, bridges, airports…</a:t>
            </a:r>
          </a:p>
          <a:p>
            <a:pPr lvl="1"/>
            <a:r>
              <a:rPr lang="en-US" dirty="0"/>
              <a:t>Protection from natural disaster</a:t>
            </a:r>
          </a:p>
          <a:p>
            <a:pPr lvl="1"/>
            <a:r>
              <a:rPr lang="en-US" dirty="0"/>
              <a:t>Child care,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D107-B9AD-704E-9E56-B7D5198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3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C1A1-EF94-4D4F-BD00-1153C089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Infr</a:t>
            </a:r>
            <a:r>
              <a:rPr lang="en-US" dirty="0"/>
              <a:t>astructure – Is it: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D3A42-AF79-4143-90A9-7457570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Traditional:</a:t>
            </a:r>
          </a:p>
          <a:p>
            <a:pPr lvl="1"/>
            <a:r>
              <a:rPr lang="en-US" dirty="0"/>
              <a:t>Roads, bridges, tunnels, airports, seaports, dams, water, electrical, and telephone systems?</a:t>
            </a:r>
          </a:p>
          <a:p>
            <a:r>
              <a:rPr lang="en-US" dirty="0"/>
              <a:t>Additional:</a:t>
            </a:r>
          </a:p>
          <a:p>
            <a:pPr lvl="1"/>
            <a:r>
              <a:rPr lang="en-US" dirty="0"/>
              <a:t>Broadband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R&amp;D? Human capital? Institutions?</a:t>
            </a:r>
          </a:p>
          <a:p>
            <a:pPr lvl="1"/>
            <a:endParaRPr lang="en-US" dirty="0"/>
          </a:p>
          <a:p>
            <a:r>
              <a:rPr lang="en-US" dirty="0"/>
              <a:t>What definition of “infrastructure” is the most useful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541AB-35E7-D444-AD88-960B6C9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10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FB99-37AA-C94D-9FD1-2D256401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Taxonomy: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5748-1FE8-D144-85B5-21CC435D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Tangible</a:t>
            </a:r>
          </a:p>
          <a:p>
            <a:pPr lvl="1"/>
            <a:r>
              <a:rPr lang="en-US" dirty="0"/>
              <a:t>Traffic systems: roads, railways, bridges, and other transportation</a:t>
            </a:r>
          </a:p>
          <a:p>
            <a:pPr lvl="1"/>
            <a:r>
              <a:rPr lang="en-US" dirty="0"/>
              <a:t>Utilities and disposal: energy, water, communication networks</a:t>
            </a:r>
          </a:p>
          <a:p>
            <a:r>
              <a:rPr lang="en-US" dirty="0"/>
              <a:t>Intangible</a:t>
            </a:r>
          </a:p>
          <a:p>
            <a:pPr lvl="1"/>
            <a:r>
              <a:rPr lang="en-US" dirty="0"/>
              <a:t>Human capital: education, research facilities</a:t>
            </a:r>
          </a:p>
          <a:p>
            <a:pPr lvl="1"/>
            <a:r>
              <a:rPr lang="en-US" dirty="0"/>
              <a:t>Health care and social systems</a:t>
            </a:r>
          </a:p>
          <a:p>
            <a:r>
              <a:rPr lang="en-US" dirty="0"/>
              <a:t>Institutional</a:t>
            </a:r>
          </a:p>
          <a:p>
            <a:pPr lvl="1"/>
            <a:r>
              <a:rPr lang="en-US" dirty="0"/>
              <a:t>Legal system</a:t>
            </a:r>
          </a:p>
          <a:p>
            <a:pPr lvl="1"/>
            <a:r>
              <a:rPr lang="en-US" dirty="0"/>
              <a:t>Economic system</a:t>
            </a:r>
          </a:p>
          <a:p>
            <a:pPr lvl="1"/>
            <a:r>
              <a:rPr lang="en-US" dirty="0"/>
              <a:t>Social system</a:t>
            </a:r>
          </a:p>
          <a:p>
            <a:pPr lvl="1"/>
            <a:r>
              <a:rPr lang="en-US" dirty="0"/>
              <a:t>Culture and traditions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AF972-CBB6-5845-B5B5-3621A5F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24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35115</TotalTime>
  <Words>2693</Words>
  <Application>Microsoft Macintosh PowerPoint</Application>
  <PresentationFormat>Widescreen</PresentationFormat>
  <Paragraphs>473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Courier New</vt:lpstr>
      <vt:lpstr>Wingdings</vt:lpstr>
      <vt:lpstr>Custom Design</vt:lpstr>
      <vt:lpstr>PowerPoint Presentation</vt:lpstr>
      <vt:lpstr>Who Are We?</vt:lpstr>
      <vt:lpstr>Credits and Disclaimer</vt:lpstr>
      <vt:lpstr> Available NEED Topics Include:</vt:lpstr>
      <vt:lpstr>Outline</vt:lpstr>
      <vt:lpstr>What is a Useful Definition of Infrastructure?</vt:lpstr>
      <vt:lpstr>Different Kinds of Infrastructure (&amp; Examples)</vt:lpstr>
      <vt:lpstr>Infrastructure – Is it:</vt:lpstr>
      <vt:lpstr>One Taxonomy:</vt:lpstr>
      <vt:lpstr>Categories of Tangible Infrastructure</vt:lpstr>
      <vt:lpstr>Current State of Infrastructure in the US</vt:lpstr>
      <vt:lpstr>Current Infrastructure Package</vt:lpstr>
      <vt:lpstr>What is in it?</vt:lpstr>
      <vt:lpstr>What is missing?</vt:lpstr>
      <vt:lpstr>Funding – According to the White House</vt:lpstr>
      <vt:lpstr>Infrastructure Benefits</vt:lpstr>
      <vt:lpstr>Infrastructure in economic models</vt:lpstr>
      <vt:lpstr>Why Should we Invest in Infrastructure?</vt:lpstr>
      <vt:lpstr>Why Should we Invest in Infrastructure?</vt:lpstr>
      <vt:lpstr>Case for Spending More on Infrastructure Maintenance</vt:lpstr>
      <vt:lpstr> Public or Private Infrastructure Investment?</vt:lpstr>
      <vt:lpstr> Public or Private Infrastructure Investment?</vt:lpstr>
      <vt:lpstr> Public or Private Infrastructure Investment?</vt:lpstr>
      <vt:lpstr>Empirical Evidence on Effect of Gov’t Investment</vt:lpstr>
      <vt:lpstr>Empirical Evidence on Effect of Gov’t Investment</vt:lpstr>
      <vt:lpstr>Infrastructure Investment in the US</vt:lpstr>
      <vt:lpstr>Government Spending on Infrastructure, 2017</vt:lpstr>
      <vt:lpstr>Spending on Infrastructure as Share of GDP</vt:lpstr>
      <vt:lpstr> Infrastructure Spending by Levels of Government</vt:lpstr>
      <vt:lpstr>Another Aspect of Infrastructure – Broadband</vt:lpstr>
      <vt:lpstr> Broadband Access</vt:lpstr>
      <vt:lpstr>Enormous Economic Benefits to Access</vt:lpstr>
      <vt:lpstr>Pace of Investment</vt:lpstr>
      <vt:lpstr>Too Much, Too Soon? Too Little, Too Late?</vt:lpstr>
      <vt:lpstr>COVID Borrowing</vt:lpstr>
      <vt:lpstr>Rising Debt and Low Interest Rates</vt:lpstr>
      <vt:lpstr>Debt Outlook is Troublesome</vt:lpstr>
      <vt:lpstr> Summary</vt:lpstr>
      <vt:lpstr>Food for Thought:</vt:lpstr>
      <vt:lpstr>$3.5 Trillion Infrastructure Bill?</vt:lpstr>
      <vt:lpstr> Thank you!</vt:lpstr>
      <vt:lpstr>Current State of Transportation Infrastructure</vt:lpstr>
      <vt:lpstr>Current State of Transportation Infrastructure</vt:lpstr>
      <vt:lpstr>Current State of Transportation Infrastructure</vt:lpstr>
      <vt:lpstr>Current State of Transportation Infrastructure</vt:lpstr>
      <vt:lpstr>Current State of Water Infrastructure</vt:lpstr>
      <vt:lpstr>Current State of Water Infrastructure</vt:lpstr>
      <vt:lpstr>Current State of Water Infrastructure</vt:lpstr>
      <vt:lpstr>Current State of Water Infrastructure</vt:lpstr>
      <vt:lpstr>Infrastructure Spending by Category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377</cp:revision>
  <cp:lastPrinted>2021-09-06T21:26:51Z</cp:lastPrinted>
  <dcterms:created xsi:type="dcterms:W3CDTF">2017-05-03T22:30:38Z</dcterms:created>
  <dcterms:modified xsi:type="dcterms:W3CDTF">2021-09-15T18:02:19Z</dcterms:modified>
</cp:coreProperties>
</file>