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8"/>
  </p:notesMasterIdLst>
  <p:sldIdLst>
    <p:sldId id="256" r:id="rId2"/>
    <p:sldId id="434" r:id="rId3"/>
    <p:sldId id="327" r:id="rId4"/>
    <p:sldId id="258" r:id="rId5"/>
    <p:sldId id="1130" r:id="rId6"/>
    <p:sldId id="1131" r:id="rId7"/>
    <p:sldId id="1093" r:id="rId8"/>
    <p:sldId id="1145" r:id="rId9"/>
    <p:sldId id="1132" r:id="rId10"/>
    <p:sldId id="1133" r:id="rId11"/>
    <p:sldId id="1138" r:id="rId12"/>
    <p:sldId id="1139" r:id="rId13"/>
    <p:sldId id="1119" r:id="rId14"/>
    <p:sldId id="1120" r:id="rId15"/>
    <p:sldId id="276" r:id="rId16"/>
    <p:sldId id="1125" r:id="rId17"/>
    <p:sldId id="259" r:id="rId18"/>
    <p:sldId id="261" r:id="rId19"/>
    <p:sldId id="262" r:id="rId20"/>
    <p:sldId id="263" r:id="rId21"/>
    <p:sldId id="1110" r:id="rId22"/>
    <p:sldId id="1137" r:id="rId23"/>
    <p:sldId id="1129" r:id="rId24"/>
    <p:sldId id="1027" r:id="rId25"/>
    <p:sldId id="1135" r:id="rId26"/>
    <p:sldId id="1089" r:id="rId27"/>
    <p:sldId id="264" r:id="rId28"/>
    <p:sldId id="1134" r:id="rId29"/>
    <p:sldId id="1115" r:id="rId30"/>
    <p:sldId id="1116" r:id="rId31"/>
    <p:sldId id="1099" r:id="rId32"/>
    <p:sldId id="1100" r:id="rId33"/>
    <p:sldId id="1097" r:id="rId34"/>
    <p:sldId id="1104" r:id="rId35"/>
    <p:sldId id="1105" r:id="rId36"/>
    <p:sldId id="1106" r:id="rId37"/>
    <p:sldId id="1123" r:id="rId38"/>
    <p:sldId id="1109" r:id="rId39"/>
    <p:sldId id="1124" r:id="rId40"/>
    <p:sldId id="1111" r:id="rId41"/>
    <p:sldId id="1112" r:id="rId42"/>
    <p:sldId id="1114" r:id="rId43"/>
    <p:sldId id="1140" r:id="rId44"/>
    <p:sldId id="1141" r:id="rId45"/>
    <p:sldId id="1144" r:id="rId46"/>
    <p:sldId id="108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86" autoAdjust="0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08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Ross Valley Rotary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October 20,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784271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281996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waste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7-1A1F-8C46-8300-4A650A33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1CD-A335-6242-8E2A-2AEAADA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thinking:</a:t>
            </a:r>
          </a:p>
          <a:p>
            <a:pPr lvl="1"/>
            <a:r>
              <a:rPr lang="en-US" dirty="0"/>
              <a:t>Long term thinking, planning, prioritizing.</a:t>
            </a:r>
          </a:p>
          <a:p>
            <a:r>
              <a:rPr lang="en-US" dirty="0"/>
              <a:t>Meaningful climate resilience planning.</a:t>
            </a:r>
          </a:p>
          <a:p>
            <a:r>
              <a:rPr lang="en-US" dirty="0"/>
              <a:t>Education &amp; R&amp;D.</a:t>
            </a:r>
          </a:p>
          <a:p>
            <a:r>
              <a:rPr lang="en-US" dirty="0"/>
              <a:t>Expanding/insuring water supplies.</a:t>
            </a:r>
          </a:p>
          <a:p>
            <a:r>
              <a:rPr lang="en-US" dirty="0"/>
              <a:t>Hazardous waste.</a:t>
            </a:r>
          </a:p>
          <a:p>
            <a:r>
              <a:rPr lang="en-US" dirty="0"/>
              <a:t>A meaningful magnitude of spending?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4A52-9C40-F443-B10B-7875FAC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dirty="0"/>
              <a:t>~$50 billion will raise GDP per capita in the US by ~$300 -$450.</a:t>
            </a:r>
          </a:p>
          <a:p>
            <a:pPr lvl="4"/>
            <a:r>
              <a:rPr lang="en-US" sz="2400" dirty="0"/>
              <a:t>$100 to $150 billion in increased GDP.</a:t>
            </a:r>
          </a:p>
          <a:p>
            <a:pPr marL="914400" lvl="2" indent="0">
              <a:buNone/>
            </a:pPr>
            <a:endParaRPr lang="en-US" sz="2200" dirty="0"/>
          </a:p>
          <a:p>
            <a:pPr lvl="1"/>
            <a:r>
              <a:rPr lang="en-US" sz="2200" dirty="0"/>
              <a:t>Productivity growth raises standards of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</a:p>
          <a:p>
            <a:pPr lvl="1"/>
            <a:r>
              <a:rPr lang="en-US" dirty="0"/>
              <a:t>Reduces trade costs by improving access to markets</a:t>
            </a:r>
          </a:p>
          <a:p>
            <a:pPr lvl="2"/>
            <a:r>
              <a:rPr lang="en-US" sz="2000" dirty="0"/>
              <a:t>Port capacity improvement</a:t>
            </a:r>
          </a:p>
          <a:p>
            <a:pPr lvl="2"/>
            <a:r>
              <a:rPr lang="en-US" sz="2000" dirty="0"/>
              <a:t>Reducing traffic congestion</a:t>
            </a:r>
          </a:p>
          <a:p>
            <a:pPr lvl="1"/>
            <a:r>
              <a:rPr lang="en-US" dirty="0"/>
              <a:t>Reduces effective distances, facilitates trade and agglomeration</a:t>
            </a:r>
          </a:p>
          <a:p>
            <a:pPr lvl="1"/>
            <a:r>
              <a:rPr lang="en-US" dirty="0"/>
              <a:t>Advances public health by providing clean water and effective sewage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$112 billion nationally 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0.39%.</a:t>
            </a:r>
          </a:p>
          <a:p>
            <a:r>
              <a:rPr lang="en-US" dirty="0"/>
              <a:t>In more recent studies:</a:t>
            </a:r>
          </a:p>
          <a:p>
            <a:pPr lvl="1"/>
            <a:r>
              <a:rPr lang="en-US" dirty="0"/>
              <a:t>by only 0.08% in the short run, 0.12% long run.</a:t>
            </a:r>
          </a:p>
          <a:p>
            <a:r>
              <a:rPr lang="en-US" dirty="0"/>
              <a:t>In terms of multiplier, most short-term estimates are less than 1.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multiplier: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79512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56" y="-112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726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306588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 </a:t>
            </a:r>
          </a:p>
          <a:p>
            <a:pPr lvl="1"/>
            <a:r>
              <a:rPr lang="en-US" b="0" dirty="0"/>
              <a:t>especially in light of the current pandemic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 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 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26664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Infrastructure investment is important.</a:t>
            </a:r>
          </a:p>
          <a:p>
            <a:r>
              <a:rPr lang="en-US" sz="2400" dirty="0"/>
              <a:t>Current state of US infrastructure – leaves a lot to be desired for.</a:t>
            </a:r>
          </a:p>
          <a:p>
            <a:r>
              <a:rPr lang="en-US" sz="2400" dirty="0"/>
              <a:t>Public infrastructure investment can play a vital role in long run growth.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short-term stimulus.</a:t>
            </a:r>
          </a:p>
          <a:p>
            <a:r>
              <a:rPr lang="en-US" sz="2400" dirty="0"/>
              <a:t>Arguments for and against going big.</a:t>
            </a:r>
          </a:p>
          <a:p>
            <a:pPr lvl="1"/>
            <a:r>
              <a:rPr lang="en-US" sz="2000" dirty="0"/>
              <a:t>ROI arguments likely carry the day in today’s interest rate environment.</a:t>
            </a:r>
          </a:p>
          <a:p>
            <a:pPr lvl="1"/>
            <a:r>
              <a:rPr lang="en-US" sz="2000" dirty="0"/>
              <a:t>Risk is always the impact on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 (&amp;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services.</a:t>
            </a:r>
          </a:p>
          <a:p>
            <a:pPr lvl="1"/>
            <a:r>
              <a:rPr lang="en-US" dirty="0"/>
              <a:t>Electricity, water, broadband (?).</a:t>
            </a:r>
          </a:p>
          <a:p>
            <a:r>
              <a:rPr lang="en-US" dirty="0"/>
              <a:t>Improve the performance of the economy.</a:t>
            </a:r>
          </a:p>
          <a:p>
            <a:pPr lvl="1"/>
            <a:r>
              <a:rPr lang="en-US" dirty="0"/>
              <a:t>Roads, bridges, airports, seaports…..</a:t>
            </a:r>
          </a:p>
          <a:p>
            <a:pPr lvl="1"/>
            <a:r>
              <a:rPr lang="en-US" dirty="0"/>
              <a:t>General R&amp;D?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Make people’s lives better.</a:t>
            </a:r>
          </a:p>
          <a:p>
            <a:pPr lvl="1"/>
            <a:r>
              <a:rPr lang="en-US" dirty="0"/>
              <a:t>Roads, bridges, airports…</a:t>
            </a:r>
          </a:p>
          <a:p>
            <a:pPr lvl="1"/>
            <a:r>
              <a:rPr lang="en-US" dirty="0"/>
              <a:t>Protection from natural disaster</a:t>
            </a:r>
          </a:p>
          <a:p>
            <a:pPr lvl="1"/>
            <a:r>
              <a:rPr lang="en-US" dirty="0"/>
              <a:t>Child care,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4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14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97560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</a:t>
            </a:r>
            <a:r>
              <a:rPr lang="en-US" dirty="0"/>
              <a:t>ding – According to the White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Targeted corporate user fees.</a:t>
            </a:r>
          </a:p>
          <a:p>
            <a:r>
              <a:rPr lang="en-US" dirty="0"/>
              <a:t>Strengthening tax enforcement – crypto currencies.</a:t>
            </a:r>
          </a:p>
          <a:p>
            <a:r>
              <a:rPr lang="en-US" dirty="0"/>
              <a:t>Revenue generated from higher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50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42,060 motor vehicle fatalities in 2020 (8% increase over 2019).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61471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University of New Mexico – Valencia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~2,500 separate transit agencies.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914400" lvl="2" indent="0" algn="just">
              <a:buNone/>
            </a:pPr>
            <a:endParaRPr lang="en-US" sz="2000" dirty="0"/>
          </a:p>
          <a:p>
            <a:pPr lvl="1" algn="just"/>
            <a:r>
              <a:rPr lang="en-US" sz="2000" dirty="0"/>
              <a:t>Transit’s physical infrastructure fairs considerably worse (% NOT in “state of good repair”): </a:t>
            </a:r>
          </a:p>
          <a:p>
            <a:pPr lvl="2" algn="just"/>
            <a:r>
              <a:rPr lang="en-US" sz="2000" dirty="0"/>
              <a:t>15% of facilities (e.g., maintenance facilities), </a:t>
            </a:r>
          </a:p>
          <a:p>
            <a:pPr lvl="2" algn="just"/>
            <a:r>
              <a:rPr lang="en-US" sz="2000" dirty="0"/>
              <a:t>17% of systems (e.g., power, signal, communications, fare collecting) </a:t>
            </a:r>
          </a:p>
          <a:p>
            <a:pPr lvl="2" algn="just"/>
            <a:r>
              <a:rPr lang="en-US" sz="2000" dirty="0"/>
              <a:t>35% of guideway elements (e.g., tracks), and </a:t>
            </a:r>
          </a:p>
          <a:p>
            <a:pPr lvl="2" algn="just"/>
            <a:r>
              <a:rPr lang="en-US" sz="2000" dirty="0"/>
              <a:t>37% of stations.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18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2018,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2017, 80% of flights were on-time. Delays were caused by </a:t>
            </a:r>
          </a:p>
          <a:p>
            <a:pPr lvl="2"/>
            <a:r>
              <a:rPr lang="en-US" sz="2000" dirty="0"/>
              <a:t>late-arriving aircrafts (6.8%), </a:t>
            </a:r>
          </a:p>
          <a:p>
            <a:pPr lvl="2"/>
            <a:r>
              <a:rPr lang="en-US" sz="2000" dirty="0"/>
              <a:t>air carriers (5%), </a:t>
            </a:r>
          </a:p>
          <a:p>
            <a:pPr lvl="2"/>
            <a:r>
              <a:rPr lang="en-US" sz="2000" dirty="0"/>
              <a:t>weather (3.1%), and </a:t>
            </a:r>
          </a:p>
          <a:p>
            <a:pPr lvl="2"/>
            <a:r>
              <a:rPr lang="en-US" sz="2000" dirty="0"/>
              <a:t>diverted flights (0.2%).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13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1"/>
            <a:r>
              <a:rPr lang="en-US" sz="2000" dirty="0"/>
              <a:t>Port infrastructure upgrades needed to accommodate new, larger ships with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16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1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estimated 240,000 water main breaks occur each year </a:t>
            </a:r>
          </a:p>
          <a:p>
            <a:pPr lvl="2"/>
            <a:r>
              <a:rPr lang="en-US" dirty="0"/>
              <a:t>6 billion gallons of treated drinking water lost daily 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15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14,748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76%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3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90,000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Average age – 56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2015, there were 15,500 high-hazard potential dams </a:t>
            </a:r>
          </a:p>
          <a:p>
            <a:pPr lvl="2"/>
            <a:r>
              <a:rPr lang="en-US" dirty="0"/>
              <a:t>up 52% since 2005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8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78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81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r>
              <a:rPr lang="en-US" dirty="0"/>
              <a:t>A few arguments for public provision:</a:t>
            </a:r>
          </a:p>
          <a:p>
            <a:pPr lvl="1"/>
            <a:r>
              <a:rPr lang="en-US" sz="2000" dirty="0"/>
              <a:t>Provision of public infrastructure increases productivity of private infrastructure</a:t>
            </a:r>
          </a:p>
          <a:p>
            <a:pPr lvl="2"/>
            <a:r>
              <a:rPr lang="en-US" sz="2000" dirty="0"/>
              <a:t>Incentivizes private capital investment, </a:t>
            </a:r>
          </a:p>
          <a:p>
            <a:pPr lvl="2"/>
            <a:r>
              <a:rPr lang="en-US" sz="2000"/>
              <a:t>Increases </a:t>
            </a:r>
            <a:r>
              <a:rPr lang="en-US" sz="2000" dirty="0"/>
              <a:t>labor productivity, </a:t>
            </a:r>
          </a:p>
          <a:p>
            <a:pPr lvl="2"/>
            <a:r>
              <a:rPr lang="en-US" sz="2000" dirty="0"/>
              <a:t>Indirectly increases employment and wages.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50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the future generations also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282" y="1253331"/>
            <a:ext cx="607943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Infrastructure investment in the US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</a:t>
            </a:r>
          </a:p>
          <a:p>
            <a:pPr lvl="1"/>
            <a:r>
              <a:rPr lang="en-US" dirty="0"/>
              <a:t>Due to high up-front fixed costs of laying fiber 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6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C23-D33A-415F-9F77-600A03A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Access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F1F5-CF53-49C6-B615-6104D7D5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endParaRPr lang="en-US" sz="3200" b="0" dirty="0"/>
          </a:p>
          <a:p>
            <a:r>
              <a:rPr lang="en-US" sz="2600" b="0" dirty="0"/>
              <a:t>FCC Launched a $20 billion Rural Digital Opportunity Fund in February 2020</a:t>
            </a:r>
          </a:p>
          <a:p>
            <a:pPr lvl="1"/>
            <a:r>
              <a:rPr lang="en-US" dirty="0"/>
              <a:t>$6 million budget</a:t>
            </a:r>
          </a:p>
          <a:p>
            <a:pPr lvl="1"/>
            <a:r>
              <a:rPr lang="en-US" dirty="0"/>
              <a:t>Target census blocks that without 25/3 Mbps broadband</a:t>
            </a:r>
          </a:p>
          <a:p>
            <a:r>
              <a:rPr lang="en-US" sz="2600" b="0" dirty="0"/>
              <a:t>Taking matters into their own hands, cities and communities:</a:t>
            </a:r>
          </a:p>
          <a:p>
            <a:pPr lvl="1"/>
            <a:r>
              <a:rPr lang="en-US" dirty="0"/>
              <a:t>Building municipal infrastructure and cooperatives providing broadband </a:t>
            </a:r>
          </a:p>
          <a:p>
            <a:pPr lvl="1"/>
            <a:r>
              <a:rPr lang="en-US" dirty="0"/>
              <a:t>Despite legal barriers or bans on publicly owned networks in 19 states</a:t>
            </a:r>
          </a:p>
          <a:p>
            <a:pPr lvl="1"/>
            <a:r>
              <a:rPr lang="en-US" dirty="0"/>
              <a:t>850+ communities served by a municipal network or cooperative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Community-owned networks are less expensive and have more transparent pricing than private ISPs – Harvard Study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C50A-81FD-4EF5-B354-8AC3219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24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8788-5CBE-4F1E-B374-35E0450C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</a:t>
            </a:r>
            <a:r>
              <a:rPr lang="en-US" sz="3200" dirty="0"/>
              <a:t>nological Advancements of the Future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08BB-49D6-4CC6-ABDA-0545D610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Low Earth Orbit (LEO) satellite internet</a:t>
            </a:r>
          </a:p>
          <a:p>
            <a:pPr lvl="1"/>
            <a:r>
              <a:rPr lang="en-US" dirty="0"/>
              <a:t>On June 13, 2020 Elon Musk’s SpaceX launched 58 satellites into low earth orbit as part of the </a:t>
            </a:r>
            <a:r>
              <a:rPr lang="en-US" dirty="0" err="1"/>
              <a:t>Starlink</a:t>
            </a:r>
            <a:r>
              <a:rPr lang="en-US" dirty="0"/>
              <a:t> program.</a:t>
            </a:r>
          </a:p>
          <a:p>
            <a:pPr lvl="1"/>
            <a:r>
              <a:rPr lang="en-US" dirty="0"/>
              <a:t>Aims to provide low-latency (less lag) satellite internet.</a:t>
            </a:r>
          </a:p>
          <a:p>
            <a:pPr lvl="1"/>
            <a:r>
              <a:rPr lang="en-US" dirty="0"/>
              <a:t>Better internet coverage than traditional communications satellites.</a:t>
            </a:r>
          </a:p>
          <a:p>
            <a:pPr lvl="1"/>
            <a:r>
              <a:rPr lang="en-US" dirty="0"/>
              <a:t>Could potentially provide high quality internet to homes and businesses without access to cable, fiber, or reliable cellular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8C14-E5A8-46F3-9D7A-9050962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54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89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current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  <a:p>
            <a:r>
              <a:rPr lang="en-US" dirty="0"/>
              <a:t>Is now the time to borrow extensively?</a:t>
            </a:r>
          </a:p>
          <a:p>
            <a:pPr lvl="1"/>
            <a:r>
              <a:rPr lang="en-US" dirty="0"/>
              <a:t>Have just borrowed &gt; $4 Trillion.</a:t>
            </a:r>
          </a:p>
          <a:p>
            <a:pPr lvl="1"/>
            <a:r>
              <a:rPr lang="en-US" dirty="0"/>
              <a:t>Interest rates are very low.</a:t>
            </a:r>
          </a:p>
          <a:p>
            <a:r>
              <a:rPr lang="en-US" dirty="0"/>
              <a:t>Given the state of our infrastructure, the ROI can be very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81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2DBA-7CCA-004F-B5F6-17EFC6B9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Outlook is Troublesome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BCED-6DC0-8148-96BC-4BBD60FF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B3147-0124-E347-BD1A-282FE37B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19" y="924447"/>
            <a:ext cx="7958668" cy="53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8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 the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dirty="0"/>
              <a:t>  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1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pPr lvl="1"/>
            <a:endParaRPr lang="en-US" dirty="0"/>
          </a:p>
          <a:p>
            <a:r>
              <a:rPr lang="en-US" dirty="0"/>
              <a:t>What definition of “infrastructure” is the most useful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D87-9644-C748-9F3E-E13DD75B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Some Infrastructure is Getting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E584-EB75-9640-AC2D-2104B7CA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0FEB8-9E5C-FE4B-8111-8658F8EE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89" y="1739661"/>
            <a:ext cx="8067221" cy="4490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2656-CCA3-DB42-BF11-6F25CBA9A18C}"/>
              </a:ext>
            </a:extLst>
          </p:cNvPr>
          <p:cNvSpPr txBox="1"/>
          <p:nvPr/>
        </p:nvSpPr>
        <p:spPr>
          <a:xfrm>
            <a:off x="9731387" y="2026237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536910-CE73-4A4E-A784-48CFEAF0841D}"/>
              </a:ext>
            </a:extLst>
          </p:cNvPr>
          <p:cNvCxnSpPr>
            <a:cxnSpLocks/>
          </p:cNvCxnSpPr>
          <p:nvPr/>
        </p:nvCxnSpPr>
        <p:spPr>
          <a:xfrm flipH="1">
            <a:off x="9633857" y="2502971"/>
            <a:ext cx="827313" cy="28419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B5494-F768-3642-BFA6-C38397DDCDE0}"/>
              </a:ext>
            </a:extLst>
          </p:cNvPr>
          <p:cNvCxnSpPr>
            <a:cxnSpLocks/>
          </p:cNvCxnSpPr>
          <p:nvPr/>
        </p:nvCxnSpPr>
        <p:spPr>
          <a:xfrm flipH="1">
            <a:off x="7075714" y="2502970"/>
            <a:ext cx="3385456" cy="2264973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BA115-2AF0-D048-9F00-B6D2450D5FCA}"/>
              </a:ext>
            </a:extLst>
          </p:cNvPr>
          <p:cNvCxnSpPr>
            <a:cxnSpLocks/>
          </p:cNvCxnSpPr>
          <p:nvPr/>
        </p:nvCxnSpPr>
        <p:spPr>
          <a:xfrm flipH="1">
            <a:off x="6259286" y="2518928"/>
            <a:ext cx="4201884" cy="910072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7D1D7-55CF-2747-AED3-E5CA340C37EE}"/>
              </a:ext>
            </a:extLst>
          </p:cNvPr>
          <p:cNvSpPr txBox="1"/>
          <p:nvPr/>
        </p:nvSpPr>
        <p:spPr>
          <a:xfrm>
            <a:off x="10047513" y="6456851"/>
            <a:ext cx="143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usafacts.org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5656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35254</TotalTime>
  <Words>2642</Words>
  <Application>Microsoft Macintosh PowerPoint</Application>
  <PresentationFormat>Widescreen</PresentationFormat>
  <Paragraphs>447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Courier New</vt:lpstr>
      <vt:lpstr>Wingdings</vt:lpstr>
      <vt:lpstr>Custom Design</vt:lpstr>
      <vt:lpstr>PowerPoint Presentation</vt:lpstr>
      <vt:lpstr>Who Are We?</vt:lpstr>
      <vt:lpstr>Credits and Disclaimer</vt:lpstr>
      <vt:lpstr>Outline</vt:lpstr>
      <vt:lpstr>What is a Useful Definition of Infrastructure?</vt:lpstr>
      <vt:lpstr>Infrastructure – Is it:</vt:lpstr>
      <vt:lpstr>Current State of Infrastructure in the US</vt:lpstr>
      <vt:lpstr>But Some Infrastructure is Getting Better</vt:lpstr>
      <vt:lpstr>Current Infrastructure Package</vt:lpstr>
      <vt:lpstr>What is in it?</vt:lpstr>
      <vt:lpstr>What is missing?</vt:lpstr>
      <vt:lpstr>Infrastructure Benefits</vt:lpstr>
      <vt:lpstr>Why Should we Invest in Infrastructure?</vt:lpstr>
      <vt:lpstr>Why Should we Invest in Infrastructure?</vt:lpstr>
      <vt:lpstr>Case for Spending More on Infrastructure Maintenance</vt:lpstr>
      <vt:lpstr>Empirical Evidence on Effect of Gov’t Spending</vt:lpstr>
      <vt:lpstr>Infrastructure Investment in the US</vt:lpstr>
      <vt:lpstr>Government Spending on Infrastructure, 2017</vt:lpstr>
      <vt:lpstr>Spending on Infrastructure as Share of GDP</vt:lpstr>
      <vt:lpstr>Infrastructure Spending by Category</vt:lpstr>
      <vt:lpstr>Another Aspect of Infrastructure – Broadband</vt:lpstr>
      <vt:lpstr>Enormous Economic Benefits to Access</vt:lpstr>
      <vt:lpstr> Summary</vt:lpstr>
      <vt:lpstr> Thank you!</vt:lpstr>
      <vt:lpstr>Different Kinds of Infrastructure (&amp; Examples)</vt:lpstr>
      <vt:lpstr>Categories of Infrastructure</vt:lpstr>
      <vt:lpstr> Infrastructure Spending by Levels of Government</vt:lpstr>
      <vt:lpstr>Funding – According to the White House</vt:lpstr>
      <vt:lpstr>Current State of Transportation Infrastructure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 Public or Private Infrastructure Investment?</vt:lpstr>
      <vt:lpstr> Public or Private Infrastructure Investment?</vt:lpstr>
      <vt:lpstr> Public or Private Infrastructure Investment?</vt:lpstr>
      <vt:lpstr> Broadband Access</vt:lpstr>
      <vt:lpstr>Solutions to the Access Problem</vt:lpstr>
      <vt:lpstr>Technological Advancements of the Future to the Rescue?</vt:lpstr>
      <vt:lpstr>Pace of Investment</vt:lpstr>
      <vt:lpstr>Too Much, Too Soon? Too Little, Too Late?</vt:lpstr>
      <vt:lpstr>Debt Outlook is Troublesome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373</cp:revision>
  <cp:lastPrinted>2021-10-20T21:24:05Z</cp:lastPrinted>
  <dcterms:created xsi:type="dcterms:W3CDTF">2017-05-03T22:30:38Z</dcterms:created>
  <dcterms:modified xsi:type="dcterms:W3CDTF">2021-10-20T21:37:21Z</dcterms:modified>
</cp:coreProperties>
</file>