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3"/>
  </p:notesMasterIdLst>
  <p:sldIdLst>
    <p:sldId id="256" r:id="rId2"/>
    <p:sldId id="434" r:id="rId3"/>
    <p:sldId id="327" r:id="rId4"/>
    <p:sldId id="1146" r:id="rId5"/>
    <p:sldId id="258" r:id="rId6"/>
    <p:sldId id="1130" r:id="rId7"/>
    <p:sldId id="1135" r:id="rId8"/>
    <p:sldId id="1131" r:id="rId9"/>
    <p:sldId id="1145" r:id="rId10"/>
    <p:sldId id="1089" r:id="rId11"/>
    <p:sldId id="1093" r:id="rId12"/>
    <p:sldId id="1115" r:id="rId13"/>
    <p:sldId id="1150" r:id="rId14"/>
    <p:sldId id="1152" r:id="rId15"/>
    <p:sldId id="1132" r:id="rId16"/>
    <p:sldId id="1133" r:id="rId17"/>
    <p:sldId id="1138" r:id="rId18"/>
    <p:sldId id="1134" r:id="rId19"/>
    <p:sldId id="1139" r:id="rId20"/>
    <p:sldId id="1151" r:id="rId21"/>
    <p:sldId id="1120" r:id="rId22"/>
    <p:sldId id="276" r:id="rId23"/>
    <p:sldId id="1123" r:id="rId24"/>
    <p:sldId id="1109" r:id="rId25"/>
    <p:sldId id="1124" r:id="rId26"/>
    <p:sldId id="1125" r:id="rId27"/>
    <p:sldId id="1126" r:id="rId28"/>
    <p:sldId id="259" r:id="rId29"/>
    <p:sldId id="261" r:id="rId30"/>
    <p:sldId id="262" r:id="rId31"/>
    <p:sldId id="264" r:id="rId32"/>
    <p:sldId id="263" r:id="rId33"/>
    <p:sldId id="1110" r:id="rId34"/>
    <p:sldId id="1111" r:id="rId35"/>
    <p:sldId id="1137" r:id="rId36"/>
    <p:sldId id="1140" r:id="rId37"/>
    <p:sldId id="1141" r:id="rId38"/>
    <p:sldId id="1142" r:id="rId39"/>
    <p:sldId id="1143" r:id="rId40"/>
    <p:sldId id="1144" r:id="rId41"/>
    <p:sldId id="1129" r:id="rId42"/>
    <p:sldId id="1147" r:id="rId43"/>
    <p:sldId id="1149" r:id="rId44"/>
    <p:sldId id="1148" r:id="rId45"/>
    <p:sldId id="1116" r:id="rId46"/>
    <p:sldId id="1099" r:id="rId47"/>
    <p:sldId id="1100" r:id="rId48"/>
    <p:sldId id="1097" r:id="rId49"/>
    <p:sldId id="1104" r:id="rId50"/>
    <p:sldId id="1105" r:id="rId51"/>
    <p:sldId id="11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21" autoAdjust="0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200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Oatmeal Club, Eagle Harbor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October 28,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Tangible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2988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D87-9644-C748-9F3E-E13DD75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Some Infrastructure is Getting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E584-EB75-9640-AC2D-2104B7CA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0FEB8-9E5C-FE4B-8111-8658F8EE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69" y="1325563"/>
            <a:ext cx="8811141" cy="4904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72656-CCA3-DB42-BF11-6F25CBA9A18C}"/>
              </a:ext>
            </a:extLst>
          </p:cNvPr>
          <p:cNvSpPr txBox="1"/>
          <p:nvPr/>
        </p:nvSpPr>
        <p:spPr>
          <a:xfrm>
            <a:off x="9731387" y="2026237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Improvement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536910-CE73-4A4E-A784-48CFEAF0841D}"/>
              </a:ext>
            </a:extLst>
          </p:cNvPr>
          <p:cNvCxnSpPr>
            <a:cxnSpLocks/>
          </p:cNvCxnSpPr>
          <p:nvPr/>
        </p:nvCxnSpPr>
        <p:spPr>
          <a:xfrm flipH="1">
            <a:off x="9633857" y="2502971"/>
            <a:ext cx="827313" cy="28419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B5494-F768-3642-BFA6-C38397DDCDE0}"/>
              </a:ext>
            </a:extLst>
          </p:cNvPr>
          <p:cNvCxnSpPr>
            <a:cxnSpLocks/>
          </p:cNvCxnSpPr>
          <p:nvPr/>
        </p:nvCxnSpPr>
        <p:spPr>
          <a:xfrm flipH="1">
            <a:off x="7063740" y="2502970"/>
            <a:ext cx="3397430" cy="2069030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BA115-2AF0-D048-9F00-B6D2450D5FCA}"/>
              </a:ext>
            </a:extLst>
          </p:cNvPr>
          <p:cNvCxnSpPr>
            <a:cxnSpLocks/>
          </p:cNvCxnSpPr>
          <p:nvPr/>
        </p:nvCxnSpPr>
        <p:spPr>
          <a:xfrm flipH="1">
            <a:off x="6286500" y="2518928"/>
            <a:ext cx="4174670" cy="761981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D7D1D7-55CF-2747-AED3-E5CA340C37EE}"/>
              </a:ext>
            </a:extLst>
          </p:cNvPr>
          <p:cNvSpPr txBox="1"/>
          <p:nvPr/>
        </p:nvSpPr>
        <p:spPr>
          <a:xfrm>
            <a:off x="10047513" y="6456851"/>
            <a:ext cx="1439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usafacts.org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6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99AD-10CC-0548-B9EA-1246F61A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We Compare?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3753-A670-FA43-AAB6-97B3372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4E147-256B-8E40-A6CC-BDFD2A26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43" y="262649"/>
            <a:ext cx="5740516" cy="5922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773A8-7586-934A-BC6C-9BC76F2D34C9}"/>
              </a:ext>
            </a:extLst>
          </p:cNvPr>
          <p:cNvSpPr txBox="1"/>
          <p:nvPr/>
        </p:nvSpPr>
        <p:spPr>
          <a:xfrm>
            <a:off x="6212670" y="6459037"/>
            <a:ext cx="524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www.worldatlas.com</a:t>
            </a:r>
            <a:r>
              <a:rPr lang="en-US" sz="1200" dirty="0"/>
              <a:t>/articles/countries-with-the-best-</a:t>
            </a:r>
            <a:r>
              <a:rPr lang="en-US" sz="1200" dirty="0" err="1"/>
              <a:t>infrastructure.html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51717-6BAB-7C40-A088-3B26F2BB5C88}"/>
              </a:ext>
            </a:extLst>
          </p:cNvPr>
          <p:cNvSpPr txBox="1"/>
          <p:nvPr/>
        </p:nvSpPr>
        <p:spPr>
          <a:xfrm>
            <a:off x="1965960" y="3105834"/>
            <a:ext cx="2014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We’re #9!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DFCE-8E5E-524B-A3D9-B9117E9ED876}"/>
              </a:ext>
            </a:extLst>
          </p:cNvPr>
          <p:cNvSpPr/>
          <p:nvPr/>
        </p:nvSpPr>
        <p:spPr>
          <a:xfrm>
            <a:off x="5920443" y="4537710"/>
            <a:ext cx="5536227" cy="41148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616398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37765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wastewater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141172-428B-8544-8B15-01964D4CDED2}"/>
              </a:ext>
            </a:extLst>
          </p:cNvPr>
          <p:cNvSpPr txBox="1"/>
          <p:nvPr/>
        </p:nvSpPr>
        <p:spPr>
          <a:xfrm>
            <a:off x="7129220" y="4733229"/>
            <a:ext cx="293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Just $550 million new.</a:t>
            </a:r>
          </a:p>
        </p:txBody>
      </p:sp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A meaningful magnitude of spending?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</a:t>
            </a:r>
            <a:r>
              <a:rPr lang="en-US" dirty="0"/>
              <a:t>ding – According to the White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Targeted corporate user fees.</a:t>
            </a:r>
          </a:p>
          <a:p>
            <a:r>
              <a:rPr lang="en-US" dirty="0"/>
              <a:t>Strengthening tax enforcement – crypto currencies.</a:t>
            </a:r>
          </a:p>
          <a:p>
            <a:r>
              <a:rPr lang="en-US" dirty="0"/>
              <a:t>Revenue generated from higher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growth.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b="1" dirty="0"/>
              <a:t>~$50 billion </a:t>
            </a:r>
            <a:r>
              <a:rPr lang="en-US" sz="2400" dirty="0"/>
              <a:t>will raise GDP per capita in the US by ~$300 -$450.</a:t>
            </a:r>
          </a:p>
          <a:p>
            <a:pPr lvl="5"/>
            <a:r>
              <a:rPr lang="en-US" sz="2400" dirty="0"/>
              <a:t>$</a:t>
            </a:r>
            <a:r>
              <a:rPr lang="en-US" sz="2400" b="1" dirty="0"/>
              <a:t>100 to $150 billion </a:t>
            </a:r>
            <a:r>
              <a:rPr lang="en-US" sz="2400" dirty="0"/>
              <a:t>in increased GDP.</a:t>
            </a:r>
          </a:p>
          <a:p>
            <a:pPr marL="914400" lvl="2" indent="0">
              <a:buNone/>
            </a:pPr>
            <a:endParaRPr lang="en-US" sz="2200" dirty="0"/>
          </a:p>
          <a:p>
            <a:pPr lvl="1"/>
            <a:r>
              <a:rPr lang="en-US" sz="2200" dirty="0"/>
              <a:t>Productivity growth raises standards of living.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11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664029"/>
            <a:ext cx="10705043" cy="5052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Vital ingredient to economic growth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Reduces trade costs by improving access to markets.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Port capacity improvement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Reducing traffic congestion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Reduces effective distances, facilitates trade and agglomeration.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Advances public health by providing clean water and effective sewage systems.</a:t>
            </a:r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</a:t>
            </a:r>
            <a:r>
              <a:rPr lang="en-US" sz="2000" b="1" i="1" dirty="0"/>
              <a:t>$112 billion nationally </a:t>
            </a:r>
            <a:r>
              <a:rPr lang="en-US" sz="2000" i="1" dirty="0"/>
              <a:t>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 few arguments for public provision: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Provision of public infrastructure increases productivity of private infrastructure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Incentivizes private capital investment,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Increases labor productivity,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Indirectly increases employment and wages.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also future generations.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Estimates from the 2009 American Recovery and Reinvestment Act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Each $100,000 spent led to 0.8 job-years created.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Highway construction employment unaffected in 2009-10.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F</a:t>
            </a:r>
            <a:r>
              <a:rPr lang="en-US" b="0" dirty="0"/>
              <a:t>ell sharply afterwards.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Significant “crowd-in” of state and local highway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For each $1 of federal grant an additional $2.30 in state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56" y="-11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F2827-ADC9-0248-BD55-992D3934AC9F}"/>
              </a:ext>
            </a:extLst>
          </p:cNvPr>
          <p:cNvSpPr txBox="1"/>
          <p:nvPr/>
        </p:nvSpPr>
        <p:spPr>
          <a:xfrm>
            <a:off x="8613422" y="2652889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Recessions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5DED1-18FA-0743-893D-E3D6B7DE8C79}"/>
              </a:ext>
            </a:extLst>
          </p:cNvPr>
          <p:cNvCxnSpPr/>
          <p:nvPr/>
        </p:nvCxnSpPr>
        <p:spPr>
          <a:xfrm>
            <a:off x="8809476" y="3093156"/>
            <a:ext cx="0" cy="67665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B3EDA-F59F-6D4F-961F-4B7F351AFAC4}"/>
              </a:ext>
            </a:extLst>
          </p:cNvPr>
          <p:cNvCxnSpPr>
            <a:cxnSpLocks/>
          </p:cNvCxnSpPr>
          <p:nvPr/>
        </p:nvCxnSpPr>
        <p:spPr>
          <a:xfrm>
            <a:off x="9560187" y="3022221"/>
            <a:ext cx="170835" cy="406779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08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3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03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ubiquitous. </a:t>
            </a:r>
          </a:p>
          <a:p>
            <a:pPr lvl="1"/>
            <a:r>
              <a:rPr lang="en-US" dirty="0"/>
              <a:t>E</a:t>
            </a:r>
            <a:r>
              <a:rPr lang="en-US" b="0" dirty="0"/>
              <a:t>specially in light of the current pandemic.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internet.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all.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areas.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system.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problem.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broadband.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cities.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monopolies.</a:t>
            </a:r>
          </a:p>
          <a:p>
            <a:pPr lvl="1"/>
            <a:r>
              <a:rPr lang="en-US" dirty="0"/>
              <a:t>Due to high up-front fixed costs of laying fiber-optic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low.</a:t>
            </a:r>
          </a:p>
          <a:p>
            <a:r>
              <a:rPr lang="en-US" dirty="0"/>
              <a:t>Given the state of our infrastructure, the ROR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7635C-9EFD-6D41-8CAF-DD2483FE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1336202"/>
            <a:ext cx="10103556" cy="488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D96A7-9CCC-1048-B810-FADFDF9433FF}"/>
              </a:ext>
            </a:extLst>
          </p:cNvPr>
          <p:cNvSpPr txBox="1"/>
          <p:nvPr/>
        </p:nvSpPr>
        <p:spPr>
          <a:xfrm>
            <a:off x="5633156" y="4515556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$23.2 Trillion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E1E5-1701-F14D-BC8E-4D2E22FC6172}"/>
              </a:ext>
            </a:extLst>
          </p:cNvPr>
          <p:cNvSpPr txBox="1"/>
          <p:nvPr/>
        </p:nvSpPr>
        <p:spPr>
          <a:xfrm>
            <a:off x="9623778" y="1473201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$28.5 Trillion</a:t>
            </a:r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B1CF-64A4-2B47-9BD2-BF6AC5B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Debt and Low Interest Rates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87163CF-4B0A-AA45-B477-068A335E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19105" y="1253331"/>
            <a:ext cx="9953790" cy="4976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B9B1-B880-6149-AADF-A9C87C8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7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3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DBA-7CCA-004F-B5F6-17EFC6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Outlook is Troublesome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CED-6DC0-8148-96BC-4BBD60F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3147-0124-E347-BD1A-282FE37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9" y="924447"/>
            <a:ext cx="7958668" cy="5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3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Infrastructure investment is important.</a:t>
            </a:r>
          </a:p>
          <a:p>
            <a:r>
              <a:rPr lang="en-US" sz="2400" dirty="0"/>
              <a:t>Current state of US infrastructure – leaves a lot to be desired.</a:t>
            </a:r>
          </a:p>
          <a:p>
            <a:r>
              <a:rPr lang="en-US" sz="2400" dirty="0"/>
              <a:t>Public infrastructure investment can play a vital role in long run growth.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short-term stimulus.</a:t>
            </a:r>
          </a:p>
          <a:p>
            <a:r>
              <a:rPr lang="en-US" sz="2400" dirty="0"/>
              <a:t>Arguments for and against going big.</a:t>
            </a:r>
          </a:p>
          <a:p>
            <a:pPr lvl="1"/>
            <a:r>
              <a:rPr lang="en-US" sz="2000" dirty="0"/>
              <a:t>ROR arguments likely carry the day in today’s interest rate environment.</a:t>
            </a:r>
          </a:p>
          <a:p>
            <a:pPr lvl="1"/>
            <a:r>
              <a:rPr lang="en-US" sz="2000" dirty="0"/>
              <a:t>Risk is always the impact on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E594-9F42-754F-B6E2-BFD7F86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for Thought: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D3C1-1D40-A741-9018-FE29D123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categorize some government </a:t>
            </a:r>
            <a:r>
              <a:rPr lang="en-US" i="1" dirty="0"/>
              <a:t>investment</a:t>
            </a:r>
            <a:r>
              <a:rPr lang="en-US" dirty="0"/>
              <a:t> as infrastructure?</a:t>
            </a:r>
          </a:p>
          <a:p>
            <a:pPr lvl="1"/>
            <a:r>
              <a:rPr lang="en-US" dirty="0"/>
              <a:t>To make spending on it politically palatable?</a:t>
            </a:r>
          </a:p>
          <a:p>
            <a:pPr lvl="2"/>
            <a:r>
              <a:rPr lang="en-US" dirty="0"/>
              <a:t>Gives the impression that it is particularly beneficial.</a:t>
            </a:r>
          </a:p>
          <a:p>
            <a:pPr lvl="1"/>
            <a:r>
              <a:rPr lang="en-US" dirty="0"/>
              <a:t>Is there a useful categorization of infrastructure?</a:t>
            </a:r>
          </a:p>
          <a:p>
            <a:pPr lvl="2"/>
            <a:r>
              <a:rPr lang="en-US" dirty="0"/>
              <a:t>If so, to what end…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48FF5-1AC2-F84A-90D0-86887489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6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84E2-62BB-1542-AD63-0E0AB672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$3.5 </a:t>
            </a:r>
            <a:r>
              <a:rPr lang="en-US" sz="3600" dirty="0"/>
              <a:t>Trillion Social Policy/Infrastructure Bill?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DF4F-FA04-8A42-9534-67B37F21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855" y="1602225"/>
            <a:ext cx="5472289" cy="4351338"/>
          </a:xfrm>
        </p:spPr>
        <p:txBody>
          <a:bodyPr/>
          <a:lstStyle/>
          <a:p>
            <a:r>
              <a:rPr lang="en-US" dirty="0"/>
              <a:t>Climate change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Child care tax credit</a:t>
            </a:r>
          </a:p>
          <a:p>
            <a:r>
              <a:rPr lang="en-US" dirty="0"/>
              <a:t>Education (Pre-K/Pell/Training)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2429-35B6-3441-B167-6FF41FC7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3E97F-11BE-CB4B-854A-E72D0D7CF2E7}"/>
              </a:ext>
            </a:extLst>
          </p:cNvPr>
          <p:cNvSpPr txBox="1"/>
          <p:nvPr/>
        </p:nvSpPr>
        <p:spPr>
          <a:xfrm>
            <a:off x="3566160" y="1385055"/>
            <a:ext cx="307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Now:  $1.85 Trillion</a:t>
            </a:r>
          </a:p>
        </p:txBody>
      </p:sp>
    </p:spTree>
    <p:extLst>
      <p:ext uri="{BB962C8B-B14F-4D97-AF65-F5344CB8AC3E}">
        <p14:creationId xmlns:p14="http://schemas.microsoft.com/office/powerpoint/2010/main" val="3878028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1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~2,500 separate transit agencies.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914400" lvl="2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Transit’s physical infrastructure fairs considerably worse (% NOT in “state of good repair”): </a:t>
            </a:r>
          </a:p>
          <a:p>
            <a:pPr lvl="2" algn="just"/>
            <a:r>
              <a:rPr lang="en-US" sz="2000" dirty="0"/>
              <a:t>15% of facilities (e.g., maintenance facilities), </a:t>
            </a:r>
          </a:p>
          <a:p>
            <a:pPr lvl="2" algn="just"/>
            <a:r>
              <a:rPr lang="en-US" sz="2000" dirty="0"/>
              <a:t>17% of systems (e.g., power, signal, communications, fare collecting) </a:t>
            </a:r>
          </a:p>
          <a:p>
            <a:pPr lvl="2" algn="just"/>
            <a:r>
              <a:rPr lang="en-US" sz="2000" dirty="0"/>
              <a:t>35% of guideway elements (e.g., tracks), and </a:t>
            </a:r>
          </a:p>
          <a:p>
            <a:pPr lvl="2" algn="just"/>
            <a:r>
              <a:rPr lang="en-US" sz="2000" dirty="0"/>
              <a:t>37% of stations.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18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2018,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2017, 80% of flights were on-time. Delays were caused by </a:t>
            </a:r>
          </a:p>
          <a:p>
            <a:pPr lvl="2"/>
            <a:r>
              <a:rPr lang="en-US" sz="2000" dirty="0"/>
              <a:t>late-arriving aircrafts (6.8%), </a:t>
            </a:r>
          </a:p>
          <a:p>
            <a:pPr lvl="2"/>
            <a:r>
              <a:rPr lang="en-US" sz="2000" dirty="0"/>
              <a:t>air carriers (5%), </a:t>
            </a:r>
          </a:p>
          <a:p>
            <a:pPr lvl="2"/>
            <a:r>
              <a:rPr lang="en-US" sz="2000" dirty="0"/>
              <a:t>weather (3.1%), and </a:t>
            </a:r>
          </a:p>
          <a:p>
            <a:pPr lvl="2"/>
            <a:r>
              <a:rPr lang="en-US" sz="2000" dirty="0"/>
              <a:t>diverted flights (0.2%).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13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16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1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15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14,748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76%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282" y="1253331"/>
            <a:ext cx="60794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Why should we invest in infrastructure?</a:t>
            </a:r>
          </a:p>
          <a:p>
            <a:r>
              <a:rPr lang="en-US" sz="2400" dirty="0"/>
              <a:t>What SHOULD we mean by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90,000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Average age – 56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2015, there were 15,500 high-hazard potential dams </a:t>
            </a:r>
          </a:p>
          <a:p>
            <a:pPr lvl="2"/>
            <a:r>
              <a:rPr lang="en-US" dirty="0"/>
              <a:t>up 52% since 2005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88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7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dirty="0"/>
              <a:t>  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pPr lvl="1"/>
            <a:endParaRPr lang="en-US" dirty="0"/>
          </a:p>
          <a:p>
            <a:r>
              <a:rPr lang="en-US" dirty="0"/>
              <a:t>What definition of “infrastructure” is the most useful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FB99-37AA-C94D-9FD1-2D256401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Taxonomy: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5748-1FE8-D144-85B5-21CC435D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roads, railways, bridges, and other transportation</a:t>
            </a:r>
          </a:p>
          <a:p>
            <a:pPr lvl="1"/>
            <a:r>
              <a:rPr lang="en-US" dirty="0"/>
              <a:t>Utilities and disposal: energy, water,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capital: education, research facilities</a:t>
            </a:r>
          </a:p>
          <a:p>
            <a:pPr lvl="1"/>
            <a:r>
              <a:rPr lang="en-US" dirty="0"/>
              <a:t>Health care and social systems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 system</a:t>
            </a:r>
          </a:p>
          <a:p>
            <a:pPr lvl="1"/>
            <a:r>
              <a:rPr lang="en-US" dirty="0"/>
              <a:t>Economic system</a:t>
            </a:r>
          </a:p>
          <a:p>
            <a:pPr lvl="1"/>
            <a:r>
              <a:rPr lang="en-US" dirty="0"/>
              <a:t>Social system</a:t>
            </a:r>
          </a:p>
          <a:p>
            <a:pPr lvl="1"/>
            <a:r>
              <a:rPr lang="en-US" dirty="0"/>
              <a:t>Culture and traditions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AF972-CBB6-5845-B5B5-3621A5F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24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35519</TotalTime>
  <Words>2720</Words>
  <Application>Microsoft Macintosh PowerPoint</Application>
  <PresentationFormat>Widescreen</PresentationFormat>
  <Paragraphs>479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Courier New</vt:lpstr>
      <vt:lpstr>Wingdings</vt:lpstr>
      <vt:lpstr>Custom Design</vt:lpstr>
      <vt:lpstr>PowerPoint Presentation</vt:lpstr>
      <vt:lpstr>Who Are We?</vt:lpstr>
      <vt:lpstr>Credits and Disclaimer</vt:lpstr>
      <vt:lpstr> Available NEED Topics Include:</vt:lpstr>
      <vt:lpstr>Outline</vt:lpstr>
      <vt:lpstr>What is a Useful Definition of Infrastructure?</vt:lpstr>
      <vt:lpstr>Different Kinds of Infrastructure (&amp; Examples)</vt:lpstr>
      <vt:lpstr>Infrastructure – Is it:</vt:lpstr>
      <vt:lpstr>One Taxonomy:</vt:lpstr>
      <vt:lpstr>Categories of Tangible Infrastructure</vt:lpstr>
      <vt:lpstr>Current State of Infrastructure in the US</vt:lpstr>
      <vt:lpstr>Current State of Transportation Infrastructure</vt:lpstr>
      <vt:lpstr>But Some Infrastructure is Getting Better</vt:lpstr>
      <vt:lpstr>How Do We Compare?</vt:lpstr>
      <vt:lpstr>Current Infrastructure Package</vt:lpstr>
      <vt:lpstr>What is in it?</vt:lpstr>
      <vt:lpstr>What is missing?</vt:lpstr>
      <vt:lpstr>Funding – According to the White House</vt:lpstr>
      <vt:lpstr>Infrastructure Benefits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Investment</vt:lpstr>
      <vt:lpstr>Empirical Evidence on Effect of Gov’t Investment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Infrastructure Spending by Category</vt:lpstr>
      <vt:lpstr>Another Aspect of Infrastructure – Broadband</vt:lpstr>
      <vt:lpstr> Broadband Access</vt:lpstr>
      <vt:lpstr>Enormous Economic Benefits to Access</vt:lpstr>
      <vt:lpstr>Pace of Investment</vt:lpstr>
      <vt:lpstr>Too Much, Too Soon? Too Little, Too Late?</vt:lpstr>
      <vt:lpstr>COVID Borrowing</vt:lpstr>
      <vt:lpstr>Rising Debt and Low Interest Rates</vt:lpstr>
      <vt:lpstr>Debt Outlook is Troublesome</vt:lpstr>
      <vt:lpstr> Summary</vt:lpstr>
      <vt:lpstr>Food for Thought:</vt:lpstr>
      <vt:lpstr>$3.5 Trillion Social Policy/Infrastructure Bill?</vt:lpstr>
      <vt:lpstr> Thank you!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383</cp:revision>
  <cp:lastPrinted>2021-09-06T21:26:51Z</cp:lastPrinted>
  <dcterms:created xsi:type="dcterms:W3CDTF">2017-05-03T22:30:38Z</dcterms:created>
  <dcterms:modified xsi:type="dcterms:W3CDTF">2021-10-28T14:44:00Z</dcterms:modified>
</cp:coreProperties>
</file>