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4"/>
  </p:notesMasterIdLst>
  <p:sldIdLst>
    <p:sldId id="256" r:id="rId2"/>
    <p:sldId id="328" r:id="rId3"/>
    <p:sldId id="434" r:id="rId4"/>
    <p:sldId id="435" r:id="rId5"/>
    <p:sldId id="1146" r:id="rId6"/>
    <p:sldId id="1159" r:id="rId7"/>
    <p:sldId id="258" r:id="rId8"/>
    <p:sldId id="1139" r:id="rId9"/>
    <p:sldId id="1160" r:id="rId10"/>
    <p:sldId id="1138" r:id="rId11"/>
    <p:sldId id="1131" r:id="rId12"/>
    <p:sldId id="1090" r:id="rId13"/>
    <p:sldId id="1089" r:id="rId14"/>
    <p:sldId id="1093" r:id="rId15"/>
    <p:sldId id="1115" r:id="rId16"/>
    <p:sldId id="1150" r:id="rId17"/>
    <p:sldId id="1116" r:id="rId18"/>
    <p:sldId id="1099" r:id="rId19"/>
    <p:sldId id="1100" r:id="rId20"/>
    <p:sldId id="1097" r:id="rId21"/>
    <p:sldId id="1104" r:id="rId22"/>
    <p:sldId id="1105" r:id="rId23"/>
    <p:sldId id="1106" r:id="rId24"/>
    <p:sldId id="1152" r:id="rId25"/>
    <p:sldId id="1132" r:id="rId26"/>
    <p:sldId id="1133" r:id="rId27"/>
    <p:sldId id="1134" r:id="rId28"/>
    <p:sldId id="1141" r:id="rId29"/>
    <p:sldId id="1140" r:id="rId30"/>
    <p:sldId id="1161" r:id="rId31"/>
    <p:sldId id="1119" r:id="rId32"/>
    <p:sldId id="1120" r:id="rId33"/>
    <p:sldId id="276" r:id="rId34"/>
    <p:sldId id="1123" r:id="rId35"/>
    <p:sldId id="1109" r:id="rId36"/>
    <p:sldId id="1124" r:id="rId37"/>
    <p:sldId id="1125" r:id="rId38"/>
    <p:sldId id="1162" r:id="rId39"/>
    <p:sldId id="1153" r:id="rId40"/>
    <p:sldId id="259" r:id="rId41"/>
    <p:sldId id="261" r:id="rId42"/>
    <p:sldId id="262" r:id="rId43"/>
    <p:sldId id="1154" r:id="rId44"/>
    <p:sldId id="263" r:id="rId45"/>
    <p:sldId id="265" r:id="rId46"/>
    <p:sldId id="266" r:id="rId47"/>
    <p:sldId id="272" r:id="rId48"/>
    <p:sldId id="273" r:id="rId49"/>
    <p:sldId id="269" r:id="rId50"/>
    <p:sldId id="267" r:id="rId51"/>
    <p:sldId id="268" r:id="rId52"/>
    <p:sldId id="1091" r:id="rId53"/>
    <p:sldId id="1092" r:id="rId54"/>
    <p:sldId id="274" r:id="rId55"/>
    <p:sldId id="275" r:id="rId56"/>
    <p:sldId id="1108" r:id="rId57"/>
    <p:sldId id="278" r:id="rId58"/>
    <p:sldId id="1127" r:id="rId59"/>
    <p:sldId id="1128" r:id="rId60"/>
    <p:sldId id="277" r:id="rId61"/>
    <p:sldId id="1110" r:id="rId62"/>
    <p:sldId id="1111" r:id="rId63"/>
    <p:sldId id="1112" r:id="rId64"/>
    <p:sldId id="1114" r:id="rId65"/>
    <p:sldId id="1137" r:id="rId66"/>
    <p:sldId id="1155" r:id="rId67"/>
    <p:sldId id="1156" r:id="rId68"/>
    <p:sldId id="1142" r:id="rId69"/>
    <p:sldId id="1157" r:id="rId70"/>
    <p:sldId id="1129" r:id="rId71"/>
    <p:sldId id="1027" r:id="rId72"/>
    <p:sldId id="115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4" d="100"/>
        <a:sy n="174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10'!$B$10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10'!$B$11:$B$72</c:f>
              <c:numCache>
                <c:formatCode>#,##0.000</c:formatCode>
                <c:ptCount val="62"/>
                <c:pt idx="0">
                  <c:v>16.210999999999999</c:v>
                </c:pt>
                <c:pt idx="1">
                  <c:v>18.885999999999999</c:v>
                </c:pt>
                <c:pt idx="2">
                  <c:v>28.15</c:v>
                </c:pt>
                <c:pt idx="3">
                  <c:v>44.194000000000003</c:v>
                </c:pt>
                <c:pt idx="4">
                  <c:v>50.215000000000003</c:v>
                </c:pt>
                <c:pt idx="5">
                  <c:v>48.119</c:v>
                </c:pt>
                <c:pt idx="6">
                  <c:v>50.06</c:v>
                </c:pt>
                <c:pt idx="7">
                  <c:v>52.765999999999998</c:v>
                </c:pt>
                <c:pt idx="8">
                  <c:v>59.816000000000003</c:v>
                </c:pt>
                <c:pt idx="9">
                  <c:v>62.901000000000003</c:v>
                </c:pt>
                <c:pt idx="10">
                  <c:v>60.884999999999998</c:v>
                </c:pt>
                <c:pt idx="11">
                  <c:v>59.466000000000001</c:v>
                </c:pt>
                <c:pt idx="12">
                  <c:v>58.814</c:v>
                </c:pt>
                <c:pt idx="13">
                  <c:v>55.731000000000002</c:v>
                </c:pt>
                <c:pt idx="14">
                  <c:v>52.194000000000003</c:v>
                </c:pt>
                <c:pt idx="15">
                  <c:v>55.127000000000002</c:v>
                </c:pt>
                <c:pt idx="16">
                  <c:v>54.66</c:v>
                </c:pt>
                <c:pt idx="17">
                  <c:v>54.944000000000003</c:v>
                </c:pt>
                <c:pt idx="18">
                  <c:v>50.86</c:v>
                </c:pt>
                <c:pt idx="19">
                  <c:v>51.220999999999997</c:v>
                </c:pt>
                <c:pt idx="20">
                  <c:v>63.86</c:v>
                </c:pt>
                <c:pt idx="21">
                  <c:v>72.575000000000003</c:v>
                </c:pt>
                <c:pt idx="22">
                  <c:v>70.177999999999997</c:v>
                </c:pt>
                <c:pt idx="23">
                  <c:v>77.619</c:v>
                </c:pt>
                <c:pt idx="24">
                  <c:v>83.031999999999996</c:v>
                </c:pt>
                <c:pt idx="25">
                  <c:v>68.986000000000004</c:v>
                </c:pt>
                <c:pt idx="26">
                  <c:v>59.235999999999997</c:v>
                </c:pt>
                <c:pt idx="27">
                  <c:v>59.063000000000002</c:v>
                </c:pt>
                <c:pt idx="28">
                  <c:v>66.63</c:v>
                </c:pt>
                <c:pt idx="29">
                  <c:v>73.557000000000002</c:v>
                </c:pt>
                <c:pt idx="30">
                  <c:v>77.268000000000001</c:v>
                </c:pt>
                <c:pt idx="31">
                  <c:v>66.52</c:v>
                </c:pt>
                <c:pt idx="32">
                  <c:v>68.623000000000005</c:v>
                </c:pt>
                <c:pt idx="33">
                  <c:v>67.120999999999995</c:v>
                </c:pt>
                <c:pt idx="34">
                  <c:v>69.858999999999995</c:v>
                </c:pt>
                <c:pt idx="35">
                  <c:v>70.807000000000002</c:v>
                </c:pt>
                <c:pt idx="36">
                  <c:v>73.057000000000002</c:v>
                </c:pt>
                <c:pt idx="37">
                  <c:v>76.049000000000007</c:v>
                </c:pt>
                <c:pt idx="38">
                  <c:v>78.826999999999998</c:v>
                </c:pt>
                <c:pt idx="39">
                  <c:v>78.686000000000007</c:v>
                </c:pt>
                <c:pt idx="40">
                  <c:v>75.581000000000003</c:v>
                </c:pt>
                <c:pt idx="41">
                  <c:v>73.063999999999993</c:v>
                </c:pt>
                <c:pt idx="42">
                  <c:v>74.929000000000002</c:v>
                </c:pt>
                <c:pt idx="43">
                  <c:v>79.611000000000004</c:v>
                </c:pt>
                <c:pt idx="44">
                  <c:v>84.808000000000007</c:v>
                </c:pt>
                <c:pt idx="45">
                  <c:v>93.171999999999997</c:v>
                </c:pt>
                <c:pt idx="46">
                  <c:v>99.426000000000002</c:v>
                </c:pt>
                <c:pt idx="47">
                  <c:v>95.228999999999999</c:v>
                </c:pt>
                <c:pt idx="48">
                  <c:v>89.355999999999995</c:v>
                </c:pt>
                <c:pt idx="49">
                  <c:v>83.695999999999998</c:v>
                </c:pt>
                <c:pt idx="50">
                  <c:v>81.236000000000004</c:v>
                </c:pt>
                <c:pt idx="51">
                  <c:v>73.5</c:v>
                </c:pt>
                <c:pt idx="52">
                  <c:v>72.668999999999997</c:v>
                </c:pt>
                <c:pt idx="53">
                  <c:v>76.375</c:v>
                </c:pt>
                <c:pt idx="54">
                  <c:v>85.058000000000007</c:v>
                </c:pt>
                <c:pt idx="55">
                  <c:v>81.948999999999998</c:v>
                </c:pt>
                <c:pt idx="56">
                  <c:v>76.308000000000007</c:v>
                </c:pt>
                <c:pt idx="57">
                  <c:v>71.888999999999996</c:v>
                </c:pt>
                <c:pt idx="58">
                  <c:v>71.067999999999998</c:v>
                </c:pt>
                <c:pt idx="59">
                  <c:v>69.962000000000003</c:v>
                </c:pt>
                <c:pt idx="60">
                  <c:v>71.774000000000001</c:v>
                </c:pt>
                <c:pt idx="61">
                  <c:v>71.548000000000002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1-42C3-A5C6-EBDC561F8286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13'!$B$11:$B$72</c:f>
              <c:numCache>
                <c:formatCode>#,##0.000</c:formatCode>
                <c:ptCount val="62"/>
                <c:pt idx="0">
                  <c:v>70.602000000000004</c:v>
                </c:pt>
                <c:pt idx="1">
                  <c:v>72.366</c:v>
                </c:pt>
                <c:pt idx="2">
                  <c:v>73.495000000000005</c:v>
                </c:pt>
                <c:pt idx="3">
                  <c:v>73.475999999999999</c:v>
                </c:pt>
                <c:pt idx="4">
                  <c:v>66.567999999999998</c:v>
                </c:pt>
                <c:pt idx="5">
                  <c:v>75.721000000000004</c:v>
                </c:pt>
                <c:pt idx="6">
                  <c:v>78.366</c:v>
                </c:pt>
                <c:pt idx="7">
                  <c:v>82.113</c:v>
                </c:pt>
                <c:pt idx="8">
                  <c:v>79.998999999999995</c:v>
                </c:pt>
                <c:pt idx="9">
                  <c:v>80.745999999999995</c:v>
                </c:pt>
                <c:pt idx="10">
                  <c:v>83.164000000000001</c:v>
                </c:pt>
                <c:pt idx="11">
                  <c:v>87.923000000000002</c:v>
                </c:pt>
                <c:pt idx="12">
                  <c:v>86.917000000000002</c:v>
                </c:pt>
                <c:pt idx="13">
                  <c:v>90.894000000000005</c:v>
                </c:pt>
                <c:pt idx="14">
                  <c:v>86.322999999999993</c:v>
                </c:pt>
                <c:pt idx="15">
                  <c:v>87.933999999999997</c:v>
                </c:pt>
                <c:pt idx="16">
                  <c:v>91.43</c:v>
                </c:pt>
                <c:pt idx="17">
                  <c:v>80.906999999999996</c:v>
                </c:pt>
                <c:pt idx="18">
                  <c:v>66.989000000000004</c:v>
                </c:pt>
                <c:pt idx="19">
                  <c:v>69.69</c:v>
                </c:pt>
                <c:pt idx="20">
                  <c:v>61.351999999999997</c:v>
                </c:pt>
                <c:pt idx="21">
                  <c:v>49.793999999999997</c:v>
                </c:pt>
                <c:pt idx="22">
                  <c:v>55.332999999999998</c:v>
                </c:pt>
                <c:pt idx="23">
                  <c:v>65.031999999999996</c:v>
                </c:pt>
                <c:pt idx="24">
                  <c:v>64.334999999999994</c:v>
                </c:pt>
                <c:pt idx="25">
                  <c:v>60.640999999999998</c:v>
                </c:pt>
                <c:pt idx="26">
                  <c:v>56.695999999999998</c:v>
                </c:pt>
                <c:pt idx="27">
                  <c:v>59.116</c:v>
                </c:pt>
                <c:pt idx="28">
                  <c:v>62.073</c:v>
                </c:pt>
                <c:pt idx="29">
                  <c:v>70.825999999999993</c:v>
                </c:pt>
                <c:pt idx="30">
                  <c:v>77.356999999999999</c:v>
                </c:pt>
                <c:pt idx="31">
                  <c:v>94.103999999999999</c:v>
                </c:pt>
                <c:pt idx="32">
                  <c:v>100.069</c:v>
                </c:pt>
                <c:pt idx="33">
                  <c:v>105.336</c:v>
                </c:pt>
                <c:pt idx="34">
                  <c:v>107.999</c:v>
                </c:pt>
                <c:pt idx="35">
                  <c:v>113.736</c:v>
                </c:pt>
                <c:pt idx="36">
                  <c:v>113.95</c:v>
                </c:pt>
                <c:pt idx="37">
                  <c:v>111.343</c:v>
                </c:pt>
                <c:pt idx="38">
                  <c:v>113.86799999999999</c:v>
                </c:pt>
                <c:pt idx="39">
                  <c:v>115.455</c:v>
                </c:pt>
                <c:pt idx="40">
                  <c:v>115.664</c:v>
                </c:pt>
                <c:pt idx="41">
                  <c:v>118.916</c:v>
                </c:pt>
                <c:pt idx="42">
                  <c:v>122.661</c:v>
                </c:pt>
                <c:pt idx="43">
                  <c:v>129.86199999999999</c:v>
                </c:pt>
                <c:pt idx="44">
                  <c:v>133.56700000000001</c:v>
                </c:pt>
                <c:pt idx="45">
                  <c:v>134.93799999999999</c:v>
                </c:pt>
                <c:pt idx="46">
                  <c:v>139.82300000000001</c:v>
                </c:pt>
                <c:pt idx="47">
                  <c:v>148.00800000000001</c:v>
                </c:pt>
                <c:pt idx="48">
                  <c:v>147.36099999999999</c:v>
                </c:pt>
                <c:pt idx="49">
                  <c:v>137.54</c:v>
                </c:pt>
                <c:pt idx="50">
                  <c:v>133.73699999999999</c:v>
                </c:pt>
                <c:pt idx="51">
                  <c:v>133.577</c:v>
                </c:pt>
                <c:pt idx="52">
                  <c:v>130.74299999999999</c:v>
                </c:pt>
                <c:pt idx="53">
                  <c:v>132.71600000000001</c:v>
                </c:pt>
                <c:pt idx="54">
                  <c:v>127.077</c:v>
                </c:pt>
                <c:pt idx="55">
                  <c:v>116.934</c:v>
                </c:pt>
                <c:pt idx="56">
                  <c:v>111.676</c:v>
                </c:pt>
                <c:pt idx="57">
                  <c:v>107.533</c:v>
                </c:pt>
                <c:pt idx="58">
                  <c:v>108.86199999999999</c:v>
                </c:pt>
                <c:pt idx="59">
                  <c:v>118.67</c:v>
                </c:pt>
                <c:pt idx="60">
                  <c:v>111.876</c:v>
                </c:pt>
                <c:pt idx="61">
                  <c:v>102.474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1-42C3-A5C6-EBDC561F8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28527"/>
        <c:axId val="1687698127"/>
      </c:areaChart>
      <c:catAx>
        <c:axId val="18552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698127"/>
        <c:crosses val="autoZero"/>
        <c:auto val="1"/>
        <c:lblAlgn val="ctr"/>
        <c:lblOffset val="100"/>
        <c:noMultiLvlLbl val="0"/>
      </c:catAx>
      <c:valAx>
        <c:axId val="168769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28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Operation and Maintenance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10'!$C$10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10'!$C$11:$C$72</c:f>
              <c:numCache>
                <c:formatCode>#,##0.000</c:formatCode>
                <c:ptCount val="62"/>
                <c:pt idx="0">
                  <c:v>5.4240000000000004</c:v>
                </c:pt>
                <c:pt idx="1">
                  <c:v>6.1219999999999999</c:v>
                </c:pt>
                <c:pt idx="2">
                  <c:v>4.8620000000000001</c:v>
                </c:pt>
                <c:pt idx="3">
                  <c:v>7.8129999999999997</c:v>
                </c:pt>
                <c:pt idx="4">
                  <c:v>8.3529999999999998</c:v>
                </c:pt>
                <c:pt idx="5">
                  <c:v>9.2170000000000005</c:v>
                </c:pt>
                <c:pt idx="6">
                  <c:v>8.6489999999999991</c:v>
                </c:pt>
                <c:pt idx="7">
                  <c:v>9.2769999999999992</c:v>
                </c:pt>
                <c:pt idx="8">
                  <c:v>9.3089999999999993</c:v>
                </c:pt>
                <c:pt idx="9">
                  <c:v>10.387</c:v>
                </c:pt>
                <c:pt idx="10">
                  <c:v>10.542999999999999</c:v>
                </c:pt>
                <c:pt idx="11">
                  <c:v>11.005000000000001</c:v>
                </c:pt>
                <c:pt idx="12">
                  <c:v>11.670999999999999</c:v>
                </c:pt>
                <c:pt idx="13">
                  <c:v>12.143000000000001</c:v>
                </c:pt>
                <c:pt idx="14">
                  <c:v>12.904</c:v>
                </c:pt>
                <c:pt idx="15">
                  <c:v>14.881</c:v>
                </c:pt>
                <c:pt idx="16">
                  <c:v>14.542999999999999</c:v>
                </c:pt>
                <c:pt idx="17">
                  <c:v>15.738</c:v>
                </c:pt>
                <c:pt idx="18">
                  <c:v>15.276999999999999</c:v>
                </c:pt>
                <c:pt idx="19">
                  <c:v>18.326000000000001</c:v>
                </c:pt>
                <c:pt idx="20">
                  <c:v>20.745000000000001</c:v>
                </c:pt>
                <c:pt idx="21">
                  <c:v>21.635000000000002</c:v>
                </c:pt>
                <c:pt idx="22">
                  <c:v>23.562999999999999</c:v>
                </c:pt>
                <c:pt idx="23">
                  <c:v>23.227</c:v>
                </c:pt>
                <c:pt idx="24">
                  <c:v>25.298999999999999</c:v>
                </c:pt>
                <c:pt idx="25">
                  <c:v>30.542000000000002</c:v>
                </c:pt>
                <c:pt idx="26">
                  <c:v>23.074000000000002</c:v>
                </c:pt>
                <c:pt idx="27">
                  <c:v>20.669</c:v>
                </c:pt>
                <c:pt idx="28">
                  <c:v>20.131</c:v>
                </c:pt>
                <c:pt idx="29">
                  <c:v>19.988</c:v>
                </c:pt>
                <c:pt idx="30">
                  <c:v>18.702999999999999</c:v>
                </c:pt>
                <c:pt idx="31">
                  <c:v>18.43</c:v>
                </c:pt>
                <c:pt idx="32">
                  <c:v>18.568000000000001</c:v>
                </c:pt>
                <c:pt idx="33">
                  <c:v>19.254999999999999</c:v>
                </c:pt>
                <c:pt idx="34">
                  <c:v>18.97</c:v>
                </c:pt>
                <c:pt idx="35">
                  <c:v>19.056000000000001</c:v>
                </c:pt>
                <c:pt idx="36">
                  <c:v>21.661000000000001</c:v>
                </c:pt>
                <c:pt idx="37">
                  <c:v>20.689</c:v>
                </c:pt>
                <c:pt idx="38">
                  <c:v>22.896999999999998</c:v>
                </c:pt>
                <c:pt idx="39">
                  <c:v>22.788</c:v>
                </c:pt>
                <c:pt idx="40">
                  <c:v>22.283000000000001</c:v>
                </c:pt>
                <c:pt idx="41">
                  <c:v>23.443999999999999</c:v>
                </c:pt>
                <c:pt idx="42">
                  <c:v>23.42</c:v>
                </c:pt>
                <c:pt idx="43">
                  <c:v>22.893000000000001</c:v>
                </c:pt>
                <c:pt idx="44">
                  <c:v>21.995999999999999</c:v>
                </c:pt>
                <c:pt idx="45">
                  <c:v>27.053999999999998</c:v>
                </c:pt>
                <c:pt idx="46">
                  <c:v>27.213999999999999</c:v>
                </c:pt>
                <c:pt idx="47">
                  <c:v>27.471</c:v>
                </c:pt>
                <c:pt idx="48">
                  <c:v>26.63</c:v>
                </c:pt>
                <c:pt idx="49">
                  <c:v>28.24</c:v>
                </c:pt>
                <c:pt idx="50">
                  <c:v>27.233000000000001</c:v>
                </c:pt>
                <c:pt idx="51">
                  <c:v>27.594000000000001</c:v>
                </c:pt>
                <c:pt idx="52">
                  <c:v>26.52</c:v>
                </c:pt>
                <c:pt idx="53">
                  <c:v>27.265000000000001</c:v>
                </c:pt>
                <c:pt idx="54">
                  <c:v>31.863</c:v>
                </c:pt>
                <c:pt idx="55">
                  <c:v>29.931000000000001</c:v>
                </c:pt>
                <c:pt idx="56">
                  <c:v>30.504000000000001</c:v>
                </c:pt>
                <c:pt idx="57">
                  <c:v>28.846</c:v>
                </c:pt>
                <c:pt idx="58">
                  <c:v>28.702000000000002</c:v>
                </c:pt>
                <c:pt idx="59">
                  <c:v>27.466000000000001</c:v>
                </c:pt>
                <c:pt idx="60">
                  <c:v>27.184000000000001</c:v>
                </c:pt>
                <c:pt idx="61">
                  <c:v>26.844999999999999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C10-BE2E-CC322C8EFC68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13'!$C$11:$C$72</c:f>
              <c:numCache>
                <c:formatCode>#,##0.000</c:formatCode>
                <c:ptCount val="62"/>
                <c:pt idx="0">
                  <c:v>56.95</c:v>
                </c:pt>
                <c:pt idx="1">
                  <c:v>60.61</c:v>
                </c:pt>
                <c:pt idx="2">
                  <c:v>62.121000000000002</c:v>
                </c:pt>
                <c:pt idx="3">
                  <c:v>64.673000000000002</c:v>
                </c:pt>
                <c:pt idx="4">
                  <c:v>65.966999999999999</c:v>
                </c:pt>
                <c:pt idx="5">
                  <c:v>68.424000000000007</c:v>
                </c:pt>
                <c:pt idx="6">
                  <c:v>68.042000000000002</c:v>
                </c:pt>
                <c:pt idx="7">
                  <c:v>71.909000000000006</c:v>
                </c:pt>
                <c:pt idx="8">
                  <c:v>72.173000000000002</c:v>
                </c:pt>
                <c:pt idx="9">
                  <c:v>73.84</c:v>
                </c:pt>
                <c:pt idx="10">
                  <c:v>76.935000000000002</c:v>
                </c:pt>
                <c:pt idx="11">
                  <c:v>78.096999999999994</c:v>
                </c:pt>
                <c:pt idx="12">
                  <c:v>79.036000000000001</c:v>
                </c:pt>
                <c:pt idx="13">
                  <c:v>80.307000000000002</c:v>
                </c:pt>
                <c:pt idx="14">
                  <c:v>82.962000000000003</c:v>
                </c:pt>
                <c:pt idx="15">
                  <c:v>85.093000000000004</c:v>
                </c:pt>
                <c:pt idx="16">
                  <c:v>87.347999999999999</c:v>
                </c:pt>
                <c:pt idx="17">
                  <c:v>88.159000000000006</c:v>
                </c:pt>
                <c:pt idx="18">
                  <c:v>90.432000000000002</c:v>
                </c:pt>
                <c:pt idx="19">
                  <c:v>96.774000000000001</c:v>
                </c:pt>
                <c:pt idx="20">
                  <c:v>98.697000000000003</c:v>
                </c:pt>
                <c:pt idx="21">
                  <c:v>108.29600000000001</c:v>
                </c:pt>
                <c:pt idx="22">
                  <c:v>112.86199999999999</c:v>
                </c:pt>
                <c:pt idx="23">
                  <c:v>117.61199999999999</c:v>
                </c:pt>
                <c:pt idx="24">
                  <c:v>119.66500000000001</c:v>
                </c:pt>
                <c:pt idx="25">
                  <c:v>122.503</c:v>
                </c:pt>
                <c:pt idx="26">
                  <c:v>126.425</c:v>
                </c:pt>
                <c:pt idx="27">
                  <c:v>132.68100000000001</c:v>
                </c:pt>
                <c:pt idx="28">
                  <c:v>135.65</c:v>
                </c:pt>
                <c:pt idx="29">
                  <c:v>140.25800000000001</c:v>
                </c:pt>
                <c:pt idx="30">
                  <c:v>147.84200000000001</c:v>
                </c:pt>
                <c:pt idx="31">
                  <c:v>151.435</c:v>
                </c:pt>
                <c:pt idx="32">
                  <c:v>154.738</c:v>
                </c:pt>
                <c:pt idx="33">
                  <c:v>157.73500000000001</c:v>
                </c:pt>
                <c:pt idx="34">
                  <c:v>160.99100000000001</c:v>
                </c:pt>
                <c:pt idx="35">
                  <c:v>163.91399999999999</c:v>
                </c:pt>
                <c:pt idx="36">
                  <c:v>166.10900000000001</c:v>
                </c:pt>
                <c:pt idx="37">
                  <c:v>170.87299999999999</c:v>
                </c:pt>
                <c:pt idx="38">
                  <c:v>178.57599999999999</c:v>
                </c:pt>
                <c:pt idx="39">
                  <c:v>182.94399999999999</c:v>
                </c:pt>
                <c:pt idx="40">
                  <c:v>185.71</c:v>
                </c:pt>
                <c:pt idx="41">
                  <c:v>190.23500000000001</c:v>
                </c:pt>
                <c:pt idx="42">
                  <c:v>193.625</c:v>
                </c:pt>
                <c:pt idx="43">
                  <c:v>195.57900000000001</c:v>
                </c:pt>
                <c:pt idx="44">
                  <c:v>197.828</c:v>
                </c:pt>
                <c:pt idx="45">
                  <c:v>201.84</c:v>
                </c:pt>
                <c:pt idx="46">
                  <c:v>207.625</c:v>
                </c:pt>
                <c:pt idx="47">
                  <c:v>210.06299999999999</c:v>
                </c:pt>
                <c:pt idx="48">
                  <c:v>205.88499999999999</c:v>
                </c:pt>
                <c:pt idx="49">
                  <c:v>206.78899999999999</c:v>
                </c:pt>
                <c:pt idx="50">
                  <c:v>211.24600000000001</c:v>
                </c:pt>
                <c:pt idx="51">
                  <c:v>215.709</c:v>
                </c:pt>
                <c:pt idx="52">
                  <c:v>218.96799999999999</c:v>
                </c:pt>
                <c:pt idx="53">
                  <c:v>228.06100000000001</c:v>
                </c:pt>
                <c:pt idx="54">
                  <c:v>221.09299999999999</c:v>
                </c:pt>
                <c:pt idx="55">
                  <c:v>218.465</c:v>
                </c:pt>
                <c:pt idx="56">
                  <c:v>219.21799999999999</c:v>
                </c:pt>
                <c:pt idx="57">
                  <c:v>219.44</c:v>
                </c:pt>
                <c:pt idx="58">
                  <c:v>224.45400000000001</c:v>
                </c:pt>
                <c:pt idx="59">
                  <c:v>230.96600000000001</c:v>
                </c:pt>
                <c:pt idx="60">
                  <c:v>237.47399999999999</c:v>
                </c:pt>
                <c:pt idx="61">
                  <c:v>239.636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C-4C10-BE2E-CC322C8E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990991"/>
        <c:axId val="1689658543"/>
      </c:areaChart>
      <c:catAx>
        <c:axId val="1805990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658543"/>
        <c:crosses val="autoZero"/>
        <c:auto val="1"/>
        <c:lblAlgn val="ctr"/>
        <c:lblOffset val="100"/>
        <c:noMultiLvlLbl val="0"/>
      </c:catAx>
      <c:valAx>
        <c:axId val="168965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90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0.63943</cdr:x>
      <cdr:y>0.74985</cdr:y>
    </cdr:from>
    <cdr:to>
      <cdr:x>0.75666</cdr:x>
      <cdr:y>0.8014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3AEA9A-D1F7-4D86-B7F2-8077EBA01408}"/>
            </a:ext>
          </a:extLst>
        </cdr:cNvPr>
        <cdr:cNvSpPr txBox="1"/>
      </cdr:nvSpPr>
      <cdr:spPr>
        <a:xfrm xmlns:a="http://schemas.openxmlformats.org/drawingml/2006/main">
          <a:off x="3428999" y="3925888"/>
          <a:ext cx="628668" cy="26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Federal</a:t>
          </a:r>
        </a:p>
      </cdr:txBody>
    </cdr:sp>
  </cdr:relSizeAnchor>
  <cdr:relSizeAnchor xmlns:cdr="http://schemas.openxmlformats.org/drawingml/2006/chartDrawing">
    <cdr:from>
      <cdr:x>0.59236</cdr:x>
      <cdr:y>0.52031</cdr:y>
    </cdr:from>
    <cdr:to>
      <cdr:x>0.80017</cdr:x>
      <cdr:y>0.58551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ED52E4-80E4-43DE-B340-98E0B92A980C}"/>
            </a:ext>
          </a:extLst>
        </cdr:cNvPr>
        <cdr:cNvSpPr txBox="1"/>
      </cdr:nvSpPr>
      <cdr:spPr>
        <a:xfrm xmlns:a="http://schemas.openxmlformats.org/drawingml/2006/main">
          <a:off x="3176600" y="2724103"/>
          <a:ext cx="1114397" cy="341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>
                  <a:lumMod val="75000"/>
                </a:schemeClr>
              </a:solidFill>
            </a:rPr>
            <a:t>State and Local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Univ. of N. Carolina, Wilmington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January 31,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D.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FC1F-6A8B-9A4D-9838-0D9EC466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6583-7A3E-B64D-BE19-EADDFB81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194"/>
            <a:ext cx="10515600" cy="4351338"/>
          </a:xfrm>
        </p:spPr>
        <p:txBody>
          <a:bodyPr/>
          <a:lstStyle/>
          <a:p>
            <a:r>
              <a:rPr lang="en-US" dirty="0"/>
              <a:t>Tangible</a:t>
            </a:r>
          </a:p>
          <a:p>
            <a:pPr lvl="1"/>
            <a:r>
              <a:rPr lang="en-US" dirty="0"/>
              <a:t>Traffic systems: streets, railways, other transportation</a:t>
            </a:r>
          </a:p>
          <a:p>
            <a:pPr lvl="1"/>
            <a:r>
              <a:rPr lang="en-US" dirty="0"/>
              <a:t>Utilities and disposal: energy, water, and communication networks</a:t>
            </a:r>
          </a:p>
          <a:p>
            <a:r>
              <a:rPr lang="en-US" dirty="0"/>
              <a:t>Intangible</a:t>
            </a:r>
          </a:p>
          <a:p>
            <a:pPr lvl="1"/>
            <a:r>
              <a:rPr lang="en-US" dirty="0"/>
              <a:t>Human capital</a:t>
            </a:r>
          </a:p>
          <a:p>
            <a:pPr lvl="2"/>
            <a:r>
              <a:rPr lang="en-US" dirty="0"/>
              <a:t>Education, research facilities</a:t>
            </a:r>
          </a:p>
          <a:p>
            <a:pPr lvl="2"/>
            <a:r>
              <a:rPr lang="en-US" dirty="0"/>
              <a:t>Health systems, social services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Legal, economic, and social system</a:t>
            </a:r>
          </a:p>
          <a:p>
            <a:pPr lvl="1"/>
            <a:r>
              <a:rPr lang="en-US" dirty="0"/>
              <a:t>Culture, traditions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B4695-1CED-1742-9F0E-F5142734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3FA9C-6859-834E-AB11-722C1BEBAC9F}"/>
              </a:ext>
            </a:extLst>
          </p:cNvPr>
          <p:cNvSpPr txBox="1"/>
          <p:nvPr/>
        </p:nvSpPr>
        <p:spPr>
          <a:xfrm>
            <a:off x="7039768" y="6456851"/>
            <a:ext cx="4465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Economics of Infrastructure Provisioning, MIT Press, 2015, pg.10</a:t>
            </a:r>
          </a:p>
        </p:txBody>
      </p:sp>
    </p:spTree>
    <p:extLst>
      <p:ext uri="{BB962C8B-B14F-4D97-AF65-F5344CB8AC3E}">
        <p14:creationId xmlns:p14="http://schemas.microsoft.com/office/powerpoint/2010/main" val="93021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r>
              <a:rPr lang="en-US" dirty="0"/>
              <a:t>What definition of “infrastructure” makes it most useful today?</a:t>
            </a:r>
          </a:p>
          <a:p>
            <a:pPr lvl="1"/>
            <a:r>
              <a:rPr lang="en-US" dirty="0"/>
              <a:t>Caregiving?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A5D-6CA9-3547-9E43-CDFA3ADF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Infrastructure? – A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BD3B-AE9D-2846-8458-3A90F37C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infrastructure:</a:t>
            </a:r>
          </a:p>
          <a:p>
            <a:pPr lvl="1"/>
            <a:r>
              <a:rPr lang="en-US" dirty="0"/>
              <a:t>Basic services that represent a foundational tool for the economy.</a:t>
            </a:r>
          </a:p>
          <a:p>
            <a:pPr lvl="1"/>
            <a:r>
              <a:rPr lang="en-US" dirty="0"/>
              <a:t>Can be:</a:t>
            </a:r>
          </a:p>
          <a:p>
            <a:pPr lvl="2"/>
            <a:r>
              <a:rPr lang="en-US" dirty="0"/>
              <a:t>Physical structures</a:t>
            </a:r>
          </a:p>
          <a:p>
            <a:pPr lvl="2"/>
            <a:r>
              <a:rPr lang="en-US" dirty="0"/>
              <a:t>Systems</a:t>
            </a:r>
          </a:p>
          <a:p>
            <a:pPr lvl="2"/>
            <a:r>
              <a:rPr lang="en-US" dirty="0"/>
              <a:t>Institutions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Facilities</a:t>
            </a:r>
          </a:p>
          <a:p>
            <a:r>
              <a:rPr lang="en-US" dirty="0"/>
              <a:t>We will focus on physical structures, systems, and facilities.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89873-6B7C-CD43-8B66-1CC5A23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Physical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42,060 motor vehicle fatalities in 2020 (8% increase over 2019).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954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D87-9644-C748-9F3E-E13DD75B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it is Getting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E584-EB75-9640-AC2D-2104B7CA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0FEB8-9E5C-FE4B-8111-8658F8EE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69" y="1325563"/>
            <a:ext cx="8811141" cy="4904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2656-CCA3-DB42-BF11-6F25CBA9A18C}"/>
              </a:ext>
            </a:extLst>
          </p:cNvPr>
          <p:cNvSpPr txBox="1"/>
          <p:nvPr/>
        </p:nvSpPr>
        <p:spPr>
          <a:xfrm>
            <a:off x="9731387" y="2026237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536910-CE73-4A4E-A784-48CFEAF0841D}"/>
              </a:ext>
            </a:extLst>
          </p:cNvPr>
          <p:cNvCxnSpPr>
            <a:cxnSpLocks/>
          </p:cNvCxnSpPr>
          <p:nvPr/>
        </p:nvCxnSpPr>
        <p:spPr>
          <a:xfrm flipH="1">
            <a:off x="9633857" y="2502971"/>
            <a:ext cx="827313" cy="28419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B5494-F768-3642-BFA6-C38397DDCDE0}"/>
              </a:ext>
            </a:extLst>
          </p:cNvPr>
          <p:cNvCxnSpPr>
            <a:cxnSpLocks/>
          </p:cNvCxnSpPr>
          <p:nvPr/>
        </p:nvCxnSpPr>
        <p:spPr>
          <a:xfrm flipH="1">
            <a:off x="7063740" y="2502970"/>
            <a:ext cx="3397430" cy="2069030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BA115-2AF0-D048-9F00-B6D2450D5FCA}"/>
              </a:ext>
            </a:extLst>
          </p:cNvPr>
          <p:cNvCxnSpPr>
            <a:cxnSpLocks/>
          </p:cNvCxnSpPr>
          <p:nvPr/>
        </p:nvCxnSpPr>
        <p:spPr>
          <a:xfrm flipH="1">
            <a:off x="6286500" y="2518928"/>
            <a:ext cx="4174670" cy="761981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7D1D7-55CF-2747-AED3-E5CA340C37EE}"/>
              </a:ext>
            </a:extLst>
          </p:cNvPr>
          <p:cNvSpPr txBox="1"/>
          <p:nvPr/>
        </p:nvSpPr>
        <p:spPr>
          <a:xfrm>
            <a:off x="10047513" y="6456851"/>
            <a:ext cx="143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usafacts.org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64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 6,800 organizations in the U.S. that provide transit services.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2" algn="just"/>
            <a:r>
              <a:rPr lang="en-US" sz="2000" dirty="0"/>
              <a:t>COVID-19 pandemic caused major disruptions across all transit agencies..</a:t>
            </a:r>
          </a:p>
          <a:p>
            <a:pPr lvl="1" algn="just"/>
            <a:r>
              <a:rPr lang="en-US" sz="2000" dirty="0"/>
              <a:t>45% of Americans have no access to transit.</a:t>
            </a:r>
          </a:p>
          <a:p>
            <a:pPr lvl="1" algn="just"/>
            <a:endParaRPr lang="en-US" sz="2000" dirty="0"/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0" indent="0" algn="just">
              <a:buNone/>
            </a:pPr>
            <a:r>
              <a:rPr lang="en-US" sz="2400" dirty="0"/>
              <a:t>Transit users face increased delays due to service interruptions, and agencies are grappling with growing maintenance and vehicle procurement costs.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4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2019,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2019, 21% of flights were delayed. Delays were caused by </a:t>
            </a:r>
          </a:p>
          <a:p>
            <a:pPr lvl="2"/>
            <a:r>
              <a:rPr lang="en-US" sz="2000"/>
              <a:t>late-arriving aircraft, </a:t>
            </a:r>
            <a:endParaRPr lang="en-US" sz="2000" dirty="0"/>
          </a:p>
          <a:p>
            <a:pPr lvl="2"/>
            <a:r>
              <a:rPr lang="en-US" sz="2000" dirty="0"/>
              <a:t>air carriers, </a:t>
            </a:r>
          </a:p>
          <a:p>
            <a:pPr lvl="2"/>
            <a:r>
              <a:rPr lang="en-US" sz="2000" dirty="0"/>
              <a:t>weather, and </a:t>
            </a:r>
          </a:p>
          <a:p>
            <a:pPr lvl="2"/>
            <a:r>
              <a:rPr lang="en-US" sz="2000" dirty="0"/>
              <a:t>diverted flights.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passes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2"/>
            <a:r>
              <a:rPr lang="en-US" sz="2000" dirty="0"/>
              <a:t>COVID-19 pandemic exacerbated the congestion related issues</a:t>
            </a:r>
          </a:p>
          <a:p>
            <a:pPr lvl="1"/>
            <a:r>
              <a:rPr lang="en-US" sz="2000" dirty="0"/>
              <a:t>Port infrastructure upgrades needed to accommodate new, larger ships </a:t>
            </a:r>
          </a:p>
          <a:p>
            <a:pPr lvl="2"/>
            <a:r>
              <a:rPr lang="en-US" sz="2000" dirty="0"/>
              <a:t>need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3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2.2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An estimated 240,000 water main breaks occur each year </a:t>
            </a:r>
          </a:p>
          <a:p>
            <a:pPr lvl="2"/>
            <a:r>
              <a:rPr lang="en-US" dirty="0"/>
              <a:t>6 billion gallons of treated drinking water lost daily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1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16,000+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80%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91,000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Most are privately owned</a:t>
            </a:r>
          </a:p>
          <a:p>
            <a:pPr lvl="1"/>
            <a:r>
              <a:rPr lang="en-US" dirty="0"/>
              <a:t>Average age – 57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2019, there were 15,600 high-hazard potential dams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23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8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96BD2B-4D00-4496-A88C-51EA3F41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077" y="308158"/>
            <a:ext cx="5740516" cy="5922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099AD-10CC-0548-B9EA-1246F61A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We Compare?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3753-A670-FA43-AAB6-97B3372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773A8-7586-934A-BC6C-9BC76F2D34C9}"/>
              </a:ext>
            </a:extLst>
          </p:cNvPr>
          <p:cNvSpPr txBox="1"/>
          <p:nvPr/>
        </p:nvSpPr>
        <p:spPr>
          <a:xfrm>
            <a:off x="5760950" y="6529164"/>
            <a:ext cx="6054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rgbClr val="333333"/>
                </a:solidFill>
                <a:effectLst/>
                <a:latin typeface="Helvetica Neue"/>
              </a:rPr>
              <a:t>Source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: World Economic Forum, 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]The Global Competitiveness Report 2017–2018[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51717-6BAB-7C40-A088-3B26F2BB5C88}"/>
              </a:ext>
            </a:extLst>
          </p:cNvPr>
          <p:cNvSpPr txBox="1"/>
          <p:nvPr/>
        </p:nvSpPr>
        <p:spPr>
          <a:xfrm>
            <a:off x="1965960" y="3105834"/>
            <a:ext cx="201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We’re #9!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DFCE-8E5E-524B-A3D9-B9117E9ED876}"/>
              </a:ext>
            </a:extLst>
          </p:cNvPr>
          <p:cNvSpPr/>
          <p:nvPr/>
        </p:nvSpPr>
        <p:spPr>
          <a:xfrm>
            <a:off x="5920443" y="4537710"/>
            <a:ext cx="5738150" cy="41148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2021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56471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427247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Wester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is it paid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Strengthening tax enforcement – crypto currencies</a:t>
            </a:r>
          </a:p>
          <a:p>
            <a:r>
              <a:rPr lang="en-US" dirty="0"/>
              <a:t>Revenue generated from higher economic growth</a:t>
            </a:r>
          </a:p>
          <a:p>
            <a:r>
              <a:rPr lang="en-US" dirty="0"/>
              <a:t>Increased federal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7-1A1F-8C46-8300-4A650A33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1CD-A335-6242-8E2A-2AEAADA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thinking:</a:t>
            </a:r>
          </a:p>
          <a:p>
            <a:pPr lvl="1"/>
            <a:r>
              <a:rPr lang="en-US" dirty="0"/>
              <a:t>Long term thinking, planning, prioritizing.</a:t>
            </a:r>
          </a:p>
          <a:p>
            <a:r>
              <a:rPr lang="en-US" dirty="0"/>
              <a:t>Meaningful climate resilience planning.</a:t>
            </a:r>
          </a:p>
          <a:p>
            <a:r>
              <a:rPr lang="en-US" dirty="0"/>
              <a:t>Education &amp; R&amp;D.</a:t>
            </a:r>
          </a:p>
          <a:p>
            <a:r>
              <a:rPr lang="en-US" dirty="0"/>
              <a:t>Expanding/insuring water supplies.</a:t>
            </a:r>
          </a:p>
          <a:p>
            <a:r>
              <a:rPr lang="en-US" dirty="0"/>
              <a:t>Hazardous waste.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4A52-9C40-F443-B10B-7875FAC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Vast macroeconomic literature on relation between infrastructure and economic growth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Wide variation in the magnitude of economic effects of infrastructure spending on growth or productivity</a:t>
            </a:r>
          </a:p>
        </p:txBody>
      </p:sp>
    </p:spTree>
    <p:extLst>
      <p:ext uri="{BB962C8B-B14F-4D97-AF65-F5344CB8AC3E}">
        <p14:creationId xmlns:p14="http://schemas.microsoft.com/office/powerpoint/2010/main" val="416751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dirty="0"/>
              <a:t>~$50 billion will raise GDP per capita in the US by ~$300 -$450.</a:t>
            </a:r>
          </a:p>
          <a:p>
            <a:pPr lvl="4"/>
            <a:r>
              <a:rPr lang="en-US" sz="2400" dirty="0"/>
              <a:t>$</a:t>
            </a:r>
            <a:r>
              <a:rPr lang="en-US" sz="2400" b="1" dirty="0"/>
              <a:t>100 to $150 billion </a:t>
            </a:r>
            <a:r>
              <a:rPr lang="en-US" sz="2400" dirty="0"/>
              <a:t>in increased GDP.</a:t>
            </a:r>
          </a:p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200" dirty="0"/>
              <a:t>Productivity growth raises standards of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Reduces trade costs by improving access to markets</a:t>
            </a:r>
          </a:p>
          <a:p>
            <a:pPr lvl="2"/>
            <a:r>
              <a:rPr lang="en-US" sz="2000" dirty="0"/>
              <a:t>Port capacity improvement</a:t>
            </a:r>
          </a:p>
          <a:p>
            <a:pPr lvl="2"/>
            <a:r>
              <a:rPr lang="en-US" sz="2000" dirty="0"/>
              <a:t>Reducing traffic congestion</a:t>
            </a:r>
          </a:p>
          <a:p>
            <a:pPr lvl="1"/>
            <a:r>
              <a:rPr lang="en-US" dirty="0"/>
              <a:t>Reduces effective distances, facilitates trade and agglomeration</a:t>
            </a:r>
          </a:p>
          <a:p>
            <a:pPr lvl="1"/>
            <a:r>
              <a:rPr lang="en-US" dirty="0"/>
              <a:t>Advances public health by providing clean water and effective sewage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$112 billion nationally 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r>
              <a:rPr lang="en-US" dirty="0"/>
              <a:t>A few arguments for public provision:</a:t>
            </a:r>
          </a:p>
          <a:p>
            <a:pPr lvl="1"/>
            <a:r>
              <a:rPr lang="en-US" sz="2000" dirty="0"/>
              <a:t>Provision of public infrastructure increases productivity of private infrastructure</a:t>
            </a:r>
          </a:p>
          <a:p>
            <a:pPr lvl="2"/>
            <a:r>
              <a:rPr lang="en-US" sz="2000" dirty="0"/>
              <a:t>Incentivizes private capital investment, </a:t>
            </a:r>
          </a:p>
          <a:p>
            <a:pPr lvl="2"/>
            <a:r>
              <a:rPr lang="en-US" sz="2000"/>
              <a:t>Increases </a:t>
            </a:r>
            <a:r>
              <a:rPr lang="en-US" sz="2000" dirty="0"/>
              <a:t>labor productivity, </a:t>
            </a:r>
          </a:p>
          <a:p>
            <a:pPr lvl="2"/>
            <a:r>
              <a:rPr lang="en-US" sz="2000" dirty="0"/>
              <a:t>Indirectly increases employment and wages.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the future generations also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Emp</a:t>
            </a:r>
            <a:r>
              <a:rPr lang="en-US" sz="3600" dirty="0"/>
              <a:t>irical Evidence on Effect of Gov’t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Estimates from the 2009 American Recovery and Reinvestment Act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Each $100,000 spent led to 0.8 job-years created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Highway construction employment unaffected in 2009-10 </a:t>
            </a:r>
          </a:p>
          <a:p>
            <a:pPr lvl="2">
              <a:spcAft>
                <a:spcPts val="1000"/>
              </a:spcAft>
            </a:pPr>
            <a:r>
              <a:rPr lang="en-US" b="0" dirty="0"/>
              <a:t>fell sharply afterwards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Significant “crowd-in” of state and local highway spending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For each $1 of federal grant and additional $2.30 in state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42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AC4A39-4B26-4339-BFF0-9D82CF070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2967" y="1667668"/>
            <a:ext cx="7539033" cy="37659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7BCEB-A00B-4307-9E3F-7B09C3FF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733A9-38E5-43C2-9D0A-C1E2F92B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C</a:t>
            </a:r>
            <a:r>
              <a:rPr lang="en-US" sz="3600" dirty="0"/>
              <a:t>BO study on effects of Gov’t Spending</a:t>
            </a:r>
            <a:br>
              <a:rPr lang="en-US" sz="3600" dirty="0"/>
            </a:br>
            <a:r>
              <a:rPr lang="en-US" sz="3600" dirty="0"/>
              <a:t>on Infrastructure on Real GDP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A99A74-5E64-47F5-B5F7-0BE914A5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624278"/>
            <a:ext cx="4165600" cy="376590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Two scenarios to finance $500 billion over 10 years: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Reducing gov’t noninvestment purchases </a:t>
            </a:r>
          </a:p>
          <a:p>
            <a:pPr lvl="2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sz="2000" dirty="0"/>
              <a:t> net cost by 1/3</a:t>
            </a:r>
            <a:r>
              <a:rPr lang="en-US" sz="2000" baseline="30000" dirty="0"/>
              <a:t>rd</a:t>
            </a:r>
            <a:endParaRPr lang="en-US" sz="20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source_sans_proregular"/>
              </a:rPr>
              <a:t>Increasing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federal borrowing</a:t>
            </a:r>
          </a:p>
          <a:p>
            <a:pPr lvl="2" algn="just"/>
            <a:r>
              <a:rPr lang="en-US" sz="2000" b="1" i="1" dirty="0">
                <a:solidFill>
                  <a:srgbClr val="C00000"/>
                </a:solidFill>
                <a:effectLst/>
                <a:latin typeface="source_sans_proregular"/>
              </a:rPr>
              <a:t>Increases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net cost by 1/4</a:t>
            </a:r>
            <a:r>
              <a:rPr lang="en-US" sz="2000" b="0" i="0" baseline="30000" dirty="0">
                <a:solidFill>
                  <a:srgbClr val="333333"/>
                </a:solidFill>
                <a:effectLst/>
                <a:latin typeface="source_sans_proregular"/>
              </a:rPr>
              <a:t>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686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E50E6-2E69-7344-A8D3-3633E890A9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FE2DB8-52D1-E341-933B-AB475109BB61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02F8-B5B0-994B-8161-66121D9163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F00DE-FE70-AC44-9F9A-9F8191F5E955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03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6EF8E-2CCE-4F9F-949E-7C5AAAF3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2" y="452437"/>
            <a:ext cx="10515600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by Category and Level of Gov’t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910C378-03A2-470F-85E8-68E427FAFF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1640309"/>
              </p:ext>
            </p:extLst>
          </p:nvPr>
        </p:nvGraphicFramePr>
        <p:xfrm>
          <a:off x="657226" y="941387"/>
          <a:ext cx="536257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B7A9652-70C0-42CC-ACCA-06E02A94F2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4403004"/>
              </p:ext>
            </p:extLst>
          </p:nvPr>
        </p:nvGraphicFramePr>
        <p:xfrm>
          <a:off x="6172200" y="941387"/>
          <a:ext cx="5181600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EDFE94-FB69-4380-AE10-71B44F850B3E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986449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927D6-FBA8-442A-9A8D-55A1F859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Fed</a:t>
            </a:r>
            <a:r>
              <a:rPr lang="en-US" sz="3200" dirty="0"/>
              <a:t>eral vs. State and Local Gov’t Roles in </a:t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Infr</a:t>
            </a:r>
            <a:r>
              <a:rPr lang="en-US" sz="3200" dirty="0"/>
              <a:t>astructure Investment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8C478C-0FDF-4A92-82FB-149AF746F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710081"/>
              </p:ext>
            </p:extLst>
          </p:nvPr>
        </p:nvGraphicFramePr>
        <p:xfrm>
          <a:off x="838200" y="1534512"/>
          <a:ext cx="10712669" cy="3934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087">
                  <a:extLst>
                    <a:ext uri="{9D8B030D-6E8A-4147-A177-3AD203B41FA5}">
                      <a16:colId xmlns:a16="http://schemas.microsoft.com/office/drawing/2014/main" val="3933421393"/>
                    </a:ext>
                  </a:extLst>
                </a:gridCol>
                <a:gridCol w="2976195">
                  <a:extLst>
                    <a:ext uri="{9D8B030D-6E8A-4147-A177-3AD203B41FA5}">
                      <a16:colId xmlns:a16="http://schemas.microsoft.com/office/drawing/2014/main" val="396334308"/>
                    </a:ext>
                  </a:extLst>
                </a:gridCol>
                <a:gridCol w="5952387">
                  <a:extLst>
                    <a:ext uri="{9D8B030D-6E8A-4147-A177-3AD203B41FA5}">
                      <a16:colId xmlns:a16="http://schemas.microsoft.com/office/drawing/2014/main" val="2573081654"/>
                    </a:ext>
                  </a:extLst>
                </a:gridCol>
              </a:tblGrid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Typical Maximum Federal Share of Total Spending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Decision making roles of Federal, State and Local Gov’ts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639625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Highways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80% of capital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882476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Mass Transit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 of capital,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50%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474685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Rail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Not applicable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Regulatory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030901"/>
                  </a:ext>
                </a:extLst>
              </a:tr>
              <a:tr h="846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75%-90% of capital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conditions; Federal gov’t designs the national aviation system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041122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Water 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40%-100% of construction,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50%-100%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 gov’t chooses water projects with Congressional approval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45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30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ACC8-E3EB-4BCE-86A1-33655146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Support for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71AA-CD97-4616-B374-D5E68DA6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government provides to state and local governments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major financial support for highways, mass transit, aviation, and water utilities.</a:t>
            </a: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relatively little financial support for 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39897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BC12-5008-4D95-A12A-C6C7BDEB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Fun</a:t>
            </a:r>
            <a:r>
              <a:rPr lang="en-US" sz="3600" dirty="0"/>
              <a:t>ding vs. Financing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1098-845F-4A52-8A1E-5335BEDB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</a:t>
            </a:r>
          </a:p>
          <a:p>
            <a:pPr lvl="1"/>
            <a:r>
              <a:rPr lang="en-US" dirty="0"/>
              <a:t>Spending current resources</a:t>
            </a:r>
          </a:p>
          <a:p>
            <a:r>
              <a:rPr lang="en-US" dirty="0"/>
              <a:t>Financing </a:t>
            </a:r>
          </a:p>
          <a:p>
            <a:pPr lvl="1"/>
            <a:r>
              <a:rPr lang="en-US" dirty="0"/>
              <a:t>Issue bonds to be repaid in future</a:t>
            </a:r>
          </a:p>
          <a:p>
            <a:pPr lvl="1"/>
            <a:r>
              <a:rPr lang="en-US" dirty="0"/>
              <a:t>Attractive option if government doesn’t have funds now</a:t>
            </a:r>
          </a:p>
          <a:p>
            <a:pPr lvl="1"/>
            <a:r>
              <a:rPr lang="en-US" dirty="0"/>
              <a:t>Limits future availability of funds</a:t>
            </a:r>
          </a:p>
          <a:p>
            <a:endParaRPr lang="en-US" dirty="0"/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of public investment between 2007-16 involved federally supported financing. </a:t>
            </a:r>
          </a:p>
        </p:txBody>
      </p:sp>
    </p:spTree>
    <p:extLst>
      <p:ext uri="{BB962C8B-B14F-4D97-AF65-F5344CB8AC3E}">
        <p14:creationId xmlns:p14="http://schemas.microsoft.com/office/powerpoint/2010/main" val="33640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9845-FC61-4DB0-85E6-9C830913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Sou</a:t>
            </a:r>
            <a:r>
              <a:rPr lang="en-US" sz="3600" dirty="0"/>
              <a:t>rces of Federal Infrastructure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A6D9-B715-444E-BA1A-5614F1C3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713"/>
            <a:ext cx="10515600" cy="4806669"/>
          </a:xfrm>
        </p:spPr>
        <p:txBody>
          <a:bodyPr>
            <a:normAutofit/>
          </a:bodyPr>
          <a:lstStyle/>
          <a:p>
            <a:r>
              <a:rPr lang="en-US" sz="2400" dirty="0"/>
              <a:t>Discretionary spending</a:t>
            </a:r>
          </a:p>
          <a:p>
            <a:pPr lvl="1"/>
            <a:r>
              <a:rPr lang="en-US" sz="2000" dirty="0"/>
              <a:t>subject to appropriation</a:t>
            </a:r>
          </a:p>
          <a:p>
            <a:pPr lvl="1"/>
            <a:r>
              <a:rPr lang="en-US" sz="2000" dirty="0"/>
              <a:t>capitalization grants for state banks and </a:t>
            </a:r>
          </a:p>
          <a:p>
            <a:pPr lvl="1"/>
            <a:r>
              <a:rPr lang="en-US" sz="2000" dirty="0"/>
              <a:t>fund the net subsidy costs of direct federal credit programs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Direct spending</a:t>
            </a:r>
          </a:p>
          <a:p>
            <a:pPr lvl="1"/>
            <a:r>
              <a:rPr lang="en-US" sz="2000" dirty="0"/>
              <a:t>authorization of mandatory spending</a:t>
            </a:r>
          </a:p>
          <a:p>
            <a:pPr lvl="1"/>
            <a:r>
              <a:rPr lang="en-US" sz="2000" dirty="0"/>
              <a:t>2009-10 Build America Bonds program for transportation and water projects </a:t>
            </a:r>
          </a:p>
          <a:p>
            <a:pPr lvl="1"/>
            <a:r>
              <a:rPr lang="en-US" sz="2000" dirty="0"/>
              <a:t>future programs of tax credit bonds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Federal tax exemption for the interest paid on various bonds</a:t>
            </a:r>
          </a:p>
        </p:txBody>
      </p:sp>
    </p:spTree>
    <p:extLst>
      <p:ext uri="{BB962C8B-B14F-4D97-AF65-F5344CB8AC3E}">
        <p14:creationId xmlns:p14="http://schemas.microsoft.com/office/powerpoint/2010/main" val="258308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47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0B23-79A8-403D-8770-E2D1993F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162"/>
            <a:ext cx="10515600" cy="53975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Financing of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BB24-581C-4F02-A3FE-4CC932A5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925"/>
            <a:ext cx="10515600" cy="5253038"/>
          </a:xfrm>
        </p:spPr>
        <p:txBody>
          <a:bodyPr>
            <a:normAutofit/>
          </a:bodyPr>
          <a:lstStyle/>
          <a:p>
            <a:r>
              <a:rPr lang="en-US" dirty="0"/>
              <a:t>50%+ state and local infrastructure spending financed through </a:t>
            </a:r>
          </a:p>
          <a:p>
            <a:pPr lvl="1"/>
            <a:r>
              <a:rPr lang="en-US" dirty="0"/>
              <a:t>bonds that provide federal tax preferences or </a:t>
            </a:r>
          </a:p>
          <a:p>
            <a:pPr lvl="1"/>
            <a:r>
              <a:rPr lang="en-US" dirty="0"/>
              <a:t>federally supported loan programs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Tax exempt bonds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 Most widely used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State revolving funds and infrastructure banks (or state banks)</a:t>
            </a:r>
          </a:p>
          <a:p>
            <a:pPr lvl="2"/>
            <a:r>
              <a:rPr lang="en-US" dirty="0"/>
              <a:t>Direct Loans -- loans made using banks’ capital funds </a:t>
            </a:r>
          </a:p>
          <a:p>
            <a:pPr lvl="2"/>
            <a:r>
              <a:rPr lang="en-US" dirty="0"/>
              <a:t>Leveraged Loans -- using the proceeds of bank issued tax-exempt bonds </a:t>
            </a:r>
          </a:p>
          <a:p>
            <a:pPr lvl="1"/>
            <a:r>
              <a:rPr lang="en-US" dirty="0"/>
              <a:t>Tax credit bonds</a:t>
            </a:r>
          </a:p>
          <a:p>
            <a:pPr lvl="1"/>
            <a:r>
              <a:rPr lang="en-US" dirty="0"/>
              <a:t>Direct federal credit programs</a:t>
            </a:r>
          </a:p>
        </p:txBody>
      </p:sp>
    </p:spTree>
    <p:extLst>
      <p:ext uri="{BB962C8B-B14F-4D97-AF65-F5344CB8AC3E}">
        <p14:creationId xmlns:p14="http://schemas.microsoft.com/office/powerpoint/2010/main" val="2206396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9F04-C2E4-416F-ACAA-B057B95F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7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Fed</a:t>
            </a:r>
            <a:r>
              <a:rPr lang="en-US" sz="3600" dirty="0"/>
              <a:t>eral Cost per Dollar of Financed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BD1-3B28-470F-8BD0-A3D0BD67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7"/>
            <a:ext cx="10515600" cy="4319770"/>
          </a:xfrm>
        </p:spPr>
        <p:txBody>
          <a:bodyPr>
            <a:noAutofit/>
          </a:bodyPr>
          <a:lstStyle/>
          <a:p>
            <a:r>
              <a:rPr lang="en-US" sz="2400" b="0" dirty="0"/>
              <a:t>Tax-exempt bonds, 26 cents in forgone tax revenues for 20 years of financing; </a:t>
            </a:r>
          </a:p>
          <a:p>
            <a:endParaRPr lang="en-US" sz="2400" b="0" dirty="0"/>
          </a:p>
          <a:p>
            <a:r>
              <a:rPr lang="en-US" sz="2400" b="0" dirty="0"/>
              <a:t>Direct state bank loans, 23 cents in capitalization grants;</a:t>
            </a:r>
          </a:p>
          <a:p>
            <a:endParaRPr lang="en-US" sz="2400" b="0" dirty="0"/>
          </a:p>
          <a:p>
            <a:r>
              <a:rPr lang="en-US" sz="2400" b="0" dirty="0"/>
              <a:t>Leveraged state bank loans, 43 cents in </a:t>
            </a:r>
            <a:r>
              <a:rPr lang="en-US" sz="2400" b="0" dirty="0" err="1"/>
              <a:t>capital’n</a:t>
            </a:r>
            <a:r>
              <a:rPr lang="en-US" sz="2400" b="0" dirty="0"/>
              <a:t> grants and forgone tax revenues;</a:t>
            </a:r>
          </a:p>
          <a:p>
            <a:endParaRPr lang="en-US" sz="2400" b="0" dirty="0"/>
          </a:p>
          <a:p>
            <a:r>
              <a:rPr lang="en-US" sz="2400" b="0" dirty="0"/>
              <a:t>Tax credit bonds, 19 to 30 cents;</a:t>
            </a:r>
          </a:p>
          <a:p>
            <a:endParaRPr lang="en-US" sz="2400" b="0" dirty="0"/>
          </a:p>
          <a:p>
            <a:r>
              <a:rPr lang="en-US" sz="2400" b="0" dirty="0"/>
              <a:t>Direct federal credit programs, 33 cents for 30-35 years of loans under TIFIA</a:t>
            </a:r>
          </a:p>
        </p:txBody>
      </p:sp>
    </p:spTree>
    <p:extLst>
      <p:ext uri="{BB962C8B-B14F-4D97-AF65-F5344CB8AC3E}">
        <p14:creationId xmlns:p14="http://schemas.microsoft.com/office/powerpoint/2010/main" val="3008964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E27E-4D64-4A2B-B16B-E068C0B3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/>
              <a:t>tors Affecting the Federal Cost Per Dollar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C8D28-2821-41CC-95D9-7159C34C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dirty="0"/>
              <a:t>Length of financing</a:t>
            </a:r>
          </a:p>
          <a:p>
            <a:endParaRPr lang="en-US" b="0" dirty="0"/>
          </a:p>
          <a:p>
            <a:r>
              <a:rPr lang="en-US" b="0" dirty="0"/>
              <a:t>Treasury rate projections </a:t>
            </a:r>
          </a:p>
          <a:p>
            <a:endParaRPr lang="en-US" b="0" dirty="0"/>
          </a:p>
          <a:p>
            <a:r>
              <a:rPr lang="en-US" b="0" dirty="0"/>
              <a:t>Average tax rate of investors holding tax-exempt bonds</a:t>
            </a:r>
          </a:p>
          <a:p>
            <a:endParaRPr lang="en-US" b="0" dirty="0"/>
          </a:p>
          <a:p>
            <a:r>
              <a:rPr lang="en-US" b="0" dirty="0"/>
              <a:t>Required state match to capitalize infrastructure banks with federal funds</a:t>
            </a:r>
          </a:p>
          <a:p>
            <a:endParaRPr lang="en-US" b="0" dirty="0"/>
          </a:p>
          <a:p>
            <a:r>
              <a:rPr lang="en-US" b="0" dirty="0"/>
              <a:t>Average rate of interest on state bank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4E3BA-F228-4362-BD0B-941E8087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37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45DB-C3C3-4725-93D6-9250AF99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Fisca</a:t>
            </a:r>
            <a:r>
              <a:rPr lang="en-US" sz="3400" dirty="0"/>
              <a:t>l Substitution of Federal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B360-DEDF-4D8B-B36F-0DBA3C28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09675"/>
            <a:ext cx="10515600" cy="4895850"/>
          </a:xfrm>
        </p:spPr>
        <p:txBody>
          <a:bodyPr>
            <a:normAutofit/>
          </a:bodyPr>
          <a:lstStyle/>
          <a:p>
            <a:r>
              <a:rPr lang="en-US" sz="2400" b="0" dirty="0"/>
              <a:t> A $1 increase in federal highway grants, reduces state and local spending by 20- 80 cents.</a:t>
            </a:r>
          </a:p>
          <a:p>
            <a:r>
              <a:rPr lang="en-US" sz="2400" b="0" dirty="0"/>
              <a:t>The effect will vary depending on</a:t>
            </a:r>
          </a:p>
          <a:p>
            <a:pPr lvl="1"/>
            <a:r>
              <a:rPr lang="en-US" dirty="0"/>
              <a:t>fiscal condition of state and local governments, </a:t>
            </a:r>
          </a:p>
          <a:p>
            <a:pPr lvl="1"/>
            <a:r>
              <a:rPr lang="en-US" b="0" dirty="0"/>
              <a:t>whether federal spending change is permanent or temporary,</a:t>
            </a:r>
          </a:p>
          <a:p>
            <a:pPr lvl="1"/>
            <a:r>
              <a:rPr lang="en-US" b="0" dirty="0"/>
              <a:t>magnitude of the spending change,</a:t>
            </a:r>
          </a:p>
          <a:p>
            <a:pPr lvl="1"/>
            <a:r>
              <a:rPr lang="en-US" dirty="0"/>
              <a:t>direction of the change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89100-C46D-4DA0-A195-CBA53D8F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17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6C9-91D0-48F3-B2F1-3AA6CE15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Private Sector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0BCA-BD55-404E-A197-DA06572F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State and local governments own almost all of the nation’s transportation and water infrastructure.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Most of the private-sector investment in these occurs through public-private partnerships for publicly owned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87404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Public-Private Partnership?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Per Engel et al. (2011)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b="0" i="1" dirty="0"/>
              <a:t>“an agreement by which the government contracts a private company to build or improve infrastructure works and to subsequently maintain and operate them for an extended period (for example, 30 years) in exchange for a stream of revenues during the life of the contract” </a:t>
            </a:r>
          </a:p>
          <a:p>
            <a:pPr marL="0" indent="0">
              <a:buNone/>
            </a:pPr>
            <a:endParaRPr lang="en-US" sz="2000" b="0" i="1" dirty="0"/>
          </a:p>
          <a:p>
            <a:r>
              <a:rPr lang="en-US" sz="2400" b="0" dirty="0"/>
              <a:t>New federal investment tends to favor new construction.</a:t>
            </a:r>
          </a:p>
          <a:p>
            <a:endParaRPr lang="en-US" sz="2400" b="0" dirty="0"/>
          </a:p>
          <a:p>
            <a:r>
              <a:rPr lang="en-US" sz="2400" b="0" dirty="0"/>
              <a:t>Traditional procurement separates design, construction and maintenance aspects.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Contractors involved in new construction not incentivized to build to minimize long term maintenance costs.</a:t>
            </a:r>
          </a:p>
          <a:p>
            <a:endParaRPr lang="en-US" sz="2400" b="0" dirty="0"/>
          </a:p>
          <a:p>
            <a:r>
              <a:rPr lang="en-US" sz="2400" b="0" dirty="0"/>
              <a:t>PPP helps correct this incentive problem. </a:t>
            </a:r>
          </a:p>
        </p:txBody>
      </p:sp>
    </p:spTree>
    <p:extLst>
      <p:ext uri="{BB962C8B-B14F-4D97-AF65-F5344CB8AC3E}">
        <p14:creationId xmlns:p14="http://schemas.microsoft.com/office/powerpoint/2010/main" val="968615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</a:t>
            </a:r>
            <a:r>
              <a:rPr lang="en-US" dirty="0"/>
              <a:t>es of PPP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/>
          </a:bodyPr>
          <a:lstStyle/>
          <a:p>
            <a:r>
              <a:rPr lang="en-US" dirty="0"/>
              <a:t>PPP contracts differ based on the amount of risk transferred from the public to the private sector:</a:t>
            </a:r>
          </a:p>
          <a:p>
            <a:endParaRPr lang="en-US" dirty="0"/>
          </a:p>
          <a:p>
            <a:pPr lvl="1"/>
            <a:r>
              <a:rPr lang="en-US" dirty="0"/>
              <a:t>Design-Build (DB)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Design-Build-Operate-Maintain (DBOM)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Design-Build-Finance-Operate-Maintain (DBFOM)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Similarly, we can have DBF, DBFM,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8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Colorado I-70 Project</a:t>
            </a:r>
          </a:p>
          <a:p>
            <a:r>
              <a:rPr lang="en-US" sz="2200" b="0" dirty="0"/>
              <a:t>Denver FasTracks commuter and light rail project in Colorado, </a:t>
            </a:r>
          </a:p>
          <a:p>
            <a:r>
              <a:rPr lang="en-US" sz="2200" b="0" dirty="0"/>
              <a:t>Goethals Bridge reconstruction project linking New York City and New Jersey</a:t>
            </a:r>
          </a:p>
          <a:p>
            <a:r>
              <a:rPr lang="en-US" sz="2200" b="0" dirty="0"/>
              <a:t>Bayonne Water Joint Venture LLC project, a water and wastewater PPP in New Jersey</a:t>
            </a:r>
          </a:p>
          <a:p>
            <a:r>
              <a:rPr lang="en-US" sz="2200" b="0" dirty="0"/>
              <a:t>Automated People Mover (APM) project at Los Angeles International Airport (LAX)</a:t>
            </a:r>
          </a:p>
          <a:p>
            <a:r>
              <a:rPr lang="pt-BR" sz="2200" b="0" dirty="0"/>
              <a:t>LaGuardia Airport Terminal B P3 project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884518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 few unsuccessful P3s in California</a:t>
            </a:r>
          </a:p>
          <a:p>
            <a:pPr lvl="1"/>
            <a:r>
              <a:rPr lang="en-US" dirty="0"/>
              <a:t>Route 91 toll lanes in Orange County</a:t>
            </a:r>
          </a:p>
          <a:p>
            <a:pPr lvl="1"/>
            <a:r>
              <a:rPr lang="en-US" dirty="0"/>
              <a:t>Route 125 toll road in San Diego County</a:t>
            </a:r>
          </a:p>
          <a:p>
            <a:pPr lvl="1"/>
            <a:r>
              <a:rPr lang="en-US" dirty="0"/>
              <a:t>Presidio Parkway project connecting the City of San Francisco to the Golden Gate Bridge</a:t>
            </a:r>
          </a:p>
          <a:p>
            <a:pPr lvl="1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255030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dirty="0"/>
              <a:t>Make those who use infrastructure more heavily, pay for it.</a:t>
            </a:r>
          </a:p>
          <a:p>
            <a:pPr lvl="1"/>
            <a:r>
              <a:rPr lang="en-US" dirty="0"/>
              <a:t>User fees help in appropriately rationing assets to the space.</a:t>
            </a:r>
          </a:p>
          <a:p>
            <a:pPr lvl="1"/>
            <a:r>
              <a:rPr lang="en-US" dirty="0"/>
              <a:t>Help in demand management where congestion is an issue</a:t>
            </a:r>
          </a:p>
        </p:txBody>
      </p:sp>
    </p:spTree>
    <p:extLst>
      <p:ext uri="{BB962C8B-B14F-4D97-AF65-F5344CB8AC3E}">
        <p14:creationId xmlns:p14="http://schemas.microsoft.com/office/powerpoint/2010/main" val="420626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University of New Mexico – Valencia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9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sz="3200" dirty="0"/>
              <a:t>Singapore’s congestion pricing model</a:t>
            </a:r>
          </a:p>
          <a:p>
            <a:pPr lvl="1"/>
            <a:r>
              <a:rPr lang="en-US" dirty="0"/>
              <a:t>Singapore -- an island nation with land area of 250 sq. miles</a:t>
            </a:r>
          </a:p>
          <a:p>
            <a:pPr lvl="1"/>
            <a:r>
              <a:rPr lang="en-US" dirty="0"/>
              <a:t>Limited street capacity in the central business area</a:t>
            </a:r>
          </a:p>
          <a:p>
            <a:pPr lvl="1"/>
            <a:r>
              <a:rPr lang="en-US" dirty="0"/>
              <a:t>Heavy congestion</a:t>
            </a:r>
          </a:p>
          <a:p>
            <a:pPr lvl="1"/>
            <a:r>
              <a:rPr lang="en-US" dirty="0"/>
              <a:t>Electronic Road Pricing (ERP) System launched in 1998</a:t>
            </a:r>
          </a:p>
          <a:p>
            <a:pPr lvl="2"/>
            <a:r>
              <a:rPr lang="en-US" dirty="0"/>
              <a:t>variable pricing designed to respond to congestion in real-time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Complementary policies to ERP</a:t>
            </a:r>
          </a:p>
          <a:p>
            <a:pPr lvl="2"/>
            <a:r>
              <a:rPr lang="en-US" dirty="0"/>
              <a:t>Parking fees inside the restriction zone doubled </a:t>
            </a:r>
          </a:p>
          <a:p>
            <a:pPr lvl="2"/>
            <a:r>
              <a:rPr lang="en-US" dirty="0"/>
              <a:t>Buses and bus frequency increased </a:t>
            </a:r>
          </a:p>
          <a:p>
            <a:pPr lvl="2"/>
            <a:r>
              <a:rPr lang="en-US" dirty="0"/>
              <a:t>HOV+4 lanes established </a:t>
            </a:r>
          </a:p>
          <a:p>
            <a:pPr lvl="2"/>
            <a:r>
              <a:rPr lang="en-US" dirty="0"/>
              <a:t>15,000 park-and-ride spaces were established outside the restriction zone</a:t>
            </a:r>
          </a:p>
        </p:txBody>
      </p:sp>
    </p:spTree>
    <p:extLst>
      <p:ext uri="{BB962C8B-B14F-4D97-AF65-F5344CB8AC3E}">
        <p14:creationId xmlns:p14="http://schemas.microsoft.com/office/powerpoint/2010/main" val="3549408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 </a:t>
            </a:r>
          </a:p>
          <a:p>
            <a:pPr lvl="1"/>
            <a:r>
              <a:rPr lang="en-US" b="0" dirty="0"/>
              <a:t>especially considering the current pandemic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 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 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</a:t>
            </a:r>
          </a:p>
          <a:p>
            <a:pPr lvl="1"/>
            <a:r>
              <a:rPr lang="en-US" dirty="0"/>
              <a:t>Due to high up-front fixed costs of laying fiber 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C23-D33A-415F-9F77-600A03A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Access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F1F5-CF53-49C6-B615-6104D7D5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endParaRPr lang="en-US" sz="3200" b="0" dirty="0"/>
          </a:p>
          <a:p>
            <a:r>
              <a:rPr lang="en-US" sz="2600" b="0" dirty="0"/>
              <a:t>2021 Infrastructure Bill</a:t>
            </a:r>
          </a:p>
          <a:p>
            <a:r>
              <a:rPr lang="en-US" sz="2600" b="0" dirty="0"/>
              <a:t>FCC Launched a $20 billion Rural Digital Opportunity Fund in February 2020</a:t>
            </a:r>
          </a:p>
          <a:p>
            <a:pPr lvl="1"/>
            <a:r>
              <a:rPr lang="en-US" dirty="0"/>
              <a:t>$6 million budget</a:t>
            </a:r>
          </a:p>
          <a:p>
            <a:pPr lvl="1"/>
            <a:r>
              <a:rPr lang="en-US" dirty="0"/>
              <a:t>Target census blocks that were without 25/3 Mbps broadband.</a:t>
            </a:r>
          </a:p>
          <a:p>
            <a:r>
              <a:rPr lang="en-US" sz="2600" b="0" dirty="0"/>
              <a:t>Taking matters into their own hands, cities and communities:</a:t>
            </a:r>
          </a:p>
          <a:p>
            <a:pPr lvl="1"/>
            <a:r>
              <a:rPr lang="en-US" dirty="0"/>
              <a:t>Building municipal infrastructure and cooperatives providing broadband </a:t>
            </a:r>
          </a:p>
          <a:p>
            <a:pPr lvl="1"/>
            <a:r>
              <a:rPr lang="en-US" dirty="0"/>
              <a:t>Despite legal barriers or bans on publicly owned networks in 19 states</a:t>
            </a:r>
          </a:p>
          <a:p>
            <a:pPr lvl="1"/>
            <a:r>
              <a:rPr lang="en-US" dirty="0"/>
              <a:t>850+ communities served by a municipal network or cooperative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Community-owned networks are less expensive and have more transparent pricing than private ISPs – Harvard Study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C50A-81FD-4EF5-B354-8AC3219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9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8788-5CBE-4F1E-B374-35E0450C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</a:t>
            </a:r>
            <a:r>
              <a:rPr lang="en-US" sz="3200" dirty="0"/>
              <a:t>nological Advancements of the Future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08BB-49D6-4CC6-ABDA-0545D610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Low Earth Orbit (LEO) satellite internet</a:t>
            </a:r>
          </a:p>
          <a:p>
            <a:pPr lvl="1"/>
            <a:r>
              <a:rPr lang="en-US" dirty="0"/>
              <a:t>On June 13, 2020 Elon Musk’s SpaceX launched 58 satellites into low earth orbit as part of the </a:t>
            </a:r>
            <a:r>
              <a:rPr lang="en-US" dirty="0" err="1"/>
              <a:t>Starlink</a:t>
            </a:r>
            <a:r>
              <a:rPr lang="en-US" dirty="0"/>
              <a:t> program.</a:t>
            </a:r>
          </a:p>
          <a:p>
            <a:pPr lvl="1"/>
            <a:r>
              <a:rPr lang="en-US" dirty="0"/>
              <a:t>Aims to provide low-latency (less lag) satellite internet.</a:t>
            </a:r>
          </a:p>
          <a:p>
            <a:pPr lvl="1"/>
            <a:r>
              <a:rPr lang="en-US" dirty="0"/>
              <a:t>Better internet coverage than traditional communications satellites.</a:t>
            </a:r>
          </a:p>
          <a:p>
            <a:pPr lvl="1"/>
            <a:r>
              <a:rPr lang="en-US" dirty="0"/>
              <a:t>Could potentially provide high quality internet to homes and businesses without access to cable, fiber, or reliable cellular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8C14-E5A8-46F3-9D7A-9050962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034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current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  <a:p>
            <a:r>
              <a:rPr lang="en-US" dirty="0"/>
              <a:t>Is now the time to borrow extensively?</a:t>
            </a:r>
          </a:p>
          <a:p>
            <a:pPr lvl="1"/>
            <a:r>
              <a:rPr lang="en-US" dirty="0"/>
              <a:t>Have just borrowed &gt; $4 Trillion.</a:t>
            </a:r>
          </a:p>
          <a:p>
            <a:pPr lvl="1"/>
            <a:r>
              <a:rPr lang="en-US" dirty="0"/>
              <a:t>Interest rates are very low.</a:t>
            </a:r>
          </a:p>
          <a:p>
            <a:r>
              <a:rPr lang="en-US" dirty="0"/>
              <a:t>Given the state of our infrastructure, the ROR can be very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52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E28-0F42-A24E-9FBB-32509625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Borrowing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EEFAEC2-A03A-4818-9268-1EBBC7BC9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978" y="1039058"/>
            <a:ext cx="7582044" cy="50855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F8E7-0D55-6540-84B0-0B55E9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16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0546E-C29B-487F-88A7-5CC7B61F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</a:t>
            </a:r>
            <a:r>
              <a:rPr lang="en-US" dirty="0"/>
              <a:t>bt Outlook is Troublesome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A5F987-B1AD-44D0-A504-BE58928FB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25563"/>
            <a:ext cx="5570702" cy="4567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CA9D-5C88-4259-9745-1BB2EEB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3BB429-87CA-4D8B-BFC2-31AEA93E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8" y="1325563"/>
            <a:ext cx="5570703" cy="44489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674410-80D0-4992-9197-B4759343D3AD}"/>
              </a:ext>
            </a:extLst>
          </p:cNvPr>
          <p:cNvSpPr txBox="1"/>
          <p:nvPr/>
        </p:nvSpPr>
        <p:spPr>
          <a:xfrm>
            <a:off x="8766022" y="6407879"/>
            <a:ext cx="2976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Source: Congressional Budget Office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30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Infrastructure in economic models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Policy options to fund infrastructure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672388"/>
          </a:xfrm>
        </p:spPr>
        <p:txBody>
          <a:bodyPr>
            <a:normAutofit/>
          </a:bodyPr>
          <a:lstStyle/>
          <a:p>
            <a:r>
              <a:rPr lang="en-US" sz="2400" dirty="0"/>
              <a:t>Infrastructure investment is important</a:t>
            </a:r>
          </a:p>
          <a:p>
            <a:r>
              <a:rPr lang="en-US" sz="2400" dirty="0"/>
              <a:t>Current state of US infrastructure – leaves a lot to be desired</a:t>
            </a:r>
          </a:p>
          <a:p>
            <a:r>
              <a:rPr lang="en-US" sz="2400" dirty="0"/>
              <a:t>Public infrastructure investment can play a vital role in long run growth 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short-term stimulus</a:t>
            </a:r>
          </a:p>
          <a:p>
            <a:r>
              <a:rPr lang="en-US" sz="2400" dirty="0"/>
              <a:t>Private sector involvement via the market </a:t>
            </a:r>
            <a:r>
              <a:rPr lang="en-US" sz="2400"/>
              <a:t>process can </a:t>
            </a:r>
            <a:r>
              <a:rPr lang="en-US" sz="2400" dirty="0"/>
              <a:t>promote innovation and efficiency </a:t>
            </a:r>
          </a:p>
          <a:p>
            <a:r>
              <a:rPr lang="en-US" sz="2400" dirty="0"/>
              <a:t>Local access issues may sometimes be better resolved locally than federally</a:t>
            </a:r>
          </a:p>
          <a:p>
            <a:pPr lvl="1"/>
            <a:r>
              <a:rPr lang="en-US" sz="2200" dirty="0"/>
              <a:t>Reforms needed to make the process less cumbersome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8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o,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0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 (&amp;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services.</a:t>
            </a:r>
          </a:p>
          <a:p>
            <a:pPr lvl="1"/>
            <a:r>
              <a:rPr lang="en-US" dirty="0"/>
              <a:t>Electricity, water, broadband (?).</a:t>
            </a:r>
          </a:p>
          <a:p>
            <a:r>
              <a:rPr lang="en-US" dirty="0"/>
              <a:t>Improve the performance of the economy.</a:t>
            </a:r>
          </a:p>
          <a:p>
            <a:pPr lvl="1"/>
            <a:r>
              <a:rPr lang="en-US" dirty="0"/>
              <a:t>Roads, bridges, airports, seaports…..</a:t>
            </a:r>
          </a:p>
          <a:p>
            <a:pPr lvl="1"/>
            <a:r>
              <a:rPr lang="en-US" dirty="0"/>
              <a:t>General R&amp;D?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Make people’s lives better.</a:t>
            </a:r>
          </a:p>
          <a:p>
            <a:pPr lvl="1"/>
            <a:r>
              <a:rPr lang="en-US" dirty="0"/>
              <a:t>Roads, bridges, airports…</a:t>
            </a:r>
          </a:p>
          <a:p>
            <a:pPr lvl="1"/>
            <a:r>
              <a:rPr lang="en-US" dirty="0"/>
              <a:t>Protection from natural disaster</a:t>
            </a:r>
          </a:p>
          <a:p>
            <a:pPr lvl="1"/>
            <a:r>
              <a:rPr lang="en-US" dirty="0"/>
              <a:t>Child care,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362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42955</TotalTime>
  <Words>3973</Words>
  <Application>Microsoft Macintosh PowerPoint</Application>
  <PresentationFormat>Widescreen</PresentationFormat>
  <Paragraphs>679</Paragraphs>
  <Slides>72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Courier New</vt:lpstr>
      <vt:lpstr>Helvetica Neue</vt:lpstr>
      <vt:lpstr>source_sans_proregular</vt:lpstr>
      <vt:lpstr>Wingdings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What is a Useful Definition of Infrastructure?</vt:lpstr>
      <vt:lpstr>Different Kinds of Infrastructure (&amp; Examples)</vt:lpstr>
      <vt:lpstr>Another Categorization</vt:lpstr>
      <vt:lpstr>Infrastructure – Is it:</vt:lpstr>
      <vt:lpstr>What is Infrastructure? – A Recap</vt:lpstr>
      <vt:lpstr>Categories of Physical Infrastructure</vt:lpstr>
      <vt:lpstr>Current State of Infrastructure in the US</vt:lpstr>
      <vt:lpstr>Current State of Transportation Infrastructure</vt:lpstr>
      <vt:lpstr>But it is Getting Better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How Do We Compare?</vt:lpstr>
      <vt:lpstr>The 2021 Infrastructure Package</vt:lpstr>
      <vt:lpstr>What is in it?</vt:lpstr>
      <vt:lpstr> How is it paid for?</vt:lpstr>
      <vt:lpstr>What is missing?</vt:lpstr>
      <vt:lpstr>Infrastructure Benefits</vt:lpstr>
      <vt:lpstr>Infrastructure in economic models</vt:lpstr>
      <vt:lpstr>Why Should we Invest in Infrastructure?</vt:lpstr>
      <vt:lpstr>Why Should we Invest in Infrastructure?</vt:lpstr>
      <vt:lpstr>Case for Spending More on Infrastructure Maintenance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Spending</vt:lpstr>
      <vt:lpstr>Empirical Evidence on Effect of Gov’t Investment</vt:lpstr>
      <vt:lpstr>A CBO study on effects of Gov’t Spending on Infrastructure on Real GDP</vt:lpstr>
      <vt:lpstr>Infrastructure Investment in the US</vt:lpstr>
      <vt:lpstr>Government Spending on Infrastructure, 2017</vt:lpstr>
      <vt:lpstr>Spending on Infrastructure as Share of GDP</vt:lpstr>
      <vt:lpstr> Infrastructure Spending by Levels of Government</vt:lpstr>
      <vt:lpstr>Infrastructure Spending by Category</vt:lpstr>
      <vt:lpstr>Spending by Category and Level of Gov’t</vt:lpstr>
      <vt:lpstr>Federal vs. State and Local Gov’t Roles in  Infrastructure Investment</vt:lpstr>
      <vt:lpstr>Federal Support for State and Local Infrastructure</vt:lpstr>
      <vt:lpstr>Funding vs. Financing Infrastructure Investment</vt:lpstr>
      <vt:lpstr>Sources of Federal Infrastructure Financing</vt:lpstr>
      <vt:lpstr>Federal Financing of State and Local Infrastructure</vt:lpstr>
      <vt:lpstr> Federal Cost per Dollar of Financed Infrastructure</vt:lpstr>
      <vt:lpstr>Factors Affecting the Federal Cost Per Dollar</vt:lpstr>
      <vt:lpstr>Fiscal Substitution of Federal Infrastructure Investment</vt:lpstr>
      <vt:lpstr>What About Private Sector Investment?</vt:lpstr>
      <vt:lpstr>What Is a Public-Private Partnership?</vt:lpstr>
      <vt:lpstr>Types of PPP contracts</vt:lpstr>
      <vt:lpstr>Few Public-Private Partnerships in the US</vt:lpstr>
      <vt:lpstr>Few Public-Private Partnerships in the US</vt:lpstr>
      <vt:lpstr> An Alternative Financing Tool – User Fees</vt:lpstr>
      <vt:lpstr> An Alternative Financing Tool – User Fees</vt:lpstr>
      <vt:lpstr>Another Aspect of Infrastructure – Broadband</vt:lpstr>
      <vt:lpstr> Broadband Access</vt:lpstr>
      <vt:lpstr>Solutions to the Access Problem</vt:lpstr>
      <vt:lpstr>Technological Advancements of the Future to the Rescue?</vt:lpstr>
      <vt:lpstr>Enormous Economic Benefits to Access</vt:lpstr>
      <vt:lpstr>Pace of Investment</vt:lpstr>
      <vt:lpstr>Too Much, Too Soon? Too Little, Too Late?</vt:lpstr>
      <vt:lpstr>COVID Borrowing</vt:lpstr>
      <vt:lpstr> Debt Outlook is Troublesome</vt:lpstr>
      <vt:lpstr> 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406</cp:revision>
  <dcterms:created xsi:type="dcterms:W3CDTF">2017-05-03T22:30:38Z</dcterms:created>
  <dcterms:modified xsi:type="dcterms:W3CDTF">2022-01-31T17:30:56Z</dcterms:modified>
</cp:coreProperties>
</file>