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0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1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42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43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1.xml" ContentType="application/vnd.openxmlformats-officedocument.drawingml.chartshapes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73"/>
  </p:notesMasterIdLst>
  <p:sldIdLst>
    <p:sldId id="1026" r:id="rId2"/>
    <p:sldId id="4124" r:id="rId3"/>
    <p:sldId id="4094" r:id="rId4"/>
    <p:sldId id="4091" r:id="rId5"/>
    <p:sldId id="256" r:id="rId6"/>
    <p:sldId id="4058" r:id="rId7"/>
    <p:sldId id="327" r:id="rId8"/>
    <p:sldId id="258" r:id="rId9"/>
    <p:sldId id="1139" r:id="rId10"/>
    <p:sldId id="1135" r:id="rId11"/>
    <p:sldId id="1138" r:id="rId12"/>
    <p:sldId id="1131" r:id="rId13"/>
    <p:sldId id="1090" r:id="rId14"/>
    <p:sldId id="1089" r:id="rId15"/>
    <p:sldId id="1093" r:id="rId16"/>
    <p:sldId id="1115" r:id="rId17"/>
    <p:sldId id="1150" r:id="rId18"/>
    <p:sldId id="1116" r:id="rId19"/>
    <p:sldId id="1099" r:id="rId20"/>
    <p:sldId id="1100" r:id="rId21"/>
    <p:sldId id="1097" r:id="rId22"/>
    <p:sldId id="1104" r:id="rId23"/>
    <p:sldId id="1105" r:id="rId24"/>
    <p:sldId id="1106" r:id="rId25"/>
    <p:sldId id="1152" r:id="rId26"/>
    <p:sldId id="1132" r:id="rId27"/>
    <p:sldId id="1133" r:id="rId28"/>
    <p:sldId id="1134" r:id="rId29"/>
    <p:sldId id="1140" r:id="rId30"/>
    <p:sldId id="1119" r:id="rId31"/>
    <p:sldId id="1120" r:id="rId32"/>
    <p:sldId id="276" r:id="rId33"/>
    <p:sldId id="260" r:id="rId34"/>
    <p:sldId id="1117" r:id="rId35"/>
    <p:sldId id="1123" r:id="rId36"/>
    <p:sldId id="1109" r:id="rId37"/>
    <p:sldId id="1124" r:id="rId38"/>
    <p:sldId id="1125" r:id="rId39"/>
    <p:sldId id="1126" r:id="rId40"/>
    <p:sldId id="1153" r:id="rId41"/>
    <p:sldId id="259" r:id="rId42"/>
    <p:sldId id="261" r:id="rId43"/>
    <p:sldId id="262" r:id="rId44"/>
    <p:sldId id="1154" r:id="rId45"/>
    <p:sldId id="263" r:id="rId46"/>
    <p:sldId id="265" r:id="rId47"/>
    <p:sldId id="266" r:id="rId48"/>
    <p:sldId id="272" r:id="rId49"/>
    <p:sldId id="273" r:id="rId50"/>
    <p:sldId id="269" r:id="rId51"/>
    <p:sldId id="267" r:id="rId52"/>
    <p:sldId id="1092" r:id="rId53"/>
    <p:sldId id="274" r:id="rId54"/>
    <p:sldId id="275" r:id="rId55"/>
    <p:sldId id="1108" r:id="rId56"/>
    <p:sldId id="278" r:id="rId57"/>
    <p:sldId id="1127" r:id="rId58"/>
    <p:sldId id="1128" r:id="rId59"/>
    <p:sldId id="277" r:id="rId60"/>
    <p:sldId id="1110" r:id="rId61"/>
    <p:sldId id="1111" r:id="rId62"/>
    <p:sldId id="1112" r:id="rId63"/>
    <p:sldId id="1113" r:id="rId64"/>
    <p:sldId id="1114" r:id="rId65"/>
    <p:sldId id="1137" r:id="rId66"/>
    <p:sldId id="1155" r:id="rId67"/>
    <p:sldId id="1156" r:id="rId68"/>
    <p:sldId id="1142" r:id="rId69"/>
    <p:sldId id="1157" r:id="rId70"/>
    <p:sldId id="1129" r:id="rId71"/>
    <p:sldId id="4129" r:id="rId7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7" initials="W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4C88"/>
    <a:srgbClr val="2B414D"/>
    <a:srgbClr val="FAF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636" autoAdjust="0"/>
    <p:restoredTop sz="63810" autoAdjust="0"/>
  </p:normalViewPr>
  <p:slideViewPr>
    <p:cSldViewPr snapToGrid="0" snapToObjects="1">
      <p:cViewPr varScale="1">
        <p:scale>
          <a:sx n="79" d="100"/>
          <a:sy n="79" d="100"/>
        </p:scale>
        <p:origin x="1888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63" d="100"/>
          <a:sy n="63" d="100"/>
        </p:scale>
        <p:origin x="148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commentAuthors" Target="commentAuthor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llika%20Garg\Downloads\54539-Data_Underlying_Figures_0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llika%20Garg\Downloads\54539-Data_Underlying_Figures_0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llika%20Garg\Downloads\54539-Data_Underlying_Figures_0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llika%20Garg\Downloads\54539-Data_Underlying_Figures_0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llika%20Garg\Dropbox\NEED\Infrastructure\54539-Data_Underlying_Figures_0.xlsx" TargetMode="Externa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1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llika%20Garg\Dropbox\NEED\Infrastructure\54539-Data_Underlying_Figures_0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'Exhibit 1'!$B$30:$B$36</c:f>
              <c:strCache>
                <c:ptCount val="7"/>
                <c:pt idx="0">
                  <c:v>Highways</c:v>
                </c:pt>
                <c:pt idx="1">
                  <c:v>Water Utilities</c:v>
                </c:pt>
                <c:pt idx="2">
                  <c:v>Mass Transit</c:v>
                </c:pt>
                <c:pt idx="3">
                  <c:v>Aviation</c:v>
                </c:pt>
                <c:pt idx="4">
                  <c:v>Water Resources</c:v>
                </c:pt>
                <c:pt idx="5">
                  <c:v>Water Transportation</c:v>
                </c:pt>
                <c:pt idx="6">
                  <c:v>Rail</c:v>
                </c:pt>
              </c:strCache>
            </c:strRef>
          </c:cat>
          <c:val>
            <c:numRef>
              <c:f>'Exhibit 1'!$C$30:$C$36</c:f>
              <c:numCache>
                <c:formatCode>0</c:formatCode>
                <c:ptCount val="7"/>
                <c:pt idx="0">
                  <c:v>176.90299999999999</c:v>
                </c:pt>
                <c:pt idx="1">
                  <c:v>113.03400000000001</c:v>
                </c:pt>
                <c:pt idx="2">
                  <c:v>69.92</c:v>
                </c:pt>
                <c:pt idx="3">
                  <c:v>37.085000000000001</c:v>
                </c:pt>
                <c:pt idx="4">
                  <c:v>28.69</c:v>
                </c:pt>
                <c:pt idx="5">
                  <c:v>10.199</c:v>
                </c:pt>
                <c:pt idx="6">
                  <c:v>4.673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9C-46C4-B6F3-3BD8D3B810B9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1812738735"/>
        <c:axId val="1733269423"/>
      </c:barChart>
      <c:catAx>
        <c:axId val="18127387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33269423"/>
        <c:crosses val="autoZero"/>
        <c:auto val="1"/>
        <c:lblAlgn val="ctr"/>
        <c:lblOffset val="100"/>
        <c:noMultiLvlLbl val="0"/>
      </c:catAx>
      <c:valAx>
        <c:axId val="1733269423"/>
        <c:scaling>
          <c:orientation val="minMax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0" dirty="0"/>
                  <a:t>Billions of 2017 Dollars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crossAx val="18127387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'Exhibit 3'!$B$10</c:f>
              <c:strCache>
                <c:ptCount val="1"/>
                <c:pt idx="0">
                  <c:v>Share of GDP (Percent)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numRef>
              <c:f>'Exhibit 3'!$A$11:$A$72</c:f>
              <c:numCache>
                <c:formatCode>General</c:formatCode>
                <c:ptCount val="62"/>
                <c:pt idx="0">
                  <c:v>1956</c:v>
                </c:pt>
                <c:pt idx="1">
                  <c:v>1957</c:v>
                </c:pt>
                <c:pt idx="2">
                  <c:v>1958</c:v>
                </c:pt>
                <c:pt idx="3">
                  <c:v>1959</c:v>
                </c:pt>
                <c:pt idx="4">
                  <c:v>1960</c:v>
                </c:pt>
                <c:pt idx="5">
                  <c:v>1961</c:v>
                </c:pt>
                <c:pt idx="6">
                  <c:v>1962</c:v>
                </c:pt>
                <c:pt idx="7">
                  <c:v>1963</c:v>
                </c:pt>
                <c:pt idx="8">
                  <c:v>1964</c:v>
                </c:pt>
                <c:pt idx="9">
                  <c:v>1965</c:v>
                </c:pt>
                <c:pt idx="10">
                  <c:v>1966</c:v>
                </c:pt>
                <c:pt idx="11">
                  <c:v>1967</c:v>
                </c:pt>
                <c:pt idx="12">
                  <c:v>1968</c:v>
                </c:pt>
                <c:pt idx="13">
                  <c:v>1969</c:v>
                </c:pt>
                <c:pt idx="14">
                  <c:v>1970</c:v>
                </c:pt>
                <c:pt idx="15">
                  <c:v>1971</c:v>
                </c:pt>
                <c:pt idx="16">
                  <c:v>1972</c:v>
                </c:pt>
                <c:pt idx="17">
                  <c:v>1973</c:v>
                </c:pt>
                <c:pt idx="18">
                  <c:v>1974</c:v>
                </c:pt>
                <c:pt idx="19">
                  <c:v>1975</c:v>
                </c:pt>
                <c:pt idx="20">
                  <c:v>1976</c:v>
                </c:pt>
                <c:pt idx="21">
                  <c:v>1977</c:v>
                </c:pt>
                <c:pt idx="22">
                  <c:v>1978</c:v>
                </c:pt>
                <c:pt idx="23">
                  <c:v>1979</c:v>
                </c:pt>
                <c:pt idx="24">
                  <c:v>1980</c:v>
                </c:pt>
                <c:pt idx="25">
                  <c:v>1981</c:v>
                </c:pt>
                <c:pt idx="26">
                  <c:v>1982</c:v>
                </c:pt>
                <c:pt idx="27">
                  <c:v>1983</c:v>
                </c:pt>
                <c:pt idx="28">
                  <c:v>1984</c:v>
                </c:pt>
                <c:pt idx="29">
                  <c:v>1985</c:v>
                </c:pt>
                <c:pt idx="30">
                  <c:v>1986</c:v>
                </c:pt>
                <c:pt idx="31">
                  <c:v>1987</c:v>
                </c:pt>
                <c:pt idx="32">
                  <c:v>1988</c:v>
                </c:pt>
                <c:pt idx="33">
                  <c:v>1989</c:v>
                </c:pt>
                <c:pt idx="34">
                  <c:v>1990</c:v>
                </c:pt>
                <c:pt idx="35">
                  <c:v>1991</c:v>
                </c:pt>
                <c:pt idx="36">
                  <c:v>1992</c:v>
                </c:pt>
                <c:pt idx="37">
                  <c:v>1993</c:v>
                </c:pt>
                <c:pt idx="38">
                  <c:v>1994</c:v>
                </c:pt>
                <c:pt idx="39">
                  <c:v>1995</c:v>
                </c:pt>
                <c:pt idx="40">
                  <c:v>1996</c:v>
                </c:pt>
                <c:pt idx="41">
                  <c:v>1997</c:v>
                </c:pt>
                <c:pt idx="42">
                  <c:v>1998</c:v>
                </c:pt>
                <c:pt idx="43">
                  <c:v>1999</c:v>
                </c:pt>
                <c:pt idx="44">
                  <c:v>2000</c:v>
                </c:pt>
                <c:pt idx="45">
                  <c:v>2001</c:v>
                </c:pt>
                <c:pt idx="46">
                  <c:v>2002</c:v>
                </c:pt>
                <c:pt idx="47">
                  <c:v>2003</c:v>
                </c:pt>
                <c:pt idx="48">
                  <c:v>2004</c:v>
                </c:pt>
                <c:pt idx="49">
                  <c:v>2005</c:v>
                </c:pt>
                <c:pt idx="50">
                  <c:v>2006</c:v>
                </c:pt>
                <c:pt idx="51">
                  <c:v>2007</c:v>
                </c:pt>
                <c:pt idx="52">
                  <c:v>2008</c:v>
                </c:pt>
                <c:pt idx="53">
                  <c:v>2009</c:v>
                </c:pt>
                <c:pt idx="54">
                  <c:v>2010</c:v>
                </c:pt>
                <c:pt idx="55">
                  <c:v>2011</c:v>
                </c:pt>
                <c:pt idx="56">
                  <c:v>2012</c:v>
                </c:pt>
                <c:pt idx="57">
                  <c:v>2013</c:v>
                </c:pt>
                <c:pt idx="58">
                  <c:v>2014</c:v>
                </c:pt>
                <c:pt idx="59">
                  <c:v>2015</c:v>
                </c:pt>
                <c:pt idx="60">
                  <c:v>2016</c:v>
                </c:pt>
                <c:pt idx="61">
                  <c:v>2017</c:v>
                </c:pt>
              </c:numCache>
            </c:numRef>
          </c:cat>
          <c:val>
            <c:numRef>
              <c:f>'Exhibit 3'!$B$11:$B$72</c:f>
              <c:numCache>
                <c:formatCode>#,##0.00</c:formatCode>
                <c:ptCount val="62"/>
                <c:pt idx="0">
                  <c:v>2.54</c:v>
                </c:pt>
                <c:pt idx="1">
                  <c:v>2.69</c:v>
                </c:pt>
                <c:pt idx="2">
                  <c:v>2.85</c:v>
                </c:pt>
                <c:pt idx="3">
                  <c:v>3.03</c:v>
                </c:pt>
                <c:pt idx="4">
                  <c:v>2.88</c:v>
                </c:pt>
                <c:pt idx="5">
                  <c:v>2.97</c:v>
                </c:pt>
                <c:pt idx="6">
                  <c:v>2.9</c:v>
                </c:pt>
                <c:pt idx="7">
                  <c:v>2.96</c:v>
                </c:pt>
                <c:pt idx="8">
                  <c:v>2.89</c:v>
                </c:pt>
                <c:pt idx="9">
                  <c:v>2.83</c:v>
                </c:pt>
                <c:pt idx="10">
                  <c:v>2.76</c:v>
                </c:pt>
                <c:pt idx="11">
                  <c:v>2.75</c:v>
                </c:pt>
                <c:pt idx="12">
                  <c:v>2.67</c:v>
                </c:pt>
                <c:pt idx="13">
                  <c:v>2.64</c:v>
                </c:pt>
                <c:pt idx="14">
                  <c:v>2.66</c:v>
                </c:pt>
                <c:pt idx="15">
                  <c:v>2.78</c:v>
                </c:pt>
                <c:pt idx="16">
                  <c:v>2.75</c:v>
                </c:pt>
                <c:pt idx="17">
                  <c:v>2.58</c:v>
                </c:pt>
                <c:pt idx="18">
                  <c:v>2.54</c:v>
                </c:pt>
                <c:pt idx="19">
                  <c:v>2.77</c:v>
                </c:pt>
                <c:pt idx="20">
                  <c:v>2.7</c:v>
                </c:pt>
                <c:pt idx="21">
                  <c:v>2.6</c:v>
                </c:pt>
                <c:pt idx="22">
                  <c:v>2.5</c:v>
                </c:pt>
                <c:pt idx="23">
                  <c:v>2.59</c:v>
                </c:pt>
                <c:pt idx="24">
                  <c:v>2.72</c:v>
                </c:pt>
                <c:pt idx="25">
                  <c:v>2.66</c:v>
                </c:pt>
                <c:pt idx="26">
                  <c:v>2.5299999999999998</c:v>
                </c:pt>
                <c:pt idx="27">
                  <c:v>2.4900000000000002</c:v>
                </c:pt>
                <c:pt idx="28">
                  <c:v>2.4</c:v>
                </c:pt>
                <c:pt idx="29">
                  <c:v>2.4300000000000002</c:v>
                </c:pt>
                <c:pt idx="30">
                  <c:v>2.4900000000000002</c:v>
                </c:pt>
                <c:pt idx="31">
                  <c:v>2.52</c:v>
                </c:pt>
                <c:pt idx="32">
                  <c:v>2.5</c:v>
                </c:pt>
                <c:pt idx="33">
                  <c:v>2.46</c:v>
                </c:pt>
                <c:pt idx="34">
                  <c:v>2.4700000000000002</c:v>
                </c:pt>
                <c:pt idx="35">
                  <c:v>2.5299999999999998</c:v>
                </c:pt>
                <c:pt idx="36">
                  <c:v>2.5099999999999998</c:v>
                </c:pt>
                <c:pt idx="37">
                  <c:v>2.4700000000000002</c:v>
                </c:pt>
                <c:pt idx="38">
                  <c:v>2.48</c:v>
                </c:pt>
                <c:pt idx="39">
                  <c:v>2.4700000000000002</c:v>
                </c:pt>
                <c:pt idx="40">
                  <c:v>2.42</c:v>
                </c:pt>
                <c:pt idx="41">
                  <c:v>2.39</c:v>
                </c:pt>
                <c:pt idx="42">
                  <c:v>2.36</c:v>
                </c:pt>
                <c:pt idx="43">
                  <c:v>2.37</c:v>
                </c:pt>
                <c:pt idx="44">
                  <c:v>2.38</c:v>
                </c:pt>
                <c:pt idx="45">
                  <c:v>2.48</c:v>
                </c:pt>
                <c:pt idx="46">
                  <c:v>2.5499999999999998</c:v>
                </c:pt>
                <c:pt idx="47">
                  <c:v>2.5499999999999998</c:v>
                </c:pt>
                <c:pt idx="48">
                  <c:v>2.4500000000000002</c:v>
                </c:pt>
                <c:pt idx="49">
                  <c:v>2.4</c:v>
                </c:pt>
                <c:pt idx="50">
                  <c:v>2.41</c:v>
                </c:pt>
                <c:pt idx="51">
                  <c:v>2.4500000000000002</c:v>
                </c:pt>
                <c:pt idx="52">
                  <c:v>2.54</c:v>
                </c:pt>
                <c:pt idx="53">
                  <c:v>2.69</c:v>
                </c:pt>
                <c:pt idx="54">
                  <c:v>2.68</c:v>
                </c:pt>
                <c:pt idx="55">
                  <c:v>2.58</c:v>
                </c:pt>
                <c:pt idx="56">
                  <c:v>2.5099999999999998</c:v>
                </c:pt>
                <c:pt idx="57">
                  <c:v>2.4300000000000002</c:v>
                </c:pt>
                <c:pt idx="58">
                  <c:v>2.42</c:v>
                </c:pt>
                <c:pt idx="59">
                  <c:v>2.41</c:v>
                </c:pt>
                <c:pt idx="60">
                  <c:v>2.36</c:v>
                </c:pt>
                <c:pt idx="61">
                  <c:v>2.2799999999999998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CF4-4949-8777-AE55A2C8EA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833919"/>
        <c:axId val="1807104687"/>
      </c:lineChart>
      <c:catAx>
        <c:axId val="138339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07104687"/>
        <c:crosses val="autoZero"/>
        <c:auto val="1"/>
        <c:lblAlgn val="ctr"/>
        <c:lblOffset val="100"/>
        <c:noMultiLvlLbl val="0"/>
      </c:catAx>
      <c:valAx>
        <c:axId val="1807104687"/>
        <c:scaling>
          <c:orientation val="minMax"/>
          <c:min val="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Percent of GDP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83391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cked"/>
        <c:varyColors val="0"/>
        <c:ser>
          <c:idx val="0"/>
          <c:order val="0"/>
          <c:tx>
            <c:strRef>
              <c:f>'Exhibit 7'!$B$10</c:f>
              <c:strCache>
                <c:ptCount val="1"/>
                <c:pt idx="0">
                  <c:v>Federal Government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cat>
            <c:numRef>
              <c:f>'Exhibit 7'!$A$11:$A$72</c:f>
              <c:numCache>
                <c:formatCode>General</c:formatCode>
                <c:ptCount val="62"/>
                <c:pt idx="0">
                  <c:v>1956</c:v>
                </c:pt>
                <c:pt idx="1">
                  <c:v>1957</c:v>
                </c:pt>
                <c:pt idx="2">
                  <c:v>1958</c:v>
                </c:pt>
                <c:pt idx="3">
                  <c:v>1959</c:v>
                </c:pt>
                <c:pt idx="4">
                  <c:v>1960</c:v>
                </c:pt>
                <c:pt idx="5">
                  <c:v>1961</c:v>
                </c:pt>
                <c:pt idx="6">
                  <c:v>1962</c:v>
                </c:pt>
                <c:pt idx="7">
                  <c:v>1963</c:v>
                </c:pt>
                <c:pt idx="8">
                  <c:v>1964</c:v>
                </c:pt>
                <c:pt idx="9">
                  <c:v>1965</c:v>
                </c:pt>
                <c:pt idx="10">
                  <c:v>1966</c:v>
                </c:pt>
                <c:pt idx="11">
                  <c:v>1967</c:v>
                </c:pt>
                <c:pt idx="12">
                  <c:v>1968</c:v>
                </c:pt>
                <c:pt idx="13">
                  <c:v>1969</c:v>
                </c:pt>
                <c:pt idx="14">
                  <c:v>1970</c:v>
                </c:pt>
                <c:pt idx="15">
                  <c:v>1971</c:v>
                </c:pt>
                <c:pt idx="16">
                  <c:v>1972</c:v>
                </c:pt>
                <c:pt idx="17">
                  <c:v>1973</c:v>
                </c:pt>
                <c:pt idx="18">
                  <c:v>1974</c:v>
                </c:pt>
                <c:pt idx="19">
                  <c:v>1975</c:v>
                </c:pt>
                <c:pt idx="20">
                  <c:v>1976</c:v>
                </c:pt>
                <c:pt idx="21">
                  <c:v>1977</c:v>
                </c:pt>
                <c:pt idx="22">
                  <c:v>1978</c:v>
                </c:pt>
                <c:pt idx="23">
                  <c:v>1979</c:v>
                </c:pt>
                <c:pt idx="24">
                  <c:v>1980</c:v>
                </c:pt>
                <c:pt idx="25">
                  <c:v>1981</c:v>
                </c:pt>
                <c:pt idx="26">
                  <c:v>1982</c:v>
                </c:pt>
                <c:pt idx="27">
                  <c:v>1983</c:v>
                </c:pt>
                <c:pt idx="28">
                  <c:v>1984</c:v>
                </c:pt>
                <c:pt idx="29">
                  <c:v>1985</c:v>
                </c:pt>
                <c:pt idx="30">
                  <c:v>1986</c:v>
                </c:pt>
                <c:pt idx="31">
                  <c:v>1987</c:v>
                </c:pt>
                <c:pt idx="32">
                  <c:v>1988</c:v>
                </c:pt>
                <c:pt idx="33">
                  <c:v>1989</c:v>
                </c:pt>
                <c:pt idx="34">
                  <c:v>1990</c:v>
                </c:pt>
                <c:pt idx="35">
                  <c:v>1991</c:v>
                </c:pt>
                <c:pt idx="36">
                  <c:v>1992</c:v>
                </c:pt>
                <c:pt idx="37">
                  <c:v>1993</c:v>
                </c:pt>
                <c:pt idx="38">
                  <c:v>1994</c:v>
                </c:pt>
                <c:pt idx="39">
                  <c:v>1995</c:v>
                </c:pt>
                <c:pt idx="40">
                  <c:v>1996</c:v>
                </c:pt>
                <c:pt idx="41">
                  <c:v>1997</c:v>
                </c:pt>
                <c:pt idx="42">
                  <c:v>1998</c:v>
                </c:pt>
                <c:pt idx="43">
                  <c:v>1999</c:v>
                </c:pt>
                <c:pt idx="44">
                  <c:v>2000</c:v>
                </c:pt>
                <c:pt idx="45">
                  <c:v>2001</c:v>
                </c:pt>
                <c:pt idx="46">
                  <c:v>2002</c:v>
                </c:pt>
                <c:pt idx="47">
                  <c:v>2003</c:v>
                </c:pt>
                <c:pt idx="48">
                  <c:v>2004</c:v>
                </c:pt>
                <c:pt idx="49">
                  <c:v>2005</c:v>
                </c:pt>
                <c:pt idx="50">
                  <c:v>2006</c:v>
                </c:pt>
                <c:pt idx="51">
                  <c:v>2007</c:v>
                </c:pt>
                <c:pt idx="52">
                  <c:v>2008</c:v>
                </c:pt>
                <c:pt idx="53">
                  <c:v>2009</c:v>
                </c:pt>
                <c:pt idx="54">
                  <c:v>2010</c:v>
                </c:pt>
                <c:pt idx="55">
                  <c:v>2011</c:v>
                </c:pt>
                <c:pt idx="56">
                  <c:v>2012</c:v>
                </c:pt>
                <c:pt idx="57">
                  <c:v>2013</c:v>
                </c:pt>
                <c:pt idx="58">
                  <c:v>2014</c:v>
                </c:pt>
                <c:pt idx="59">
                  <c:v>2015</c:v>
                </c:pt>
                <c:pt idx="60">
                  <c:v>2016</c:v>
                </c:pt>
                <c:pt idx="61">
                  <c:v>2017</c:v>
                </c:pt>
              </c:numCache>
            </c:numRef>
          </c:cat>
          <c:val>
            <c:numRef>
              <c:f>'Exhibit 7'!$B$11:$B$72</c:f>
              <c:numCache>
                <c:formatCode>#,##0.000</c:formatCode>
                <c:ptCount val="62"/>
                <c:pt idx="0">
                  <c:v>21.635000000000002</c:v>
                </c:pt>
                <c:pt idx="1">
                  <c:v>25.007999999999999</c:v>
                </c:pt>
                <c:pt idx="2">
                  <c:v>33.012999999999998</c:v>
                </c:pt>
                <c:pt idx="3">
                  <c:v>52.006999999999998</c:v>
                </c:pt>
                <c:pt idx="4">
                  <c:v>58.567999999999998</c:v>
                </c:pt>
                <c:pt idx="5">
                  <c:v>57.335999999999999</c:v>
                </c:pt>
                <c:pt idx="6">
                  <c:v>58.707999999999998</c:v>
                </c:pt>
                <c:pt idx="7">
                  <c:v>62.042000000000002</c:v>
                </c:pt>
                <c:pt idx="8">
                  <c:v>69.125</c:v>
                </c:pt>
                <c:pt idx="9">
                  <c:v>73.287999999999997</c:v>
                </c:pt>
                <c:pt idx="10">
                  <c:v>71.427999999999997</c:v>
                </c:pt>
                <c:pt idx="11">
                  <c:v>70.471000000000004</c:v>
                </c:pt>
                <c:pt idx="12">
                  <c:v>70.484999999999999</c:v>
                </c:pt>
                <c:pt idx="13">
                  <c:v>67.873999999999995</c:v>
                </c:pt>
                <c:pt idx="14">
                  <c:v>65.097999999999999</c:v>
                </c:pt>
                <c:pt idx="15">
                  <c:v>70.007000000000005</c:v>
                </c:pt>
                <c:pt idx="16">
                  <c:v>69.203000000000003</c:v>
                </c:pt>
                <c:pt idx="17">
                  <c:v>70.682000000000002</c:v>
                </c:pt>
                <c:pt idx="18">
                  <c:v>66.137</c:v>
                </c:pt>
                <c:pt idx="19">
                  <c:v>69.546000000000006</c:v>
                </c:pt>
                <c:pt idx="20">
                  <c:v>84.605000000000004</c:v>
                </c:pt>
                <c:pt idx="21">
                  <c:v>94.21</c:v>
                </c:pt>
                <c:pt idx="22">
                  <c:v>93.741</c:v>
                </c:pt>
                <c:pt idx="23">
                  <c:v>100.846</c:v>
                </c:pt>
                <c:pt idx="24">
                  <c:v>108.33</c:v>
                </c:pt>
                <c:pt idx="25">
                  <c:v>99.527000000000001</c:v>
                </c:pt>
                <c:pt idx="26">
                  <c:v>82.311000000000007</c:v>
                </c:pt>
                <c:pt idx="27">
                  <c:v>79.730999999999995</c:v>
                </c:pt>
                <c:pt idx="28">
                  <c:v>86.760999999999996</c:v>
                </c:pt>
                <c:pt idx="29">
                  <c:v>93.546000000000006</c:v>
                </c:pt>
                <c:pt idx="30">
                  <c:v>95.971000000000004</c:v>
                </c:pt>
                <c:pt idx="31">
                  <c:v>84.95</c:v>
                </c:pt>
                <c:pt idx="32">
                  <c:v>87.191000000000003</c:v>
                </c:pt>
                <c:pt idx="33">
                  <c:v>86.376000000000005</c:v>
                </c:pt>
                <c:pt idx="34">
                  <c:v>88.828000000000003</c:v>
                </c:pt>
                <c:pt idx="35">
                  <c:v>89.863</c:v>
                </c:pt>
                <c:pt idx="36">
                  <c:v>94.718000000000004</c:v>
                </c:pt>
                <c:pt idx="37">
                  <c:v>96.738</c:v>
                </c:pt>
                <c:pt idx="38">
                  <c:v>101.72499999999999</c:v>
                </c:pt>
                <c:pt idx="39">
                  <c:v>101.474</c:v>
                </c:pt>
                <c:pt idx="40">
                  <c:v>97.864000000000004</c:v>
                </c:pt>
                <c:pt idx="41">
                  <c:v>96.509</c:v>
                </c:pt>
                <c:pt idx="42">
                  <c:v>98.349000000000004</c:v>
                </c:pt>
                <c:pt idx="43">
                  <c:v>102.505</c:v>
                </c:pt>
                <c:pt idx="44">
                  <c:v>106.804</c:v>
                </c:pt>
                <c:pt idx="45">
                  <c:v>120.226</c:v>
                </c:pt>
                <c:pt idx="46">
                  <c:v>126.64</c:v>
                </c:pt>
                <c:pt idx="47">
                  <c:v>122.7</c:v>
                </c:pt>
                <c:pt idx="48">
                  <c:v>115.985</c:v>
                </c:pt>
                <c:pt idx="49">
                  <c:v>111.93600000000001</c:v>
                </c:pt>
                <c:pt idx="50">
                  <c:v>108.46899999999999</c:v>
                </c:pt>
                <c:pt idx="51">
                  <c:v>101.09399999999999</c:v>
                </c:pt>
                <c:pt idx="52">
                  <c:v>99.188999999999993</c:v>
                </c:pt>
                <c:pt idx="53">
                  <c:v>103.639</c:v>
                </c:pt>
                <c:pt idx="54">
                  <c:v>116.922</c:v>
                </c:pt>
                <c:pt idx="55">
                  <c:v>111.88</c:v>
                </c:pt>
                <c:pt idx="56">
                  <c:v>106.812</c:v>
                </c:pt>
                <c:pt idx="57">
                  <c:v>100.735</c:v>
                </c:pt>
                <c:pt idx="58">
                  <c:v>99.769000000000005</c:v>
                </c:pt>
                <c:pt idx="59">
                  <c:v>97.427999999999997</c:v>
                </c:pt>
                <c:pt idx="60">
                  <c:v>98.959000000000003</c:v>
                </c:pt>
                <c:pt idx="61">
                  <c:v>98.393000000000001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88-42EC-B296-83AEFA931CCF}"/>
            </c:ext>
          </c:extLst>
        </c:ser>
        <c:ser>
          <c:idx val="1"/>
          <c:order val="1"/>
          <c:tx>
            <c:strRef>
              <c:f>'Exhibit 7'!$C$10</c:f>
              <c:strCache>
                <c:ptCount val="1"/>
                <c:pt idx="0">
                  <c:v>State and Local Governments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110000"/>
                    <a:satMod val="105000"/>
                    <a:tint val="67000"/>
                  </a:schemeClr>
                </a:gs>
                <a:gs pos="50000">
                  <a:schemeClr val="accent2">
                    <a:lumMod val="105000"/>
                    <a:satMod val="103000"/>
                    <a:tint val="73000"/>
                  </a:schemeClr>
                </a:gs>
                <a:gs pos="100000">
                  <a:schemeClr val="accent2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/>
          </c:spPr>
          <c:cat>
            <c:numRef>
              <c:f>'Exhibit 7'!$A$11:$A$72</c:f>
              <c:numCache>
                <c:formatCode>General</c:formatCode>
                <c:ptCount val="62"/>
                <c:pt idx="0">
                  <c:v>1956</c:v>
                </c:pt>
                <c:pt idx="1">
                  <c:v>1957</c:v>
                </c:pt>
                <c:pt idx="2">
                  <c:v>1958</c:v>
                </c:pt>
                <c:pt idx="3">
                  <c:v>1959</c:v>
                </c:pt>
                <c:pt idx="4">
                  <c:v>1960</c:v>
                </c:pt>
                <c:pt idx="5">
                  <c:v>1961</c:v>
                </c:pt>
                <c:pt idx="6">
                  <c:v>1962</c:v>
                </c:pt>
                <c:pt idx="7">
                  <c:v>1963</c:v>
                </c:pt>
                <c:pt idx="8">
                  <c:v>1964</c:v>
                </c:pt>
                <c:pt idx="9">
                  <c:v>1965</c:v>
                </c:pt>
                <c:pt idx="10">
                  <c:v>1966</c:v>
                </c:pt>
                <c:pt idx="11">
                  <c:v>1967</c:v>
                </c:pt>
                <c:pt idx="12">
                  <c:v>1968</c:v>
                </c:pt>
                <c:pt idx="13">
                  <c:v>1969</c:v>
                </c:pt>
                <c:pt idx="14">
                  <c:v>1970</c:v>
                </c:pt>
                <c:pt idx="15">
                  <c:v>1971</c:v>
                </c:pt>
                <c:pt idx="16">
                  <c:v>1972</c:v>
                </c:pt>
                <c:pt idx="17">
                  <c:v>1973</c:v>
                </c:pt>
                <c:pt idx="18">
                  <c:v>1974</c:v>
                </c:pt>
                <c:pt idx="19">
                  <c:v>1975</c:v>
                </c:pt>
                <c:pt idx="20">
                  <c:v>1976</c:v>
                </c:pt>
                <c:pt idx="21">
                  <c:v>1977</c:v>
                </c:pt>
                <c:pt idx="22">
                  <c:v>1978</c:v>
                </c:pt>
                <c:pt idx="23">
                  <c:v>1979</c:v>
                </c:pt>
                <c:pt idx="24">
                  <c:v>1980</c:v>
                </c:pt>
                <c:pt idx="25">
                  <c:v>1981</c:v>
                </c:pt>
                <c:pt idx="26">
                  <c:v>1982</c:v>
                </c:pt>
                <c:pt idx="27">
                  <c:v>1983</c:v>
                </c:pt>
                <c:pt idx="28">
                  <c:v>1984</c:v>
                </c:pt>
                <c:pt idx="29">
                  <c:v>1985</c:v>
                </c:pt>
                <c:pt idx="30">
                  <c:v>1986</c:v>
                </c:pt>
                <c:pt idx="31">
                  <c:v>1987</c:v>
                </c:pt>
                <c:pt idx="32">
                  <c:v>1988</c:v>
                </c:pt>
                <c:pt idx="33">
                  <c:v>1989</c:v>
                </c:pt>
                <c:pt idx="34">
                  <c:v>1990</c:v>
                </c:pt>
                <c:pt idx="35">
                  <c:v>1991</c:v>
                </c:pt>
                <c:pt idx="36">
                  <c:v>1992</c:v>
                </c:pt>
                <c:pt idx="37">
                  <c:v>1993</c:v>
                </c:pt>
                <c:pt idx="38">
                  <c:v>1994</c:v>
                </c:pt>
                <c:pt idx="39">
                  <c:v>1995</c:v>
                </c:pt>
                <c:pt idx="40">
                  <c:v>1996</c:v>
                </c:pt>
                <c:pt idx="41">
                  <c:v>1997</c:v>
                </c:pt>
                <c:pt idx="42">
                  <c:v>1998</c:v>
                </c:pt>
                <c:pt idx="43">
                  <c:v>1999</c:v>
                </c:pt>
                <c:pt idx="44">
                  <c:v>2000</c:v>
                </c:pt>
                <c:pt idx="45">
                  <c:v>2001</c:v>
                </c:pt>
                <c:pt idx="46">
                  <c:v>2002</c:v>
                </c:pt>
                <c:pt idx="47">
                  <c:v>2003</c:v>
                </c:pt>
                <c:pt idx="48">
                  <c:v>2004</c:v>
                </c:pt>
                <c:pt idx="49">
                  <c:v>2005</c:v>
                </c:pt>
                <c:pt idx="50">
                  <c:v>2006</c:v>
                </c:pt>
                <c:pt idx="51">
                  <c:v>2007</c:v>
                </c:pt>
                <c:pt idx="52">
                  <c:v>2008</c:v>
                </c:pt>
                <c:pt idx="53">
                  <c:v>2009</c:v>
                </c:pt>
                <c:pt idx="54">
                  <c:v>2010</c:v>
                </c:pt>
                <c:pt idx="55">
                  <c:v>2011</c:v>
                </c:pt>
                <c:pt idx="56">
                  <c:v>2012</c:v>
                </c:pt>
                <c:pt idx="57">
                  <c:v>2013</c:v>
                </c:pt>
                <c:pt idx="58">
                  <c:v>2014</c:v>
                </c:pt>
                <c:pt idx="59">
                  <c:v>2015</c:v>
                </c:pt>
                <c:pt idx="60">
                  <c:v>2016</c:v>
                </c:pt>
                <c:pt idx="61">
                  <c:v>2017</c:v>
                </c:pt>
              </c:numCache>
            </c:numRef>
          </c:cat>
          <c:val>
            <c:numRef>
              <c:f>'Exhibit 7'!$C$11:$C$72</c:f>
              <c:numCache>
                <c:formatCode>#,##0.000</c:formatCode>
                <c:ptCount val="62"/>
                <c:pt idx="0">
                  <c:v>127.55200000000001</c:v>
                </c:pt>
                <c:pt idx="1">
                  <c:v>132.977</c:v>
                </c:pt>
                <c:pt idx="2">
                  <c:v>135.61600000000001</c:v>
                </c:pt>
                <c:pt idx="3">
                  <c:v>138.149</c:v>
                </c:pt>
                <c:pt idx="4">
                  <c:v>132.53399999999999</c:v>
                </c:pt>
                <c:pt idx="5">
                  <c:v>144.14599999999999</c:v>
                </c:pt>
                <c:pt idx="6">
                  <c:v>146.40799999999999</c:v>
                </c:pt>
                <c:pt idx="7">
                  <c:v>154.02199999999999</c:v>
                </c:pt>
                <c:pt idx="8">
                  <c:v>152.173</c:v>
                </c:pt>
                <c:pt idx="9">
                  <c:v>154.58699999999999</c:v>
                </c:pt>
                <c:pt idx="10">
                  <c:v>160.09899999999999</c:v>
                </c:pt>
                <c:pt idx="11">
                  <c:v>166.02</c:v>
                </c:pt>
                <c:pt idx="12">
                  <c:v>165.953</c:v>
                </c:pt>
                <c:pt idx="13">
                  <c:v>171.2</c:v>
                </c:pt>
                <c:pt idx="14">
                  <c:v>169.286</c:v>
                </c:pt>
                <c:pt idx="15">
                  <c:v>173.02699999999999</c:v>
                </c:pt>
                <c:pt idx="16">
                  <c:v>178.779</c:v>
                </c:pt>
                <c:pt idx="17">
                  <c:v>169.066</c:v>
                </c:pt>
                <c:pt idx="18">
                  <c:v>157.41999999999999</c:v>
                </c:pt>
                <c:pt idx="19">
                  <c:v>166.464</c:v>
                </c:pt>
                <c:pt idx="20">
                  <c:v>160.04900000000001</c:v>
                </c:pt>
                <c:pt idx="21">
                  <c:v>158.09</c:v>
                </c:pt>
                <c:pt idx="22">
                  <c:v>168.19499999999999</c:v>
                </c:pt>
                <c:pt idx="23">
                  <c:v>182.643</c:v>
                </c:pt>
                <c:pt idx="24">
                  <c:v>184</c:v>
                </c:pt>
                <c:pt idx="25">
                  <c:v>183.14400000000001</c:v>
                </c:pt>
                <c:pt idx="26">
                  <c:v>183.12100000000001</c:v>
                </c:pt>
                <c:pt idx="27">
                  <c:v>191.797</c:v>
                </c:pt>
                <c:pt idx="28">
                  <c:v>197.72300000000001</c:v>
                </c:pt>
                <c:pt idx="29">
                  <c:v>211.084</c:v>
                </c:pt>
                <c:pt idx="30">
                  <c:v>225.19900000000001</c:v>
                </c:pt>
                <c:pt idx="31">
                  <c:v>245.53899999999999</c:v>
                </c:pt>
                <c:pt idx="32">
                  <c:v>254.80699999999999</c:v>
                </c:pt>
                <c:pt idx="33">
                  <c:v>263.07100000000003</c:v>
                </c:pt>
                <c:pt idx="34">
                  <c:v>268.99099999999999</c:v>
                </c:pt>
                <c:pt idx="35">
                  <c:v>277.649</c:v>
                </c:pt>
                <c:pt idx="36">
                  <c:v>280.05799999999999</c:v>
                </c:pt>
                <c:pt idx="37">
                  <c:v>282.21499999999997</c:v>
                </c:pt>
                <c:pt idx="38">
                  <c:v>292.44400000000002</c:v>
                </c:pt>
                <c:pt idx="39">
                  <c:v>298.399</c:v>
                </c:pt>
                <c:pt idx="40">
                  <c:v>301.37400000000002</c:v>
                </c:pt>
                <c:pt idx="41">
                  <c:v>309.15100000000001</c:v>
                </c:pt>
                <c:pt idx="42">
                  <c:v>316.28500000000003</c:v>
                </c:pt>
                <c:pt idx="43">
                  <c:v>325.44099999999997</c:v>
                </c:pt>
                <c:pt idx="44">
                  <c:v>331.39499999999998</c:v>
                </c:pt>
                <c:pt idx="45">
                  <c:v>336.77800000000002</c:v>
                </c:pt>
                <c:pt idx="46">
                  <c:v>347.44900000000001</c:v>
                </c:pt>
                <c:pt idx="47">
                  <c:v>358.07</c:v>
                </c:pt>
                <c:pt idx="48">
                  <c:v>353.24599999999998</c:v>
                </c:pt>
                <c:pt idx="49">
                  <c:v>344.32900000000001</c:v>
                </c:pt>
                <c:pt idx="50">
                  <c:v>344.983</c:v>
                </c:pt>
                <c:pt idx="51">
                  <c:v>349.286</c:v>
                </c:pt>
                <c:pt idx="52">
                  <c:v>349.71100000000001</c:v>
                </c:pt>
                <c:pt idx="53">
                  <c:v>360.77699999999999</c:v>
                </c:pt>
                <c:pt idx="54">
                  <c:v>348.17</c:v>
                </c:pt>
                <c:pt idx="55">
                  <c:v>335.399</c:v>
                </c:pt>
                <c:pt idx="56">
                  <c:v>330.89400000000001</c:v>
                </c:pt>
                <c:pt idx="57">
                  <c:v>326.97300000000001</c:v>
                </c:pt>
                <c:pt idx="58">
                  <c:v>333.315</c:v>
                </c:pt>
                <c:pt idx="59">
                  <c:v>349.63600000000002</c:v>
                </c:pt>
                <c:pt idx="60">
                  <c:v>349.35</c:v>
                </c:pt>
                <c:pt idx="61">
                  <c:v>342.11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188-42EC-B296-83AEFA931C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35456511"/>
        <c:axId val="1807133391"/>
      </c:areaChart>
      <c:catAx>
        <c:axId val="1735456511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07133391"/>
        <c:crosses val="autoZero"/>
        <c:auto val="1"/>
        <c:lblAlgn val="ctr"/>
        <c:lblOffset val="100"/>
        <c:noMultiLvlLbl val="0"/>
      </c:catAx>
      <c:valAx>
        <c:axId val="18071333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cap="all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Billions of 2017 Dollars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0" i="0" u="none" strike="noStrike" kern="1200" cap="all" baseline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35456511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cked"/>
        <c:varyColors val="0"/>
        <c:ser>
          <c:idx val="0"/>
          <c:order val="0"/>
          <c:tx>
            <c:strRef>
              <c:f>'Exhibit 5'!$B$9</c:f>
              <c:strCache>
                <c:ptCount val="1"/>
                <c:pt idx="0">
                  <c:v>Capital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cat>
            <c:numRef>
              <c:f>'Exhibit 5'!$A$10:$A$71</c:f>
              <c:numCache>
                <c:formatCode>General</c:formatCode>
                <c:ptCount val="62"/>
                <c:pt idx="0">
                  <c:v>1956</c:v>
                </c:pt>
                <c:pt idx="1">
                  <c:v>1957</c:v>
                </c:pt>
                <c:pt idx="2">
                  <c:v>1958</c:v>
                </c:pt>
                <c:pt idx="3">
                  <c:v>1959</c:v>
                </c:pt>
                <c:pt idx="4">
                  <c:v>1960</c:v>
                </c:pt>
                <c:pt idx="5">
                  <c:v>1961</c:v>
                </c:pt>
                <c:pt idx="6">
                  <c:v>1962</c:v>
                </c:pt>
                <c:pt idx="7">
                  <c:v>1963</c:v>
                </c:pt>
                <c:pt idx="8">
                  <c:v>1964</c:v>
                </c:pt>
                <c:pt idx="9">
                  <c:v>1965</c:v>
                </c:pt>
                <c:pt idx="10">
                  <c:v>1966</c:v>
                </c:pt>
                <c:pt idx="11">
                  <c:v>1967</c:v>
                </c:pt>
                <c:pt idx="12">
                  <c:v>1968</c:v>
                </c:pt>
                <c:pt idx="13">
                  <c:v>1969</c:v>
                </c:pt>
                <c:pt idx="14">
                  <c:v>1970</c:v>
                </c:pt>
                <c:pt idx="15">
                  <c:v>1971</c:v>
                </c:pt>
                <c:pt idx="16">
                  <c:v>1972</c:v>
                </c:pt>
                <c:pt idx="17">
                  <c:v>1973</c:v>
                </c:pt>
                <c:pt idx="18">
                  <c:v>1974</c:v>
                </c:pt>
                <c:pt idx="19">
                  <c:v>1975</c:v>
                </c:pt>
                <c:pt idx="20">
                  <c:v>1976</c:v>
                </c:pt>
                <c:pt idx="21">
                  <c:v>1977</c:v>
                </c:pt>
                <c:pt idx="22">
                  <c:v>1978</c:v>
                </c:pt>
                <c:pt idx="23">
                  <c:v>1979</c:v>
                </c:pt>
                <c:pt idx="24">
                  <c:v>1980</c:v>
                </c:pt>
                <c:pt idx="25">
                  <c:v>1981</c:v>
                </c:pt>
                <c:pt idx="26">
                  <c:v>1982</c:v>
                </c:pt>
                <c:pt idx="27">
                  <c:v>1983</c:v>
                </c:pt>
                <c:pt idx="28">
                  <c:v>1984</c:v>
                </c:pt>
                <c:pt idx="29">
                  <c:v>1985</c:v>
                </c:pt>
                <c:pt idx="30">
                  <c:v>1986</c:v>
                </c:pt>
                <c:pt idx="31">
                  <c:v>1987</c:v>
                </c:pt>
                <c:pt idx="32">
                  <c:v>1988</c:v>
                </c:pt>
                <c:pt idx="33">
                  <c:v>1989</c:v>
                </c:pt>
                <c:pt idx="34">
                  <c:v>1990</c:v>
                </c:pt>
                <c:pt idx="35">
                  <c:v>1991</c:v>
                </c:pt>
                <c:pt idx="36">
                  <c:v>1992</c:v>
                </c:pt>
                <c:pt idx="37">
                  <c:v>1993</c:v>
                </c:pt>
                <c:pt idx="38">
                  <c:v>1994</c:v>
                </c:pt>
                <c:pt idx="39">
                  <c:v>1995</c:v>
                </c:pt>
                <c:pt idx="40">
                  <c:v>1996</c:v>
                </c:pt>
                <c:pt idx="41">
                  <c:v>1997</c:v>
                </c:pt>
                <c:pt idx="42">
                  <c:v>1998</c:v>
                </c:pt>
                <c:pt idx="43">
                  <c:v>1999</c:v>
                </c:pt>
                <c:pt idx="44">
                  <c:v>2000</c:v>
                </c:pt>
                <c:pt idx="45">
                  <c:v>2001</c:v>
                </c:pt>
                <c:pt idx="46">
                  <c:v>2002</c:v>
                </c:pt>
                <c:pt idx="47">
                  <c:v>2003</c:v>
                </c:pt>
                <c:pt idx="48">
                  <c:v>2004</c:v>
                </c:pt>
                <c:pt idx="49">
                  <c:v>2005</c:v>
                </c:pt>
                <c:pt idx="50">
                  <c:v>2006</c:v>
                </c:pt>
                <c:pt idx="51">
                  <c:v>2007</c:v>
                </c:pt>
                <c:pt idx="52">
                  <c:v>2008</c:v>
                </c:pt>
                <c:pt idx="53">
                  <c:v>2009</c:v>
                </c:pt>
                <c:pt idx="54">
                  <c:v>2010</c:v>
                </c:pt>
                <c:pt idx="55">
                  <c:v>2011</c:v>
                </c:pt>
                <c:pt idx="56">
                  <c:v>2012</c:v>
                </c:pt>
                <c:pt idx="57">
                  <c:v>2013</c:v>
                </c:pt>
                <c:pt idx="58">
                  <c:v>2014</c:v>
                </c:pt>
                <c:pt idx="59">
                  <c:v>2015</c:v>
                </c:pt>
                <c:pt idx="60">
                  <c:v>2016</c:v>
                </c:pt>
                <c:pt idx="61">
                  <c:v>2017</c:v>
                </c:pt>
              </c:numCache>
            </c:numRef>
          </c:cat>
          <c:val>
            <c:numRef>
              <c:f>'Exhibit 5'!$B$10:$B$71</c:f>
              <c:numCache>
                <c:formatCode>#,##0.000</c:formatCode>
                <c:ptCount val="62"/>
                <c:pt idx="0">
                  <c:v>86.813000000000002</c:v>
                </c:pt>
                <c:pt idx="1">
                  <c:v>91.253</c:v>
                </c:pt>
                <c:pt idx="2">
                  <c:v>101.645</c:v>
                </c:pt>
                <c:pt idx="3">
                  <c:v>117.67100000000001</c:v>
                </c:pt>
                <c:pt idx="4">
                  <c:v>116.783</c:v>
                </c:pt>
                <c:pt idx="5">
                  <c:v>123.84099999999999</c:v>
                </c:pt>
                <c:pt idx="6">
                  <c:v>128.42500000000001</c:v>
                </c:pt>
                <c:pt idx="7">
                  <c:v>134.87899999999999</c:v>
                </c:pt>
                <c:pt idx="8">
                  <c:v>139.815</c:v>
                </c:pt>
                <c:pt idx="9">
                  <c:v>143.64699999999999</c:v>
                </c:pt>
                <c:pt idx="10">
                  <c:v>144.04900000000001</c:v>
                </c:pt>
                <c:pt idx="11">
                  <c:v>147.38800000000001</c:v>
                </c:pt>
                <c:pt idx="12">
                  <c:v>145.73099999999999</c:v>
                </c:pt>
                <c:pt idx="13">
                  <c:v>146.625</c:v>
                </c:pt>
                <c:pt idx="14">
                  <c:v>138.517</c:v>
                </c:pt>
                <c:pt idx="15">
                  <c:v>143.06100000000001</c:v>
                </c:pt>
                <c:pt idx="16">
                  <c:v>146.09100000000001</c:v>
                </c:pt>
                <c:pt idx="17">
                  <c:v>135.851</c:v>
                </c:pt>
                <c:pt idx="18">
                  <c:v>117.849</c:v>
                </c:pt>
                <c:pt idx="19">
                  <c:v>120.91</c:v>
                </c:pt>
                <c:pt idx="20">
                  <c:v>125.21299999999999</c:v>
                </c:pt>
                <c:pt idx="21">
                  <c:v>122.369</c:v>
                </c:pt>
                <c:pt idx="22">
                  <c:v>125.511</c:v>
                </c:pt>
                <c:pt idx="23">
                  <c:v>142.65</c:v>
                </c:pt>
                <c:pt idx="24">
                  <c:v>147.36699999999999</c:v>
                </c:pt>
                <c:pt idx="25">
                  <c:v>129.62700000000001</c:v>
                </c:pt>
                <c:pt idx="26">
                  <c:v>115.932</c:v>
                </c:pt>
                <c:pt idx="27">
                  <c:v>118.179</c:v>
                </c:pt>
                <c:pt idx="28">
                  <c:v>128.702</c:v>
                </c:pt>
                <c:pt idx="29">
                  <c:v>144.38300000000001</c:v>
                </c:pt>
                <c:pt idx="30">
                  <c:v>154.625</c:v>
                </c:pt>
                <c:pt idx="31">
                  <c:v>160.624</c:v>
                </c:pt>
                <c:pt idx="32">
                  <c:v>168.691</c:v>
                </c:pt>
                <c:pt idx="33">
                  <c:v>172.45699999999999</c:v>
                </c:pt>
                <c:pt idx="34">
                  <c:v>177.858</c:v>
                </c:pt>
                <c:pt idx="35">
                  <c:v>184.54300000000001</c:v>
                </c:pt>
                <c:pt idx="36">
                  <c:v>187.00700000000001</c:v>
                </c:pt>
                <c:pt idx="37">
                  <c:v>187.39099999999999</c:v>
                </c:pt>
                <c:pt idx="38">
                  <c:v>192.69499999999999</c:v>
                </c:pt>
                <c:pt idx="39">
                  <c:v>194.14099999999999</c:v>
                </c:pt>
                <c:pt idx="40">
                  <c:v>191.245</c:v>
                </c:pt>
                <c:pt idx="41">
                  <c:v>191.98099999999999</c:v>
                </c:pt>
                <c:pt idx="42">
                  <c:v>197.59</c:v>
                </c:pt>
                <c:pt idx="43">
                  <c:v>209.47300000000001</c:v>
                </c:pt>
                <c:pt idx="44">
                  <c:v>218.375</c:v>
                </c:pt>
                <c:pt idx="45">
                  <c:v>228.10900000000001</c:v>
                </c:pt>
                <c:pt idx="46">
                  <c:v>239.25</c:v>
                </c:pt>
                <c:pt idx="47">
                  <c:v>243.23699999999999</c:v>
                </c:pt>
                <c:pt idx="48">
                  <c:v>236.71600000000001</c:v>
                </c:pt>
                <c:pt idx="49">
                  <c:v>221.23599999999999</c:v>
                </c:pt>
                <c:pt idx="50">
                  <c:v>214.97200000000001</c:v>
                </c:pt>
                <c:pt idx="51">
                  <c:v>207.077</c:v>
                </c:pt>
                <c:pt idx="52">
                  <c:v>203.41200000000001</c:v>
                </c:pt>
                <c:pt idx="53">
                  <c:v>209.09</c:v>
                </c:pt>
                <c:pt idx="54">
                  <c:v>212.13499999999999</c:v>
                </c:pt>
                <c:pt idx="55">
                  <c:v>198.88300000000001</c:v>
                </c:pt>
                <c:pt idx="56">
                  <c:v>187.983</c:v>
                </c:pt>
                <c:pt idx="57">
                  <c:v>179.422</c:v>
                </c:pt>
                <c:pt idx="58">
                  <c:v>179.929</c:v>
                </c:pt>
                <c:pt idx="59">
                  <c:v>188.63200000000001</c:v>
                </c:pt>
                <c:pt idx="60">
                  <c:v>183.65100000000001</c:v>
                </c:pt>
                <c:pt idx="61">
                  <c:v>174.02099999999999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636-4B3B-9DD6-8AE30BBD0BA9}"/>
            </c:ext>
          </c:extLst>
        </c:ser>
        <c:ser>
          <c:idx val="1"/>
          <c:order val="1"/>
          <c:tx>
            <c:strRef>
              <c:f>'Exhibit 5'!$C$9</c:f>
              <c:strCache>
                <c:ptCount val="1"/>
                <c:pt idx="0">
                  <c:v>Operation and Maintenance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110000"/>
                    <a:satMod val="105000"/>
                    <a:tint val="67000"/>
                  </a:schemeClr>
                </a:gs>
                <a:gs pos="50000">
                  <a:schemeClr val="accent2">
                    <a:lumMod val="105000"/>
                    <a:satMod val="103000"/>
                    <a:tint val="73000"/>
                  </a:schemeClr>
                </a:gs>
                <a:gs pos="100000">
                  <a:schemeClr val="accent2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/>
          </c:spPr>
          <c:cat>
            <c:numRef>
              <c:f>'Exhibit 5'!$A$10:$A$71</c:f>
              <c:numCache>
                <c:formatCode>General</c:formatCode>
                <c:ptCount val="62"/>
                <c:pt idx="0">
                  <c:v>1956</c:v>
                </c:pt>
                <c:pt idx="1">
                  <c:v>1957</c:v>
                </c:pt>
                <c:pt idx="2">
                  <c:v>1958</c:v>
                </c:pt>
                <c:pt idx="3">
                  <c:v>1959</c:v>
                </c:pt>
                <c:pt idx="4">
                  <c:v>1960</c:v>
                </c:pt>
                <c:pt idx="5">
                  <c:v>1961</c:v>
                </c:pt>
                <c:pt idx="6">
                  <c:v>1962</c:v>
                </c:pt>
                <c:pt idx="7">
                  <c:v>1963</c:v>
                </c:pt>
                <c:pt idx="8">
                  <c:v>1964</c:v>
                </c:pt>
                <c:pt idx="9">
                  <c:v>1965</c:v>
                </c:pt>
                <c:pt idx="10">
                  <c:v>1966</c:v>
                </c:pt>
                <c:pt idx="11">
                  <c:v>1967</c:v>
                </c:pt>
                <c:pt idx="12">
                  <c:v>1968</c:v>
                </c:pt>
                <c:pt idx="13">
                  <c:v>1969</c:v>
                </c:pt>
                <c:pt idx="14">
                  <c:v>1970</c:v>
                </c:pt>
                <c:pt idx="15">
                  <c:v>1971</c:v>
                </c:pt>
                <c:pt idx="16">
                  <c:v>1972</c:v>
                </c:pt>
                <c:pt idx="17">
                  <c:v>1973</c:v>
                </c:pt>
                <c:pt idx="18">
                  <c:v>1974</c:v>
                </c:pt>
                <c:pt idx="19">
                  <c:v>1975</c:v>
                </c:pt>
                <c:pt idx="20">
                  <c:v>1976</c:v>
                </c:pt>
                <c:pt idx="21">
                  <c:v>1977</c:v>
                </c:pt>
                <c:pt idx="22">
                  <c:v>1978</c:v>
                </c:pt>
                <c:pt idx="23">
                  <c:v>1979</c:v>
                </c:pt>
                <c:pt idx="24">
                  <c:v>1980</c:v>
                </c:pt>
                <c:pt idx="25">
                  <c:v>1981</c:v>
                </c:pt>
                <c:pt idx="26">
                  <c:v>1982</c:v>
                </c:pt>
                <c:pt idx="27">
                  <c:v>1983</c:v>
                </c:pt>
                <c:pt idx="28">
                  <c:v>1984</c:v>
                </c:pt>
                <c:pt idx="29">
                  <c:v>1985</c:v>
                </c:pt>
                <c:pt idx="30">
                  <c:v>1986</c:v>
                </c:pt>
                <c:pt idx="31">
                  <c:v>1987</c:v>
                </c:pt>
                <c:pt idx="32">
                  <c:v>1988</c:v>
                </c:pt>
                <c:pt idx="33">
                  <c:v>1989</c:v>
                </c:pt>
                <c:pt idx="34">
                  <c:v>1990</c:v>
                </c:pt>
                <c:pt idx="35">
                  <c:v>1991</c:v>
                </c:pt>
                <c:pt idx="36">
                  <c:v>1992</c:v>
                </c:pt>
                <c:pt idx="37">
                  <c:v>1993</c:v>
                </c:pt>
                <c:pt idx="38">
                  <c:v>1994</c:v>
                </c:pt>
                <c:pt idx="39">
                  <c:v>1995</c:v>
                </c:pt>
                <c:pt idx="40">
                  <c:v>1996</c:v>
                </c:pt>
                <c:pt idx="41">
                  <c:v>1997</c:v>
                </c:pt>
                <c:pt idx="42">
                  <c:v>1998</c:v>
                </c:pt>
                <c:pt idx="43">
                  <c:v>1999</c:v>
                </c:pt>
                <c:pt idx="44">
                  <c:v>2000</c:v>
                </c:pt>
                <c:pt idx="45">
                  <c:v>2001</c:v>
                </c:pt>
                <c:pt idx="46">
                  <c:v>2002</c:v>
                </c:pt>
                <c:pt idx="47">
                  <c:v>2003</c:v>
                </c:pt>
                <c:pt idx="48">
                  <c:v>2004</c:v>
                </c:pt>
                <c:pt idx="49">
                  <c:v>2005</c:v>
                </c:pt>
                <c:pt idx="50">
                  <c:v>2006</c:v>
                </c:pt>
                <c:pt idx="51">
                  <c:v>2007</c:v>
                </c:pt>
                <c:pt idx="52">
                  <c:v>2008</c:v>
                </c:pt>
                <c:pt idx="53">
                  <c:v>2009</c:v>
                </c:pt>
                <c:pt idx="54">
                  <c:v>2010</c:v>
                </c:pt>
                <c:pt idx="55">
                  <c:v>2011</c:v>
                </c:pt>
                <c:pt idx="56">
                  <c:v>2012</c:v>
                </c:pt>
                <c:pt idx="57">
                  <c:v>2013</c:v>
                </c:pt>
                <c:pt idx="58">
                  <c:v>2014</c:v>
                </c:pt>
                <c:pt idx="59">
                  <c:v>2015</c:v>
                </c:pt>
                <c:pt idx="60">
                  <c:v>2016</c:v>
                </c:pt>
                <c:pt idx="61">
                  <c:v>2017</c:v>
                </c:pt>
              </c:numCache>
            </c:numRef>
          </c:cat>
          <c:val>
            <c:numRef>
              <c:f>'Exhibit 5'!$C$10:$C$71</c:f>
              <c:numCache>
                <c:formatCode>#,##0.000</c:formatCode>
                <c:ptCount val="62"/>
                <c:pt idx="0">
                  <c:v>62.372999999999998</c:v>
                </c:pt>
                <c:pt idx="1">
                  <c:v>66.731999999999999</c:v>
                </c:pt>
                <c:pt idx="2">
                  <c:v>66.983000000000004</c:v>
                </c:pt>
                <c:pt idx="3">
                  <c:v>72.486000000000004</c:v>
                </c:pt>
                <c:pt idx="4">
                  <c:v>74.319000000000003</c:v>
                </c:pt>
                <c:pt idx="5">
                  <c:v>77.641000000000005</c:v>
                </c:pt>
                <c:pt idx="6">
                  <c:v>76.691000000000003</c:v>
                </c:pt>
                <c:pt idx="7">
                  <c:v>81.185000000000002</c:v>
                </c:pt>
                <c:pt idx="8">
                  <c:v>81.481999999999999</c:v>
                </c:pt>
                <c:pt idx="9">
                  <c:v>84.227999999999994</c:v>
                </c:pt>
                <c:pt idx="10">
                  <c:v>87.477999999999994</c:v>
                </c:pt>
                <c:pt idx="11">
                  <c:v>89.102000000000004</c:v>
                </c:pt>
                <c:pt idx="12">
                  <c:v>90.706999999999994</c:v>
                </c:pt>
                <c:pt idx="13">
                  <c:v>92.448999999999998</c:v>
                </c:pt>
                <c:pt idx="14">
                  <c:v>95.866</c:v>
                </c:pt>
                <c:pt idx="15">
                  <c:v>99.974000000000004</c:v>
                </c:pt>
                <c:pt idx="16">
                  <c:v>101.89100000000001</c:v>
                </c:pt>
                <c:pt idx="17">
                  <c:v>103.89700000000001</c:v>
                </c:pt>
                <c:pt idx="18">
                  <c:v>105.708</c:v>
                </c:pt>
                <c:pt idx="19">
                  <c:v>115.099</c:v>
                </c:pt>
                <c:pt idx="20">
                  <c:v>119.441</c:v>
                </c:pt>
                <c:pt idx="21">
                  <c:v>129.93100000000001</c:v>
                </c:pt>
                <c:pt idx="22">
                  <c:v>136.42500000000001</c:v>
                </c:pt>
                <c:pt idx="23">
                  <c:v>140.839</c:v>
                </c:pt>
                <c:pt idx="24">
                  <c:v>144.964</c:v>
                </c:pt>
                <c:pt idx="25">
                  <c:v>153.04499999999999</c:v>
                </c:pt>
                <c:pt idx="26">
                  <c:v>149.5</c:v>
                </c:pt>
                <c:pt idx="27">
                  <c:v>153.35</c:v>
                </c:pt>
                <c:pt idx="28">
                  <c:v>155.78100000000001</c:v>
                </c:pt>
                <c:pt idx="29">
                  <c:v>160.24700000000001</c:v>
                </c:pt>
                <c:pt idx="30">
                  <c:v>166.54499999999999</c:v>
                </c:pt>
                <c:pt idx="31">
                  <c:v>169.86500000000001</c:v>
                </c:pt>
                <c:pt idx="32">
                  <c:v>173.30600000000001</c:v>
                </c:pt>
                <c:pt idx="33">
                  <c:v>176.989</c:v>
                </c:pt>
                <c:pt idx="34">
                  <c:v>179.96100000000001</c:v>
                </c:pt>
                <c:pt idx="35">
                  <c:v>182.96899999999999</c:v>
                </c:pt>
                <c:pt idx="36">
                  <c:v>187.77</c:v>
                </c:pt>
                <c:pt idx="37">
                  <c:v>191.56200000000001</c:v>
                </c:pt>
                <c:pt idx="38">
                  <c:v>201.47399999999999</c:v>
                </c:pt>
                <c:pt idx="39">
                  <c:v>205.732</c:v>
                </c:pt>
                <c:pt idx="40">
                  <c:v>207.99299999999999</c:v>
                </c:pt>
                <c:pt idx="41">
                  <c:v>213.679</c:v>
                </c:pt>
                <c:pt idx="42">
                  <c:v>217.04400000000001</c:v>
                </c:pt>
                <c:pt idx="43">
                  <c:v>218.47300000000001</c:v>
                </c:pt>
                <c:pt idx="44">
                  <c:v>219.82400000000001</c:v>
                </c:pt>
                <c:pt idx="45">
                  <c:v>228.89400000000001</c:v>
                </c:pt>
                <c:pt idx="46">
                  <c:v>234.839</c:v>
                </c:pt>
                <c:pt idx="47">
                  <c:v>237.53399999999999</c:v>
                </c:pt>
                <c:pt idx="48">
                  <c:v>232.51499999999999</c:v>
                </c:pt>
                <c:pt idx="49">
                  <c:v>235.029</c:v>
                </c:pt>
                <c:pt idx="50">
                  <c:v>238.48</c:v>
                </c:pt>
                <c:pt idx="51">
                  <c:v>243.303</c:v>
                </c:pt>
                <c:pt idx="52">
                  <c:v>245.488</c:v>
                </c:pt>
                <c:pt idx="53">
                  <c:v>255.32599999999999</c:v>
                </c:pt>
                <c:pt idx="54">
                  <c:v>252.95599999999999</c:v>
                </c:pt>
                <c:pt idx="55">
                  <c:v>248.39599999999999</c:v>
                </c:pt>
                <c:pt idx="56">
                  <c:v>249.72200000000001</c:v>
                </c:pt>
                <c:pt idx="57">
                  <c:v>248.286</c:v>
                </c:pt>
                <c:pt idx="58">
                  <c:v>253.155</c:v>
                </c:pt>
                <c:pt idx="59">
                  <c:v>258.43200000000002</c:v>
                </c:pt>
                <c:pt idx="60">
                  <c:v>264.65800000000002</c:v>
                </c:pt>
                <c:pt idx="61">
                  <c:v>266.48099999999999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636-4B3B-9DD6-8AE30BBD0B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06881887"/>
        <c:axId val="1807106767"/>
      </c:areaChart>
      <c:catAx>
        <c:axId val="1806881887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07106767"/>
        <c:crosses val="autoZero"/>
        <c:auto val="1"/>
        <c:lblAlgn val="ctr"/>
        <c:lblOffset val="100"/>
        <c:noMultiLvlLbl val="0"/>
      </c:catAx>
      <c:valAx>
        <c:axId val="18071067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cap="all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Billions of 2017 Dollars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0" i="0" u="none" strike="noStrike" kern="1200" cap="all" baseline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06881887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Capital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'Exhibit 10'!$B$10</c:f>
              <c:strCache>
                <c:ptCount val="1"/>
                <c:pt idx="0">
                  <c:v>Federal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cat>
            <c:numRef>
              <c:f>'Exhibit 10'!$A$11:$A$72</c:f>
              <c:numCache>
                <c:formatCode>General</c:formatCode>
                <c:ptCount val="62"/>
                <c:pt idx="0">
                  <c:v>1956</c:v>
                </c:pt>
                <c:pt idx="1">
                  <c:v>1957</c:v>
                </c:pt>
                <c:pt idx="2">
                  <c:v>1958</c:v>
                </c:pt>
                <c:pt idx="3">
                  <c:v>1959</c:v>
                </c:pt>
                <c:pt idx="4">
                  <c:v>1960</c:v>
                </c:pt>
                <c:pt idx="5">
                  <c:v>1961</c:v>
                </c:pt>
                <c:pt idx="6">
                  <c:v>1962</c:v>
                </c:pt>
                <c:pt idx="7">
                  <c:v>1963</c:v>
                </c:pt>
                <c:pt idx="8">
                  <c:v>1964</c:v>
                </c:pt>
                <c:pt idx="9">
                  <c:v>1965</c:v>
                </c:pt>
                <c:pt idx="10">
                  <c:v>1966</c:v>
                </c:pt>
                <c:pt idx="11">
                  <c:v>1967</c:v>
                </c:pt>
                <c:pt idx="12">
                  <c:v>1968</c:v>
                </c:pt>
                <c:pt idx="13">
                  <c:v>1969</c:v>
                </c:pt>
                <c:pt idx="14">
                  <c:v>1970</c:v>
                </c:pt>
                <c:pt idx="15">
                  <c:v>1971</c:v>
                </c:pt>
                <c:pt idx="16">
                  <c:v>1972</c:v>
                </c:pt>
                <c:pt idx="17">
                  <c:v>1973</c:v>
                </c:pt>
                <c:pt idx="18">
                  <c:v>1974</c:v>
                </c:pt>
                <c:pt idx="19">
                  <c:v>1975</c:v>
                </c:pt>
                <c:pt idx="20">
                  <c:v>1976</c:v>
                </c:pt>
                <c:pt idx="21">
                  <c:v>1977</c:v>
                </c:pt>
                <c:pt idx="22">
                  <c:v>1978</c:v>
                </c:pt>
                <c:pt idx="23">
                  <c:v>1979</c:v>
                </c:pt>
                <c:pt idx="24">
                  <c:v>1980</c:v>
                </c:pt>
                <c:pt idx="25">
                  <c:v>1981</c:v>
                </c:pt>
                <c:pt idx="26">
                  <c:v>1982</c:v>
                </c:pt>
                <c:pt idx="27">
                  <c:v>1983</c:v>
                </c:pt>
                <c:pt idx="28">
                  <c:v>1984</c:v>
                </c:pt>
                <c:pt idx="29">
                  <c:v>1985</c:v>
                </c:pt>
                <c:pt idx="30">
                  <c:v>1986</c:v>
                </c:pt>
                <c:pt idx="31">
                  <c:v>1987</c:v>
                </c:pt>
                <c:pt idx="32">
                  <c:v>1988</c:v>
                </c:pt>
                <c:pt idx="33">
                  <c:v>1989</c:v>
                </c:pt>
                <c:pt idx="34">
                  <c:v>1990</c:v>
                </c:pt>
                <c:pt idx="35">
                  <c:v>1991</c:v>
                </c:pt>
                <c:pt idx="36">
                  <c:v>1992</c:v>
                </c:pt>
                <c:pt idx="37">
                  <c:v>1993</c:v>
                </c:pt>
                <c:pt idx="38">
                  <c:v>1994</c:v>
                </c:pt>
                <c:pt idx="39">
                  <c:v>1995</c:v>
                </c:pt>
                <c:pt idx="40">
                  <c:v>1996</c:v>
                </c:pt>
                <c:pt idx="41">
                  <c:v>1997</c:v>
                </c:pt>
                <c:pt idx="42">
                  <c:v>1998</c:v>
                </c:pt>
                <c:pt idx="43">
                  <c:v>1999</c:v>
                </c:pt>
                <c:pt idx="44">
                  <c:v>2000</c:v>
                </c:pt>
                <c:pt idx="45">
                  <c:v>2001</c:v>
                </c:pt>
                <c:pt idx="46">
                  <c:v>2002</c:v>
                </c:pt>
                <c:pt idx="47">
                  <c:v>2003</c:v>
                </c:pt>
                <c:pt idx="48">
                  <c:v>2004</c:v>
                </c:pt>
                <c:pt idx="49">
                  <c:v>2005</c:v>
                </c:pt>
                <c:pt idx="50">
                  <c:v>2006</c:v>
                </c:pt>
                <c:pt idx="51">
                  <c:v>2007</c:v>
                </c:pt>
                <c:pt idx="52">
                  <c:v>2008</c:v>
                </c:pt>
                <c:pt idx="53">
                  <c:v>2009</c:v>
                </c:pt>
                <c:pt idx="54">
                  <c:v>2010</c:v>
                </c:pt>
                <c:pt idx="55">
                  <c:v>2011</c:v>
                </c:pt>
                <c:pt idx="56">
                  <c:v>2012</c:v>
                </c:pt>
                <c:pt idx="57">
                  <c:v>2013</c:v>
                </c:pt>
                <c:pt idx="58">
                  <c:v>2014</c:v>
                </c:pt>
                <c:pt idx="59">
                  <c:v>2015</c:v>
                </c:pt>
                <c:pt idx="60">
                  <c:v>2016</c:v>
                </c:pt>
                <c:pt idx="61">
                  <c:v>2017</c:v>
                </c:pt>
              </c:numCache>
            </c:numRef>
          </c:cat>
          <c:val>
            <c:numRef>
              <c:f>'Exhibit 10'!$B$11:$B$72</c:f>
              <c:numCache>
                <c:formatCode>#,##0.000</c:formatCode>
                <c:ptCount val="62"/>
                <c:pt idx="0">
                  <c:v>16.210999999999999</c:v>
                </c:pt>
                <c:pt idx="1">
                  <c:v>18.885999999999999</c:v>
                </c:pt>
                <c:pt idx="2">
                  <c:v>28.15</c:v>
                </c:pt>
                <c:pt idx="3">
                  <c:v>44.194000000000003</c:v>
                </c:pt>
                <c:pt idx="4">
                  <c:v>50.215000000000003</c:v>
                </c:pt>
                <c:pt idx="5">
                  <c:v>48.119</c:v>
                </c:pt>
                <c:pt idx="6">
                  <c:v>50.06</c:v>
                </c:pt>
                <c:pt idx="7">
                  <c:v>52.765999999999998</c:v>
                </c:pt>
                <c:pt idx="8">
                  <c:v>59.816000000000003</c:v>
                </c:pt>
                <c:pt idx="9">
                  <c:v>62.901000000000003</c:v>
                </c:pt>
                <c:pt idx="10">
                  <c:v>60.884999999999998</c:v>
                </c:pt>
                <c:pt idx="11">
                  <c:v>59.466000000000001</c:v>
                </c:pt>
                <c:pt idx="12">
                  <c:v>58.814</c:v>
                </c:pt>
                <c:pt idx="13">
                  <c:v>55.731000000000002</c:v>
                </c:pt>
                <c:pt idx="14">
                  <c:v>52.194000000000003</c:v>
                </c:pt>
                <c:pt idx="15">
                  <c:v>55.127000000000002</c:v>
                </c:pt>
                <c:pt idx="16">
                  <c:v>54.66</c:v>
                </c:pt>
                <c:pt idx="17">
                  <c:v>54.944000000000003</c:v>
                </c:pt>
                <c:pt idx="18">
                  <c:v>50.86</c:v>
                </c:pt>
                <c:pt idx="19">
                  <c:v>51.220999999999997</c:v>
                </c:pt>
                <c:pt idx="20">
                  <c:v>63.86</c:v>
                </c:pt>
                <c:pt idx="21">
                  <c:v>72.575000000000003</c:v>
                </c:pt>
                <c:pt idx="22">
                  <c:v>70.177999999999997</c:v>
                </c:pt>
                <c:pt idx="23">
                  <c:v>77.619</c:v>
                </c:pt>
                <c:pt idx="24">
                  <c:v>83.031999999999996</c:v>
                </c:pt>
                <c:pt idx="25">
                  <c:v>68.986000000000004</c:v>
                </c:pt>
                <c:pt idx="26">
                  <c:v>59.235999999999997</c:v>
                </c:pt>
                <c:pt idx="27">
                  <c:v>59.063000000000002</c:v>
                </c:pt>
                <c:pt idx="28">
                  <c:v>66.63</c:v>
                </c:pt>
                <c:pt idx="29">
                  <c:v>73.557000000000002</c:v>
                </c:pt>
                <c:pt idx="30">
                  <c:v>77.268000000000001</c:v>
                </c:pt>
                <c:pt idx="31">
                  <c:v>66.52</c:v>
                </c:pt>
                <c:pt idx="32">
                  <c:v>68.623000000000005</c:v>
                </c:pt>
                <c:pt idx="33">
                  <c:v>67.120999999999995</c:v>
                </c:pt>
                <c:pt idx="34">
                  <c:v>69.858999999999995</c:v>
                </c:pt>
                <c:pt idx="35">
                  <c:v>70.807000000000002</c:v>
                </c:pt>
                <c:pt idx="36">
                  <c:v>73.057000000000002</c:v>
                </c:pt>
                <c:pt idx="37">
                  <c:v>76.049000000000007</c:v>
                </c:pt>
                <c:pt idx="38">
                  <c:v>78.826999999999998</c:v>
                </c:pt>
                <c:pt idx="39">
                  <c:v>78.686000000000007</c:v>
                </c:pt>
                <c:pt idx="40">
                  <c:v>75.581000000000003</c:v>
                </c:pt>
                <c:pt idx="41">
                  <c:v>73.063999999999993</c:v>
                </c:pt>
                <c:pt idx="42">
                  <c:v>74.929000000000002</c:v>
                </c:pt>
                <c:pt idx="43">
                  <c:v>79.611000000000004</c:v>
                </c:pt>
                <c:pt idx="44">
                  <c:v>84.808000000000007</c:v>
                </c:pt>
                <c:pt idx="45">
                  <c:v>93.171999999999997</c:v>
                </c:pt>
                <c:pt idx="46">
                  <c:v>99.426000000000002</c:v>
                </c:pt>
                <c:pt idx="47">
                  <c:v>95.228999999999999</c:v>
                </c:pt>
                <c:pt idx="48">
                  <c:v>89.355999999999995</c:v>
                </c:pt>
                <c:pt idx="49">
                  <c:v>83.695999999999998</c:v>
                </c:pt>
                <c:pt idx="50">
                  <c:v>81.236000000000004</c:v>
                </c:pt>
                <c:pt idx="51">
                  <c:v>73.5</c:v>
                </c:pt>
                <c:pt idx="52">
                  <c:v>72.668999999999997</c:v>
                </c:pt>
                <c:pt idx="53">
                  <c:v>76.375</c:v>
                </c:pt>
                <c:pt idx="54">
                  <c:v>85.058000000000007</c:v>
                </c:pt>
                <c:pt idx="55">
                  <c:v>81.948999999999998</c:v>
                </c:pt>
                <c:pt idx="56">
                  <c:v>76.308000000000007</c:v>
                </c:pt>
                <c:pt idx="57">
                  <c:v>71.888999999999996</c:v>
                </c:pt>
                <c:pt idx="58">
                  <c:v>71.067999999999998</c:v>
                </c:pt>
                <c:pt idx="59">
                  <c:v>69.962000000000003</c:v>
                </c:pt>
                <c:pt idx="60">
                  <c:v>71.774000000000001</c:v>
                </c:pt>
                <c:pt idx="61">
                  <c:v>71.548000000000002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421-42C3-A5C6-EBDC561F8286}"/>
            </c:ext>
          </c:extLst>
        </c:ser>
        <c:ser>
          <c:idx val="1"/>
          <c:order val="1"/>
          <c:tx>
            <c:strRef>
              <c:f>'Exhibit 13'!$B$10</c:f>
              <c:strCache>
                <c:ptCount val="1"/>
                <c:pt idx="0">
                  <c:v>State and Local 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110000"/>
                    <a:satMod val="105000"/>
                    <a:tint val="67000"/>
                  </a:schemeClr>
                </a:gs>
                <a:gs pos="50000">
                  <a:schemeClr val="accent2">
                    <a:lumMod val="105000"/>
                    <a:satMod val="103000"/>
                    <a:tint val="73000"/>
                  </a:schemeClr>
                </a:gs>
                <a:gs pos="100000">
                  <a:schemeClr val="accent2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/>
          </c:spPr>
          <c:cat>
            <c:numRef>
              <c:f>'Exhibit 10'!$A$11:$A$72</c:f>
              <c:numCache>
                <c:formatCode>General</c:formatCode>
                <c:ptCount val="62"/>
                <c:pt idx="0">
                  <c:v>1956</c:v>
                </c:pt>
                <c:pt idx="1">
                  <c:v>1957</c:v>
                </c:pt>
                <c:pt idx="2">
                  <c:v>1958</c:v>
                </c:pt>
                <c:pt idx="3">
                  <c:v>1959</c:v>
                </c:pt>
                <c:pt idx="4">
                  <c:v>1960</c:v>
                </c:pt>
                <c:pt idx="5">
                  <c:v>1961</c:v>
                </c:pt>
                <c:pt idx="6">
                  <c:v>1962</c:v>
                </c:pt>
                <c:pt idx="7">
                  <c:v>1963</c:v>
                </c:pt>
                <c:pt idx="8">
                  <c:v>1964</c:v>
                </c:pt>
                <c:pt idx="9">
                  <c:v>1965</c:v>
                </c:pt>
                <c:pt idx="10">
                  <c:v>1966</c:v>
                </c:pt>
                <c:pt idx="11">
                  <c:v>1967</c:v>
                </c:pt>
                <c:pt idx="12">
                  <c:v>1968</c:v>
                </c:pt>
                <c:pt idx="13">
                  <c:v>1969</c:v>
                </c:pt>
                <c:pt idx="14">
                  <c:v>1970</c:v>
                </c:pt>
                <c:pt idx="15">
                  <c:v>1971</c:v>
                </c:pt>
                <c:pt idx="16">
                  <c:v>1972</c:v>
                </c:pt>
                <c:pt idx="17">
                  <c:v>1973</c:v>
                </c:pt>
                <c:pt idx="18">
                  <c:v>1974</c:v>
                </c:pt>
                <c:pt idx="19">
                  <c:v>1975</c:v>
                </c:pt>
                <c:pt idx="20">
                  <c:v>1976</c:v>
                </c:pt>
                <c:pt idx="21">
                  <c:v>1977</c:v>
                </c:pt>
                <c:pt idx="22">
                  <c:v>1978</c:v>
                </c:pt>
                <c:pt idx="23">
                  <c:v>1979</c:v>
                </c:pt>
                <c:pt idx="24">
                  <c:v>1980</c:v>
                </c:pt>
                <c:pt idx="25">
                  <c:v>1981</c:v>
                </c:pt>
                <c:pt idx="26">
                  <c:v>1982</c:v>
                </c:pt>
                <c:pt idx="27">
                  <c:v>1983</c:v>
                </c:pt>
                <c:pt idx="28">
                  <c:v>1984</c:v>
                </c:pt>
                <c:pt idx="29">
                  <c:v>1985</c:v>
                </c:pt>
                <c:pt idx="30">
                  <c:v>1986</c:v>
                </c:pt>
                <c:pt idx="31">
                  <c:v>1987</c:v>
                </c:pt>
                <c:pt idx="32">
                  <c:v>1988</c:v>
                </c:pt>
                <c:pt idx="33">
                  <c:v>1989</c:v>
                </c:pt>
                <c:pt idx="34">
                  <c:v>1990</c:v>
                </c:pt>
                <c:pt idx="35">
                  <c:v>1991</c:v>
                </c:pt>
                <c:pt idx="36">
                  <c:v>1992</c:v>
                </c:pt>
                <c:pt idx="37">
                  <c:v>1993</c:v>
                </c:pt>
                <c:pt idx="38">
                  <c:v>1994</c:v>
                </c:pt>
                <c:pt idx="39">
                  <c:v>1995</c:v>
                </c:pt>
                <c:pt idx="40">
                  <c:v>1996</c:v>
                </c:pt>
                <c:pt idx="41">
                  <c:v>1997</c:v>
                </c:pt>
                <c:pt idx="42">
                  <c:v>1998</c:v>
                </c:pt>
                <c:pt idx="43">
                  <c:v>1999</c:v>
                </c:pt>
                <c:pt idx="44">
                  <c:v>2000</c:v>
                </c:pt>
                <c:pt idx="45">
                  <c:v>2001</c:v>
                </c:pt>
                <c:pt idx="46">
                  <c:v>2002</c:v>
                </c:pt>
                <c:pt idx="47">
                  <c:v>2003</c:v>
                </c:pt>
                <c:pt idx="48">
                  <c:v>2004</c:v>
                </c:pt>
                <c:pt idx="49">
                  <c:v>2005</c:v>
                </c:pt>
                <c:pt idx="50">
                  <c:v>2006</c:v>
                </c:pt>
                <c:pt idx="51">
                  <c:v>2007</c:v>
                </c:pt>
                <c:pt idx="52">
                  <c:v>2008</c:v>
                </c:pt>
                <c:pt idx="53">
                  <c:v>2009</c:v>
                </c:pt>
                <c:pt idx="54">
                  <c:v>2010</c:v>
                </c:pt>
                <c:pt idx="55">
                  <c:v>2011</c:v>
                </c:pt>
                <c:pt idx="56">
                  <c:v>2012</c:v>
                </c:pt>
                <c:pt idx="57">
                  <c:v>2013</c:v>
                </c:pt>
                <c:pt idx="58">
                  <c:v>2014</c:v>
                </c:pt>
                <c:pt idx="59">
                  <c:v>2015</c:v>
                </c:pt>
                <c:pt idx="60">
                  <c:v>2016</c:v>
                </c:pt>
                <c:pt idx="61">
                  <c:v>2017</c:v>
                </c:pt>
              </c:numCache>
            </c:numRef>
          </c:cat>
          <c:val>
            <c:numRef>
              <c:f>'Exhibit 13'!$B$11:$B$72</c:f>
              <c:numCache>
                <c:formatCode>#,##0.000</c:formatCode>
                <c:ptCount val="62"/>
                <c:pt idx="0">
                  <c:v>70.602000000000004</c:v>
                </c:pt>
                <c:pt idx="1">
                  <c:v>72.366</c:v>
                </c:pt>
                <c:pt idx="2">
                  <c:v>73.495000000000005</c:v>
                </c:pt>
                <c:pt idx="3">
                  <c:v>73.475999999999999</c:v>
                </c:pt>
                <c:pt idx="4">
                  <c:v>66.567999999999998</c:v>
                </c:pt>
                <c:pt idx="5">
                  <c:v>75.721000000000004</c:v>
                </c:pt>
                <c:pt idx="6">
                  <c:v>78.366</c:v>
                </c:pt>
                <c:pt idx="7">
                  <c:v>82.113</c:v>
                </c:pt>
                <c:pt idx="8">
                  <c:v>79.998999999999995</c:v>
                </c:pt>
                <c:pt idx="9">
                  <c:v>80.745999999999995</c:v>
                </c:pt>
                <c:pt idx="10">
                  <c:v>83.164000000000001</c:v>
                </c:pt>
                <c:pt idx="11">
                  <c:v>87.923000000000002</c:v>
                </c:pt>
                <c:pt idx="12">
                  <c:v>86.917000000000002</c:v>
                </c:pt>
                <c:pt idx="13">
                  <c:v>90.894000000000005</c:v>
                </c:pt>
                <c:pt idx="14">
                  <c:v>86.322999999999993</c:v>
                </c:pt>
                <c:pt idx="15">
                  <c:v>87.933999999999997</c:v>
                </c:pt>
                <c:pt idx="16">
                  <c:v>91.43</c:v>
                </c:pt>
                <c:pt idx="17">
                  <c:v>80.906999999999996</c:v>
                </c:pt>
                <c:pt idx="18">
                  <c:v>66.989000000000004</c:v>
                </c:pt>
                <c:pt idx="19">
                  <c:v>69.69</c:v>
                </c:pt>
                <c:pt idx="20">
                  <c:v>61.351999999999997</c:v>
                </c:pt>
                <c:pt idx="21">
                  <c:v>49.793999999999997</c:v>
                </c:pt>
                <c:pt idx="22">
                  <c:v>55.332999999999998</c:v>
                </c:pt>
                <c:pt idx="23">
                  <c:v>65.031999999999996</c:v>
                </c:pt>
                <c:pt idx="24">
                  <c:v>64.334999999999994</c:v>
                </c:pt>
                <c:pt idx="25">
                  <c:v>60.640999999999998</c:v>
                </c:pt>
                <c:pt idx="26">
                  <c:v>56.695999999999998</c:v>
                </c:pt>
                <c:pt idx="27">
                  <c:v>59.116</c:v>
                </c:pt>
                <c:pt idx="28">
                  <c:v>62.073</c:v>
                </c:pt>
                <c:pt idx="29">
                  <c:v>70.825999999999993</c:v>
                </c:pt>
                <c:pt idx="30">
                  <c:v>77.356999999999999</c:v>
                </c:pt>
                <c:pt idx="31">
                  <c:v>94.103999999999999</c:v>
                </c:pt>
                <c:pt idx="32">
                  <c:v>100.069</c:v>
                </c:pt>
                <c:pt idx="33">
                  <c:v>105.336</c:v>
                </c:pt>
                <c:pt idx="34">
                  <c:v>107.999</c:v>
                </c:pt>
                <c:pt idx="35">
                  <c:v>113.736</c:v>
                </c:pt>
                <c:pt idx="36">
                  <c:v>113.95</c:v>
                </c:pt>
                <c:pt idx="37">
                  <c:v>111.343</c:v>
                </c:pt>
                <c:pt idx="38">
                  <c:v>113.86799999999999</c:v>
                </c:pt>
                <c:pt idx="39">
                  <c:v>115.455</c:v>
                </c:pt>
                <c:pt idx="40">
                  <c:v>115.664</c:v>
                </c:pt>
                <c:pt idx="41">
                  <c:v>118.916</c:v>
                </c:pt>
                <c:pt idx="42">
                  <c:v>122.661</c:v>
                </c:pt>
                <c:pt idx="43">
                  <c:v>129.86199999999999</c:v>
                </c:pt>
                <c:pt idx="44">
                  <c:v>133.56700000000001</c:v>
                </c:pt>
                <c:pt idx="45">
                  <c:v>134.93799999999999</c:v>
                </c:pt>
                <c:pt idx="46">
                  <c:v>139.82300000000001</c:v>
                </c:pt>
                <c:pt idx="47">
                  <c:v>148.00800000000001</c:v>
                </c:pt>
                <c:pt idx="48">
                  <c:v>147.36099999999999</c:v>
                </c:pt>
                <c:pt idx="49">
                  <c:v>137.54</c:v>
                </c:pt>
                <c:pt idx="50">
                  <c:v>133.73699999999999</c:v>
                </c:pt>
                <c:pt idx="51">
                  <c:v>133.577</c:v>
                </c:pt>
                <c:pt idx="52">
                  <c:v>130.74299999999999</c:v>
                </c:pt>
                <c:pt idx="53">
                  <c:v>132.71600000000001</c:v>
                </c:pt>
                <c:pt idx="54">
                  <c:v>127.077</c:v>
                </c:pt>
                <c:pt idx="55">
                  <c:v>116.934</c:v>
                </c:pt>
                <c:pt idx="56">
                  <c:v>111.676</c:v>
                </c:pt>
                <c:pt idx="57">
                  <c:v>107.533</c:v>
                </c:pt>
                <c:pt idx="58">
                  <c:v>108.86199999999999</c:v>
                </c:pt>
                <c:pt idx="59">
                  <c:v>118.67</c:v>
                </c:pt>
                <c:pt idx="60">
                  <c:v>111.876</c:v>
                </c:pt>
                <c:pt idx="61">
                  <c:v>102.474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421-42C3-A5C6-EBDC561F82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5528527"/>
        <c:axId val="1687698127"/>
      </c:areaChart>
      <c:catAx>
        <c:axId val="185528527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87698127"/>
        <c:crosses val="autoZero"/>
        <c:auto val="1"/>
        <c:lblAlgn val="ctr"/>
        <c:lblOffset val="100"/>
        <c:noMultiLvlLbl val="0"/>
      </c:catAx>
      <c:valAx>
        <c:axId val="168769812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5528527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Operation and Maintenance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'Exhibit 10'!$C$10</c:f>
              <c:strCache>
                <c:ptCount val="1"/>
                <c:pt idx="0">
                  <c:v>Federal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cat>
            <c:numRef>
              <c:f>'Exhibit 10'!$A$11:$A$72</c:f>
              <c:numCache>
                <c:formatCode>General</c:formatCode>
                <c:ptCount val="62"/>
                <c:pt idx="0">
                  <c:v>1956</c:v>
                </c:pt>
                <c:pt idx="1">
                  <c:v>1957</c:v>
                </c:pt>
                <c:pt idx="2">
                  <c:v>1958</c:v>
                </c:pt>
                <c:pt idx="3">
                  <c:v>1959</c:v>
                </c:pt>
                <c:pt idx="4">
                  <c:v>1960</c:v>
                </c:pt>
                <c:pt idx="5">
                  <c:v>1961</c:v>
                </c:pt>
                <c:pt idx="6">
                  <c:v>1962</c:v>
                </c:pt>
                <c:pt idx="7">
                  <c:v>1963</c:v>
                </c:pt>
                <c:pt idx="8">
                  <c:v>1964</c:v>
                </c:pt>
                <c:pt idx="9">
                  <c:v>1965</c:v>
                </c:pt>
                <c:pt idx="10">
                  <c:v>1966</c:v>
                </c:pt>
                <c:pt idx="11">
                  <c:v>1967</c:v>
                </c:pt>
                <c:pt idx="12">
                  <c:v>1968</c:v>
                </c:pt>
                <c:pt idx="13">
                  <c:v>1969</c:v>
                </c:pt>
                <c:pt idx="14">
                  <c:v>1970</c:v>
                </c:pt>
                <c:pt idx="15">
                  <c:v>1971</c:v>
                </c:pt>
                <c:pt idx="16">
                  <c:v>1972</c:v>
                </c:pt>
                <c:pt idx="17">
                  <c:v>1973</c:v>
                </c:pt>
                <c:pt idx="18">
                  <c:v>1974</c:v>
                </c:pt>
                <c:pt idx="19">
                  <c:v>1975</c:v>
                </c:pt>
                <c:pt idx="20">
                  <c:v>1976</c:v>
                </c:pt>
                <c:pt idx="21">
                  <c:v>1977</c:v>
                </c:pt>
                <c:pt idx="22">
                  <c:v>1978</c:v>
                </c:pt>
                <c:pt idx="23">
                  <c:v>1979</c:v>
                </c:pt>
                <c:pt idx="24">
                  <c:v>1980</c:v>
                </c:pt>
                <c:pt idx="25">
                  <c:v>1981</c:v>
                </c:pt>
                <c:pt idx="26">
                  <c:v>1982</c:v>
                </c:pt>
                <c:pt idx="27">
                  <c:v>1983</c:v>
                </c:pt>
                <c:pt idx="28">
                  <c:v>1984</c:v>
                </c:pt>
                <c:pt idx="29">
                  <c:v>1985</c:v>
                </c:pt>
                <c:pt idx="30">
                  <c:v>1986</c:v>
                </c:pt>
                <c:pt idx="31">
                  <c:v>1987</c:v>
                </c:pt>
                <c:pt idx="32">
                  <c:v>1988</c:v>
                </c:pt>
                <c:pt idx="33">
                  <c:v>1989</c:v>
                </c:pt>
                <c:pt idx="34">
                  <c:v>1990</c:v>
                </c:pt>
                <c:pt idx="35">
                  <c:v>1991</c:v>
                </c:pt>
                <c:pt idx="36">
                  <c:v>1992</c:v>
                </c:pt>
                <c:pt idx="37">
                  <c:v>1993</c:v>
                </c:pt>
                <c:pt idx="38">
                  <c:v>1994</c:v>
                </c:pt>
                <c:pt idx="39">
                  <c:v>1995</c:v>
                </c:pt>
                <c:pt idx="40">
                  <c:v>1996</c:v>
                </c:pt>
                <c:pt idx="41">
                  <c:v>1997</c:v>
                </c:pt>
                <c:pt idx="42">
                  <c:v>1998</c:v>
                </c:pt>
                <c:pt idx="43">
                  <c:v>1999</c:v>
                </c:pt>
                <c:pt idx="44">
                  <c:v>2000</c:v>
                </c:pt>
                <c:pt idx="45">
                  <c:v>2001</c:v>
                </c:pt>
                <c:pt idx="46">
                  <c:v>2002</c:v>
                </c:pt>
                <c:pt idx="47">
                  <c:v>2003</c:v>
                </c:pt>
                <c:pt idx="48">
                  <c:v>2004</c:v>
                </c:pt>
                <c:pt idx="49">
                  <c:v>2005</c:v>
                </c:pt>
                <c:pt idx="50">
                  <c:v>2006</c:v>
                </c:pt>
                <c:pt idx="51">
                  <c:v>2007</c:v>
                </c:pt>
                <c:pt idx="52">
                  <c:v>2008</c:v>
                </c:pt>
                <c:pt idx="53">
                  <c:v>2009</c:v>
                </c:pt>
                <c:pt idx="54">
                  <c:v>2010</c:v>
                </c:pt>
                <c:pt idx="55">
                  <c:v>2011</c:v>
                </c:pt>
                <c:pt idx="56">
                  <c:v>2012</c:v>
                </c:pt>
                <c:pt idx="57">
                  <c:v>2013</c:v>
                </c:pt>
                <c:pt idx="58">
                  <c:v>2014</c:v>
                </c:pt>
                <c:pt idx="59">
                  <c:v>2015</c:v>
                </c:pt>
                <c:pt idx="60">
                  <c:v>2016</c:v>
                </c:pt>
                <c:pt idx="61">
                  <c:v>2017</c:v>
                </c:pt>
              </c:numCache>
            </c:numRef>
          </c:cat>
          <c:val>
            <c:numRef>
              <c:f>'Exhibit 10'!$C$11:$C$72</c:f>
              <c:numCache>
                <c:formatCode>#,##0.000</c:formatCode>
                <c:ptCount val="62"/>
                <c:pt idx="0">
                  <c:v>5.4240000000000004</c:v>
                </c:pt>
                <c:pt idx="1">
                  <c:v>6.1219999999999999</c:v>
                </c:pt>
                <c:pt idx="2">
                  <c:v>4.8620000000000001</c:v>
                </c:pt>
                <c:pt idx="3">
                  <c:v>7.8129999999999997</c:v>
                </c:pt>
                <c:pt idx="4">
                  <c:v>8.3529999999999998</c:v>
                </c:pt>
                <c:pt idx="5">
                  <c:v>9.2170000000000005</c:v>
                </c:pt>
                <c:pt idx="6">
                  <c:v>8.6489999999999991</c:v>
                </c:pt>
                <c:pt idx="7">
                  <c:v>9.2769999999999992</c:v>
                </c:pt>
                <c:pt idx="8">
                  <c:v>9.3089999999999993</c:v>
                </c:pt>
                <c:pt idx="9">
                  <c:v>10.387</c:v>
                </c:pt>
                <c:pt idx="10">
                  <c:v>10.542999999999999</c:v>
                </c:pt>
                <c:pt idx="11">
                  <c:v>11.005000000000001</c:v>
                </c:pt>
                <c:pt idx="12">
                  <c:v>11.670999999999999</c:v>
                </c:pt>
                <c:pt idx="13">
                  <c:v>12.143000000000001</c:v>
                </c:pt>
                <c:pt idx="14">
                  <c:v>12.904</c:v>
                </c:pt>
                <c:pt idx="15">
                  <c:v>14.881</c:v>
                </c:pt>
                <c:pt idx="16">
                  <c:v>14.542999999999999</c:v>
                </c:pt>
                <c:pt idx="17">
                  <c:v>15.738</c:v>
                </c:pt>
                <c:pt idx="18">
                  <c:v>15.276999999999999</c:v>
                </c:pt>
                <c:pt idx="19">
                  <c:v>18.326000000000001</c:v>
                </c:pt>
                <c:pt idx="20">
                  <c:v>20.745000000000001</c:v>
                </c:pt>
                <c:pt idx="21">
                  <c:v>21.635000000000002</c:v>
                </c:pt>
                <c:pt idx="22">
                  <c:v>23.562999999999999</c:v>
                </c:pt>
                <c:pt idx="23">
                  <c:v>23.227</c:v>
                </c:pt>
                <c:pt idx="24">
                  <c:v>25.298999999999999</c:v>
                </c:pt>
                <c:pt idx="25">
                  <c:v>30.542000000000002</c:v>
                </c:pt>
                <c:pt idx="26">
                  <c:v>23.074000000000002</c:v>
                </c:pt>
                <c:pt idx="27">
                  <c:v>20.669</c:v>
                </c:pt>
                <c:pt idx="28">
                  <c:v>20.131</c:v>
                </c:pt>
                <c:pt idx="29">
                  <c:v>19.988</c:v>
                </c:pt>
                <c:pt idx="30">
                  <c:v>18.702999999999999</c:v>
                </c:pt>
                <c:pt idx="31">
                  <c:v>18.43</c:v>
                </c:pt>
                <c:pt idx="32">
                  <c:v>18.568000000000001</c:v>
                </c:pt>
                <c:pt idx="33">
                  <c:v>19.254999999999999</c:v>
                </c:pt>
                <c:pt idx="34">
                  <c:v>18.97</c:v>
                </c:pt>
                <c:pt idx="35">
                  <c:v>19.056000000000001</c:v>
                </c:pt>
                <c:pt idx="36">
                  <c:v>21.661000000000001</c:v>
                </c:pt>
                <c:pt idx="37">
                  <c:v>20.689</c:v>
                </c:pt>
                <c:pt idx="38">
                  <c:v>22.896999999999998</c:v>
                </c:pt>
                <c:pt idx="39">
                  <c:v>22.788</c:v>
                </c:pt>
                <c:pt idx="40">
                  <c:v>22.283000000000001</c:v>
                </c:pt>
                <c:pt idx="41">
                  <c:v>23.443999999999999</c:v>
                </c:pt>
                <c:pt idx="42">
                  <c:v>23.42</c:v>
                </c:pt>
                <c:pt idx="43">
                  <c:v>22.893000000000001</c:v>
                </c:pt>
                <c:pt idx="44">
                  <c:v>21.995999999999999</c:v>
                </c:pt>
                <c:pt idx="45">
                  <c:v>27.053999999999998</c:v>
                </c:pt>
                <c:pt idx="46">
                  <c:v>27.213999999999999</c:v>
                </c:pt>
                <c:pt idx="47">
                  <c:v>27.471</c:v>
                </c:pt>
                <c:pt idx="48">
                  <c:v>26.63</c:v>
                </c:pt>
                <c:pt idx="49">
                  <c:v>28.24</c:v>
                </c:pt>
                <c:pt idx="50">
                  <c:v>27.233000000000001</c:v>
                </c:pt>
                <c:pt idx="51">
                  <c:v>27.594000000000001</c:v>
                </c:pt>
                <c:pt idx="52">
                  <c:v>26.52</c:v>
                </c:pt>
                <c:pt idx="53">
                  <c:v>27.265000000000001</c:v>
                </c:pt>
                <c:pt idx="54">
                  <c:v>31.863</c:v>
                </c:pt>
                <c:pt idx="55">
                  <c:v>29.931000000000001</c:v>
                </c:pt>
                <c:pt idx="56">
                  <c:v>30.504000000000001</c:v>
                </c:pt>
                <c:pt idx="57">
                  <c:v>28.846</c:v>
                </c:pt>
                <c:pt idx="58">
                  <c:v>28.702000000000002</c:v>
                </c:pt>
                <c:pt idx="59">
                  <c:v>27.466000000000001</c:v>
                </c:pt>
                <c:pt idx="60">
                  <c:v>27.184000000000001</c:v>
                </c:pt>
                <c:pt idx="61">
                  <c:v>26.844999999999999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2C-4C10-BE2E-CC322C8EFC68}"/>
            </c:ext>
          </c:extLst>
        </c:ser>
        <c:ser>
          <c:idx val="1"/>
          <c:order val="1"/>
          <c:tx>
            <c:strRef>
              <c:f>'Exhibit 13'!$B$10</c:f>
              <c:strCache>
                <c:ptCount val="1"/>
                <c:pt idx="0">
                  <c:v>State and Local 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110000"/>
                    <a:satMod val="105000"/>
                    <a:tint val="67000"/>
                  </a:schemeClr>
                </a:gs>
                <a:gs pos="50000">
                  <a:schemeClr val="accent2">
                    <a:lumMod val="105000"/>
                    <a:satMod val="103000"/>
                    <a:tint val="73000"/>
                  </a:schemeClr>
                </a:gs>
                <a:gs pos="100000">
                  <a:schemeClr val="accent2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/>
          </c:spPr>
          <c:cat>
            <c:numRef>
              <c:f>'Exhibit 10'!$A$11:$A$72</c:f>
              <c:numCache>
                <c:formatCode>General</c:formatCode>
                <c:ptCount val="62"/>
                <c:pt idx="0">
                  <c:v>1956</c:v>
                </c:pt>
                <c:pt idx="1">
                  <c:v>1957</c:v>
                </c:pt>
                <c:pt idx="2">
                  <c:v>1958</c:v>
                </c:pt>
                <c:pt idx="3">
                  <c:v>1959</c:v>
                </c:pt>
                <c:pt idx="4">
                  <c:v>1960</c:v>
                </c:pt>
                <c:pt idx="5">
                  <c:v>1961</c:v>
                </c:pt>
                <c:pt idx="6">
                  <c:v>1962</c:v>
                </c:pt>
                <c:pt idx="7">
                  <c:v>1963</c:v>
                </c:pt>
                <c:pt idx="8">
                  <c:v>1964</c:v>
                </c:pt>
                <c:pt idx="9">
                  <c:v>1965</c:v>
                </c:pt>
                <c:pt idx="10">
                  <c:v>1966</c:v>
                </c:pt>
                <c:pt idx="11">
                  <c:v>1967</c:v>
                </c:pt>
                <c:pt idx="12">
                  <c:v>1968</c:v>
                </c:pt>
                <c:pt idx="13">
                  <c:v>1969</c:v>
                </c:pt>
                <c:pt idx="14">
                  <c:v>1970</c:v>
                </c:pt>
                <c:pt idx="15">
                  <c:v>1971</c:v>
                </c:pt>
                <c:pt idx="16">
                  <c:v>1972</c:v>
                </c:pt>
                <c:pt idx="17">
                  <c:v>1973</c:v>
                </c:pt>
                <c:pt idx="18">
                  <c:v>1974</c:v>
                </c:pt>
                <c:pt idx="19">
                  <c:v>1975</c:v>
                </c:pt>
                <c:pt idx="20">
                  <c:v>1976</c:v>
                </c:pt>
                <c:pt idx="21">
                  <c:v>1977</c:v>
                </c:pt>
                <c:pt idx="22">
                  <c:v>1978</c:v>
                </c:pt>
                <c:pt idx="23">
                  <c:v>1979</c:v>
                </c:pt>
                <c:pt idx="24">
                  <c:v>1980</c:v>
                </c:pt>
                <c:pt idx="25">
                  <c:v>1981</c:v>
                </c:pt>
                <c:pt idx="26">
                  <c:v>1982</c:v>
                </c:pt>
                <c:pt idx="27">
                  <c:v>1983</c:v>
                </c:pt>
                <c:pt idx="28">
                  <c:v>1984</c:v>
                </c:pt>
                <c:pt idx="29">
                  <c:v>1985</c:v>
                </c:pt>
                <c:pt idx="30">
                  <c:v>1986</c:v>
                </c:pt>
                <c:pt idx="31">
                  <c:v>1987</c:v>
                </c:pt>
                <c:pt idx="32">
                  <c:v>1988</c:v>
                </c:pt>
                <c:pt idx="33">
                  <c:v>1989</c:v>
                </c:pt>
                <c:pt idx="34">
                  <c:v>1990</c:v>
                </c:pt>
                <c:pt idx="35">
                  <c:v>1991</c:v>
                </c:pt>
                <c:pt idx="36">
                  <c:v>1992</c:v>
                </c:pt>
                <c:pt idx="37">
                  <c:v>1993</c:v>
                </c:pt>
                <c:pt idx="38">
                  <c:v>1994</c:v>
                </c:pt>
                <c:pt idx="39">
                  <c:v>1995</c:v>
                </c:pt>
                <c:pt idx="40">
                  <c:v>1996</c:v>
                </c:pt>
                <c:pt idx="41">
                  <c:v>1997</c:v>
                </c:pt>
                <c:pt idx="42">
                  <c:v>1998</c:v>
                </c:pt>
                <c:pt idx="43">
                  <c:v>1999</c:v>
                </c:pt>
                <c:pt idx="44">
                  <c:v>2000</c:v>
                </c:pt>
                <c:pt idx="45">
                  <c:v>2001</c:v>
                </c:pt>
                <c:pt idx="46">
                  <c:v>2002</c:v>
                </c:pt>
                <c:pt idx="47">
                  <c:v>2003</c:v>
                </c:pt>
                <c:pt idx="48">
                  <c:v>2004</c:v>
                </c:pt>
                <c:pt idx="49">
                  <c:v>2005</c:v>
                </c:pt>
                <c:pt idx="50">
                  <c:v>2006</c:v>
                </c:pt>
                <c:pt idx="51">
                  <c:v>2007</c:v>
                </c:pt>
                <c:pt idx="52">
                  <c:v>2008</c:v>
                </c:pt>
                <c:pt idx="53">
                  <c:v>2009</c:v>
                </c:pt>
                <c:pt idx="54">
                  <c:v>2010</c:v>
                </c:pt>
                <c:pt idx="55">
                  <c:v>2011</c:v>
                </c:pt>
                <c:pt idx="56">
                  <c:v>2012</c:v>
                </c:pt>
                <c:pt idx="57">
                  <c:v>2013</c:v>
                </c:pt>
                <c:pt idx="58">
                  <c:v>2014</c:v>
                </c:pt>
                <c:pt idx="59">
                  <c:v>2015</c:v>
                </c:pt>
                <c:pt idx="60">
                  <c:v>2016</c:v>
                </c:pt>
                <c:pt idx="61">
                  <c:v>2017</c:v>
                </c:pt>
              </c:numCache>
            </c:numRef>
          </c:cat>
          <c:val>
            <c:numRef>
              <c:f>'Exhibit 13'!$C$11:$C$72</c:f>
              <c:numCache>
                <c:formatCode>#,##0.000</c:formatCode>
                <c:ptCount val="62"/>
                <c:pt idx="0">
                  <c:v>56.95</c:v>
                </c:pt>
                <c:pt idx="1">
                  <c:v>60.61</c:v>
                </c:pt>
                <c:pt idx="2">
                  <c:v>62.121000000000002</c:v>
                </c:pt>
                <c:pt idx="3">
                  <c:v>64.673000000000002</c:v>
                </c:pt>
                <c:pt idx="4">
                  <c:v>65.966999999999999</c:v>
                </c:pt>
                <c:pt idx="5">
                  <c:v>68.424000000000007</c:v>
                </c:pt>
                <c:pt idx="6">
                  <c:v>68.042000000000002</c:v>
                </c:pt>
                <c:pt idx="7">
                  <c:v>71.909000000000006</c:v>
                </c:pt>
                <c:pt idx="8">
                  <c:v>72.173000000000002</c:v>
                </c:pt>
                <c:pt idx="9">
                  <c:v>73.84</c:v>
                </c:pt>
                <c:pt idx="10">
                  <c:v>76.935000000000002</c:v>
                </c:pt>
                <c:pt idx="11">
                  <c:v>78.096999999999994</c:v>
                </c:pt>
                <c:pt idx="12">
                  <c:v>79.036000000000001</c:v>
                </c:pt>
                <c:pt idx="13">
                  <c:v>80.307000000000002</c:v>
                </c:pt>
                <c:pt idx="14">
                  <c:v>82.962000000000003</c:v>
                </c:pt>
                <c:pt idx="15">
                  <c:v>85.093000000000004</c:v>
                </c:pt>
                <c:pt idx="16">
                  <c:v>87.347999999999999</c:v>
                </c:pt>
                <c:pt idx="17">
                  <c:v>88.159000000000006</c:v>
                </c:pt>
                <c:pt idx="18">
                  <c:v>90.432000000000002</c:v>
                </c:pt>
                <c:pt idx="19">
                  <c:v>96.774000000000001</c:v>
                </c:pt>
                <c:pt idx="20">
                  <c:v>98.697000000000003</c:v>
                </c:pt>
                <c:pt idx="21">
                  <c:v>108.29600000000001</c:v>
                </c:pt>
                <c:pt idx="22">
                  <c:v>112.86199999999999</c:v>
                </c:pt>
                <c:pt idx="23">
                  <c:v>117.61199999999999</c:v>
                </c:pt>
                <c:pt idx="24">
                  <c:v>119.66500000000001</c:v>
                </c:pt>
                <c:pt idx="25">
                  <c:v>122.503</c:v>
                </c:pt>
                <c:pt idx="26">
                  <c:v>126.425</c:v>
                </c:pt>
                <c:pt idx="27">
                  <c:v>132.68100000000001</c:v>
                </c:pt>
                <c:pt idx="28">
                  <c:v>135.65</c:v>
                </c:pt>
                <c:pt idx="29">
                  <c:v>140.25800000000001</c:v>
                </c:pt>
                <c:pt idx="30">
                  <c:v>147.84200000000001</c:v>
                </c:pt>
                <c:pt idx="31">
                  <c:v>151.435</c:v>
                </c:pt>
                <c:pt idx="32">
                  <c:v>154.738</c:v>
                </c:pt>
                <c:pt idx="33">
                  <c:v>157.73500000000001</c:v>
                </c:pt>
                <c:pt idx="34">
                  <c:v>160.99100000000001</c:v>
                </c:pt>
                <c:pt idx="35">
                  <c:v>163.91399999999999</c:v>
                </c:pt>
                <c:pt idx="36">
                  <c:v>166.10900000000001</c:v>
                </c:pt>
                <c:pt idx="37">
                  <c:v>170.87299999999999</c:v>
                </c:pt>
                <c:pt idx="38">
                  <c:v>178.57599999999999</c:v>
                </c:pt>
                <c:pt idx="39">
                  <c:v>182.94399999999999</c:v>
                </c:pt>
                <c:pt idx="40">
                  <c:v>185.71</c:v>
                </c:pt>
                <c:pt idx="41">
                  <c:v>190.23500000000001</c:v>
                </c:pt>
                <c:pt idx="42">
                  <c:v>193.625</c:v>
                </c:pt>
                <c:pt idx="43">
                  <c:v>195.57900000000001</c:v>
                </c:pt>
                <c:pt idx="44">
                  <c:v>197.828</c:v>
                </c:pt>
                <c:pt idx="45">
                  <c:v>201.84</c:v>
                </c:pt>
                <c:pt idx="46">
                  <c:v>207.625</c:v>
                </c:pt>
                <c:pt idx="47">
                  <c:v>210.06299999999999</c:v>
                </c:pt>
                <c:pt idx="48">
                  <c:v>205.88499999999999</c:v>
                </c:pt>
                <c:pt idx="49">
                  <c:v>206.78899999999999</c:v>
                </c:pt>
                <c:pt idx="50">
                  <c:v>211.24600000000001</c:v>
                </c:pt>
                <c:pt idx="51">
                  <c:v>215.709</c:v>
                </c:pt>
                <c:pt idx="52">
                  <c:v>218.96799999999999</c:v>
                </c:pt>
                <c:pt idx="53">
                  <c:v>228.06100000000001</c:v>
                </c:pt>
                <c:pt idx="54">
                  <c:v>221.09299999999999</c:v>
                </c:pt>
                <c:pt idx="55">
                  <c:v>218.465</c:v>
                </c:pt>
                <c:pt idx="56">
                  <c:v>219.21799999999999</c:v>
                </c:pt>
                <c:pt idx="57">
                  <c:v>219.44</c:v>
                </c:pt>
                <c:pt idx="58">
                  <c:v>224.45400000000001</c:v>
                </c:pt>
                <c:pt idx="59">
                  <c:v>230.96600000000001</c:v>
                </c:pt>
                <c:pt idx="60">
                  <c:v>237.47399999999999</c:v>
                </c:pt>
                <c:pt idx="61">
                  <c:v>239.636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E2C-4C10-BE2E-CC322C8EFC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05990991"/>
        <c:axId val="1689658543"/>
      </c:areaChart>
      <c:catAx>
        <c:axId val="1805990991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89658543"/>
        <c:crosses val="autoZero"/>
        <c:auto val="1"/>
        <c:lblAlgn val="ctr"/>
        <c:lblOffset val="100"/>
        <c:noMultiLvlLbl val="0"/>
      </c:catAx>
      <c:valAx>
        <c:axId val="168965854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05990991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lt1"/>
    </cs:fontRef>
    <cs:spPr/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80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80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80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80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0.63943</cdr:x>
      <cdr:y>0.74985</cdr:y>
    </cdr:from>
    <cdr:to>
      <cdr:x>0.75666</cdr:x>
      <cdr:y>0.8014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B43AEA9A-D1F7-4D86-B7F2-8077EBA01408}"/>
            </a:ext>
          </a:extLst>
        </cdr:cNvPr>
        <cdr:cNvSpPr txBox="1"/>
      </cdr:nvSpPr>
      <cdr:spPr>
        <a:xfrm xmlns:a="http://schemas.openxmlformats.org/drawingml/2006/main">
          <a:off x="3428999" y="3925888"/>
          <a:ext cx="628668" cy="2698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b="1" dirty="0">
              <a:solidFill>
                <a:schemeClr val="accent1">
                  <a:lumMod val="75000"/>
                </a:schemeClr>
              </a:solidFill>
            </a:rPr>
            <a:t>Federal</a:t>
          </a:r>
        </a:p>
      </cdr:txBody>
    </cdr:sp>
  </cdr:relSizeAnchor>
  <cdr:relSizeAnchor xmlns:cdr="http://schemas.openxmlformats.org/drawingml/2006/chartDrawing">
    <cdr:from>
      <cdr:x>0.59236</cdr:x>
      <cdr:y>0.52031</cdr:y>
    </cdr:from>
    <cdr:to>
      <cdr:x>0.80017</cdr:x>
      <cdr:y>0.58551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B1ED52E4-80E4-43DE-B340-98E0B92A980C}"/>
            </a:ext>
          </a:extLst>
        </cdr:cNvPr>
        <cdr:cNvSpPr txBox="1"/>
      </cdr:nvSpPr>
      <cdr:spPr>
        <a:xfrm xmlns:a="http://schemas.openxmlformats.org/drawingml/2006/main">
          <a:off x="3176600" y="2724103"/>
          <a:ext cx="1114397" cy="34135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b="1" dirty="0">
              <a:solidFill>
                <a:schemeClr val="accent2">
                  <a:lumMod val="75000"/>
                </a:schemeClr>
              </a:solidFill>
            </a:rPr>
            <a:t>State and Local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C6A77-897B-A94D-8179-085D1B4EE98D}" type="datetimeFigureOut">
              <a:rPr lang="en-US" smtClean="0"/>
              <a:t>3/9/22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294D8-753E-E842-8CF8-893A8D4F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84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4254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1811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0355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827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9027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5104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5270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8265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6342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7840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7058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2379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1020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0785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>
              <a:spcBef>
                <a:spcPts val="0"/>
              </a:spcBef>
              <a:spcAft>
                <a:spcPts val="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2913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60435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0" lvl="0" indent="-28575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27698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0" lvl="0" indent="-28575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78594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06814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39021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21660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1335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02745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89110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82483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82619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82674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5240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07000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61808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64694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22505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0472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75491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64441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31354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61809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7837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00163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41839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37596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46597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+mj-lt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84315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7201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34544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68415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00203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01245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97443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39874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600560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028321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647151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325009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5502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747931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263554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496862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154257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741684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895796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718980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879392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6374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8128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0639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474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1A4D-4FAD-45A6-A3C5-59711005E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B803A-233C-48A3-A920-5820C83A0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737BC-96A1-42A3-AD8D-9E8CD7FB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958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A7E2CB-D8A4-4CA5-AD0E-4339221B42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097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032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4000"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>
            <a:lvl3pPr>
              <a:defRPr sz="2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4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1AA319-333D-412C-9DD7-9A6C0D760DBE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790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AB0322-A9EB-43EB-8A82-07D57F72DE4A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/>
          <a:lstStyle>
            <a:lvl1pPr>
              <a:lnSpc>
                <a:spcPct val="100000"/>
              </a:lnSpc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156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A90B-032D-47E4-AA87-462359C7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3E4E5-6537-4C35-A50E-A91EDDFC5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D0AEE99-5F0F-4100-9685-AAB2EBB6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336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2545-EFE2-4330-B6AE-68DD7018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65C42-8E4E-4995-8882-EDA624357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386CD-7692-45A5-96E1-56EF3B35F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68283-0879-4456-B3EF-65A7B363E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D478B5-F754-4D16-A4E6-C28D49165B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312041-9D94-4A1D-B742-6CF6728A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45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2E3BC-6A56-4810-AE88-730E1D26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062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C0B4B-CECB-4D80-B0B3-10BA52D4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75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F9E97E-8590-4661-B926-74D82175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EFE9F-E4C2-4E94-B15C-7561DD63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303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72820-9D3E-44DA-B4D3-E0A65C8E5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C4C88"/>
                </a:solidFill>
              </a:defRPr>
            </a:lvl1pPr>
          </a:lstStyle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Workspace [Presentation]" hidden="1">
            <a:extLst>
              <a:ext uri="{FF2B5EF4-FFF2-40B4-BE49-F238E27FC236}">
                <a16:creationId xmlns:a16="http://schemas.microsoft.com/office/drawing/2014/main" id="{07CF207E-F6E3-4338-83CD-7F26AF8EFD5E}"/>
              </a:ext>
            </a:extLst>
          </p:cNvPr>
          <p:cNvSpPr/>
          <p:nvPr userDrawn="1"/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 w="12700" cap="flat" cmpd="sng" algn="ctr">
            <a:solidFill>
              <a:srgbClr val="D24726"/>
            </a:solidFill>
            <a:prstDash val="lgDash"/>
            <a:miter lim="800000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CAFF6B-AEE7-4DF3-9AA6-FC371F384119}"/>
              </a:ext>
            </a:extLst>
          </p:cNvPr>
          <p:cNvCxnSpPr>
            <a:cxnSpLocks/>
          </p:cNvCxnSpPr>
          <p:nvPr userDrawn="1"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5C10A0A-8A4B-47E1-9F98-875C5F817B9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174279" y="0"/>
            <a:ext cx="2017721" cy="18987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F4E8CB-31CF-4E8D-A3AC-73D8C76CAD0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35378" y="6176568"/>
            <a:ext cx="2834640" cy="4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9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4" r:id="rId3"/>
    <p:sldLayoutId id="2147483724" r:id="rId4"/>
    <p:sldLayoutId id="2147483733" r:id="rId5"/>
    <p:sldLayoutId id="2147483723" r:id="rId6"/>
    <p:sldLayoutId id="2147483725" r:id="rId7"/>
    <p:sldLayoutId id="2147483726" r:id="rId8"/>
    <p:sldLayoutId id="2147483727" r:id="rId9"/>
    <p:sldLayoutId id="2147483732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C4C8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C4C8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2400" kern="1200">
          <a:solidFill>
            <a:srgbClr val="2B414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2400" kern="1200">
          <a:solidFill>
            <a:srgbClr val="2B41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tiff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hyperlink" Target="mailto:mallikapung@gmail.com" TargetMode="External"/><Relationship Id="rId2" Type="http://schemas.openxmlformats.org/officeDocument/2006/relationships/hyperlink" Target="http://www.needelegation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needelegation.org/testimonials.php" TargetMode="External"/><Relationship Id="rId4" Type="http://schemas.openxmlformats.org/officeDocument/2006/relationships/hyperlink" Target="mailto:info@NEEDelegation.org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895" y="1795708"/>
            <a:ext cx="10219508" cy="2187011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b="1" i="1" dirty="0" err="1"/>
              <a:t>Osher</a:t>
            </a:r>
            <a:r>
              <a:rPr lang="en-US" sz="3600" b="1" i="1" dirty="0"/>
              <a:t> Lifelong Learning Institute, Winter 2022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dirty="0"/>
              <a:t>Contemporary Economic Policy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AE01C54-87B5-E047-A90C-F1A958BEF150}"/>
              </a:ext>
            </a:extLst>
          </p:cNvPr>
          <p:cNvSpPr txBox="1">
            <a:spLocks/>
          </p:cNvSpPr>
          <p:nvPr/>
        </p:nvSpPr>
        <p:spPr>
          <a:xfrm>
            <a:off x="1547649" y="4460328"/>
            <a:ext cx="9144000" cy="1384081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Oklahoma State University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February-March, 2022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1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Jon </a:t>
            </a:r>
            <a:r>
              <a:rPr lang="en-US" sz="3100" dirty="0" err="1">
                <a:solidFill>
                  <a:schemeClr val="tx2"/>
                </a:solidFill>
              </a:rPr>
              <a:t>Haveman</a:t>
            </a:r>
            <a:r>
              <a:rPr lang="en-US" sz="3100" dirty="0">
                <a:solidFill>
                  <a:schemeClr val="tx2"/>
                </a:solidFill>
              </a:rPr>
              <a:t>, Ph.D.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chemeClr val="tx2"/>
                </a:solidFill>
              </a:rPr>
              <a:t>National Economic Education Delegation</a:t>
            </a:r>
          </a:p>
        </p:txBody>
      </p:sp>
    </p:spTree>
    <p:extLst>
      <p:ext uri="{BB962C8B-B14F-4D97-AF65-F5344CB8AC3E}">
        <p14:creationId xmlns:p14="http://schemas.microsoft.com/office/powerpoint/2010/main" val="6599225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454DB-7370-C744-8DAD-7828C1616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81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Diff</a:t>
            </a:r>
            <a:r>
              <a:rPr lang="en-US" dirty="0"/>
              <a:t>erent Kinds of Infrastructure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C56916-CCD2-5344-995B-F71C35C031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Provide basic services</a:t>
            </a:r>
          </a:p>
          <a:p>
            <a:r>
              <a:rPr lang="en-US" dirty="0"/>
              <a:t>Improve the performance of the economy </a:t>
            </a:r>
          </a:p>
          <a:p>
            <a:r>
              <a:rPr lang="en-US" dirty="0"/>
              <a:t>Make people’s lives better</a:t>
            </a:r>
          </a:p>
          <a:p>
            <a:pPr lvl="1"/>
            <a:r>
              <a:rPr lang="en-US" dirty="0"/>
              <a:t>Example: Electricity, water, broadband, roads, bridges, airports, seaports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54D107-B9AD-704E-9E56-B7D5198AB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22353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F3FC1F-6A8B-9A4D-9838-0D9EC466B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11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Ano</a:t>
            </a:r>
            <a:r>
              <a:rPr lang="en-US" dirty="0"/>
              <a:t>ther Categorization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4A6583-7A3E-B64D-BE19-EADDFB81E5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2194"/>
            <a:ext cx="10515600" cy="4351338"/>
          </a:xfrm>
        </p:spPr>
        <p:txBody>
          <a:bodyPr/>
          <a:lstStyle/>
          <a:p>
            <a:r>
              <a:rPr lang="en-US" dirty="0"/>
              <a:t>Tangible</a:t>
            </a:r>
          </a:p>
          <a:p>
            <a:pPr lvl="1"/>
            <a:r>
              <a:rPr lang="en-US" dirty="0"/>
              <a:t>Traffic systems: streets, railways, other transportation</a:t>
            </a:r>
          </a:p>
          <a:p>
            <a:pPr lvl="1"/>
            <a:r>
              <a:rPr lang="en-US" dirty="0"/>
              <a:t>Utilities and disposal: energy, water, and communication networks</a:t>
            </a:r>
          </a:p>
          <a:p>
            <a:r>
              <a:rPr lang="en-US" dirty="0"/>
              <a:t>Intangible</a:t>
            </a:r>
          </a:p>
          <a:p>
            <a:pPr lvl="1"/>
            <a:r>
              <a:rPr lang="en-US" dirty="0"/>
              <a:t>Human capital</a:t>
            </a:r>
          </a:p>
          <a:p>
            <a:pPr lvl="2"/>
            <a:r>
              <a:rPr lang="en-US" dirty="0"/>
              <a:t>Education, research facilities</a:t>
            </a:r>
          </a:p>
          <a:p>
            <a:pPr lvl="2"/>
            <a:r>
              <a:rPr lang="en-US" dirty="0"/>
              <a:t>Health systems, social services</a:t>
            </a:r>
          </a:p>
          <a:p>
            <a:r>
              <a:rPr lang="en-US" dirty="0"/>
              <a:t>Institutional</a:t>
            </a:r>
          </a:p>
          <a:p>
            <a:pPr lvl="1"/>
            <a:r>
              <a:rPr lang="en-US" dirty="0"/>
              <a:t>Legal, economic, and social system</a:t>
            </a:r>
          </a:p>
          <a:p>
            <a:pPr lvl="1"/>
            <a:r>
              <a:rPr lang="en-US" dirty="0"/>
              <a:t>Culture, traditions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AB4695-1CED-1742-9F0E-F51427342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11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03FA9C-6859-834E-AB11-722C1BEBAC9F}"/>
              </a:ext>
            </a:extLst>
          </p:cNvPr>
          <p:cNvSpPr txBox="1"/>
          <p:nvPr/>
        </p:nvSpPr>
        <p:spPr>
          <a:xfrm>
            <a:off x="7039768" y="6456851"/>
            <a:ext cx="44659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The Economics of Infrastructure Provisioning, MIT Press, 2015, pg.10</a:t>
            </a:r>
          </a:p>
        </p:txBody>
      </p:sp>
    </p:spTree>
    <p:extLst>
      <p:ext uri="{BB962C8B-B14F-4D97-AF65-F5344CB8AC3E}">
        <p14:creationId xmlns:p14="http://schemas.microsoft.com/office/powerpoint/2010/main" val="9302185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8C1A1-EF94-4D4F-BD00-1153C0896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50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Infr</a:t>
            </a:r>
            <a:r>
              <a:rPr lang="en-US" dirty="0"/>
              <a:t>astructure – Is it: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3D3A42-AF79-4143-90A9-74575708A4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Traditional:</a:t>
            </a:r>
          </a:p>
          <a:p>
            <a:pPr lvl="1"/>
            <a:r>
              <a:rPr lang="en-US" dirty="0"/>
              <a:t>Roads, bridges, tunnels, airports, seaports, dams, water, electrical, and telephone systems?</a:t>
            </a:r>
          </a:p>
          <a:p>
            <a:r>
              <a:rPr lang="en-US" dirty="0"/>
              <a:t>Additional:</a:t>
            </a:r>
          </a:p>
          <a:p>
            <a:pPr lvl="1"/>
            <a:r>
              <a:rPr lang="en-US" dirty="0"/>
              <a:t>Broadband</a:t>
            </a:r>
          </a:p>
          <a:p>
            <a:r>
              <a:rPr lang="en-US" dirty="0"/>
              <a:t>What about:</a:t>
            </a:r>
          </a:p>
          <a:p>
            <a:pPr lvl="1"/>
            <a:r>
              <a:rPr lang="en-US" dirty="0"/>
              <a:t>R&amp;D? Human capital? Institutions?</a:t>
            </a:r>
          </a:p>
          <a:p>
            <a:r>
              <a:rPr lang="en-US" dirty="0"/>
              <a:t>What definition of “infrastructure” makes it most useful today?</a:t>
            </a:r>
          </a:p>
          <a:p>
            <a:pPr lvl="1"/>
            <a:r>
              <a:rPr lang="en-US" dirty="0"/>
              <a:t>Caregiving?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6541AB-35E7-D444-AD88-960B6C9FC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51077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20DA5D-6CA9-3547-9E43-CDFA3ADF9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7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is Infrastructure? – A Recap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30BD3B-AE9D-2846-8458-3A90F37CBF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Economic infrastructure:</a:t>
            </a:r>
          </a:p>
          <a:p>
            <a:pPr lvl="1"/>
            <a:r>
              <a:rPr lang="en-US" dirty="0"/>
              <a:t>Basic services that represent a foundational tool for the economy.</a:t>
            </a:r>
          </a:p>
          <a:p>
            <a:pPr lvl="1"/>
            <a:r>
              <a:rPr lang="en-US" dirty="0"/>
              <a:t>Can be:</a:t>
            </a:r>
          </a:p>
          <a:p>
            <a:pPr lvl="2"/>
            <a:r>
              <a:rPr lang="en-US" dirty="0"/>
              <a:t>Physical structures</a:t>
            </a:r>
          </a:p>
          <a:p>
            <a:pPr lvl="2"/>
            <a:r>
              <a:rPr lang="en-US" dirty="0"/>
              <a:t>Systems</a:t>
            </a:r>
          </a:p>
          <a:p>
            <a:pPr lvl="2"/>
            <a:r>
              <a:rPr lang="en-US" dirty="0"/>
              <a:t>Institutions</a:t>
            </a:r>
          </a:p>
          <a:p>
            <a:pPr lvl="2"/>
            <a:r>
              <a:rPr lang="en-US" dirty="0"/>
              <a:t>Services</a:t>
            </a:r>
          </a:p>
          <a:p>
            <a:pPr lvl="2"/>
            <a:r>
              <a:rPr lang="en-US" dirty="0"/>
              <a:t>Facilities</a:t>
            </a:r>
          </a:p>
          <a:p>
            <a:r>
              <a:rPr lang="en-US" dirty="0"/>
              <a:t>We will focus on physical structures, systems, and facilities.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A89873-6B7C-CD43-8B66-1CC5A23FF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06958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BCE726-03BC-8E4B-929A-2672A2F1F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497"/>
            <a:ext cx="10515600" cy="1002858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Cat</a:t>
            </a:r>
            <a:r>
              <a:rPr lang="en-US" dirty="0"/>
              <a:t>egories of Physical Infrastructure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1A6C4E-72DB-7C4C-B4F5-BE01B50F22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29989"/>
            <a:ext cx="5181600" cy="4625153"/>
          </a:xfrm>
        </p:spPr>
        <p:txBody>
          <a:bodyPr/>
          <a:lstStyle/>
          <a:p>
            <a:r>
              <a:rPr lang="en-US" dirty="0"/>
              <a:t>Transportation</a:t>
            </a:r>
          </a:p>
          <a:p>
            <a:pPr lvl="1"/>
            <a:r>
              <a:rPr lang="en-US" dirty="0"/>
              <a:t>Highways, roads, bridges</a:t>
            </a:r>
          </a:p>
          <a:p>
            <a:pPr lvl="1"/>
            <a:r>
              <a:rPr lang="en-US" dirty="0"/>
              <a:t>Mass transit</a:t>
            </a:r>
          </a:p>
          <a:p>
            <a:pPr lvl="1"/>
            <a:r>
              <a:rPr lang="en-US" dirty="0"/>
              <a:t>Airports, seaports</a:t>
            </a:r>
          </a:p>
          <a:p>
            <a:r>
              <a:rPr lang="en-US" dirty="0"/>
              <a:t>Water</a:t>
            </a:r>
          </a:p>
          <a:p>
            <a:pPr lvl="1"/>
            <a:r>
              <a:rPr lang="en-US" dirty="0"/>
              <a:t>Supply</a:t>
            </a:r>
          </a:p>
          <a:p>
            <a:pPr lvl="1"/>
            <a:r>
              <a:rPr lang="en-US" dirty="0"/>
              <a:t>Distribution</a:t>
            </a:r>
          </a:p>
          <a:p>
            <a:r>
              <a:rPr lang="en-US" dirty="0"/>
              <a:t>Waste management</a:t>
            </a:r>
          </a:p>
          <a:p>
            <a:pPr lvl="1"/>
            <a:r>
              <a:rPr lang="en-US" dirty="0"/>
              <a:t>Trash, recycling, and wastewater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C76527-E325-7640-9A05-3D61E3AC74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229989"/>
            <a:ext cx="5257800" cy="4625153"/>
          </a:xfrm>
        </p:spPr>
        <p:txBody>
          <a:bodyPr/>
          <a:lstStyle/>
          <a:p>
            <a:r>
              <a:rPr lang="en-US" dirty="0"/>
              <a:t>Energy</a:t>
            </a:r>
          </a:p>
          <a:p>
            <a:pPr lvl="1"/>
            <a:r>
              <a:rPr lang="en-US" dirty="0"/>
              <a:t>Generation</a:t>
            </a:r>
          </a:p>
          <a:p>
            <a:pPr lvl="1"/>
            <a:r>
              <a:rPr lang="en-US" dirty="0"/>
              <a:t>Transmission</a:t>
            </a:r>
          </a:p>
          <a:p>
            <a:r>
              <a:rPr lang="en-US" dirty="0"/>
              <a:t>Communications</a:t>
            </a:r>
          </a:p>
          <a:p>
            <a:pPr lvl="1"/>
            <a:r>
              <a:rPr lang="en-US" dirty="0"/>
              <a:t>Telephone</a:t>
            </a:r>
          </a:p>
          <a:p>
            <a:pPr lvl="1"/>
            <a:r>
              <a:rPr lang="en-US" dirty="0"/>
              <a:t>Internet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43D8BF-BEF7-0E42-9792-091E30530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58320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A1F45-83B3-4EFF-B979-EF1363E16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76" y="262649"/>
            <a:ext cx="10515600" cy="772066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Cur</a:t>
            </a:r>
            <a:r>
              <a:rPr lang="en-US" sz="3600" dirty="0"/>
              <a:t>rent State of Infrastructure in the US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51B18B-A85E-41B5-AC96-166A67730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15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884296-3B19-4374-83BC-2703D5A77CC3}"/>
              </a:ext>
            </a:extLst>
          </p:cNvPr>
          <p:cNvSpPr txBox="1"/>
          <p:nvPr/>
        </p:nvSpPr>
        <p:spPr>
          <a:xfrm>
            <a:off x="7867650" y="6386577"/>
            <a:ext cx="34861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https://www.infrastructurereportcard.org/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C4213E-D308-D44C-852D-9B89C2D8BF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6242" y="961117"/>
            <a:ext cx="9516454" cy="5269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8767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2D2C51-5B7D-4E9A-AF86-F5D04D52B4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14425"/>
            <a:ext cx="10515600" cy="4807643"/>
          </a:xfrm>
        </p:spPr>
        <p:txBody>
          <a:bodyPr>
            <a:normAutofit/>
          </a:bodyPr>
          <a:lstStyle/>
          <a:p>
            <a:r>
              <a:rPr lang="en-US" sz="2400" dirty="0"/>
              <a:t>Roads</a:t>
            </a:r>
          </a:p>
          <a:p>
            <a:pPr lvl="1"/>
            <a:r>
              <a:rPr lang="en-US" sz="2000" dirty="0"/>
              <a:t>Over 4 million miles of roads.</a:t>
            </a:r>
          </a:p>
          <a:p>
            <a:pPr lvl="1"/>
            <a:r>
              <a:rPr lang="en-US" sz="2000" dirty="0"/>
              <a:t>In 2018: 3.3 trillion VMT (Vehicle Miles Traveled).</a:t>
            </a:r>
          </a:p>
          <a:p>
            <a:pPr lvl="1"/>
            <a:r>
              <a:rPr lang="en-US" sz="2000" dirty="0"/>
              <a:t>40%+ of America’s urban interstates are congested.</a:t>
            </a:r>
          </a:p>
          <a:p>
            <a:pPr lvl="1"/>
            <a:r>
              <a:rPr lang="en-US" sz="2000" dirty="0"/>
              <a:t>In 2017, 8.8 billion hours of traffic delay.</a:t>
            </a:r>
          </a:p>
          <a:p>
            <a:pPr lvl="2"/>
            <a:r>
              <a:rPr lang="en-US" sz="2000" dirty="0"/>
              <a:t>Costing the country $166 billion in wasted time and fuel.</a:t>
            </a:r>
          </a:p>
          <a:p>
            <a:pPr lvl="1"/>
            <a:endParaRPr lang="en-US" sz="1000" dirty="0"/>
          </a:p>
          <a:p>
            <a:pPr marL="0" indent="0">
              <a:buNone/>
            </a:pPr>
            <a:r>
              <a:rPr lang="en-US" sz="2200" i="1" dirty="0"/>
              <a:t>“The average auto commuter spends 54 hours in congestion and wastes 21 gallons of fuel due to congestion at a cost of $1,080 in wasted time and fuel.”</a:t>
            </a:r>
          </a:p>
          <a:p>
            <a:pPr marL="457200" lvl="1" indent="0" algn="r">
              <a:buNone/>
            </a:pPr>
            <a:r>
              <a:rPr lang="en-US" sz="1800" dirty="0"/>
              <a:t>-- 2019 Urban Mobility Report, Texas A&amp;M Transportation Institute</a:t>
            </a:r>
            <a:br>
              <a:rPr lang="en-US" sz="1800" dirty="0"/>
            </a:br>
            <a:r>
              <a:rPr lang="en-US" sz="1800" dirty="0"/>
              <a:t> </a:t>
            </a:r>
          </a:p>
          <a:p>
            <a:pPr lvl="1"/>
            <a:r>
              <a:rPr lang="en-US" sz="2000" dirty="0"/>
              <a:t>42,060 motor vehicle fatalities in 2020 (8% increase over 2019).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B12938-8A2A-4A4E-BCCA-4FE49F9F3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16</a:t>
            </a:fld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FADD104-7162-EC49-B5DD-81217975A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505" y="0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Cur</a:t>
            </a:r>
            <a:r>
              <a:rPr lang="en-US" dirty="0"/>
              <a:t>rent State of Transportation Infrastructure</a:t>
            </a:r>
          </a:p>
        </p:txBody>
      </p:sp>
    </p:spTree>
    <p:extLst>
      <p:ext uri="{BB962C8B-B14F-4D97-AF65-F5344CB8AC3E}">
        <p14:creationId xmlns:p14="http://schemas.microsoft.com/office/powerpoint/2010/main" val="695446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6BD87-9644-C748-9F3E-E13DD75B0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627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But</a:t>
            </a:r>
            <a:r>
              <a:rPr lang="en-US" dirty="0"/>
              <a:t> it is Getting Better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BAE584-EB75-9640-AC2D-2104B7CA1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17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90FEB8-9E5C-FE4B-8111-8658F8EE4F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8469" y="1325563"/>
            <a:ext cx="8811141" cy="49046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F972656-CCA3-DB42-BF11-6F25CBA9A18C}"/>
              </a:ext>
            </a:extLst>
          </p:cNvPr>
          <p:cNvSpPr txBox="1"/>
          <p:nvPr/>
        </p:nvSpPr>
        <p:spPr>
          <a:xfrm>
            <a:off x="9731387" y="2026237"/>
            <a:ext cx="1459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Improvement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9536910-CE73-4A4E-A784-48CFEAF0841D}"/>
              </a:ext>
            </a:extLst>
          </p:cNvPr>
          <p:cNvCxnSpPr>
            <a:cxnSpLocks/>
          </p:cNvCxnSpPr>
          <p:nvPr/>
        </p:nvCxnSpPr>
        <p:spPr>
          <a:xfrm flipH="1">
            <a:off x="9633857" y="2502971"/>
            <a:ext cx="827313" cy="2841915"/>
          </a:xfrm>
          <a:prstGeom prst="line">
            <a:avLst/>
          </a:prstGeom>
          <a:ln w="635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09B5494-F768-3642-BFA6-C38397DDCDE0}"/>
              </a:ext>
            </a:extLst>
          </p:cNvPr>
          <p:cNvCxnSpPr>
            <a:cxnSpLocks/>
          </p:cNvCxnSpPr>
          <p:nvPr/>
        </p:nvCxnSpPr>
        <p:spPr>
          <a:xfrm flipH="1">
            <a:off x="7063740" y="2502970"/>
            <a:ext cx="3397430" cy="2069030"/>
          </a:xfrm>
          <a:prstGeom prst="line">
            <a:avLst/>
          </a:prstGeom>
          <a:ln w="635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BBBA115-2AF0-D048-9F00-B6D2450D5FCA}"/>
              </a:ext>
            </a:extLst>
          </p:cNvPr>
          <p:cNvCxnSpPr>
            <a:cxnSpLocks/>
          </p:cNvCxnSpPr>
          <p:nvPr/>
        </p:nvCxnSpPr>
        <p:spPr>
          <a:xfrm flipH="1">
            <a:off x="6286500" y="2518928"/>
            <a:ext cx="4174670" cy="761981"/>
          </a:xfrm>
          <a:prstGeom prst="line">
            <a:avLst/>
          </a:prstGeom>
          <a:ln w="635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29D7D1D7-55CF-2747-AED3-E5CA340C37EE}"/>
              </a:ext>
            </a:extLst>
          </p:cNvPr>
          <p:cNvSpPr txBox="1"/>
          <p:nvPr/>
        </p:nvSpPr>
        <p:spPr>
          <a:xfrm>
            <a:off x="10047513" y="6456851"/>
            <a:ext cx="14395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 err="1"/>
              <a:t>usafacts.org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3526487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392A4-4D1C-4815-8149-AEE7B284F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505" y="0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Cur</a:t>
            </a:r>
            <a:r>
              <a:rPr lang="en-US" dirty="0"/>
              <a:t>rent State of Transportation Infrastructure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2D2C51-5B7D-4E9A-AF86-F5D04D52B4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325563"/>
            <a:ext cx="10439400" cy="4596505"/>
          </a:xfrm>
        </p:spPr>
        <p:txBody>
          <a:bodyPr>
            <a:normAutofit/>
          </a:bodyPr>
          <a:lstStyle/>
          <a:p>
            <a:r>
              <a:rPr lang="en-US" sz="2400" dirty="0"/>
              <a:t>Mass Transit</a:t>
            </a:r>
          </a:p>
          <a:p>
            <a:pPr lvl="1" algn="just"/>
            <a:r>
              <a:rPr lang="en-US" sz="2000" dirty="0"/>
              <a:t>~ 6,800 organizations in the U.S. that provide transit services.</a:t>
            </a:r>
          </a:p>
          <a:p>
            <a:pPr lvl="1" algn="just"/>
            <a:r>
              <a:rPr lang="en-US" sz="2000" dirty="0"/>
              <a:t>Transit ridership: peaked at 10.7 billion in 2014.</a:t>
            </a:r>
          </a:p>
          <a:p>
            <a:pPr lvl="2" algn="just"/>
            <a:r>
              <a:rPr lang="en-US" sz="2000" dirty="0"/>
              <a:t>COVID-19 pandemic caused major disruptions across all transit agencies.</a:t>
            </a:r>
          </a:p>
          <a:p>
            <a:pPr lvl="1" algn="just"/>
            <a:r>
              <a:rPr lang="en-US" sz="2000" dirty="0"/>
              <a:t>45% of Americans have no access to transit.</a:t>
            </a:r>
          </a:p>
          <a:p>
            <a:pPr lvl="1" algn="just"/>
            <a:endParaRPr lang="en-US" sz="2000" dirty="0"/>
          </a:p>
          <a:p>
            <a:pPr lvl="1" algn="just"/>
            <a:r>
              <a:rPr lang="en-US" sz="2000" dirty="0"/>
              <a:t>50% of passenger trips by bus.</a:t>
            </a:r>
          </a:p>
          <a:p>
            <a:pPr lvl="2" algn="just"/>
            <a:r>
              <a:rPr lang="en-US" sz="2000" dirty="0"/>
              <a:t>10% of fleets NOT in “state of good repair”.</a:t>
            </a:r>
          </a:p>
          <a:p>
            <a:pPr lvl="1" algn="just"/>
            <a:r>
              <a:rPr lang="en-US" sz="2000" dirty="0"/>
              <a:t>33+% by heavy rail (subway/metro)</a:t>
            </a:r>
          </a:p>
          <a:p>
            <a:pPr lvl="2" algn="just"/>
            <a:r>
              <a:rPr lang="en-US" sz="2000" dirty="0"/>
              <a:t>3% of fleets NOT in “state of good repair”.</a:t>
            </a:r>
          </a:p>
          <a:p>
            <a:pPr marL="0" indent="0" algn="just">
              <a:buNone/>
            </a:pPr>
            <a:r>
              <a:rPr lang="en-US" sz="2400" dirty="0"/>
              <a:t>Transit users face increased delays due to service interruptions, and agencies are grappling with growing maintenance and vehicle procurement costs.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B12938-8A2A-4A4E-BCCA-4FE49F9F3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29460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392A4-4D1C-4815-8149-AEE7B284F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505" y="0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Cur</a:t>
            </a:r>
            <a:r>
              <a:rPr lang="en-US" dirty="0"/>
              <a:t>rent State of Transportation Infrastructure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2D2C51-5B7D-4E9A-AF86-F5D04D52B4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Aviation</a:t>
            </a:r>
          </a:p>
          <a:p>
            <a:pPr lvl="1"/>
            <a:r>
              <a:rPr lang="en-US" sz="2000" dirty="0"/>
              <a:t>In 2019, 10 million+ commercial flights</a:t>
            </a:r>
          </a:p>
          <a:p>
            <a:pPr lvl="2"/>
            <a:r>
              <a:rPr lang="en-US" sz="2000" dirty="0"/>
              <a:t>Flying ~3 million passengers daily</a:t>
            </a:r>
          </a:p>
          <a:p>
            <a:pPr lvl="1"/>
            <a:r>
              <a:rPr lang="en-US" sz="2000" dirty="0"/>
              <a:t>National Plan of Integrated Airport Systems (NPIAS) </a:t>
            </a:r>
          </a:p>
          <a:p>
            <a:pPr lvl="2"/>
            <a:r>
              <a:rPr lang="en-US" sz="2000" dirty="0"/>
              <a:t>identifies over 3,300 airports in the U.S. aviation network </a:t>
            </a:r>
          </a:p>
          <a:p>
            <a:pPr lvl="1"/>
            <a:r>
              <a:rPr lang="en-US" sz="2000" dirty="0"/>
              <a:t>Contributed 5.1% to US GDP</a:t>
            </a:r>
          </a:p>
          <a:p>
            <a:pPr lvl="2"/>
            <a:r>
              <a:rPr lang="en-US" sz="2000" dirty="0"/>
              <a:t> Generated 10.6 million jobs</a:t>
            </a:r>
          </a:p>
          <a:p>
            <a:pPr lvl="1"/>
            <a:r>
              <a:rPr lang="en-US" sz="2000" dirty="0"/>
              <a:t>In 2019, 79% of flights were on-time. Delays were caused by </a:t>
            </a:r>
          </a:p>
          <a:p>
            <a:pPr lvl="2"/>
            <a:r>
              <a:rPr lang="en-US" sz="2000" dirty="0"/>
              <a:t>late-arriving aircrafts, </a:t>
            </a:r>
          </a:p>
          <a:p>
            <a:pPr lvl="2"/>
            <a:r>
              <a:rPr lang="en-US" sz="2000" dirty="0"/>
              <a:t>air carriers, </a:t>
            </a:r>
          </a:p>
          <a:p>
            <a:pPr lvl="2"/>
            <a:r>
              <a:rPr lang="en-US" sz="2000" dirty="0"/>
              <a:t>weather, and </a:t>
            </a:r>
          </a:p>
          <a:p>
            <a:pPr lvl="2"/>
            <a:r>
              <a:rPr lang="en-US" sz="2000" dirty="0"/>
              <a:t>diverted flights.</a:t>
            </a:r>
          </a:p>
          <a:p>
            <a:pPr lvl="1"/>
            <a:endParaRPr lang="en-US" sz="20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B12938-8A2A-4A4E-BCCA-4FE49F9F3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61623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D1759-DACC-8946-9598-490F34C9E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326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Ava</a:t>
            </a:r>
            <a:r>
              <a:rPr lang="en-US" dirty="0"/>
              <a:t>ilable NEED Topics Include: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EE1CF-F5DE-3540-AED9-1599FABB82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Coronavirus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US Economy</a:t>
            </a:r>
          </a:p>
          <a:p>
            <a:pPr>
              <a:spcAft>
                <a:spcPts val="1000"/>
              </a:spcAft>
            </a:pPr>
            <a:r>
              <a:rPr lang="en-US" dirty="0"/>
              <a:t>Climate Change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Inequality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Mobility</a:t>
            </a:r>
          </a:p>
          <a:p>
            <a:pPr>
              <a:spcAft>
                <a:spcPts val="1000"/>
              </a:spcAft>
            </a:pPr>
            <a:r>
              <a:rPr lang="en-US" dirty="0"/>
              <a:t>Trade and Globalization</a:t>
            </a:r>
          </a:p>
          <a:p>
            <a:pPr>
              <a:spcAft>
                <a:spcPts val="1000"/>
              </a:spcAft>
            </a:pPr>
            <a:r>
              <a:rPr lang="en-US" dirty="0"/>
              <a:t>Minimum Wages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836DEF-5C7A-D74F-8694-7D6688B404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Immigration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Housing Policy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Budgets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Debt</a:t>
            </a:r>
          </a:p>
          <a:p>
            <a:pPr>
              <a:spcAft>
                <a:spcPts val="1000"/>
              </a:spcAft>
            </a:pPr>
            <a:r>
              <a:rPr lang="en-US"/>
              <a:t>Black-White Wealth Gap</a:t>
            </a:r>
            <a:endParaRPr lang="en-US" dirty="0"/>
          </a:p>
          <a:p>
            <a:pPr>
              <a:spcAft>
                <a:spcPts val="1000"/>
              </a:spcAft>
            </a:pPr>
            <a:r>
              <a:rPr lang="en-US" dirty="0"/>
              <a:t>Autonomous Vehicles</a:t>
            </a:r>
          </a:p>
          <a:p>
            <a:pPr>
              <a:spcAft>
                <a:spcPts val="1000"/>
              </a:spcAft>
            </a:pPr>
            <a:r>
              <a:rPr lang="en-US" dirty="0"/>
              <a:t>US Social Policy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AECF3A-738D-534F-9B20-5C34452E1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82862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392A4-4D1C-4815-8149-AEE7B284F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Cur</a:t>
            </a:r>
            <a:r>
              <a:rPr lang="en-US" dirty="0"/>
              <a:t>rent State of Transportation Infrastructure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2D2C51-5B7D-4E9A-AF86-F5D04D52B4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95375"/>
            <a:ext cx="10515600" cy="4826693"/>
          </a:xfrm>
        </p:spPr>
        <p:txBody>
          <a:bodyPr>
            <a:normAutofit/>
          </a:bodyPr>
          <a:lstStyle/>
          <a:p>
            <a:r>
              <a:rPr lang="en-US" sz="2400" dirty="0"/>
              <a:t>Ports</a:t>
            </a:r>
          </a:p>
          <a:p>
            <a:pPr lvl="1"/>
            <a:r>
              <a:rPr lang="en-US" sz="2000" dirty="0"/>
              <a:t>99% of US overseas trade pass through ports</a:t>
            </a:r>
          </a:p>
          <a:p>
            <a:pPr lvl="1"/>
            <a:r>
              <a:rPr lang="en-US" sz="2000" dirty="0"/>
              <a:t>Los Angeles and Long Beach – busiest ports in the US</a:t>
            </a:r>
          </a:p>
          <a:p>
            <a:pPr lvl="2"/>
            <a:r>
              <a:rPr lang="en-US" sz="2000" dirty="0"/>
              <a:t>Top 10 U.S. ports account for 3/4</a:t>
            </a:r>
            <a:r>
              <a:rPr lang="en-US" sz="2000" baseline="30000" dirty="0"/>
              <a:t>th</a:t>
            </a:r>
            <a:r>
              <a:rPr lang="en-US" sz="2000" dirty="0"/>
              <a:t> of U.S. trade</a:t>
            </a:r>
          </a:p>
          <a:p>
            <a:pPr lvl="1"/>
            <a:r>
              <a:rPr lang="en-US" sz="2000" dirty="0"/>
              <a:t>Congestion decreased port productivity by over 25% over the past decade</a:t>
            </a:r>
          </a:p>
          <a:p>
            <a:pPr lvl="2"/>
            <a:r>
              <a:rPr lang="en-US" sz="2000" dirty="0"/>
              <a:t>COVID-19 pandemic exacerbated the congestion related issues</a:t>
            </a:r>
          </a:p>
          <a:p>
            <a:pPr lvl="1"/>
            <a:r>
              <a:rPr lang="en-US" sz="2000" dirty="0"/>
              <a:t>Port infrastructure upgrades needed to accommodate new, larger ships with deeper navigation channels</a:t>
            </a:r>
          </a:p>
          <a:p>
            <a:r>
              <a:rPr lang="en-US" sz="2400" dirty="0"/>
              <a:t>Waterways</a:t>
            </a:r>
          </a:p>
          <a:p>
            <a:pPr lvl="1"/>
            <a:r>
              <a:rPr lang="en-US" sz="2000" dirty="0"/>
              <a:t>More than 600 million tons of cargo </a:t>
            </a:r>
          </a:p>
          <a:p>
            <a:pPr lvl="2"/>
            <a:r>
              <a:rPr lang="en-US" sz="2000" dirty="0"/>
              <a:t>14% of annual domestic freight</a:t>
            </a:r>
          </a:p>
          <a:p>
            <a:pPr lvl="1"/>
            <a:r>
              <a:rPr lang="en-US" sz="2000" dirty="0"/>
              <a:t>Beyond their 50-year design life</a:t>
            </a:r>
          </a:p>
          <a:p>
            <a:pPr lvl="1"/>
            <a:r>
              <a:rPr lang="en-US" sz="2000" dirty="0"/>
              <a:t>50% vessels experience delays due to maintenance shut downs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B12938-8A2A-4A4E-BCCA-4FE49F9F3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78383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81B40-7605-42B7-8DEA-A4706E5A2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Cur</a:t>
            </a:r>
            <a:r>
              <a:rPr lang="en-US" dirty="0"/>
              <a:t>rent State of Water Infrastructure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D998D9-611E-4278-9573-AFD4F2902E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1575"/>
            <a:ext cx="10515600" cy="4750493"/>
          </a:xfrm>
        </p:spPr>
        <p:txBody>
          <a:bodyPr>
            <a:normAutofit/>
          </a:bodyPr>
          <a:lstStyle/>
          <a:p>
            <a:r>
              <a:rPr lang="en-US" dirty="0"/>
              <a:t>Drinking Water</a:t>
            </a:r>
          </a:p>
          <a:p>
            <a:pPr lvl="1"/>
            <a:r>
              <a:rPr lang="en-US" dirty="0"/>
              <a:t>150,000+  public drinking water systems </a:t>
            </a:r>
          </a:p>
          <a:p>
            <a:pPr lvl="1"/>
            <a:r>
              <a:rPr lang="en-US" dirty="0"/>
              <a:t>1 billion+ glasses of drinking water consumed daily</a:t>
            </a:r>
          </a:p>
          <a:p>
            <a:pPr lvl="2"/>
            <a:r>
              <a:rPr lang="en-US" sz="2000" dirty="0"/>
              <a:t>80% from surface waters such as rivers, lakes, oceans, reservoirs</a:t>
            </a:r>
          </a:p>
          <a:p>
            <a:pPr lvl="2"/>
            <a:r>
              <a:rPr lang="en-US" sz="2000" dirty="0"/>
              <a:t>20% from groundwater aquifers</a:t>
            </a:r>
          </a:p>
          <a:p>
            <a:pPr lvl="1"/>
            <a:r>
              <a:rPr lang="en-US" dirty="0"/>
              <a:t>Delivered via 2.2 million miles of pipes</a:t>
            </a:r>
          </a:p>
          <a:p>
            <a:pPr lvl="2"/>
            <a:r>
              <a:rPr lang="en-US" dirty="0"/>
              <a:t>Majority laid in mid-20</a:t>
            </a:r>
            <a:r>
              <a:rPr lang="en-US" baseline="30000" dirty="0"/>
              <a:t>th</a:t>
            </a:r>
            <a:r>
              <a:rPr lang="en-US" dirty="0"/>
              <a:t> century and are aging</a:t>
            </a:r>
          </a:p>
          <a:p>
            <a:pPr lvl="2"/>
            <a:r>
              <a:rPr lang="en-US" dirty="0"/>
              <a:t>estimated 240,000 water main breaks occur each year </a:t>
            </a:r>
          </a:p>
          <a:p>
            <a:pPr lvl="2"/>
            <a:r>
              <a:rPr lang="en-US" dirty="0"/>
              <a:t>6 billion gallons of treated drinking water lost daily  due to leaking pipes </a:t>
            </a:r>
          </a:p>
          <a:p>
            <a:pPr lvl="3"/>
            <a:r>
              <a:rPr lang="en-US" sz="2000" dirty="0"/>
              <a:t>could support 15 million households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8E3196-D2FC-4EBA-8A12-3030417C5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13125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81B40-7605-42B7-8DEA-A4706E5A2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Cur</a:t>
            </a:r>
            <a:r>
              <a:rPr lang="en-US" dirty="0"/>
              <a:t>rent State of Water Infrastructure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D998D9-611E-4278-9573-AFD4F2902E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Wastewater</a:t>
            </a:r>
          </a:p>
          <a:p>
            <a:pPr lvl="1"/>
            <a:r>
              <a:rPr lang="en-US" dirty="0"/>
              <a:t>16,000+ wastewater treatment plants </a:t>
            </a:r>
          </a:p>
          <a:p>
            <a:pPr lvl="2"/>
            <a:r>
              <a:rPr lang="en-US" dirty="0"/>
              <a:t>1.3 million miles of public and private lateral sewers</a:t>
            </a:r>
          </a:p>
          <a:p>
            <a:pPr lvl="1"/>
            <a:r>
              <a:rPr lang="en-US" dirty="0"/>
              <a:t>Used by 80% of Americans</a:t>
            </a:r>
          </a:p>
          <a:p>
            <a:pPr lvl="2"/>
            <a:r>
              <a:rPr lang="en-US" dirty="0"/>
              <a:t>Likely to serve 56 million more people by 2032</a:t>
            </a:r>
          </a:p>
          <a:p>
            <a:pPr lvl="1"/>
            <a:r>
              <a:rPr lang="en-US" dirty="0"/>
              <a:t>Structural failure, blockages, and overflows cause at least 23,000 to 75,000 sanitary sewer overflow events each year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8E3196-D2FC-4EBA-8A12-3030417C5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06979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81B40-7605-42B7-8DEA-A4706E5A2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Cur</a:t>
            </a:r>
            <a:r>
              <a:rPr lang="en-US" dirty="0"/>
              <a:t>rent State of Water Infrastructure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D998D9-611E-4278-9573-AFD4F2902E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Dams </a:t>
            </a:r>
          </a:p>
          <a:p>
            <a:pPr lvl="1"/>
            <a:r>
              <a:rPr lang="en-US" dirty="0"/>
              <a:t>There are over 91,000 dams in the US providing:</a:t>
            </a:r>
          </a:p>
          <a:p>
            <a:pPr lvl="2"/>
            <a:r>
              <a:rPr lang="en-US" dirty="0"/>
              <a:t>drinking water, </a:t>
            </a:r>
          </a:p>
          <a:p>
            <a:pPr lvl="2"/>
            <a:r>
              <a:rPr lang="en-US" dirty="0"/>
              <a:t>irrigation, </a:t>
            </a:r>
          </a:p>
          <a:p>
            <a:pPr lvl="2"/>
            <a:r>
              <a:rPr lang="en-US" dirty="0"/>
              <a:t>hydropower, </a:t>
            </a:r>
          </a:p>
          <a:p>
            <a:pPr lvl="2"/>
            <a:r>
              <a:rPr lang="en-US" dirty="0"/>
              <a:t>flood control, and </a:t>
            </a:r>
          </a:p>
          <a:p>
            <a:pPr lvl="2"/>
            <a:r>
              <a:rPr lang="en-US" dirty="0"/>
              <a:t>recreation</a:t>
            </a:r>
          </a:p>
          <a:p>
            <a:pPr lvl="1"/>
            <a:r>
              <a:rPr lang="en-US" dirty="0"/>
              <a:t>Most are privately owned</a:t>
            </a:r>
          </a:p>
          <a:p>
            <a:pPr lvl="1"/>
            <a:r>
              <a:rPr lang="en-US" dirty="0"/>
              <a:t>Average age – 57 years </a:t>
            </a:r>
          </a:p>
          <a:p>
            <a:pPr lvl="1"/>
            <a:r>
              <a:rPr lang="en-US" dirty="0"/>
              <a:t>By 2025, 7 out of every 10 dams will be over 50 years old</a:t>
            </a:r>
          </a:p>
          <a:p>
            <a:pPr lvl="1"/>
            <a:r>
              <a:rPr lang="en-US" dirty="0"/>
              <a:t>In 2019, there were 15,600 high-hazard potential dams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8E3196-D2FC-4EBA-8A12-3030417C5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14237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81B40-7605-42B7-8DEA-A4706E5A2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Cur</a:t>
            </a:r>
            <a:r>
              <a:rPr lang="en-US" dirty="0"/>
              <a:t>rent State of Water Infrastructure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D998D9-611E-4278-9573-AFD4F2902E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23949"/>
            <a:ext cx="10515600" cy="5019675"/>
          </a:xfrm>
        </p:spPr>
        <p:txBody>
          <a:bodyPr>
            <a:normAutofit/>
          </a:bodyPr>
          <a:lstStyle/>
          <a:p>
            <a:r>
              <a:rPr lang="en-US" dirty="0"/>
              <a:t>Levees</a:t>
            </a:r>
          </a:p>
          <a:p>
            <a:pPr lvl="1"/>
            <a:r>
              <a:rPr lang="en-US" dirty="0"/>
              <a:t>A network of 30,000 miles of levees</a:t>
            </a:r>
          </a:p>
          <a:p>
            <a:pPr lvl="1"/>
            <a:r>
              <a:rPr lang="en-US" dirty="0"/>
              <a:t>Levees in the U.S. Army Corps of Engineers Levee Safety Program protect </a:t>
            </a:r>
          </a:p>
          <a:p>
            <a:pPr lvl="2"/>
            <a:r>
              <a:rPr lang="en-US" dirty="0"/>
              <a:t>over 300 colleges and universities, </a:t>
            </a:r>
          </a:p>
          <a:p>
            <a:pPr lvl="2"/>
            <a:r>
              <a:rPr lang="en-US" dirty="0"/>
              <a:t>30 professional sports venues, </a:t>
            </a:r>
          </a:p>
          <a:p>
            <a:pPr lvl="2"/>
            <a:r>
              <a:rPr lang="en-US" dirty="0"/>
              <a:t>100 breweries, and </a:t>
            </a:r>
          </a:p>
          <a:p>
            <a:pPr lvl="2"/>
            <a:r>
              <a:rPr lang="en-US" dirty="0"/>
              <a:t>an estimated $1.3 trillion in property</a:t>
            </a:r>
          </a:p>
          <a:p>
            <a:pPr lvl="1"/>
            <a:r>
              <a:rPr lang="en-US" dirty="0"/>
              <a:t>Built in the mid-20</a:t>
            </a:r>
            <a:r>
              <a:rPr lang="en-US" baseline="30000" dirty="0"/>
              <a:t>th</a:t>
            </a:r>
            <a:r>
              <a:rPr lang="en-US" dirty="0"/>
              <a:t> century with an average age of 50 years, aging fast</a:t>
            </a:r>
          </a:p>
          <a:p>
            <a:pPr lvl="1"/>
            <a:r>
              <a:rPr lang="en-US" dirty="0"/>
              <a:t>Levees are crucial with majority of the U.S. population living within 50 miles of a coast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8E3196-D2FC-4EBA-8A12-3030417C5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40838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D96BD2B-4D00-4496-A88C-51EA3F41B9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8077" y="308158"/>
            <a:ext cx="5740516" cy="592206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7D099AD-10CC-0548-B9EA-1246F61A7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07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Do We Compare?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CD3753-A670-FA43-AAB6-97B337288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25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4773A8-7586-934A-BC6C-9BC76F2D34C9}"/>
              </a:ext>
            </a:extLst>
          </p:cNvPr>
          <p:cNvSpPr txBox="1"/>
          <p:nvPr/>
        </p:nvSpPr>
        <p:spPr>
          <a:xfrm>
            <a:off x="5760950" y="6529164"/>
            <a:ext cx="60547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0" dirty="0">
                <a:solidFill>
                  <a:srgbClr val="333333"/>
                </a:solidFill>
                <a:effectLst/>
                <a:latin typeface="Helvetica Neue"/>
              </a:rPr>
              <a:t>Source</a:t>
            </a:r>
            <a:r>
              <a:rPr lang="en-US" sz="1200" b="0" i="0" dirty="0">
                <a:solidFill>
                  <a:srgbClr val="333333"/>
                </a:solidFill>
                <a:effectLst/>
                <a:latin typeface="Helvetica Neue"/>
              </a:rPr>
              <a:t>: World Economic Forum, [</a:t>
            </a:r>
            <a:r>
              <a:rPr lang="en-US" sz="1200" b="0" i="0" dirty="0" err="1">
                <a:solidFill>
                  <a:srgbClr val="333333"/>
                </a:solidFill>
                <a:effectLst/>
                <a:latin typeface="Helvetica Neue"/>
              </a:rPr>
              <a:t>i</a:t>
            </a:r>
            <a:r>
              <a:rPr lang="en-US" sz="1200" b="0" i="0" dirty="0">
                <a:solidFill>
                  <a:srgbClr val="333333"/>
                </a:solidFill>
                <a:effectLst/>
                <a:latin typeface="Helvetica Neue"/>
              </a:rPr>
              <a:t>]The Global Competitiveness Report 2017–2018[</a:t>
            </a:r>
            <a:r>
              <a:rPr lang="en-US" sz="1200" b="0" i="0" dirty="0" err="1">
                <a:solidFill>
                  <a:srgbClr val="333333"/>
                </a:solidFill>
                <a:effectLst/>
                <a:latin typeface="Helvetica Neue"/>
              </a:rPr>
              <a:t>i</a:t>
            </a:r>
            <a:r>
              <a:rPr lang="en-US" sz="1200" b="0" i="0" dirty="0">
                <a:solidFill>
                  <a:srgbClr val="333333"/>
                </a:solidFill>
                <a:effectLst/>
                <a:latin typeface="Helvetica Neue"/>
              </a:rPr>
              <a:t>]</a:t>
            </a:r>
            <a:endParaRPr lang="en-US" sz="1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751717-6BAB-7C40-A088-3B26F2BB5C88}"/>
              </a:ext>
            </a:extLst>
          </p:cNvPr>
          <p:cNvSpPr txBox="1"/>
          <p:nvPr/>
        </p:nvSpPr>
        <p:spPr>
          <a:xfrm>
            <a:off x="1965960" y="3105834"/>
            <a:ext cx="20142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We’re #9!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FFEDFCE-8E5E-524B-A3D9-B9117E9ED876}"/>
              </a:ext>
            </a:extLst>
          </p:cNvPr>
          <p:cNvSpPr/>
          <p:nvPr/>
        </p:nvSpPr>
        <p:spPr>
          <a:xfrm>
            <a:off x="5920443" y="4537710"/>
            <a:ext cx="5738150" cy="411480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1475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A1F233-687C-F949-945F-6C88467B4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2021 Infrastructure Package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F786E0-7D19-9F4A-B972-192FF18FF1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B7D76B-E151-854D-91FC-952B08D23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60108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47DB4-4CC6-9D4D-AC4D-A68301441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383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is in it?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9DF91C-75EB-B140-BD67-01A035930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27</a:t>
            </a:fld>
            <a:endParaRPr lang="en-GB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0BEF410A-9198-B24C-B4D7-445AFD57988B}"/>
              </a:ext>
            </a:extLst>
          </p:cNvPr>
          <p:cNvSpPr txBox="1">
            <a:spLocks/>
          </p:cNvSpPr>
          <p:nvPr/>
        </p:nvSpPr>
        <p:spPr>
          <a:xfrm>
            <a:off x="839788" y="1154390"/>
            <a:ext cx="5157787" cy="82391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Transportation</a:t>
            </a:r>
          </a:p>
        </p:txBody>
      </p:sp>
      <p:graphicFrame>
        <p:nvGraphicFramePr>
          <p:cNvPr id="7" name="Table 8">
            <a:extLst>
              <a:ext uri="{FF2B5EF4-FFF2-40B4-BE49-F238E27FC236}">
                <a16:creationId xmlns:a16="http://schemas.microsoft.com/office/drawing/2014/main" id="{2ECAD392-2725-CE43-817E-AF11714F32F1}"/>
              </a:ext>
            </a:extLst>
          </p:cNvPr>
          <p:cNvGraphicFramePr>
            <a:graphicFrameLocks/>
          </p:cNvGraphicFramePr>
          <p:nvPr/>
        </p:nvGraphicFramePr>
        <p:xfrm>
          <a:off x="839788" y="1978302"/>
          <a:ext cx="5157786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33429">
                  <a:extLst>
                    <a:ext uri="{9D8B030D-6E8A-4147-A177-3AD203B41FA5}">
                      <a16:colId xmlns:a16="http://schemas.microsoft.com/office/drawing/2014/main" val="1085708797"/>
                    </a:ext>
                  </a:extLst>
                </a:gridCol>
                <a:gridCol w="1624357">
                  <a:extLst>
                    <a:ext uri="{9D8B030D-6E8A-4147-A177-3AD203B41FA5}">
                      <a16:colId xmlns:a16="http://schemas.microsoft.com/office/drawing/2014/main" val="14059325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Roads, bridges, major projects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$110 Billion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06298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Passenger and freight rail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$66 Billion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11395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Public transit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$39 Billion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9317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Airports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$25 Billion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04452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Port infrastructure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$17 Billion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81438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Transportation safety programs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$11 Billion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32579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Electric vehicles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$7.5 Billion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74520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Zero and low-emission buses and ferries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$7.5 Billion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17394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Revitalization of communities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$1 Billion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3790290"/>
                  </a:ext>
                </a:extLst>
              </a:tr>
            </a:tbl>
          </a:graphicData>
        </a:graphic>
      </p:graphicFrame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C48B93F4-996F-2045-AE41-D655BA1CD417}"/>
              </a:ext>
            </a:extLst>
          </p:cNvPr>
          <p:cNvSpPr txBox="1">
            <a:spLocks/>
          </p:cNvSpPr>
          <p:nvPr/>
        </p:nvSpPr>
        <p:spPr>
          <a:xfrm>
            <a:off x="6172200" y="1154390"/>
            <a:ext cx="5183188" cy="823912"/>
          </a:xfrm>
          <a:prstGeom prst="rect">
            <a:avLst/>
          </a:prstGeom>
        </p:spPr>
        <p:txBody>
          <a:bodyPr anchor="b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Other</a:t>
            </a: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29E7942D-B319-8A42-8370-99F1B88040E1}"/>
              </a:ext>
            </a:extLst>
          </p:cNvPr>
          <p:cNvGraphicFramePr>
            <a:graphicFrameLocks/>
          </p:cNvGraphicFramePr>
          <p:nvPr/>
        </p:nvGraphicFramePr>
        <p:xfrm>
          <a:off x="6172200" y="1978302"/>
          <a:ext cx="5183188" cy="2392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1594">
                  <a:extLst>
                    <a:ext uri="{9D8B030D-6E8A-4147-A177-3AD203B41FA5}">
                      <a16:colId xmlns:a16="http://schemas.microsoft.com/office/drawing/2014/main" val="2336136340"/>
                    </a:ext>
                  </a:extLst>
                </a:gridCol>
                <a:gridCol w="2591594">
                  <a:extLst>
                    <a:ext uri="{9D8B030D-6E8A-4147-A177-3AD203B41FA5}">
                      <a16:colId xmlns:a16="http://schemas.microsoft.com/office/drawing/2014/main" val="4886736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Broadband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$65 Billion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05905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Power infrastructure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$73 Billion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53528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Clean drinking water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$55 Billion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0776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Resilience and Wester water storage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$50 Billion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66669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Removal of pollution from water and soil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$21 Billion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92747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20810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594BD-B418-A142-8DEA-A74FE2E2B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68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Ho</a:t>
            </a:r>
            <a:r>
              <a:rPr lang="en-US" dirty="0"/>
              <a:t>w is it paid for?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A16278-75DB-2648-AAC4-F75CA83AFC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Unspent emergency relief funds</a:t>
            </a:r>
          </a:p>
          <a:p>
            <a:r>
              <a:rPr lang="en-US" dirty="0"/>
              <a:t>Strengthening tax enforcement – crypto currencies</a:t>
            </a:r>
          </a:p>
          <a:p>
            <a:r>
              <a:rPr lang="en-US" dirty="0"/>
              <a:t>Revenue generated from higher economic growth</a:t>
            </a:r>
          </a:p>
          <a:p>
            <a:r>
              <a:rPr lang="en-US" dirty="0"/>
              <a:t>Increased federal budget deficit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69905D-299A-B34D-9BAD-15DC0860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97778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FDD0E-56D8-1C43-A3BE-011624674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Infrastructure Benefits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45D1BE-D871-2444-BB5F-2A0A575E7A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04E74C-376F-2444-982F-41CEBC6B6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92696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170EF-8EDB-7745-8BB2-2100735B8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Co</a:t>
            </a:r>
            <a:r>
              <a:rPr lang="en-US" dirty="0"/>
              <a:t>urse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22FA3-29B6-8E48-8CFA-C14EC58E7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253331"/>
            <a:ext cx="11177751" cy="4351338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Contemporary Economic Policy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2 (2/15): 	US Economy &amp; Coronavirus Economics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3 (2/22): 	Climate Change Economics (Simone </a:t>
            </a:r>
            <a:r>
              <a:rPr lang="en-US" dirty="0" err="1"/>
              <a:t>Wegge</a:t>
            </a:r>
            <a:r>
              <a:rPr lang="en-US" dirty="0"/>
              <a:t>, CUNY)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4 (3/1):	Immigration Economics (Roger White, Whittier College)</a:t>
            </a:r>
          </a:p>
          <a:p>
            <a:pPr lvl="1">
              <a:spcAft>
                <a:spcPts val="1000"/>
              </a:spcAft>
            </a:pPr>
            <a:r>
              <a:rPr lang="en-US" b="1" dirty="0"/>
              <a:t>Week 5 (3/8):	Infrastructure Economics (Mallika </a:t>
            </a:r>
            <a:r>
              <a:rPr lang="en-US" b="1" dirty="0" err="1"/>
              <a:t>Pung</a:t>
            </a:r>
            <a:r>
              <a:rPr lang="en-US" b="1" dirty="0"/>
              <a:t>, Univ. of New Mexico)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5 (3/15):	Trade and Globalization (Alan Deardorff, Univ. of Michigan)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6 (3/22):	The Black-White Wealth Gap (Me)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AC9F29-08F6-1440-B2E7-4A98F5584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15457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8CBDE-85BD-4D4E-ADDB-72E94A21A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624" y="203200"/>
            <a:ext cx="10515600" cy="921658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y Should we Invest in Infrastructure?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02E68D-A44A-4A50-B90F-11880C5A6A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623" y="1124858"/>
            <a:ext cx="10572753" cy="5052105"/>
          </a:xfrm>
        </p:spPr>
        <p:txBody>
          <a:bodyPr>
            <a:normAutofit/>
          </a:bodyPr>
          <a:lstStyle/>
          <a:p>
            <a:endParaRPr lang="en-US" sz="3200" dirty="0"/>
          </a:p>
          <a:p>
            <a:r>
              <a:rPr lang="en-US" dirty="0"/>
              <a:t>Vital ingredient to economic growth</a:t>
            </a:r>
          </a:p>
          <a:p>
            <a:pPr lvl="1"/>
            <a:r>
              <a:rPr lang="en-US" dirty="0"/>
              <a:t>Facilitates economies of scale, raises productivity </a:t>
            </a:r>
            <a:br>
              <a:rPr lang="en-US" dirty="0"/>
            </a:br>
            <a:r>
              <a:rPr lang="en-US" sz="2200" dirty="0"/>
              <a:t>A 10% rise in infrastructure assets directly increases Real GDP per capita by 0.7 – 1%.</a:t>
            </a:r>
          </a:p>
          <a:p>
            <a:pPr lvl="2"/>
            <a:endParaRPr lang="en-US" sz="2200" dirty="0"/>
          </a:p>
          <a:p>
            <a:pPr lvl="2"/>
            <a:r>
              <a:rPr lang="en-US" sz="2200" dirty="0"/>
              <a:t>Assuming increases in spending translate 1-1 to the stock of assets:</a:t>
            </a:r>
          </a:p>
          <a:p>
            <a:pPr lvl="3"/>
            <a:r>
              <a:rPr lang="en-US" sz="2400" dirty="0"/>
              <a:t>~$50 billion will raise GDP per capita in the US by ~$300 -$450.</a:t>
            </a:r>
          </a:p>
          <a:p>
            <a:pPr lvl="4"/>
            <a:r>
              <a:rPr lang="en-US" sz="2400" dirty="0"/>
              <a:t>$</a:t>
            </a:r>
            <a:r>
              <a:rPr lang="en-US" sz="2400" b="1" dirty="0"/>
              <a:t>100 to $150 billion </a:t>
            </a:r>
            <a:r>
              <a:rPr lang="en-US" sz="2400" dirty="0"/>
              <a:t>in increased GDP.</a:t>
            </a:r>
          </a:p>
          <a:p>
            <a:pPr marL="914400" lvl="2" indent="0">
              <a:buNone/>
            </a:pPr>
            <a:endParaRPr lang="en-US" sz="2200" dirty="0"/>
          </a:p>
          <a:p>
            <a:pPr lvl="2"/>
            <a:r>
              <a:rPr lang="en-US" sz="2200" dirty="0"/>
              <a:t>Productivity growth raises standards of living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519798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8CBDE-85BD-4D4E-ADDB-72E94A21A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624" y="203200"/>
            <a:ext cx="10515600" cy="921658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y Should we Invest in Infrastructure?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02E68D-A44A-4A50-B90F-11880C5A6A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624" y="1124858"/>
            <a:ext cx="10544176" cy="5052105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Vital ingredient to economic growth</a:t>
            </a:r>
          </a:p>
          <a:p>
            <a:pPr lvl="1"/>
            <a:r>
              <a:rPr lang="en-US" dirty="0"/>
              <a:t>Reduces trade costs by improving access to markets</a:t>
            </a:r>
          </a:p>
          <a:p>
            <a:pPr lvl="2"/>
            <a:r>
              <a:rPr lang="en-US" sz="2000" dirty="0"/>
              <a:t>Port capacity improvement</a:t>
            </a:r>
          </a:p>
          <a:p>
            <a:pPr lvl="2"/>
            <a:r>
              <a:rPr lang="en-US" sz="2000" dirty="0"/>
              <a:t>Reducing traffic congestion</a:t>
            </a:r>
          </a:p>
          <a:p>
            <a:pPr lvl="1"/>
            <a:r>
              <a:rPr lang="en-US" dirty="0"/>
              <a:t>Reduces effective distances, facilitates trade and agglomeration</a:t>
            </a:r>
          </a:p>
          <a:p>
            <a:pPr lvl="1"/>
            <a:r>
              <a:rPr lang="en-US" dirty="0"/>
              <a:t>Advances public health by providing clean water and effective sewage systems</a:t>
            </a:r>
          </a:p>
          <a:p>
            <a:pPr lvl="2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21610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A856A-03A3-4B38-B331-84692BDC0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184" y="393702"/>
            <a:ext cx="10515600" cy="505208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Case</a:t>
            </a:r>
            <a:r>
              <a:rPr lang="en-US" sz="3600" dirty="0"/>
              <a:t> for Spending More on Infrastructure Maintenance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C545B2-CF14-4E16-B9C8-945EE7931C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70334"/>
            <a:ext cx="10515600" cy="5306629"/>
          </a:xfrm>
        </p:spPr>
        <p:txBody>
          <a:bodyPr>
            <a:normAutofit/>
          </a:bodyPr>
          <a:lstStyle/>
          <a:p>
            <a:r>
              <a:rPr lang="en-US" dirty="0"/>
              <a:t>Rundown infrastructure increases costs</a:t>
            </a:r>
          </a:p>
          <a:p>
            <a:pPr lvl="1"/>
            <a:r>
              <a:rPr lang="en-US" sz="2000" dirty="0"/>
              <a:t>Longer travel time </a:t>
            </a:r>
            <a:r>
              <a:rPr lang="en-US" sz="2000" dirty="0">
                <a:sym typeface="Wingdings" panose="05000000000000000000" pitchFamily="2" charset="2"/>
              </a:rPr>
              <a:t> higher costs for businesses</a:t>
            </a:r>
          </a:p>
          <a:p>
            <a:pPr lvl="1"/>
            <a:r>
              <a:rPr lang="en-US" sz="2000" dirty="0">
                <a:sym typeface="Wingdings" panose="05000000000000000000" pitchFamily="2" charset="2"/>
              </a:rPr>
              <a:t>Wear on cars  more spending on car repairs  faster car depreciation</a:t>
            </a:r>
          </a:p>
          <a:p>
            <a:pPr lvl="1"/>
            <a:r>
              <a:rPr lang="en-US" sz="2000" dirty="0">
                <a:sym typeface="Wingdings" panose="05000000000000000000" pitchFamily="2" charset="2"/>
              </a:rPr>
              <a:t>Vehicle deterioration  Additional fuel consumption</a:t>
            </a:r>
          </a:p>
          <a:p>
            <a:pPr marL="457200" lvl="1" indent="0">
              <a:buNone/>
            </a:pPr>
            <a:endParaRPr lang="en-US" sz="2000" dirty="0"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r>
              <a:rPr lang="en-US" sz="2000" i="1" dirty="0"/>
              <a:t>“The average motorist in the U.S. is losing $523 annually -- $112 billion nationally -- in additional vehicle operating costs as a result of driving on roads in need of repair.” </a:t>
            </a:r>
          </a:p>
          <a:p>
            <a:pPr marL="457200" lvl="1" indent="0" algn="r">
              <a:buNone/>
            </a:pPr>
            <a:r>
              <a:rPr lang="en-US" sz="2000" dirty="0"/>
              <a:t>-- November 2016 Urban roads TRIP report</a:t>
            </a:r>
          </a:p>
          <a:p>
            <a:endParaRPr lang="en-US" sz="2400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Deferred maintenance is a debt burden on the future generations.</a:t>
            </a:r>
          </a:p>
        </p:txBody>
      </p:sp>
    </p:spTree>
    <p:extLst>
      <p:ext uri="{BB962C8B-B14F-4D97-AF65-F5344CB8AC3E}">
        <p14:creationId xmlns:p14="http://schemas.microsoft.com/office/powerpoint/2010/main" val="2237339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8CBDE-85BD-4D4E-ADDB-72E94A21A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624" y="203200"/>
            <a:ext cx="10515600" cy="921658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Infr</a:t>
            </a:r>
            <a:r>
              <a:rPr lang="en-US" dirty="0"/>
              <a:t>astructure in economic 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02E68D-A44A-4A50-B90F-11880C5A6A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624" y="1124858"/>
            <a:ext cx="10544176" cy="5052105"/>
          </a:xfrm>
        </p:spPr>
        <p:txBody>
          <a:bodyPr>
            <a:normAutofit/>
          </a:bodyPr>
          <a:lstStyle/>
          <a:p>
            <a:r>
              <a:rPr lang="en-US" dirty="0"/>
              <a:t>Vast macroeconomic literature on relation between infrastructure and economic growth</a:t>
            </a:r>
          </a:p>
          <a:p>
            <a:pPr lvl="1"/>
            <a:r>
              <a:rPr lang="en-US" dirty="0"/>
              <a:t>Neoclassical growth model aka the Ramsey Model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Endogenous growth model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Variants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Wide variation in the magnitude of economic effects of infrastructure spending on growth or productivity</a:t>
            </a:r>
          </a:p>
        </p:txBody>
      </p:sp>
    </p:spTree>
    <p:extLst>
      <p:ext uri="{BB962C8B-B14F-4D97-AF65-F5344CB8AC3E}">
        <p14:creationId xmlns:p14="http://schemas.microsoft.com/office/powerpoint/2010/main" val="9092168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8CBDE-85BD-4D4E-ADDB-72E94A21A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624" y="203200"/>
            <a:ext cx="10515600" cy="921658"/>
          </a:xfrm>
        </p:spPr>
        <p:txBody>
          <a:bodyPr>
            <a:noAutofit/>
          </a:bodyPr>
          <a:lstStyle/>
          <a:p>
            <a:r>
              <a:rPr lang="en-US" sz="3900" dirty="0">
                <a:solidFill>
                  <a:schemeClr val="bg1"/>
                </a:solidFill>
              </a:rPr>
              <a:t>Eco</a:t>
            </a:r>
            <a:r>
              <a:rPr lang="en-US" sz="3900" dirty="0"/>
              <a:t>nometric issues that make the task difficult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02E68D-A44A-4A50-B90F-11880C5A6A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624" y="1124858"/>
            <a:ext cx="10544176" cy="5052105"/>
          </a:xfrm>
        </p:spPr>
        <p:txBody>
          <a:bodyPr>
            <a:normAutofit/>
          </a:bodyPr>
          <a:lstStyle/>
          <a:p>
            <a:r>
              <a:rPr lang="en-US" dirty="0"/>
              <a:t>Direction of causality</a:t>
            </a:r>
          </a:p>
          <a:p>
            <a:pPr lvl="1"/>
            <a:r>
              <a:rPr lang="en-US" dirty="0"/>
              <a:t>Between infrastructure investment and productivity</a:t>
            </a:r>
          </a:p>
          <a:p>
            <a:pPr lvl="1"/>
            <a:r>
              <a:rPr lang="en-US" dirty="0"/>
              <a:t>Between infrastructure investment and output</a:t>
            </a:r>
          </a:p>
          <a:p>
            <a:r>
              <a:rPr lang="en-US" dirty="0"/>
              <a:t>Spurious correlation</a:t>
            </a:r>
          </a:p>
          <a:p>
            <a:pPr lvl="1"/>
            <a:r>
              <a:rPr lang="en-US" dirty="0"/>
              <a:t>Non stationary data</a:t>
            </a:r>
          </a:p>
          <a:p>
            <a:pPr lvl="1"/>
            <a:r>
              <a:rPr lang="en-US" dirty="0"/>
              <a:t>Ignoring unobserved factors that might affect both infrastructure investment and output</a:t>
            </a:r>
          </a:p>
          <a:p>
            <a:r>
              <a:rPr lang="en-US" dirty="0"/>
              <a:t>Heterogenous Effects</a:t>
            </a:r>
          </a:p>
        </p:txBody>
      </p:sp>
    </p:spTree>
    <p:extLst>
      <p:ext uri="{BB962C8B-B14F-4D97-AF65-F5344CB8AC3E}">
        <p14:creationId xmlns:p14="http://schemas.microsoft.com/office/powerpoint/2010/main" val="32382587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5CA9D-6B4C-477E-A0CD-BE49A6F68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Pu</a:t>
            </a:r>
            <a:r>
              <a:rPr lang="en-US" dirty="0"/>
              <a:t>blic or Private Infrastructure Investment?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640851-378B-4338-85D8-C520E4DBEE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Nonrival consumption </a:t>
            </a:r>
          </a:p>
          <a:p>
            <a:r>
              <a:rPr lang="en-US" dirty="0"/>
              <a:t>Non-excludable use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400" b="0" dirty="0">
                <a:sym typeface="Wingdings" panose="05000000000000000000" pitchFamily="2" charset="2"/>
              </a:rPr>
              <a:t></a:t>
            </a:r>
            <a:r>
              <a:rPr lang="en-US" sz="2400" b="0" dirty="0"/>
              <a:t>Social benefits might exceed expected financial return.</a:t>
            </a:r>
            <a:endParaRPr lang="en-US" sz="2400" b="0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è"/>
            </a:pPr>
            <a:r>
              <a:rPr lang="en-US" sz="2400" b="0" dirty="0">
                <a:sym typeface="Wingdings" panose="05000000000000000000" pitchFamily="2" charset="2"/>
              </a:rPr>
              <a:t>P</a:t>
            </a:r>
            <a:r>
              <a:rPr lang="en-US" sz="2400" b="0" dirty="0"/>
              <a:t>rivate sector likely to underprovide key types of infrastructure.</a:t>
            </a:r>
          </a:p>
          <a:p>
            <a:pPr>
              <a:buFont typeface="Wingdings" panose="05000000000000000000" pitchFamily="2" charset="2"/>
              <a:buChar char="è"/>
            </a:pPr>
            <a:r>
              <a:rPr lang="en-US" sz="2400" b="0" dirty="0"/>
              <a:t>Economic case for public provision of infrastructure assets.</a:t>
            </a: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8F39C6-F566-404E-AD59-9253A681A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268489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A25D0-5073-4907-A783-F9F00B527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Pu</a:t>
            </a:r>
            <a:r>
              <a:rPr lang="en-US" dirty="0"/>
              <a:t>blic or Private Infrastructure Investment?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EF6B8F-7E12-4607-AA95-BBD183F20A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23950"/>
            <a:ext cx="10515600" cy="4798118"/>
          </a:xfrm>
        </p:spPr>
        <p:txBody>
          <a:bodyPr>
            <a:normAutofit/>
          </a:bodyPr>
          <a:lstStyle/>
          <a:p>
            <a:r>
              <a:rPr lang="en-US" dirty="0"/>
              <a:t>A few arguments for public provision:</a:t>
            </a:r>
          </a:p>
          <a:p>
            <a:pPr lvl="1"/>
            <a:r>
              <a:rPr lang="en-US" sz="2000" dirty="0"/>
              <a:t>Provision of public infrastructure increases productivity of private infrastructure</a:t>
            </a:r>
          </a:p>
          <a:p>
            <a:pPr lvl="2"/>
            <a:r>
              <a:rPr lang="en-US" sz="2000" dirty="0"/>
              <a:t>Incentivizes private capital investment, </a:t>
            </a:r>
          </a:p>
          <a:p>
            <a:pPr lvl="2"/>
            <a:r>
              <a:rPr lang="en-US" sz="2000"/>
              <a:t>Increases </a:t>
            </a:r>
            <a:r>
              <a:rPr lang="en-US" sz="2000" dirty="0"/>
              <a:t>labor productivity, </a:t>
            </a:r>
          </a:p>
          <a:p>
            <a:pPr lvl="2"/>
            <a:r>
              <a:rPr lang="en-US" sz="2000" dirty="0"/>
              <a:t>Indirectly increases employment and wages.</a:t>
            </a:r>
          </a:p>
          <a:p>
            <a:pPr lvl="1"/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04C809-E88C-422F-912A-7360786F8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28857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A25D0-5073-4907-A783-F9F00B527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Pu</a:t>
            </a:r>
            <a:r>
              <a:rPr lang="en-US" dirty="0"/>
              <a:t>blic or Private Infrastructure Investment?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EF6B8F-7E12-4607-AA95-BBD183F20A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23950"/>
            <a:ext cx="10515600" cy="479811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 few more arguments for public provision:</a:t>
            </a:r>
          </a:p>
          <a:p>
            <a:pPr lvl="1"/>
            <a:r>
              <a:rPr lang="en-US" dirty="0"/>
              <a:t>Provides short-term stimulus to the economy by creating jobs </a:t>
            </a:r>
          </a:p>
          <a:p>
            <a:pPr lvl="1"/>
            <a:r>
              <a:rPr lang="en-US" dirty="0"/>
              <a:t>Promotes trade and commerce</a:t>
            </a:r>
          </a:p>
          <a:p>
            <a:pPr lvl="1"/>
            <a:r>
              <a:rPr lang="en-US" dirty="0"/>
              <a:t>Promotes equity</a:t>
            </a:r>
          </a:p>
          <a:p>
            <a:pPr lvl="2"/>
            <a:r>
              <a:rPr lang="en-US" dirty="0"/>
              <a:t>Pays prevailing wages</a:t>
            </a:r>
          </a:p>
          <a:p>
            <a:pPr lvl="2"/>
            <a:r>
              <a:rPr lang="en-US" dirty="0"/>
              <a:t>More demographically inclusive </a:t>
            </a:r>
          </a:p>
          <a:p>
            <a:pPr lvl="2"/>
            <a:r>
              <a:rPr lang="en-US" dirty="0"/>
              <a:t>Encompasses all congressional districts</a:t>
            </a:r>
          </a:p>
          <a:p>
            <a:pPr lvl="1"/>
            <a:r>
              <a:rPr lang="en-US" dirty="0"/>
              <a:t>Promotes public health and well-being</a:t>
            </a:r>
          </a:p>
          <a:p>
            <a:pPr lvl="1"/>
            <a:r>
              <a:rPr lang="en-US" dirty="0"/>
              <a:t>Improves public safety</a:t>
            </a:r>
          </a:p>
          <a:p>
            <a:pPr lvl="1"/>
            <a:r>
              <a:rPr lang="en-US" dirty="0"/>
              <a:t>Affects not just the present but the future generations also</a:t>
            </a:r>
          </a:p>
          <a:p>
            <a:pPr lvl="1"/>
            <a:endParaRPr lang="en-US" sz="2000" dirty="0"/>
          </a:p>
          <a:p>
            <a:r>
              <a:rPr lang="en-US" dirty="0"/>
              <a:t>Some of these are more debatable than others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04C809-E88C-422F-912A-7360786F8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890038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8197F-E909-4509-B87B-D264996BF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Em</a:t>
            </a:r>
            <a:r>
              <a:rPr lang="en-US" dirty="0"/>
              <a:t>pirical Evidence on Effect of Gov’t Spending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6EAECE-2790-451F-B916-5C69940240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studies from 80s, early 90s:</a:t>
            </a:r>
          </a:p>
          <a:p>
            <a:pPr lvl="1"/>
            <a:r>
              <a:rPr lang="en-US" dirty="0"/>
              <a:t>A 1% increase in the stock of public capital raised GDP by 0.39%</a:t>
            </a:r>
          </a:p>
          <a:p>
            <a:r>
              <a:rPr lang="en-US" dirty="0"/>
              <a:t>In more recent studies  </a:t>
            </a:r>
          </a:p>
          <a:p>
            <a:pPr lvl="1"/>
            <a:r>
              <a:rPr lang="en-US" dirty="0"/>
              <a:t>by only 0.08% in the short run, 0.12% long run</a:t>
            </a:r>
          </a:p>
          <a:p>
            <a:r>
              <a:rPr lang="en-US" dirty="0"/>
              <a:t>In terms of multiplier, most short-term estimates are less than 1</a:t>
            </a:r>
          </a:p>
          <a:p>
            <a:pPr lvl="1"/>
            <a:r>
              <a:rPr lang="en-US" dirty="0"/>
              <a:t>Due to negative effects of tax/interest rate increases on private C and I</a:t>
            </a:r>
          </a:p>
          <a:p>
            <a:r>
              <a:rPr lang="en-US" dirty="0"/>
              <a:t>Longer term multiplier </a:t>
            </a:r>
          </a:p>
          <a:p>
            <a:pPr lvl="1"/>
            <a:r>
              <a:rPr lang="en-US" dirty="0"/>
              <a:t>OECD panel data – 1.6</a:t>
            </a:r>
          </a:p>
          <a:p>
            <a:pPr lvl="1"/>
            <a:r>
              <a:rPr lang="en-US" dirty="0"/>
              <a:t>US interstate highway system – 1.8 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388519-BB17-479B-9184-B0C2FB15A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27490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C5498D-A230-4190-8744-00DAEF6D9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Em</a:t>
            </a:r>
            <a:r>
              <a:rPr lang="en-US" dirty="0"/>
              <a:t>pirical Evidence on Effect of Gov’t Spending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BC628B-53BA-49EB-BB23-6002FE7A2E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Estimates from the 2009 American Recovery and Reinvestment Act</a:t>
            </a:r>
          </a:p>
          <a:p>
            <a:pPr lvl="1"/>
            <a:r>
              <a:rPr lang="en-US" b="0" dirty="0"/>
              <a:t>Each $100,000 spent led to 0.8 job-years created</a:t>
            </a:r>
          </a:p>
          <a:p>
            <a:pPr lvl="1"/>
            <a:r>
              <a:rPr lang="en-US" b="0" dirty="0"/>
              <a:t>Highway construction employment unaffected in 2009-10 </a:t>
            </a:r>
          </a:p>
          <a:p>
            <a:pPr lvl="2"/>
            <a:r>
              <a:rPr lang="en-US" b="0" dirty="0"/>
              <a:t>fell sharply afterwards</a:t>
            </a:r>
          </a:p>
          <a:p>
            <a:pPr lvl="1"/>
            <a:r>
              <a:rPr lang="en-US" dirty="0"/>
              <a:t>Significant “crowd-in” of state and local highway spending</a:t>
            </a:r>
          </a:p>
          <a:p>
            <a:pPr lvl="2"/>
            <a:r>
              <a:rPr lang="en-US" dirty="0"/>
              <a:t>For each $1 of federal grant and additional $2.30 in state spending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81B1F2-D264-433E-B7F8-569414438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2103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1D1F9-7BF0-AD4B-A069-2C298A432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23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Tra</a:t>
            </a:r>
            <a:r>
              <a:rPr lang="en-US" dirty="0"/>
              <a:t>de: w/Alan Deardorff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B50833-6E43-B940-B895-3B959191E4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DEEF06-B51E-A347-BE47-E83AEC2E3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4FD983-DF47-2A49-82FA-0E5FFF9E2820}"/>
              </a:ext>
            </a:extLst>
          </p:cNvPr>
          <p:cNvSpPr txBox="1"/>
          <p:nvPr/>
        </p:nvSpPr>
        <p:spPr>
          <a:xfrm>
            <a:off x="8680525" y="6510508"/>
            <a:ext cx="301303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Source:  World Development Report 2020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F97258B-6534-C04C-9514-85EB5477E2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5025" y="921081"/>
            <a:ext cx="6298754" cy="5403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71705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3AC4A39-4B26-4339-BFF0-9D82CF07087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52967" y="1667668"/>
            <a:ext cx="7539033" cy="3765901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07BCEB-A00B-4307-9E3F-7B09C3FF3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40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3733A9-38E5-43C2-9D0A-C1E2F92BE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A C</a:t>
            </a:r>
            <a:r>
              <a:rPr lang="en-US" sz="3600" dirty="0"/>
              <a:t>BO study on effects of Gov’t Spending</a:t>
            </a:r>
            <a:br>
              <a:rPr lang="en-US" sz="3600" dirty="0"/>
            </a:br>
            <a:r>
              <a:rPr lang="en-US" sz="3600" dirty="0"/>
              <a:t>on Infrastructure on Real GDP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7A99A74-5E64-47F5-B5F7-0BE914A57C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5760" y="1624278"/>
            <a:ext cx="4165600" cy="3765901"/>
          </a:xfrm>
        </p:spPr>
        <p:txBody>
          <a:bodyPr>
            <a:normAutofit/>
          </a:bodyPr>
          <a:lstStyle/>
          <a:p>
            <a:pPr algn="just"/>
            <a:r>
              <a:rPr lang="en-US" sz="2400" dirty="0"/>
              <a:t>Two scenarios to finance $500 billion over 10 years: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Reducing gov’t noninvestment purchases </a:t>
            </a:r>
          </a:p>
          <a:p>
            <a:pPr lvl="2"/>
            <a:r>
              <a:rPr lang="en-US" sz="2000" b="1" i="1" dirty="0">
                <a:solidFill>
                  <a:schemeClr val="accent6">
                    <a:lumMod val="75000"/>
                  </a:schemeClr>
                </a:solidFill>
              </a:rPr>
              <a:t>Reduces</a:t>
            </a:r>
            <a:r>
              <a:rPr lang="en-US" sz="2000" dirty="0"/>
              <a:t> net cost by 1/3</a:t>
            </a:r>
            <a:r>
              <a:rPr lang="en-US" sz="2000" baseline="30000" dirty="0"/>
              <a:t>rd</a:t>
            </a:r>
            <a:endParaRPr lang="en-US" sz="2000" dirty="0">
              <a:solidFill>
                <a:srgbClr val="333333"/>
              </a:solidFill>
              <a:latin typeface="source_sans_proregular"/>
            </a:endParaRPr>
          </a:p>
          <a:p>
            <a:pPr lvl="2"/>
            <a:r>
              <a:rPr lang="en-US" sz="2000" dirty="0"/>
              <a:t>Real GDP increase averages 0.09% between 2022-51</a:t>
            </a:r>
          </a:p>
          <a:p>
            <a:pPr marL="914400" lvl="1" indent="-457200" algn="just">
              <a:buFont typeface="+mj-lt"/>
              <a:buAutoNum type="arabicPeriod"/>
            </a:pPr>
            <a:r>
              <a:rPr lang="en-US" sz="2000" dirty="0">
                <a:solidFill>
                  <a:srgbClr val="333333"/>
                </a:solidFill>
                <a:latin typeface="source_sans_proregular"/>
              </a:rPr>
              <a:t>Increasing </a:t>
            </a:r>
            <a:r>
              <a:rPr lang="en-US" sz="2000" b="0" i="0" dirty="0">
                <a:solidFill>
                  <a:srgbClr val="333333"/>
                </a:solidFill>
                <a:effectLst/>
                <a:latin typeface="source_sans_proregular"/>
              </a:rPr>
              <a:t>federal borrowing</a:t>
            </a:r>
          </a:p>
          <a:p>
            <a:pPr lvl="2" algn="just"/>
            <a:r>
              <a:rPr lang="en-US" sz="2000" b="1" i="1" dirty="0">
                <a:solidFill>
                  <a:srgbClr val="C00000"/>
                </a:solidFill>
                <a:effectLst/>
                <a:latin typeface="source_sans_proregular"/>
              </a:rPr>
              <a:t>Increases </a:t>
            </a:r>
            <a:r>
              <a:rPr lang="en-US" sz="2000" b="0" i="0" dirty="0">
                <a:solidFill>
                  <a:srgbClr val="333333"/>
                </a:solidFill>
                <a:effectLst/>
                <a:latin typeface="source_sans_proregular"/>
              </a:rPr>
              <a:t>net cost by 1/4</a:t>
            </a:r>
            <a:r>
              <a:rPr lang="en-US" sz="2000" b="0" i="0" baseline="30000" dirty="0">
                <a:solidFill>
                  <a:srgbClr val="333333"/>
                </a:solidFill>
                <a:effectLst/>
                <a:latin typeface="source_sans_proregular"/>
              </a:rPr>
              <a:t>th</a:t>
            </a:r>
          </a:p>
          <a:p>
            <a:pPr lvl="2" algn="just"/>
            <a:r>
              <a:rPr lang="en-US" sz="2000" dirty="0"/>
              <a:t>Real GDP increase averages 0.04% between 2022-51</a:t>
            </a:r>
          </a:p>
          <a:p>
            <a:pPr marL="914400" lvl="2" indent="0" algn="just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6686935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6B59CA-171D-4221-BB5E-B5CF6CEA2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Infr</a:t>
            </a:r>
            <a:r>
              <a:rPr lang="en-US" sz="3600" dirty="0"/>
              <a:t>astructure Investment in the 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2386D3-2823-4491-AAF1-D18A9403C4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38081"/>
            <a:ext cx="10515600" cy="4683987"/>
          </a:xfrm>
        </p:spPr>
        <p:txBody>
          <a:bodyPr>
            <a:normAutofit/>
          </a:bodyPr>
          <a:lstStyle/>
          <a:p>
            <a:r>
              <a:rPr lang="en-US" dirty="0"/>
              <a:t>Transportation, drinking water, and wastewater infrastructure </a:t>
            </a:r>
          </a:p>
          <a:p>
            <a:pPr lvl="1"/>
            <a:r>
              <a:rPr lang="en-US" dirty="0"/>
              <a:t>mainly funded by the public sector</a:t>
            </a:r>
          </a:p>
          <a:p>
            <a:r>
              <a:rPr lang="en-US" dirty="0"/>
              <a:t>Publicly owned transportation infrastructure</a:t>
            </a:r>
          </a:p>
          <a:p>
            <a:pPr lvl="1"/>
            <a:r>
              <a:rPr lang="en-US" sz="2000" dirty="0"/>
              <a:t>Highways                	-   Mass transit</a:t>
            </a:r>
          </a:p>
          <a:p>
            <a:pPr lvl="1"/>
            <a:r>
              <a:rPr lang="en-US" sz="2000" dirty="0"/>
              <a:t>Aviation		-   Water transportation</a:t>
            </a:r>
          </a:p>
          <a:p>
            <a:pPr lvl="1"/>
            <a:r>
              <a:rPr lang="en-US" sz="2000" dirty="0"/>
              <a:t>Rail</a:t>
            </a:r>
          </a:p>
          <a:p>
            <a:r>
              <a:rPr lang="en-US" dirty="0"/>
              <a:t>Publicly owned water infrastructure </a:t>
            </a:r>
          </a:p>
          <a:p>
            <a:pPr lvl="1"/>
            <a:r>
              <a:rPr lang="en-US" sz="2000" dirty="0"/>
              <a:t>Water utilities       	-    Water resources</a:t>
            </a:r>
          </a:p>
          <a:p>
            <a:r>
              <a:rPr lang="en-US" dirty="0"/>
              <a:t>In 2017, Federal, State and Local governments spent </a:t>
            </a:r>
          </a:p>
          <a:p>
            <a:pPr lvl="1"/>
            <a:r>
              <a:rPr lang="en-US" sz="2000" dirty="0"/>
              <a:t>$441 billion on infrastructure</a:t>
            </a:r>
          </a:p>
          <a:p>
            <a:pPr lvl="1"/>
            <a:r>
              <a:rPr lang="en-US" sz="2000" dirty="0"/>
              <a:t>2.3% of gross domestic product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3978947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C673202-A395-4BFC-B9D5-0BC718695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472736" cy="1152752"/>
          </a:xfrm>
        </p:spPr>
        <p:txBody>
          <a:bodyPr>
            <a:normAutofit/>
          </a:bodyPr>
          <a:lstStyle/>
          <a:p>
            <a:r>
              <a:rPr lang="en-US" sz="3500" dirty="0">
                <a:solidFill>
                  <a:schemeClr val="bg1"/>
                </a:solidFill>
              </a:rPr>
              <a:t>Gov</a:t>
            </a:r>
            <a:r>
              <a:rPr lang="en-US" sz="3500" dirty="0"/>
              <a:t>ernment Spending on Infrastructure, 2017</a:t>
            </a:r>
          </a:p>
        </p:txBody>
      </p:sp>
      <p:graphicFrame>
        <p:nvGraphicFramePr>
          <p:cNvPr id="14" name="Content Placeholder 13">
            <a:extLst>
              <a:ext uri="{FF2B5EF4-FFF2-40B4-BE49-F238E27FC236}">
                <a16:creationId xmlns:a16="http://schemas.microsoft.com/office/drawing/2014/main" id="{3C0EB7A8-F979-4534-8C6B-9F49DEAD270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353910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AD272CD6-37DB-40BB-9C5E-259F50CBA199}"/>
              </a:ext>
            </a:extLst>
          </p:cNvPr>
          <p:cNvSpPr txBox="1"/>
          <p:nvPr/>
        </p:nvSpPr>
        <p:spPr>
          <a:xfrm>
            <a:off x="8809476" y="6386577"/>
            <a:ext cx="25443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Congressional Budget Office</a:t>
            </a:r>
          </a:p>
        </p:txBody>
      </p:sp>
    </p:spTree>
    <p:extLst>
      <p:ext uri="{BB962C8B-B14F-4D97-AF65-F5344CB8AC3E}">
        <p14:creationId xmlns:p14="http://schemas.microsoft.com/office/powerpoint/2010/main" val="84802855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3D584-57AD-4EC9-8F68-C9BAA8E4D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dirty="0">
                <a:solidFill>
                  <a:schemeClr val="bg1"/>
                </a:solidFill>
              </a:rPr>
              <a:t>Spe</a:t>
            </a:r>
            <a:r>
              <a:rPr lang="en-US" sz="3400" dirty="0"/>
              <a:t>nding on Infrastructure as Share of GDP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28F1518-ED05-445B-AEB1-3B75D3986F2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45E79E29-4AAA-40F7-ADDE-C6B9DBC24A57}"/>
              </a:ext>
            </a:extLst>
          </p:cNvPr>
          <p:cNvSpPr txBox="1"/>
          <p:nvPr/>
        </p:nvSpPr>
        <p:spPr>
          <a:xfrm>
            <a:off x="8809476" y="6386577"/>
            <a:ext cx="25443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Congressional Budget Office</a:t>
            </a:r>
          </a:p>
        </p:txBody>
      </p:sp>
    </p:spTree>
    <p:extLst>
      <p:ext uri="{BB962C8B-B14F-4D97-AF65-F5344CB8AC3E}">
        <p14:creationId xmlns:p14="http://schemas.microsoft.com/office/powerpoint/2010/main" val="236478641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70549-0E23-4036-9DD4-BC0FDBE09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8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 Infr</a:t>
            </a:r>
            <a:r>
              <a:rPr lang="en-US" sz="3600" dirty="0"/>
              <a:t>astructure Spending by Levels of Government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BD695D3-A505-4247-8979-F10BC829973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2F0822CB-26A1-4215-A1C6-C1D295F129ED}"/>
              </a:ext>
            </a:extLst>
          </p:cNvPr>
          <p:cNvSpPr txBox="1"/>
          <p:nvPr/>
        </p:nvSpPr>
        <p:spPr>
          <a:xfrm>
            <a:off x="8809476" y="6386577"/>
            <a:ext cx="25443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Congressional Budget Office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EE50E6-2E69-7344-A8D3-3633E890A96C}"/>
              </a:ext>
            </a:extLst>
          </p:cNvPr>
          <p:cNvSpPr txBox="1"/>
          <p:nvPr/>
        </p:nvSpPr>
        <p:spPr>
          <a:xfrm>
            <a:off x="8883348" y="2178755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2003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0FE2DB8-52D1-E341-933B-AB475109BB61}"/>
              </a:ext>
            </a:extLst>
          </p:cNvPr>
          <p:cNvCxnSpPr/>
          <p:nvPr/>
        </p:nvCxnSpPr>
        <p:spPr>
          <a:xfrm>
            <a:off x="8883348" y="1941689"/>
            <a:ext cx="0" cy="337537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77763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69615-9DBC-43EC-B3E4-4C341FD58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77850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Infr</a:t>
            </a:r>
            <a:r>
              <a:rPr lang="en-US" sz="4000" dirty="0"/>
              <a:t>astructure Spending by Category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5E6182E-0734-4B3D-85C5-8B3D235A0A0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A9CD02C3-F891-4F42-B75F-3A214AB734C0}"/>
              </a:ext>
            </a:extLst>
          </p:cNvPr>
          <p:cNvSpPr txBox="1"/>
          <p:nvPr/>
        </p:nvSpPr>
        <p:spPr>
          <a:xfrm>
            <a:off x="8809476" y="6386577"/>
            <a:ext cx="25443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Congressional Budget Office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F1A02F8-B5B0-994B-8161-66121D91636C}"/>
              </a:ext>
            </a:extLst>
          </p:cNvPr>
          <p:cNvSpPr txBox="1"/>
          <p:nvPr/>
        </p:nvSpPr>
        <p:spPr>
          <a:xfrm>
            <a:off x="8883348" y="2178755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2003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8AF00DE-FE70-AC44-9F9A-9F8191F5E955}"/>
              </a:ext>
            </a:extLst>
          </p:cNvPr>
          <p:cNvCxnSpPr/>
          <p:nvPr/>
        </p:nvCxnSpPr>
        <p:spPr>
          <a:xfrm>
            <a:off x="8883348" y="1941689"/>
            <a:ext cx="0" cy="337537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550332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0E6EF8E-2CCE-4F9F-949E-7C5AAAF3A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232" y="452437"/>
            <a:ext cx="10515600" cy="457200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Spe</a:t>
            </a:r>
            <a:r>
              <a:rPr lang="en-US" dirty="0"/>
              <a:t>nding by Category and Level of Gov’t</a:t>
            </a:r>
          </a:p>
        </p:txBody>
      </p:sp>
      <p:graphicFrame>
        <p:nvGraphicFramePr>
          <p:cNvPr id="16" name="Content Placeholder 15">
            <a:extLst>
              <a:ext uri="{FF2B5EF4-FFF2-40B4-BE49-F238E27FC236}">
                <a16:creationId xmlns:a16="http://schemas.microsoft.com/office/drawing/2014/main" id="{7910C378-03A2-470F-85E8-68E427FAFF52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657226" y="941387"/>
          <a:ext cx="5362575" cy="5235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Content Placeholder 17">
            <a:extLst>
              <a:ext uri="{FF2B5EF4-FFF2-40B4-BE49-F238E27FC236}">
                <a16:creationId xmlns:a16="http://schemas.microsoft.com/office/drawing/2014/main" id="{1B7A9652-70C0-42CC-ACCA-06E02A94F2AB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6172200" y="941387"/>
          <a:ext cx="5181600" cy="5235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34EDFE94-FB69-4380-AE10-71B44F850B3E}"/>
              </a:ext>
            </a:extLst>
          </p:cNvPr>
          <p:cNvSpPr txBox="1"/>
          <p:nvPr/>
        </p:nvSpPr>
        <p:spPr>
          <a:xfrm>
            <a:off x="8809476" y="6386577"/>
            <a:ext cx="25443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Congressional Budget Office</a:t>
            </a:r>
          </a:p>
        </p:txBody>
      </p:sp>
    </p:spTree>
    <p:extLst>
      <p:ext uri="{BB962C8B-B14F-4D97-AF65-F5344CB8AC3E}">
        <p14:creationId xmlns:p14="http://schemas.microsoft.com/office/powerpoint/2010/main" val="98644949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B4927D6-FBA8-442A-9A8D-55A1F8595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96900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Fed</a:t>
            </a:r>
            <a:r>
              <a:rPr lang="en-US" sz="3200" dirty="0"/>
              <a:t>eral vs. State and Local Gov’t Roles in </a:t>
            </a:r>
            <a:br>
              <a:rPr lang="en-US" sz="3200" dirty="0"/>
            </a:br>
            <a:r>
              <a:rPr lang="en-US" sz="3200" dirty="0">
                <a:solidFill>
                  <a:schemeClr val="bg1"/>
                </a:solidFill>
              </a:rPr>
              <a:t>Infr</a:t>
            </a:r>
            <a:r>
              <a:rPr lang="en-US" sz="3200" dirty="0"/>
              <a:t>astructure Investment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18C478C-0FDF-4A92-82FB-149AF746F77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534512"/>
          <a:ext cx="10712669" cy="39341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84087">
                  <a:extLst>
                    <a:ext uri="{9D8B030D-6E8A-4147-A177-3AD203B41FA5}">
                      <a16:colId xmlns:a16="http://schemas.microsoft.com/office/drawing/2014/main" val="3933421393"/>
                    </a:ext>
                  </a:extLst>
                </a:gridCol>
                <a:gridCol w="2976195">
                  <a:extLst>
                    <a:ext uri="{9D8B030D-6E8A-4147-A177-3AD203B41FA5}">
                      <a16:colId xmlns:a16="http://schemas.microsoft.com/office/drawing/2014/main" val="396334308"/>
                    </a:ext>
                  </a:extLst>
                </a:gridCol>
                <a:gridCol w="5952387">
                  <a:extLst>
                    <a:ext uri="{9D8B030D-6E8A-4147-A177-3AD203B41FA5}">
                      <a16:colId xmlns:a16="http://schemas.microsoft.com/office/drawing/2014/main" val="2573081654"/>
                    </a:ext>
                  </a:extLst>
                </a:gridCol>
              </a:tblGrid>
              <a:tr h="67104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Mode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Typical Maximum Federal Share of Total Spending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Decision making roles of Federal, State and Local Gov’ts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47639625"/>
                  </a:ext>
                </a:extLst>
              </a:tr>
              <a:tr h="67104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Highways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80% of capital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State and local gov’ts choose projects, following federal rules and conditions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09882476"/>
                  </a:ext>
                </a:extLst>
              </a:tr>
              <a:tr h="67104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Mass Transit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80% of capital, </a:t>
                      </a:r>
                      <a:br>
                        <a:rPr lang="en-US" sz="2000">
                          <a:effectLst/>
                        </a:rPr>
                      </a:br>
                      <a:r>
                        <a:rPr lang="en-US" sz="2000">
                          <a:effectLst/>
                        </a:rPr>
                        <a:t>50% of operations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State and local gov’ts choose projects, following federal rules and conditions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22474685"/>
                  </a:ext>
                </a:extLst>
              </a:tr>
              <a:tr h="33552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Rail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Not applicable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Regulatory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07030901"/>
                  </a:ext>
                </a:extLst>
              </a:tr>
              <a:tr h="84648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Aviation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75%-90% of capital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State and local gov’ts choose projects, following federal rules and conditions; Federal gov’t designs the national aviation system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91041122"/>
                  </a:ext>
                </a:extLst>
              </a:tr>
              <a:tr h="67104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Water Transportation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40%-100% of construction,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50%-100% of operations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Federal gov’t chooses water projects with Congressional approval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574510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993038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04ACC8-E3EB-4BCE-86A1-33655146A2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Fed</a:t>
            </a:r>
            <a:r>
              <a:rPr lang="en-US" sz="3600" dirty="0"/>
              <a:t>eral Support for State and Local Infrastructure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6F71AA-CD97-4616-B374-D5E68DA654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Federal government provides to state and local governments </a:t>
            </a:r>
            <a:endParaRPr lang="en-US" b="0" dirty="0"/>
          </a:p>
          <a:p>
            <a:pPr marL="0" indent="0">
              <a:buNone/>
            </a:pPr>
            <a:endParaRPr lang="en-US" b="0" dirty="0"/>
          </a:p>
          <a:p>
            <a:pPr lvl="1"/>
            <a:r>
              <a:rPr lang="en-US" sz="2800" dirty="0">
                <a:solidFill>
                  <a:srgbClr val="0C4C88"/>
                </a:solidFill>
              </a:rPr>
              <a:t>major financial support for highways, mass transit, aviation, and water utilities.</a:t>
            </a:r>
          </a:p>
          <a:p>
            <a:pPr lvl="1"/>
            <a:endParaRPr lang="en-US" sz="2800" dirty="0">
              <a:solidFill>
                <a:srgbClr val="0C4C88"/>
              </a:solidFill>
            </a:endParaRPr>
          </a:p>
          <a:p>
            <a:pPr lvl="1"/>
            <a:endParaRPr lang="en-US" sz="2800" dirty="0">
              <a:solidFill>
                <a:srgbClr val="0C4C88"/>
              </a:solidFill>
            </a:endParaRPr>
          </a:p>
          <a:p>
            <a:pPr lvl="1"/>
            <a:r>
              <a:rPr lang="en-US" sz="2800" dirty="0">
                <a:solidFill>
                  <a:srgbClr val="0C4C88"/>
                </a:solidFill>
              </a:rPr>
              <a:t>relatively little financial support for water infrastructure</a:t>
            </a:r>
          </a:p>
        </p:txBody>
      </p:sp>
    </p:spTree>
    <p:extLst>
      <p:ext uri="{BB962C8B-B14F-4D97-AF65-F5344CB8AC3E}">
        <p14:creationId xmlns:p14="http://schemas.microsoft.com/office/powerpoint/2010/main" val="93989779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56BC12-5008-4D95-A12A-C6C7BDEB1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Fun</a:t>
            </a:r>
            <a:r>
              <a:rPr lang="en-US" sz="3600" dirty="0"/>
              <a:t>ding vs. Financing Infrastructure Investment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7E1098-845F-4A52-8A1E-5335BEDBDB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Funding </a:t>
            </a:r>
          </a:p>
          <a:p>
            <a:pPr lvl="1"/>
            <a:r>
              <a:rPr lang="en-US" dirty="0"/>
              <a:t>Spending current resources</a:t>
            </a:r>
          </a:p>
          <a:p>
            <a:r>
              <a:rPr lang="en-US" dirty="0"/>
              <a:t>Financing </a:t>
            </a:r>
          </a:p>
          <a:p>
            <a:pPr lvl="1"/>
            <a:r>
              <a:rPr lang="en-US" dirty="0"/>
              <a:t>Issue bonds to be repaid in future</a:t>
            </a:r>
          </a:p>
          <a:p>
            <a:pPr lvl="1"/>
            <a:r>
              <a:rPr lang="en-US" dirty="0"/>
              <a:t>Attractive option if government doesn’t have funds now</a:t>
            </a:r>
          </a:p>
          <a:p>
            <a:pPr lvl="1"/>
            <a:r>
              <a:rPr lang="en-US" dirty="0"/>
              <a:t>Limits future availability of funds</a:t>
            </a:r>
          </a:p>
          <a:p>
            <a:endParaRPr lang="en-US" dirty="0"/>
          </a:p>
          <a:p>
            <a:r>
              <a:rPr lang="en-US" dirty="0"/>
              <a:t>1/3</a:t>
            </a:r>
            <a:r>
              <a:rPr lang="en-US" baseline="30000" dirty="0"/>
              <a:t>rd</a:t>
            </a:r>
            <a:r>
              <a:rPr lang="en-US" dirty="0"/>
              <a:t> of public investment between 2007-16 involved federally supported financing. </a:t>
            </a:r>
          </a:p>
        </p:txBody>
      </p:sp>
    </p:spTree>
    <p:extLst>
      <p:ext uri="{BB962C8B-B14F-4D97-AF65-F5344CB8AC3E}">
        <p14:creationId xmlns:p14="http://schemas.microsoft.com/office/powerpoint/2010/main" val="336401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6246" y="2811709"/>
            <a:ext cx="10219508" cy="874970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800" b="1" dirty="0"/>
              <a:t>Infrastructure Economics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AE01C54-87B5-E047-A90C-F1A958BEF150}"/>
              </a:ext>
            </a:extLst>
          </p:cNvPr>
          <p:cNvSpPr txBox="1">
            <a:spLocks/>
          </p:cNvSpPr>
          <p:nvPr/>
        </p:nvSpPr>
        <p:spPr>
          <a:xfrm>
            <a:off x="1500351" y="4611211"/>
            <a:ext cx="9144000" cy="87497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chemeClr val="tx2"/>
                </a:solidFill>
              </a:rPr>
              <a:t>Mallika </a:t>
            </a:r>
            <a:r>
              <a:rPr lang="en-US" sz="3200" dirty="0" err="1">
                <a:solidFill>
                  <a:schemeClr val="tx2"/>
                </a:solidFill>
              </a:rPr>
              <a:t>Pung</a:t>
            </a:r>
            <a:r>
              <a:rPr lang="en-US" sz="3200" dirty="0">
                <a:solidFill>
                  <a:schemeClr val="tx2"/>
                </a:solidFill>
              </a:rPr>
              <a:t>, Ph.D.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chemeClr val="tx2"/>
                </a:solidFill>
              </a:rPr>
              <a:t>University of New Mexico</a:t>
            </a:r>
            <a:endParaRPr lang="en-US" sz="3400" dirty="0">
              <a:solidFill>
                <a:schemeClr val="tx2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4A652B6-69C6-E346-8FB2-AD89E82A02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1488" y="3686679"/>
            <a:ext cx="3009900" cy="27051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FBBE1DD-5C9B-DA4E-B4FB-D8D7E198EF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895" y="0"/>
            <a:ext cx="34925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45478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C9845-FC61-4DB0-85E6-9C8309138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Sou</a:t>
            </a:r>
            <a:r>
              <a:rPr lang="en-US" sz="3600" dirty="0"/>
              <a:t>rces of Federal Infrastructure Financing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7A6D9-B715-444E-BA1A-5614F1C3F5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05713"/>
            <a:ext cx="10515600" cy="4806669"/>
          </a:xfrm>
        </p:spPr>
        <p:txBody>
          <a:bodyPr>
            <a:normAutofit/>
          </a:bodyPr>
          <a:lstStyle/>
          <a:p>
            <a:r>
              <a:rPr lang="en-US" sz="2400" dirty="0"/>
              <a:t>Discretionary spending</a:t>
            </a:r>
          </a:p>
          <a:p>
            <a:pPr lvl="1"/>
            <a:r>
              <a:rPr lang="en-US" sz="2000" dirty="0"/>
              <a:t>subject to appropriation</a:t>
            </a:r>
          </a:p>
          <a:p>
            <a:pPr lvl="1"/>
            <a:r>
              <a:rPr lang="en-US" sz="2000" dirty="0"/>
              <a:t>capitalization grants for state banks and </a:t>
            </a:r>
          </a:p>
          <a:p>
            <a:pPr lvl="1"/>
            <a:r>
              <a:rPr lang="en-US" sz="2000" dirty="0"/>
              <a:t>fund the net subsidy costs of direct federal credit programs</a:t>
            </a:r>
          </a:p>
          <a:p>
            <a:pPr marL="457200" lvl="1" indent="0">
              <a:buNone/>
            </a:pPr>
            <a:endParaRPr lang="en-US" sz="2000" dirty="0"/>
          </a:p>
          <a:p>
            <a:r>
              <a:rPr lang="en-US" sz="2400" dirty="0"/>
              <a:t>Direct spending</a:t>
            </a:r>
          </a:p>
          <a:p>
            <a:pPr lvl="1"/>
            <a:r>
              <a:rPr lang="en-US" sz="2000" dirty="0"/>
              <a:t>authorization of mandatory spending</a:t>
            </a:r>
          </a:p>
          <a:p>
            <a:pPr lvl="1"/>
            <a:r>
              <a:rPr lang="en-US" sz="2000" dirty="0"/>
              <a:t>2009-10 Build America Bonds program for transportation and water projects </a:t>
            </a:r>
          </a:p>
          <a:p>
            <a:pPr lvl="1"/>
            <a:r>
              <a:rPr lang="en-US" sz="2000" dirty="0"/>
              <a:t>future programs of tax credit bonds</a:t>
            </a:r>
          </a:p>
          <a:p>
            <a:pPr marL="457200" lvl="1" indent="0">
              <a:buNone/>
            </a:pPr>
            <a:endParaRPr lang="en-US" sz="2000" dirty="0"/>
          </a:p>
          <a:p>
            <a:r>
              <a:rPr lang="en-US" sz="2400" dirty="0"/>
              <a:t>Federal tax exemption for the interest paid on various bonds</a:t>
            </a:r>
          </a:p>
        </p:txBody>
      </p:sp>
    </p:spTree>
    <p:extLst>
      <p:ext uri="{BB962C8B-B14F-4D97-AF65-F5344CB8AC3E}">
        <p14:creationId xmlns:p14="http://schemas.microsoft.com/office/powerpoint/2010/main" val="258308053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B80B23-79A8-403D-8770-E2D1993F3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1162"/>
            <a:ext cx="10515600" cy="539750"/>
          </a:xfrm>
        </p:spPr>
        <p:txBody>
          <a:bodyPr>
            <a:noAutofit/>
          </a:bodyPr>
          <a:lstStyle/>
          <a:p>
            <a:pPr fontAlgn="base"/>
            <a:r>
              <a:rPr lang="en-US" sz="3600" dirty="0">
                <a:solidFill>
                  <a:schemeClr val="bg1"/>
                </a:solidFill>
              </a:rPr>
              <a:t>Fed</a:t>
            </a:r>
            <a:r>
              <a:rPr lang="en-US" sz="3600" dirty="0"/>
              <a:t>eral Financing of State and Local Infrastructure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71BB24-581C-4F02-A3FE-4CC932A5BA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23925"/>
            <a:ext cx="10515600" cy="5253038"/>
          </a:xfrm>
        </p:spPr>
        <p:txBody>
          <a:bodyPr>
            <a:normAutofit/>
          </a:bodyPr>
          <a:lstStyle/>
          <a:p>
            <a:r>
              <a:rPr lang="en-US" dirty="0"/>
              <a:t>50%+ state and local infrastructure spending financed through </a:t>
            </a:r>
          </a:p>
          <a:p>
            <a:pPr lvl="1"/>
            <a:r>
              <a:rPr lang="en-US" dirty="0"/>
              <a:t>bonds that provide federal tax preferences or </a:t>
            </a:r>
          </a:p>
          <a:p>
            <a:pPr lvl="1"/>
            <a:r>
              <a:rPr lang="en-US" dirty="0"/>
              <a:t>federally supported loan programs</a:t>
            </a:r>
          </a:p>
          <a:p>
            <a:r>
              <a:rPr lang="en-US" dirty="0"/>
              <a:t>Examples:</a:t>
            </a:r>
          </a:p>
          <a:p>
            <a:pPr lvl="1"/>
            <a:r>
              <a:rPr lang="en-US" dirty="0"/>
              <a:t>Tax exempt bonds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 Most widely used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r>
              <a:rPr lang="en-US" dirty="0"/>
              <a:t>State revolving funds and infrastructure banks (or state banks)</a:t>
            </a:r>
          </a:p>
          <a:p>
            <a:pPr lvl="2"/>
            <a:r>
              <a:rPr lang="en-US" dirty="0"/>
              <a:t>Direct Loans -- loans made using banks’ capital funds </a:t>
            </a:r>
          </a:p>
          <a:p>
            <a:pPr lvl="2"/>
            <a:r>
              <a:rPr lang="en-US" dirty="0"/>
              <a:t>Leveraged Loans -- using the proceeds of bank issued tax-exempt bonds </a:t>
            </a:r>
          </a:p>
          <a:p>
            <a:pPr lvl="1"/>
            <a:r>
              <a:rPr lang="en-US" dirty="0"/>
              <a:t>Tax credit bonds</a:t>
            </a:r>
          </a:p>
          <a:p>
            <a:pPr lvl="1"/>
            <a:r>
              <a:rPr lang="en-US" dirty="0"/>
              <a:t>Direct federal credit programs</a:t>
            </a:r>
          </a:p>
        </p:txBody>
      </p:sp>
    </p:spTree>
    <p:extLst>
      <p:ext uri="{BB962C8B-B14F-4D97-AF65-F5344CB8AC3E}">
        <p14:creationId xmlns:p14="http://schemas.microsoft.com/office/powerpoint/2010/main" val="220639689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DE45DB-C3C3-4725-93D6-9250AF99C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054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400" dirty="0">
                <a:solidFill>
                  <a:schemeClr val="bg1"/>
                </a:solidFill>
              </a:rPr>
              <a:t>Fisca</a:t>
            </a:r>
            <a:r>
              <a:rPr lang="en-US" sz="3400" dirty="0"/>
              <a:t>l Substitution of Federal Infrastructure Investment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57B360-DEDF-4D8B-B36F-0DBA3C28F8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850" y="1209675"/>
            <a:ext cx="10515600" cy="4895850"/>
          </a:xfrm>
        </p:spPr>
        <p:txBody>
          <a:bodyPr>
            <a:normAutofit/>
          </a:bodyPr>
          <a:lstStyle/>
          <a:p>
            <a:r>
              <a:rPr lang="en-US" sz="2400" b="0" dirty="0"/>
              <a:t> A $1 increase in federal highway grants, reduces state and local spending by 20- 80 cents.</a:t>
            </a:r>
          </a:p>
          <a:p>
            <a:r>
              <a:rPr lang="en-US" sz="2400" b="0" dirty="0"/>
              <a:t>The effect will vary depending on</a:t>
            </a:r>
          </a:p>
          <a:p>
            <a:pPr lvl="1"/>
            <a:r>
              <a:rPr lang="en-US" dirty="0"/>
              <a:t>fiscal condition of state and local governments, </a:t>
            </a:r>
          </a:p>
          <a:p>
            <a:pPr lvl="1"/>
            <a:r>
              <a:rPr lang="en-US" b="0" dirty="0"/>
              <a:t>whether federal spending change is permanent or temporary,</a:t>
            </a:r>
          </a:p>
          <a:p>
            <a:pPr lvl="1"/>
            <a:r>
              <a:rPr lang="en-US" b="0" dirty="0"/>
              <a:t>magnitude of the spending change,</a:t>
            </a:r>
          </a:p>
          <a:p>
            <a:pPr lvl="1"/>
            <a:r>
              <a:rPr lang="en-US" dirty="0"/>
              <a:t>direction of the change</a:t>
            </a:r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B89100-C46D-4DA0-A195-CBA53D8F4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531721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A36C9-91D0-48F3-B2F1-3AA6CE159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About Private Sector Investment?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470BCA-BD55-404E-A197-DA06572F14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/>
              <a:t>State and local governments own almost all of the nation’s transportation and water infrastructure.</a:t>
            </a:r>
          </a:p>
          <a:p>
            <a:endParaRPr lang="en-US" b="0" dirty="0"/>
          </a:p>
          <a:p>
            <a:endParaRPr lang="en-US" b="0" dirty="0"/>
          </a:p>
          <a:p>
            <a:r>
              <a:rPr lang="en-US" b="0" dirty="0"/>
              <a:t>Most of the private-sector investment in these occurs through public-private partnerships for publicly owned infrastructure.</a:t>
            </a:r>
          </a:p>
        </p:txBody>
      </p:sp>
    </p:spTree>
    <p:extLst>
      <p:ext uri="{BB962C8B-B14F-4D97-AF65-F5344CB8AC3E}">
        <p14:creationId xmlns:p14="http://schemas.microsoft.com/office/powerpoint/2010/main" val="8740423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C02CD-F640-4648-A77D-C77DBE203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Is a Public-Private Partnership?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119D33-8047-4580-BDC4-4CDFEF7130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28725"/>
            <a:ext cx="10515600" cy="4810126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Per Engel et al. (2011)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000" b="0" i="1" dirty="0"/>
              <a:t>“an agreement by which the government contracts a private company to build or improve infrastructure works and to subsequently maintain and operate them for an extended period (for example, 30 years) in exchange for a stream of revenues during the life of the contract” </a:t>
            </a:r>
          </a:p>
          <a:p>
            <a:pPr marL="0" indent="0">
              <a:buNone/>
            </a:pPr>
            <a:endParaRPr lang="en-US" sz="2000" b="0" i="1" dirty="0"/>
          </a:p>
          <a:p>
            <a:r>
              <a:rPr lang="en-US" sz="2400" b="0" dirty="0"/>
              <a:t>New federal investment tends to favor new construction</a:t>
            </a:r>
          </a:p>
          <a:p>
            <a:endParaRPr lang="en-US" sz="2400" b="0" dirty="0"/>
          </a:p>
          <a:p>
            <a:r>
              <a:rPr lang="en-US" sz="2400" b="0" dirty="0"/>
              <a:t>Traditional procurement separates design, construction and maintenance aspects</a:t>
            </a:r>
          </a:p>
          <a:p>
            <a:pPr marL="0" indent="0">
              <a:buNone/>
            </a:pPr>
            <a:endParaRPr lang="en-US" sz="2400" b="0" dirty="0"/>
          </a:p>
          <a:p>
            <a:r>
              <a:rPr lang="en-US" sz="2400" b="0" dirty="0"/>
              <a:t>Contractors involved in new construction not incentivized to build to minimize long term maintenance costs</a:t>
            </a:r>
          </a:p>
          <a:p>
            <a:endParaRPr lang="en-US" sz="2400" b="0" dirty="0"/>
          </a:p>
          <a:p>
            <a:r>
              <a:rPr lang="en-US" sz="2400" b="0" dirty="0"/>
              <a:t>PPP helps correct this incentive problem. </a:t>
            </a:r>
          </a:p>
        </p:txBody>
      </p:sp>
    </p:spTree>
    <p:extLst>
      <p:ext uri="{BB962C8B-B14F-4D97-AF65-F5344CB8AC3E}">
        <p14:creationId xmlns:p14="http://schemas.microsoft.com/office/powerpoint/2010/main" val="96861555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C02CD-F640-4648-A77D-C77DBE203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50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Typ</a:t>
            </a:r>
            <a:r>
              <a:rPr lang="en-US" dirty="0"/>
              <a:t>es of PPP contracts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119D33-8047-4580-BDC4-4CDFEF7130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28725"/>
            <a:ext cx="10515600" cy="4810126"/>
          </a:xfrm>
        </p:spPr>
        <p:txBody>
          <a:bodyPr>
            <a:normAutofit/>
          </a:bodyPr>
          <a:lstStyle/>
          <a:p>
            <a:r>
              <a:rPr lang="en-US" dirty="0"/>
              <a:t>PPP contracts differ based on the amount of risk transferred from the public to the private sector:</a:t>
            </a:r>
          </a:p>
          <a:p>
            <a:endParaRPr lang="en-US" dirty="0"/>
          </a:p>
          <a:p>
            <a:pPr lvl="1"/>
            <a:r>
              <a:rPr lang="en-US" dirty="0"/>
              <a:t>Design-Build (DB)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Design-Build-Operate-Maintain (DBOM)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Design-Build-Finance-Operate-Maintain (DBFOM)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Similarly, we can have DBF, DBFM, etc.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10845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BDBEF-C066-4FF6-8B7B-E1504F758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18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Few</a:t>
            </a:r>
            <a:r>
              <a:rPr lang="en-US" dirty="0"/>
              <a:t> Public-Private Partnerships in the 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1874A3-0CF5-4176-A072-840DB40963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b="0" dirty="0"/>
              <a:t>Colorado I-70 Project</a:t>
            </a:r>
          </a:p>
          <a:p>
            <a:r>
              <a:rPr lang="en-US" sz="2200" b="0" dirty="0"/>
              <a:t>Denver FasTracks commuter and light rail project in Colorado, </a:t>
            </a:r>
          </a:p>
          <a:p>
            <a:r>
              <a:rPr lang="en-US" sz="2200" b="0" dirty="0"/>
              <a:t>Goethals Bridge reconstruction project linking New York City and New Jersey</a:t>
            </a:r>
          </a:p>
          <a:p>
            <a:r>
              <a:rPr lang="en-US" sz="2200" b="0" dirty="0"/>
              <a:t>Bayonne Water Joint Venture LLC project, a water and wastewater PPP in New Jersey</a:t>
            </a:r>
          </a:p>
          <a:p>
            <a:r>
              <a:rPr lang="en-US" sz="2200" b="0" dirty="0"/>
              <a:t>Automated People Mover (APM) project at Los Angeles International Airport (LAX)</a:t>
            </a:r>
          </a:p>
          <a:p>
            <a:r>
              <a:rPr lang="pt-BR" sz="2200" b="0" dirty="0"/>
              <a:t>LaGuardia Airport Terminal B P3 project</a:t>
            </a:r>
            <a:endParaRPr lang="en-US" sz="2200" b="0" dirty="0"/>
          </a:p>
        </p:txBody>
      </p:sp>
    </p:spTree>
    <p:extLst>
      <p:ext uri="{BB962C8B-B14F-4D97-AF65-F5344CB8AC3E}">
        <p14:creationId xmlns:p14="http://schemas.microsoft.com/office/powerpoint/2010/main" val="188451852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BDBEF-C066-4FF6-8B7B-E1504F758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18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Few</a:t>
            </a:r>
            <a:r>
              <a:rPr lang="en-US" dirty="0"/>
              <a:t> Public-Private Partnerships in the 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1874A3-0CF5-4176-A072-840DB40963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0" dirty="0"/>
              <a:t>A few unsuccessful P3s in California</a:t>
            </a:r>
          </a:p>
          <a:p>
            <a:pPr lvl="1"/>
            <a:r>
              <a:rPr lang="en-US" dirty="0"/>
              <a:t>Route 91 toll lanes in Orange County</a:t>
            </a:r>
          </a:p>
          <a:p>
            <a:pPr lvl="1"/>
            <a:r>
              <a:rPr lang="en-US" dirty="0"/>
              <a:t>Route 125 toll road in San Diego County</a:t>
            </a:r>
          </a:p>
          <a:p>
            <a:pPr lvl="1"/>
            <a:r>
              <a:rPr lang="en-US" dirty="0"/>
              <a:t>Presidio Parkway project connecting the City of San Francisco to the Golden Gate Bridge</a:t>
            </a:r>
          </a:p>
          <a:p>
            <a:pPr lvl="1"/>
            <a:endParaRPr lang="en-US" sz="2000" b="0" dirty="0"/>
          </a:p>
        </p:txBody>
      </p:sp>
    </p:spTree>
    <p:extLst>
      <p:ext uri="{BB962C8B-B14F-4D97-AF65-F5344CB8AC3E}">
        <p14:creationId xmlns:p14="http://schemas.microsoft.com/office/powerpoint/2010/main" val="125503016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7ABB67-946F-46E6-AEC0-5D8A79A4B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 An </a:t>
            </a:r>
            <a:r>
              <a:rPr lang="en-US" sz="3600" dirty="0"/>
              <a:t>Alternative Financing Tool – User Fees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E99078-FAEF-474B-8877-7A88AF69FD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76325"/>
            <a:ext cx="10515600" cy="5095875"/>
          </a:xfrm>
        </p:spPr>
        <p:txBody>
          <a:bodyPr>
            <a:normAutofit/>
          </a:bodyPr>
          <a:lstStyle/>
          <a:p>
            <a:r>
              <a:rPr lang="en-US" dirty="0"/>
              <a:t>Make those who use infrastructure more heavily, pay for it.</a:t>
            </a:r>
          </a:p>
          <a:p>
            <a:pPr lvl="1"/>
            <a:r>
              <a:rPr lang="en-US" dirty="0"/>
              <a:t>User fees help in appropriately rationing assets to the space.</a:t>
            </a:r>
          </a:p>
          <a:p>
            <a:pPr lvl="1"/>
            <a:r>
              <a:rPr lang="en-US" dirty="0"/>
              <a:t>Help in demand management where congestion is an issue</a:t>
            </a:r>
          </a:p>
        </p:txBody>
      </p:sp>
    </p:spTree>
    <p:extLst>
      <p:ext uri="{BB962C8B-B14F-4D97-AF65-F5344CB8AC3E}">
        <p14:creationId xmlns:p14="http://schemas.microsoft.com/office/powerpoint/2010/main" val="420626122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7ABB67-946F-46E6-AEC0-5D8A79A4B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 An </a:t>
            </a:r>
            <a:r>
              <a:rPr lang="en-US" sz="3600" dirty="0"/>
              <a:t>Alternative Financing Tool – User Fees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E99078-FAEF-474B-8877-7A88AF69FD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76325"/>
            <a:ext cx="10515600" cy="5095875"/>
          </a:xfrm>
        </p:spPr>
        <p:txBody>
          <a:bodyPr>
            <a:normAutofit/>
          </a:bodyPr>
          <a:lstStyle/>
          <a:p>
            <a:r>
              <a:rPr lang="en-US" sz="3200" dirty="0"/>
              <a:t>Singapore’s congestion pricing model</a:t>
            </a:r>
          </a:p>
          <a:p>
            <a:pPr lvl="1"/>
            <a:r>
              <a:rPr lang="en-US" dirty="0"/>
              <a:t>Singapore -- an island nation with land area of 250 sq. miles</a:t>
            </a:r>
          </a:p>
          <a:p>
            <a:pPr lvl="1"/>
            <a:r>
              <a:rPr lang="en-US" dirty="0"/>
              <a:t>Limited street capacity in the central business area</a:t>
            </a:r>
          </a:p>
          <a:p>
            <a:pPr lvl="1"/>
            <a:r>
              <a:rPr lang="en-US" dirty="0"/>
              <a:t>Heavy congestion</a:t>
            </a:r>
          </a:p>
          <a:p>
            <a:pPr lvl="1"/>
            <a:r>
              <a:rPr lang="en-US" dirty="0"/>
              <a:t>Electronic Road Pricing (ERP) System launched in 1998</a:t>
            </a:r>
          </a:p>
          <a:p>
            <a:pPr lvl="2"/>
            <a:r>
              <a:rPr lang="en-US" dirty="0"/>
              <a:t>variable pricing designed to respond to congestion in real-time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Complementary policies to ERP</a:t>
            </a:r>
          </a:p>
          <a:p>
            <a:pPr lvl="2"/>
            <a:r>
              <a:rPr lang="en-US" dirty="0"/>
              <a:t>Parking fees inside the restriction zone doubled </a:t>
            </a:r>
          </a:p>
          <a:p>
            <a:pPr lvl="2"/>
            <a:r>
              <a:rPr lang="en-US" dirty="0"/>
              <a:t>Buses and bus frequency increased </a:t>
            </a:r>
          </a:p>
          <a:p>
            <a:pPr lvl="2"/>
            <a:r>
              <a:rPr lang="en-US" dirty="0"/>
              <a:t>HOV+4 lanes established </a:t>
            </a:r>
          </a:p>
          <a:p>
            <a:pPr lvl="2"/>
            <a:r>
              <a:rPr lang="en-US" dirty="0"/>
              <a:t>15,000 park-and-ride spaces were established outside the restriction zone</a:t>
            </a:r>
          </a:p>
        </p:txBody>
      </p:sp>
    </p:spTree>
    <p:extLst>
      <p:ext uri="{BB962C8B-B14F-4D97-AF65-F5344CB8AC3E}">
        <p14:creationId xmlns:p14="http://schemas.microsoft.com/office/powerpoint/2010/main" val="35494087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7AF01-9403-8B45-9B3D-54F69C904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13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Sub</a:t>
            </a:r>
            <a:r>
              <a:rPr lang="en-US" dirty="0"/>
              <a:t>mitting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6BCC2-1252-644F-A5FE-9BA98B69FA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Please submit questions in the chat.</a:t>
            </a:r>
          </a:p>
          <a:p>
            <a:r>
              <a:rPr lang="en-US" dirty="0"/>
              <a:t>We will do a verbal Q&amp;A once the material has been presented.</a:t>
            </a:r>
          </a:p>
          <a:p>
            <a:pPr lvl="1"/>
            <a:r>
              <a:rPr lang="en-US" dirty="0"/>
              <a:t>And the questions in the chat have been addressed.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6E0C3F-F683-7649-B9E6-AA5563106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986004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CE4CC-CECA-4496-8BA6-717EA0562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Ano</a:t>
            </a:r>
            <a:r>
              <a:rPr lang="en-US" sz="3200" dirty="0"/>
              <a:t>ther Aspect of Infrastructure – Broadband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A19358C-6476-449B-95B0-6B91590E3E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3"/>
            <a:ext cx="10515600" cy="4596505"/>
          </a:xfrm>
        </p:spPr>
        <p:txBody>
          <a:bodyPr>
            <a:normAutofit/>
          </a:bodyPr>
          <a:lstStyle/>
          <a:p>
            <a:r>
              <a:rPr lang="en-US" sz="2400" b="0" dirty="0"/>
              <a:t>Talk of a digital divide ubiquitous </a:t>
            </a:r>
          </a:p>
          <a:p>
            <a:pPr lvl="1"/>
            <a:r>
              <a:rPr lang="en-US" b="0" dirty="0"/>
              <a:t>especially considering the current pandemic</a:t>
            </a:r>
          </a:p>
          <a:p>
            <a:endParaRPr lang="en-US" sz="2400" b="0" dirty="0"/>
          </a:p>
          <a:p>
            <a:r>
              <a:rPr lang="en-US" sz="2400" b="0" dirty="0"/>
              <a:t>21 million+ Americans lack meaningful access to the internet </a:t>
            </a:r>
          </a:p>
          <a:p>
            <a:pPr lvl="1"/>
            <a:r>
              <a:rPr lang="en-US" dirty="0"/>
              <a:t>Meaningful access: 25 Mbps download and 3 Mbps upload</a:t>
            </a:r>
          </a:p>
          <a:p>
            <a:pPr lvl="1"/>
            <a:r>
              <a:rPr lang="en-US" dirty="0"/>
              <a:t>14.5 million have no access at all</a:t>
            </a:r>
          </a:p>
          <a:p>
            <a:pPr lvl="1"/>
            <a:endParaRPr lang="en-US" sz="2000" dirty="0"/>
          </a:p>
          <a:p>
            <a:r>
              <a:rPr lang="en-US" sz="2400" b="0" dirty="0"/>
              <a:t>Lack of access more common among the less educated, low income, living in rural or suburban areas </a:t>
            </a:r>
          </a:p>
          <a:p>
            <a:endParaRPr lang="en-US" sz="2400" b="0" dirty="0"/>
          </a:p>
          <a:p>
            <a:r>
              <a:rPr lang="en-US" sz="2400" b="0" dirty="0"/>
              <a:t>9 million+ school children lacked internet access for online schoolwork</a:t>
            </a:r>
          </a:p>
          <a:p>
            <a:endParaRPr lang="en-US" sz="2400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487E39-0AA0-4EF9-A191-00F1DC91A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133959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CE4CC-CECA-4496-8BA6-717EA0562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 </a:t>
            </a:r>
            <a:r>
              <a:rPr lang="en-US" sz="3200" dirty="0">
                <a:solidFill>
                  <a:schemeClr val="bg1"/>
                </a:solidFill>
              </a:rPr>
              <a:t>Bro</a:t>
            </a:r>
            <a:r>
              <a:rPr lang="en-US" sz="3200" dirty="0"/>
              <a:t>adband Access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A19358C-6476-449B-95B0-6B91590E3E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3"/>
            <a:ext cx="10515600" cy="4596505"/>
          </a:xfrm>
        </p:spPr>
        <p:txBody>
          <a:bodyPr>
            <a:normAutofit lnSpcReduction="10000"/>
          </a:bodyPr>
          <a:lstStyle/>
          <a:p>
            <a:r>
              <a:rPr lang="en-US" sz="2400" b="0" dirty="0"/>
              <a:t>Modern-day equivalent of the interstate highway system</a:t>
            </a:r>
          </a:p>
          <a:p>
            <a:endParaRPr lang="en-US" sz="2400" b="0" dirty="0"/>
          </a:p>
          <a:p>
            <a:r>
              <a:rPr lang="en-US" sz="2400" b="0" dirty="0"/>
              <a:t>Lack of access not just a rural problem</a:t>
            </a:r>
          </a:p>
          <a:p>
            <a:pPr lvl="1"/>
            <a:r>
              <a:rPr lang="en-US" b="0" dirty="0"/>
              <a:t>In 2016, 57% of households in Detroit, MI; </a:t>
            </a:r>
          </a:p>
          <a:p>
            <a:pPr lvl="1"/>
            <a:r>
              <a:rPr lang="en-US" b="0" dirty="0"/>
              <a:t>49% in Memphis, TN and </a:t>
            </a:r>
          </a:p>
          <a:p>
            <a:pPr lvl="1"/>
            <a:r>
              <a:rPr lang="en-US" b="0" dirty="0"/>
              <a:t>48% in Cleveland, OH  without fixed broadband</a:t>
            </a:r>
          </a:p>
          <a:p>
            <a:pPr lvl="1"/>
            <a:endParaRPr lang="en-US" b="0" dirty="0"/>
          </a:p>
          <a:p>
            <a:r>
              <a:rPr lang="en-US" sz="2400" b="0" dirty="0"/>
              <a:t>Digital redlining within cities</a:t>
            </a:r>
          </a:p>
          <a:p>
            <a:endParaRPr lang="en-US" sz="2400" b="0" dirty="0"/>
          </a:p>
          <a:p>
            <a:r>
              <a:rPr lang="en-US" sz="2400" b="0" dirty="0"/>
              <a:t>Where available, service is often limited to a single service provider – natural monopolies</a:t>
            </a:r>
          </a:p>
          <a:p>
            <a:pPr lvl="1"/>
            <a:r>
              <a:rPr lang="en-US" dirty="0"/>
              <a:t>Due to high up-front fixed costs of laying fiber optic lines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487E39-0AA0-4EF9-A191-00F1DC91A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867567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D4C23-D33A-415F-9F77-600A03A7E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Sol</a:t>
            </a:r>
            <a:r>
              <a:rPr lang="en-US" dirty="0"/>
              <a:t>utions to the Access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C4F1F5-CF53-49C6-B615-6104D7D5E2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3"/>
            <a:ext cx="10515600" cy="4596505"/>
          </a:xfrm>
        </p:spPr>
        <p:txBody>
          <a:bodyPr>
            <a:normAutofit fontScale="92500" lnSpcReduction="10000"/>
          </a:bodyPr>
          <a:lstStyle/>
          <a:p>
            <a:endParaRPr lang="en-US" sz="3200" b="0" dirty="0"/>
          </a:p>
          <a:p>
            <a:r>
              <a:rPr lang="en-US" sz="2600" b="0" dirty="0"/>
              <a:t>2021 Infrastructure Bill</a:t>
            </a:r>
          </a:p>
          <a:p>
            <a:r>
              <a:rPr lang="en-US" sz="2600" b="0" dirty="0"/>
              <a:t>FCC Launched a $20 billion Rural Digital Opportunity Fund in February 2020</a:t>
            </a:r>
          </a:p>
          <a:p>
            <a:pPr lvl="1"/>
            <a:r>
              <a:rPr lang="en-US" dirty="0"/>
              <a:t>$6 million budget</a:t>
            </a:r>
          </a:p>
          <a:p>
            <a:pPr lvl="1"/>
            <a:r>
              <a:rPr lang="en-US" dirty="0"/>
              <a:t>Target census blocks that without 25/3 Mbps broadband</a:t>
            </a:r>
          </a:p>
          <a:p>
            <a:r>
              <a:rPr lang="en-US" sz="2600" b="0" dirty="0"/>
              <a:t>Taking matters into their own hands, cities and communities:</a:t>
            </a:r>
          </a:p>
          <a:p>
            <a:pPr lvl="1"/>
            <a:r>
              <a:rPr lang="en-US" dirty="0"/>
              <a:t>Building municipal infrastructure and cooperatives providing broadband </a:t>
            </a:r>
          </a:p>
          <a:p>
            <a:pPr lvl="1"/>
            <a:r>
              <a:rPr lang="en-US" dirty="0"/>
              <a:t>Despite legal barriers or bans on publicly owned networks in 19 states</a:t>
            </a:r>
          </a:p>
          <a:p>
            <a:pPr lvl="1"/>
            <a:r>
              <a:rPr lang="en-US" dirty="0"/>
              <a:t>850+ communities served by a municipal network or cooperative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Community-owned networks are less expensive and have more transparent pricing than private ISPs – Harvard Study 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sz="3200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9DC50A-81FD-4EF5-B354-8AC321991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273994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F69E-E9AF-4679-BAC3-177D9A84A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1074" y="262649"/>
            <a:ext cx="10372725" cy="655458"/>
          </a:xfrm>
        </p:spPr>
        <p:txBody>
          <a:bodyPr/>
          <a:lstStyle/>
          <a:p>
            <a:r>
              <a:rPr lang="en-US" b="0" dirty="0">
                <a:solidFill>
                  <a:schemeClr val="bg1"/>
                </a:solidFill>
              </a:rPr>
              <a:t>Co</a:t>
            </a:r>
            <a:r>
              <a:rPr lang="en-US" b="0" dirty="0"/>
              <a:t>mmunity Network Map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F746A7-239E-4EF7-B327-880415542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63</a:t>
            </a:fld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BE645F-C453-4B60-A3A8-04B9DF9314EC}"/>
              </a:ext>
            </a:extLst>
          </p:cNvPr>
          <p:cNvSpPr txBox="1"/>
          <p:nvPr/>
        </p:nvSpPr>
        <p:spPr>
          <a:xfrm>
            <a:off x="8010525" y="6386577"/>
            <a:ext cx="33432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https://muninetworks.org/communitymap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F9FDED-D493-42F4-BD8B-FA0B3C4180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3860" y="1066801"/>
            <a:ext cx="9688016" cy="5163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33172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B8788-5CBE-4F1E-B374-35E0450C5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Tech</a:t>
            </a:r>
            <a:r>
              <a:rPr lang="en-US" sz="3200" dirty="0"/>
              <a:t>nological Advancements of the Future to the Rescue?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6808BB-49D6-4CC6-ABDA-0545D61056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/>
              <a:t>Low Earth Orbit (LEO) satellite internet</a:t>
            </a:r>
          </a:p>
          <a:p>
            <a:pPr lvl="1"/>
            <a:r>
              <a:rPr lang="en-US" dirty="0"/>
              <a:t>On June 13, 2020 Elon Musk’s SpaceX launched 58 satellites into low earth orbit as part of the </a:t>
            </a:r>
            <a:r>
              <a:rPr lang="en-US" dirty="0" err="1"/>
              <a:t>Starlink</a:t>
            </a:r>
            <a:r>
              <a:rPr lang="en-US" dirty="0"/>
              <a:t> program.</a:t>
            </a:r>
          </a:p>
          <a:p>
            <a:pPr lvl="1"/>
            <a:r>
              <a:rPr lang="en-US" dirty="0"/>
              <a:t>Aims to provide low-latency (less lag) satellite internet.</a:t>
            </a:r>
          </a:p>
          <a:p>
            <a:pPr lvl="1"/>
            <a:r>
              <a:rPr lang="en-US" dirty="0"/>
              <a:t>Better internet coverage than traditional communications satellites.</a:t>
            </a:r>
          </a:p>
          <a:p>
            <a:pPr lvl="1"/>
            <a:r>
              <a:rPr lang="en-US" dirty="0"/>
              <a:t>Could potentially provide high quality internet to homes and businesses without access to cable, fiber, or reliable cellular internet.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C08C14-E5A8-46F3-9D7A-905096281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76524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E0AA5-DA53-B34C-86FA-F728232E1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74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Eno</a:t>
            </a:r>
            <a:r>
              <a:rPr lang="en-US" dirty="0"/>
              <a:t>rmous Economic Benefits to Access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82BE5E-8126-EF47-9771-96EB80FE272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Individual benefits:</a:t>
            </a:r>
          </a:p>
          <a:p>
            <a:pPr lvl="1"/>
            <a:r>
              <a:rPr lang="en-US" dirty="0"/>
              <a:t>Better health and life outcomes.</a:t>
            </a:r>
          </a:p>
          <a:p>
            <a:pPr lvl="2"/>
            <a:r>
              <a:rPr lang="en-US" dirty="0"/>
              <a:t>Access to health and education online.</a:t>
            </a:r>
          </a:p>
          <a:p>
            <a:pPr lvl="2"/>
            <a:r>
              <a:rPr lang="en-US" dirty="0"/>
              <a:t>Job search and development of digital skills.</a:t>
            </a:r>
          </a:p>
          <a:p>
            <a:pPr lvl="1"/>
            <a:r>
              <a:rPr lang="en-US" dirty="0"/>
              <a:t>Higher property values.</a:t>
            </a:r>
          </a:p>
          <a:p>
            <a:pPr lvl="1"/>
            <a:r>
              <a:rPr lang="en-US" dirty="0"/>
              <a:t>Increased population and job growth.</a:t>
            </a:r>
          </a:p>
          <a:p>
            <a:pPr lvl="2"/>
            <a:r>
              <a:rPr lang="en-US" dirty="0"/>
              <a:t>Higher rates of business formation.</a:t>
            </a:r>
          </a:p>
          <a:p>
            <a:pPr lvl="1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8F99B9-DD2B-ED47-8651-656342D76C1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Broader economic benefits:</a:t>
            </a:r>
          </a:p>
          <a:p>
            <a:pPr lvl="1"/>
            <a:r>
              <a:rPr lang="en-US" dirty="0"/>
              <a:t>World Bank</a:t>
            </a:r>
          </a:p>
          <a:p>
            <a:pPr lvl="2"/>
            <a:r>
              <a:rPr lang="en-US" dirty="0"/>
              <a:t>10% increase in access yields a 1.2% jump in real incomes.</a:t>
            </a:r>
          </a:p>
          <a:p>
            <a:pPr lvl="1"/>
            <a:r>
              <a:rPr lang="en-US" dirty="0"/>
              <a:t>Indiana</a:t>
            </a:r>
          </a:p>
          <a:p>
            <a:pPr lvl="2"/>
            <a:r>
              <a:rPr lang="en-US" dirty="0"/>
              <a:t>ROI = 300-400%.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1B31E4-49EE-D244-A599-8EB469417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65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F18684-7B17-3640-A208-EB1281F6CBBA}"/>
              </a:ext>
            </a:extLst>
          </p:cNvPr>
          <p:cNvSpPr txBox="1"/>
          <p:nvPr/>
        </p:nvSpPr>
        <p:spPr>
          <a:xfrm>
            <a:off x="6901300" y="6456851"/>
            <a:ext cx="47429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Brookings; The Benefits and Costs of Broadband Expansion, Aug 18, 2021</a:t>
            </a:r>
          </a:p>
        </p:txBody>
      </p:sp>
    </p:spTree>
    <p:extLst>
      <p:ext uri="{BB962C8B-B14F-4D97-AF65-F5344CB8AC3E}">
        <p14:creationId xmlns:p14="http://schemas.microsoft.com/office/powerpoint/2010/main" val="180401634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EDB62-FADC-B541-A73C-AAE9BEBD9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Pace of Investment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A0CFBC-1FF2-6544-9F84-EF042BDB57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362F03-D429-AF4D-9072-22183A44F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240346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F3854-E1CA-DB47-BA0A-B7E32D7E6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75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Too</a:t>
            </a:r>
            <a:r>
              <a:rPr lang="en-US" dirty="0"/>
              <a:t> Much, Too Soon? Too Little, Too Late?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4BFB0C-4B49-DE4C-973D-8D1C89AB3F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 the current infrastructure package appropriate?</a:t>
            </a:r>
          </a:p>
          <a:p>
            <a:r>
              <a:rPr lang="en-US" dirty="0"/>
              <a:t>The United States has enormous needs.</a:t>
            </a:r>
          </a:p>
          <a:p>
            <a:pPr lvl="1"/>
            <a:r>
              <a:rPr lang="en-US" dirty="0"/>
              <a:t>Basic infrastructure – bridges, roads, etc.</a:t>
            </a:r>
          </a:p>
          <a:p>
            <a:pPr lvl="1"/>
            <a:r>
              <a:rPr lang="en-US" dirty="0"/>
              <a:t>Other:</a:t>
            </a:r>
          </a:p>
          <a:p>
            <a:pPr lvl="2"/>
            <a:r>
              <a:rPr lang="en-US" dirty="0"/>
              <a:t>General R&amp;D: 2% of GDP in the 1950s, currently 0.75%.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5827DF-A7FA-194F-B0D0-CF2266639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97521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23E28-0F42-A24E-9FBB-325096259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CO</a:t>
            </a:r>
            <a:r>
              <a:rPr lang="en-US" dirty="0"/>
              <a:t>VID Borrowing</a:t>
            </a:r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8EEFAEC2-A03A-4818-9268-1EBBC7BC98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04978" y="1039058"/>
            <a:ext cx="7582044" cy="508551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4CF8E7-0D55-6540-84B0-0B55E9C66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581676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760546E-C29B-487F-88A7-5CC7B61F6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De</a:t>
            </a:r>
            <a:r>
              <a:rPr lang="en-US" dirty="0"/>
              <a:t>bt Outlook is Troublesome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C3A5F987-B1AD-44D0-A504-BE58928FBF8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1325563"/>
            <a:ext cx="5570702" cy="456723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E1CA9D-5C88-4259-9745-1BB2EEB09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69</a:t>
            </a:fld>
            <a:endParaRPr lang="en-GB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83BB429-87CA-4D8B-BFC2-31AEA93E56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098" y="1325563"/>
            <a:ext cx="5570703" cy="444890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A674410-80D0-4992-9197-B4759343D3AD}"/>
              </a:ext>
            </a:extLst>
          </p:cNvPr>
          <p:cNvSpPr txBox="1"/>
          <p:nvPr/>
        </p:nvSpPr>
        <p:spPr>
          <a:xfrm>
            <a:off x="8766022" y="6407879"/>
            <a:ext cx="297688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Source: Congressional Budget Office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5903086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29EAE-338F-5D4A-8C40-7C3D0FD4A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Cre</a:t>
            </a:r>
            <a:r>
              <a:rPr lang="en-US" dirty="0"/>
              <a:t>dits and Disclaimer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C8CE3-22BA-E94A-B6AC-D797138205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 slide deck was authored by:</a:t>
            </a:r>
          </a:p>
          <a:p>
            <a:pPr lvl="1"/>
            <a:r>
              <a:rPr lang="en-US" dirty="0"/>
              <a:t>Mallika Pung, Rice University</a:t>
            </a:r>
          </a:p>
          <a:p>
            <a:pPr lvl="1"/>
            <a:r>
              <a:rPr lang="en-US" dirty="0"/>
              <a:t>Jon </a:t>
            </a:r>
            <a:r>
              <a:rPr lang="en-US" dirty="0" err="1"/>
              <a:t>Haveman</a:t>
            </a:r>
            <a:r>
              <a:rPr lang="en-US" dirty="0"/>
              <a:t>, NEED</a:t>
            </a:r>
          </a:p>
          <a:p>
            <a:r>
              <a:rPr lang="en-US" dirty="0"/>
              <a:t>Disclaimer</a:t>
            </a:r>
          </a:p>
          <a:p>
            <a:pPr lvl="1"/>
            <a:r>
              <a:rPr lang="en-US" dirty="0"/>
              <a:t>NEED presentations are designed to be nonpartisan.</a:t>
            </a:r>
          </a:p>
          <a:p>
            <a:pPr lvl="1"/>
            <a:r>
              <a:rPr lang="en-US" dirty="0"/>
              <a:t>It is, however, inevitable that the presenter will be asked for and will provide their own views.</a:t>
            </a:r>
          </a:p>
          <a:p>
            <a:pPr lvl="1"/>
            <a:r>
              <a:rPr lang="en-US" dirty="0"/>
              <a:t>Such views are those of the presenter and not necessarily those of the National Economic Education Delegation (NEED).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65FD2B-E0DC-B44E-B85B-3363DE712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060726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670F4-C18F-45D0-A8D0-FB1B9067F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Su</a:t>
            </a:r>
            <a:r>
              <a:rPr lang="en-US" dirty="0"/>
              <a:t>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8A51D5-3E4C-4B4D-B788-CF5D626DF2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49680"/>
            <a:ext cx="10515600" cy="4672388"/>
          </a:xfrm>
        </p:spPr>
        <p:txBody>
          <a:bodyPr>
            <a:normAutofit/>
          </a:bodyPr>
          <a:lstStyle/>
          <a:p>
            <a:r>
              <a:rPr lang="en-US" sz="2400" dirty="0"/>
              <a:t>Infrastructure investment is important</a:t>
            </a:r>
          </a:p>
          <a:p>
            <a:r>
              <a:rPr lang="en-US" sz="2400" dirty="0"/>
              <a:t>Current state of US infrastructure – leaves a lot to be desired for</a:t>
            </a:r>
          </a:p>
          <a:p>
            <a:r>
              <a:rPr lang="en-US" sz="2400" dirty="0"/>
              <a:t>Public infrastructure investment can play a vital role in long run growth </a:t>
            </a:r>
          </a:p>
          <a:p>
            <a:pPr lvl="1"/>
            <a:r>
              <a:rPr lang="en-US" sz="2200" dirty="0"/>
              <a:t>Improve mobility</a:t>
            </a:r>
          </a:p>
          <a:p>
            <a:pPr lvl="1"/>
            <a:r>
              <a:rPr lang="en-US" sz="2200" dirty="0"/>
              <a:t>Raise private capital productivity</a:t>
            </a:r>
          </a:p>
          <a:p>
            <a:pPr lvl="1"/>
            <a:r>
              <a:rPr lang="en-US" sz="2200" dirty="0"/>
              <a:t>Improve health</a:t>
            </a:r>
          </a:p>
          <a:p>
            <a:r>
              <a:rPr lang="en-US" sz="2400" dirty="0"/>
              <a:t>May not be ideal as short term stimulus</a:t>
            </a:r>
          </a:p>
          <a:p>
            <a:r>
              <a:rPr lang="en-US" sz="2400" dirty="0"/>
              <a:t>Private sector involvement via the market process will promote innovation and efficiency </a:t>
            </a:r>
          </a:p>
          <a:p>
            <a:r>
              <a:rPr lang="en-US" sz="2400" dirty="0"/>
              <a:t>Local access issues may sometimes be better resolved locally than federally</a:t>
            </a:r>
          </a:p>
          <a:p>
            <a:pPr lvl="1"/>
            <a:r>
              <a:rPr lang="en-US" sz="2200" dirty="0"/>
              <a:t>Reforms needed to make the process less cumbersome</a:t>
            </a:r>
          </a:p>
          <a:p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9C9436-76D0-4BC8-A240-32D7353BF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968594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E189-2B23-2F41-BBEB-10A29FA49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355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Tha</a:t>
            </a:r>
            <a:r>
              <a:rPr lang="en-US" dirty="0"/>
              <a:t>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9064E-051C-1042-85AE-F335B853A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2781"/>
            <a:ext cx="10515600" cy="562494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en-US" sz="6000" dirty="0"/>
          </a:p>
          <a:p>
            <a:pPr marL="0" indent="0" algn="ctr">
              <a:buNone/>
            </a:pPr>
            <a:r>
              <a:rPr lang="en-US" sz="6500" dirty="0"/>
              <a:t>Any Questions?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www.NEEDelegation.org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Mallika </a:t>
            </a:r>
            <a:r>
              <a:rPr lang="en-US" dirty="0" err="1"/>
              <a:t>Pung</a:t>
            </a:r>
            <a:r>
              <a:rPr lang="en-US" dirty="0"/>
              <a:t>, Ph.D.</a:t>
            </a:r>
          </a:p>
          <a:p>
            <a:pPr marL="0" indent="0" algn="ctr">
              <a:buNone/>
            </a:pPr>
            <a:r>
              <a:rPr lang="en-US">
                <a:hlinkClick r:id="rId3"/>
              </a:rPr>
              <a:t>MallikaPung</a:t>
            </a:r>
            <a:r>
              <a:rPr lang="en-US" dirty="0">
                <a:hlinkClick r:id="rId3"/>
              </a:rPr>
              <a:t>@gmail.com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Contact NEED: </a:t>
            </a:r>
            <a:r>
              <a:rPr lang="en-US" dirty="0">
                <a:hlinkClick r:id="rId4"/>
              </a:rPr>
              <a:t>info@NEEDelegation.org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Submit a testimonial:  </a:t>
            </a:r>
            <a:r>
              <a:rPr lang="en-US" u="sng" dirty="0">
                <a:hlinkClick r:id="rId5"/>
              </a:rPr>
              <a:t>www.NEEDelegation.org/testimonials.php</a:t>
            </a:r>
            <a:endParaRPr lang="en-US" u="sng" dirty="0"/>
          </a:p>
          <a:p>
            <a:pPr marL="0" indent="0" algn="ctr">
              <a:buNone/>
            </a:pPr>
            <a:endParaRPr lang="en-US" u="sng" dirty="0"/>
          </a:p>
          <a:p>
            <a:pPr marL="0" indent="0" algn="ctr">
              <a:buNone/>
            </a:pPr>
            <a:r>
              <a:rPr lang="en-US" dirty="0"/>
              <a:t>Become a Friend of NEED:  www.NEEDelegation.org/friend.php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F218B-F99A-4145-A67C-DBBA7AD4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2822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7E29E-08B9-48D1-B05A-F31FD3224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896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Out</a:t>
            </a:r>
            <a:r>
              <a:rPr lang="en-US" sz="4000" dirty="0"/>
              <a:t>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330038-CC85-4E1D-B421-4DC9F61D60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What do we mean by infrastructure?</a:t>
            </a:r>
          </a:p>
          <a:p>
            <a:r>
              <a:rPr lang="en-US" sz="2400" dirty="0"/>
              <a:t>Current state of infrastructure in the US</a:t>
            </a:r>
          </a:p>
          <a:p>
            <a:r>
              <a:rPr lang="en-US" sz="2400" dirty="0"/>
              <a:t>Infrastructure in economic models</a:t>
            </a:r>
          </a:p>
          <a:p>
            <a:r>
              <a:rPr lang="en-US" sz="2400" dirty="0"/>
              <a:t>Why should we invest in infrastructure?</a:t>
            </a:r>
          </a:p>
          <a:p>
            <a:r>
              <a:rPr lang="en-US" sz="2400" dirty="0"/>
              <a:t>Policy options to fund infrastructure investments</a:t>
            </a:r>
          </a:p>
        </p:txBody>
      </p:sp>
    </p:spTree>
    <p:extLst>
      <p:ext uri="{BB962C8B-B14F-4D97-AF65-F5344CB8AC3E}">
        <p14:creationId xmlns:p14="http://schemas.microsoft.com/office/powerpoint/2010/main" val="3434397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A711C-57D5-E34B-BC68-9E62FB611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44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is a Useful Definition of Infrastructure?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AB33D5-8088-404D-8A91-8FF9AA7B2D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i="1" dirty="0"/>
              <a:t>Infra-</a:t>
            </a:r>
            <a:r>
              <a:rPr lang="en-US" b="0" dirty="0"/>
              <a:t> means "below;" </a:t>
            </a:r>
          </a:p>
          <a:p>
            <a:pPr lvl="1"/>
            <a:r>
              <a:rPr lang="en-US" dirty="0"/>
              <a:t>S</a:t>
            </a:r>
            <a:r>
              <a:rPr lang="en-US" b="0" dirty="0"/>
              <a:t>o, the infrastructure is the "underlying structure" of a country and its economy.</a:t>
            </a:r>
          </a:p>
          <a:p>
            <a:r>
              <a:rPr lang="en-US" b="0" dirty="0"/>
              <a:t>Miriam-Webster definition of Infrastructure:</a:t>
            </a:r>
          </a:p>
          <a:p>
            <a:pPr lvl="1"/>
            <a:r>
              <a:rPr lang="en-US" dirty="0"/>
              <a:t>the system of public works of a country, state, or region</a:t>
            </a:r>
          </a:p>
          <a:p>
            <a:pPr lvl="2"/>
            <a:r>
              <a:rPr lang="en-US" i="1" dirty="0"/>
              <a:t>also</a:t>
            </a:r>
            <a:r>
              <a:rPr lang="en-US" b="1" dirty="0"/>
              <a:t>: </a:t>
            </a:r>
            <a:r>
              <a:rPr lang="en-US" dirty="0"/>
              <a:t>the resources (such as personnel, buildings, or equipment) required for an activity</a:t>
            </a:r>
          </a:p>
          <a:p>
            <a:pPr lvl="1"/>
            <a:r>
              <a:rPr lang="en-US" dirty="0"/>
              <a:t>the underlying foundation or basic framework (as of a system or organization)</a:t>
            </a:r>
          </a:p>
          <a:p>
            <a:pPr lvl="1"/>
            <a:r>
              <a:rPr lang="en-US" dirty="0"/>
              <a:t>the permanent installations required for military purposes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442EA7-4CAC-DE41-86D4-31C5EBE8F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5209136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13419</TotalTime>
  <Words>3843</Words>
  <Application>Microsoft Macintosh PowerPoint</Application>
  <PresentationFormat>Widescreen</PresentationFormat>
  <Paragraphs>703</Paragraphs>
  <Slides>71</Slides>
  <Notes>67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78" baseType="lpstr">
      <vt:lpstr>Arial</vt:lpstr>
      <vt:lpstr>Calibri</vt:lpstr>
      <vt:lpstr>Courier New</vt:lpstr>
      <vt:lpstr>Helvetica Neue</vt:lpstr>
      <vt:lpstr>source_sans_proregular</vt:lpstr>
      <vt:lpstr>Wingdings</vt:lpstr>
      <vt:lpstr>Custom Design</vt:lpstr>
      <vt:lpstr>PowerPoint Presentation</vt:lpstr>
      <vt:lpstr> Available NEED Topics Include:</vt:lpstr>
      <vt:lpstr> Course Outline</vt:lpstr>
      <vt:lpstr>Trade: w/Alan Deardorff</vt:lpstr>
      <vt:lpstr>PowerPoint Presentation</vt:lpstr>
      <vt:lpstr>Submitting Questions</vt:lpstr>
      <vt:lpstr>Credits and Disclaimer</vt:lpstr>
      <vt:lpstr>Outline</vt:lpstr>
      <vt:lpstr>What is a Useful Definition of Infrastructure?</vt:lpstr>
      <vt:lpstr>Different Kinds of Infrastructure</vt:lpstr>
      <vt:lpstr>Another Categorization</vt:lpstr>
      <vt:lpstr>Infrastructure – Is it:</vt:lpstr>
      <vt:lpstr>What is Infrastructure? – A Recap</vt:lpstr>
      <vt:lpstr>Categories of Physical Infrastructure</vt:lpstr>
      <vt:lpstr>Current State of Infrastructure in the US</vt:lpstr>
      <vt:lpstr>Current State of Transportation Infrastructure</vt:lpstr>
      <vt:lpstr>But it is Getting Better</vt:lpstr>
      <vt:lpstr>Current State of Transportation Infrastructure</vt:lpstr>
      <vt:lpstr>Current State of Transportation Infrastructure</vt:lpstr>
      <vt:lpstr>Current State of Transportation Infrastructure</vt:lpstr>
      <vt:lpstr>Current State of Water Infrastructure</vt:lpstr>
      <vt:lpstr>Current State of Water Infrastructure</vt:lpstr>
      <vt:lpstr>Current State of Water Infrastructure</vt:lpstr>
      <vt:lpstr>Current State of Water Infrastructure</vt:lpstr>
      <vt:lpstr>How Do We Compare?</vt:lpstr>
      <vt:lpstr>The 2021 Infrastructure Package</vt:lpstr>
      <vt:lpstr>What is in it?</vt:lpstr>
      <vt:lpstr> How is it paid for?</vt:lpstr>
      <vt:lpstr>Infrastructure Benefits</vt:lpstr>
      <vt:lpstr>Why Should we Invest in Infrastructure?</vt:lpstr>
      <vt:lpstr>Why Should we Invest in Infrastructure?</vt:lpstr>
      <vt:lpstr>Case for Spending More on Infrastructure Maintenance</vt:lpstr>
      <vt:lpstr>Infrastructure in economic models</vt:lpstr>
      <vt:lpstr>Econometric issues that make the task difficult</vt:lpstr>
      <vt:lpstr> Public or Private Infrastructure Investment?</vt:lpstr>
      <vt:lpstr> Public or Private Infrastructure Investment?</vt:lpstr>
      <vt:lpstr> Public or Private Infrastructure Investment?</vt:lpstr>
      <vt:lpstr>Empirical Evidence on Effect of Gov’t Spending</vt:lpstr>
      <vt:lpstr>Empirical Evidence on Effect of Gov’t Spending</vt:lpstr>
      <vt:lpstr>A CBO study on effects of Gov’t Spending on Infrastructure on Real GDP</vt:lpstr>
      <vt:lpstr>Infrastructure Investment in the US</vt:lpstr>
      <vt:lpstr>Government Spending on Infrastructure, 2017</vt:lpstr>
      <vt:lpstr>Spending on Infrastructure as Share of GDP</vt:lpstr>
      <vt:lpstr> Infrastructure Spending by Levels of Government</vt:lpstr>
      <vt:lpstr>Infrastructure Spending by Category</vt:lpstr>
      <vt:lpstr>Spending by Category and Level of Gov’t</vt:lpstr>
      <vt:lpstr>Federal vs. State and Local Gov’t Roles in  Infrastructure Investment</vt:lpstr>
      <vt:lpstr>Federal Support for State and Local Infrastructure</vt:lpstr>
      <vt:lpstr>Funding vs. Financing Infrastructure Investment</vt:lpstr>
      <vt:lpstr>Sources of Federal Infrastructure Financing</vt:lpstr>
      <vt:lpstr>Federal Financing of State and Local Infrastructure</vt:lpstr>
      <vt:lpstr>Fiscal Substitution of Federal Infrastructure Investment</vt:lpstr>
      <vt:lpstr>What About Private Sector Investment?</vt:lpstr>
      <vt:lpstr>What Is a Public-Private Partnership?</vt:lpstr>
      <vt:lpstr>Types of PPP contracts</vt:lpstr>
      <vt:lpstr>Few Public-Private Partnerships in the US</vt:lpstr>
      <vt:lpstr>Few Public-Private Partnerships in the US</vt:lpstr>
      <vt:lpstr> An Alternative Financing Tool – User Fees</vt:lpstr>
      <vt:lpstr> An Alternative Financing Tool – User Fees</vt:lpstr>
      <vt:lpstr>Another Aspect of Infrastructure – Broadband</vt:lpstr>
      <vt:lpstr> Broadband Access</vt:lpstr>
      <vt:lpstr>Solutions to the Access Problem</vt:lpstr>
      <vt:lpstr>Community Network Map</vt:lpstr>
      <vt:lpstr>Technological Advancements of the Future to the Rescue?</vt:lpstr>
      <vt:lpstr>Enormous Economic Benefits to Access</vt:lpstr>
      <vt:lpstr>Pace of Investment</vt:lpstr>
      <vt:lpstr>Too Much, Too Soon? Too Little, Too Late?</vt:lpstr>
      <vt:lpstr>COVID Borrowing</vt:lpstr>
      <vt:lpstr> Debt Outlook is Troublesome</vt:lpstr>
      <vt:lpstr> Summary</vt:lpstr>
      <vt:lpstr> 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haveman</cp:lastModifiedBy>
  <cp:revision>298</cp:revision>
  <cp:lastPrinted>2022-02-15T18:03:07Z</cp:lastPrinted>
  <dcterms:created xsi:type="dcterms:W3CDTF">2017-05-03T22:30:38Z</dcterms:created>
  <dcterms:modified xsi:type="dcterms:W3CDTF">2022-03-09T21:20:31Z</dcterms:modified>
</cp:coreProperties>
</file>