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53"/>
  </p:notesMasterIdLst>
  <p:sldIdLst>
    <p:sldId id="4142" r:id="rId2"/>
    <p:sldId id="328" r:id="rId3"/>
    <p:sldId id="3935" r:id="rId4"/>
    <p:sldId id="4001" r:id="rId5"/>
    <p:sldId id="3943" r:id="rId6"/>
    <p:sldId id="4054" r:id="rId7"/>
    <p:sldId id="3886" r:id="rId8"/>
    <p:sldId id="4203" r:id="rId9"/>
    <p:sldId id="354" r:id="rId10"/>
    <p:sldId id="4099" r:id="rId11"/>
    <p:sldId id="4100" r:id="rId12"/>
    <p:sldId id="278" r:id="rId13"/>
    <p:sldId id="1076" r:id="rId14"/>
    <p:sldId id="4147" r:id="rId15"/>
    <p:sldId id="4148" r:id="rId16"/>
    <p:sldId id="4149" r:id="rId17"/>
    <p:sldId id="4150" r:id="rId18"/>
    <p:sldId id="4151" r:id="rId19"/>
    <p:sldId id="4063" r:id="rId20"/>
    <p:sldId id="4089" r:id="rId21"/>
    <p:sldId id="4146" r:id="rId22"/>
    <p:sldId id="4007" r:id="rId23"/>
    <p:sldId id="4062" r:id="rId24"/>
    <p:sldId id="3985" r:id="rId25"/>
    <p:sldId id="4145" r:id="rId26"/>
    <p:sldId id="4012" r:id="rId27"/>
    <p:sldId id="4058" r:id="rId28"/>
    <p:sldId id="4005" r:id="rId29"/>
    <p:sldId id="4181" r:id="rId30"/>
    <p:sldId id="4162" r:id="rId31"/>
    <p:sldId id="4190" r:id="rId32"/>
    <p:sldId id="4131" r:id="rId33"/>
    <p:sldId id="4128" r:id="rId34"/>
    <p:sldId id="4170" r:id="rId35"/>
    <p:sldId id="4173" r:id="rId36"/>
    <p:sldId id="4174" r:id="rId37"/>
    <p:sldId id="4191" r:id="rId38"/>
    <p:sldId id="4176" r:id="rId39"/>
    <p:sldId id="4137" r:id="rId40"/>
    <p:sldId id="4177" r:id="rId41"/>
    <p:sldId id="4194" r:id="rId42"/>
    <p:sldId id="3970" r:id="rId43"/>
    <p:sldId id="3972" r:id="rId44"/>
    <p:sldId id="4196" r:id="rId45"/>
    <p:sldId id="1003" r:id="rId46"/>
    <p:sldId id="1002" r:id="rId47"/>
    <p:sldId id="3974" r:id="rId48"/>
    <p:sldId id="3975" r:id="rId49"/>
    <p:sldId id="4202" r:id="rId50"/>
    <p:sldId id="4094" r:id="rId51"/>
    <p:sldId id="1197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09" autoAdjust="0"/>
    <p:restoredTop sz="93878"/>
  </p:normalViewPr>
  <p:slideViewPr>
    <p:cSldViewPr snapToGrid="0" snapToObjects="1">
      <p:cViewPr varScale="1">
        <p:scale>
          <a:sx n="108" d="100"/>
          <a:sy n="108" d="100"/>
        </p:scale>
        <p:origin x="224" y="68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36" d="100"/>
        <a:sy n="136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5/11/22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PAYEMS.png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36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PAYEMS.png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33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payroll_recent.png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02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CLF16OV.png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28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</a:t>
            </a:r>
            <a:r>
              <a:rPr lang="en-US" baseline="0" dirty="0"/>
              <a:t> CPI overestimates or underestimates inflation – COVID CPI should reflect a change in purchases. </a:t>
            </a:r>
            <a:r>
              <a:rPr lang="en-US" baseline="0" dirty="0" err="1"/>
              <a:t>Covid</a:t>
            </a:r>
            <a:r>
              <a:rPr lang="en-US" baseline="0" dirty="0"/>
              <a:t> CPI 6.54%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05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25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80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2019 US has become a net exporter of oil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BA6467-982F-43FA-9555-C83E47AD572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89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www.bloomberg.com</a:t>
            </a:r>
            <a:r>
              <a:rPr lang="en-US" dirty="0"/>
              <a:t>/news/articles/2022-03-02/wheat-soars-above-10-as-russia-invasion-stifles-black-sea-trade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53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EMS_recent.pn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roll_pandemic.p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CLF16OV_COVID.pn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Savings/Spend_and_Save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file:////Users/Jon/NEED%20Dropbox/Presentations/Coronavirus/Images/NYTInflation.pn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cpi_veryrecent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PCE_veryrecent.png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PCE_GandS_veryrecent.pn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buildingcosts.p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Presentations/Base_New/Charts/0.USGraphs/Inflation/usedcars.png" TargetMode="Externa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CorporateProfits/corporateprofits_recession.pn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PCELFE_PostpandemicFC.png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infl_exp.pn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Gasoline/nom_retailgas.png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Volumes/Promise%20Pegasus/FileShare/Presentations/Base_New/Charts/0.USGraphs/Gasoline/retailgas.png" TargetMode="External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NEED/LocalGraphs/States/CA/Zhvi_AllHomes.png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NEED/LocalGraphs/Counties/CA/San_Francisco/Zhvi_AllHomes.png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NEED/LocalGraphs/Counties/CA/Marin/Zhvi_AllHomes.png" TargetMode="External"/><Relationship Id="rId4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Housing/mort_recent.png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Haveman/Marin_County_Education/2022/Graphs/Counties.png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Haveman/Marin_County_Education/2022/Graphs/WINMarin.png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NEED/LocalGraphs/Counties/CA/Marin/EmpSit.png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NEED/LocalGraphs/Counties/CA/Marin/laus_emp.png" TargetMode="External"/><Relationship Id="rId4" Type="http://schemas.openxmlformats.org/officeDocument/2006/relationships/image" Target="../media/image4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NEED/LocalGraphs/Counties/CA/Marin/laus_ur.png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NEED/LocalGraphs/Counties/CA/Marin/laus_lf.png" TargetMode="External"/><Relationship Id="rId4" Type="http://schemas.openxmlformats.org/officeDocument/2006/relationships/image" Target="../media/image47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edelegation.org/LocalGraphs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GDP/gdp_panValues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GDP_Contributions/contrib_Gross_domestic_product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EMS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265007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US Economy and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Russia/Ukraine Conflict</a:t>
            </a: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6D7F51-049F-674F-8A06-04B9CAEBB587}"/>
              </a:ext>
            </a:extLst>
          </p:cNvPr>
          <p:cNvSpPr txBox="1"/>
          <p:nvPr/>
        </p:nvSpPr>
        <p:spPr>
          <a:xfrm>
            <a:off x="3774831" y="5509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8" name="Picture 4" descr="Gas prices today: How much is gas in my state? How does it compare?">
            <a:extLst>
              <a:ext uri="{FF2B5EF4-FFF2-40B4-BE49-F238E27FC236}">
                <a16:creationId xmlns:a16="http://schemas.microsoft.com/office/drawing/2014/main" id="{7F20DA37-4CEF-4A34-9FE9-1020D78DA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713" y="4340821"/>
            <a:ext cx="3574461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4CF4ED5-150E-4A95-92A6-9DF43EE48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1" y="0"/>
            <a:ext cx="2583018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CD281616-1874-2D40-930E-3EEACD2D13DF}"/>
              </a:ext>
            </a:extLst>
          </p:cNvPr>
          <p:cNvSpPr txBox="1">
            <a:spLocks/>
          </p:cNvSpPr>
          <p:nvPr/>
        </p:nvSpPr>
        <p:spPr>
          <a:xfrm>
            <a:off x="1500351" y="4611211"/>
            <a:ext cx="9144000" cy="87497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2"/>
                </a:solidFill>
              </a:rPr>
              <a:t>Ross Valley Rotary Club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>
                <a:solidFill>
                  <a:schemeClr val="tx2"/>
                </a:solidFill>
              </a:rPr>
              <a:t>May 11, 2022</a:t>
            </a: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Jon </a:t>
            </a:r>
            <a:r>
              <a:rPr lang="en-US" sz="3400" dirty="0" err="1">
                <a:solidFill>
                  <a:schemeClr val="tx2"/>
                </a:solidFill>
              </a:rPr>
              <a:t>Haveman</a:t>
            </a:r>
            <a:r>
              <a:rPr lang="en-US" sz="3400" dirty="0">
                <a:solidFill>
                  <a:schemeClr val="tx2"/>
                </a:solidFill>
              </a:rPr>
              <a:t>, Ph.D.</a:t>
            </a:r>
          </a:p>
        </p:txBody>
      </p:sp>
    </p:spTree>
    <p:extLst>
      <p:ext uri="{BB962C8B-B14F-4D97-AF65-F5344CB8AC3E}">
        <p14:creationId xmlns:p14="http://schemas.microsoft.com/office/powerpoint/2010/main" val="908726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2968-C1F7-984E-A56D-45797AE0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nthly Changes in Nonfarm 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D4AF-ACFD-CE42-BD51-A0439CE1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BD40EF-5E41-8246-BCBD-55A7F152D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34796" y="1169022"/>
            <a:ext cx="10122408" cy="5061204"/>
          </a:xfrm>
        </p:spPr>
      </p:pic>
    </p:spTree>
    <p:extLst>
      <p:ext uri="{BB962C8B-B14F-4D97-AF65-F5344CB8AC3E}">
        <p14:creationId xmlns:p14="http://schemas.microsoft.com/office/powerpoint/2010/main" val="1068282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92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ployment Changes - US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464669" y="6595351"/>
            <a:ext cx="14414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New York Times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A8B8AF-1FCC-C545-97F1-D6F331613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440" y="1259901"/>
            <a:ext cx="5526980" cy="503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154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E4C00-6EC5-8D44-B8A7-FCDF59A6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D7D96-E13D-744D-9726-53AA9AE6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5D61EB-A64B-A048-8D42-438CE603E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BA220B-7EE2-9043-A729-4472610F60DF}"/>
              </a:ext>
            </a:extLst>
          </p:cNvPr>
          <p:cNvSpPr txBox="1"/>
          <p:nvPr/>
        </p:nvSpPr>
        <p:spPr>
          <a:xfrm>
            <a:off x="6624844" y="3184711"/>
            <a:ext cx="44887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1.2 Million below February, 2020.</a:t>
            </a:r>
          </a:p>
          <a:p>
            <a:r>
              <a:rPr lang="en-US" sz="2100" dirty="0"/>
              <a:t>6.9 Million below where we should be.</a:t>
            </a:r>
          </a:p>
        </p:txBody>
      </p:sp>
    </p:spTree>
    <p:extLst>
      <p:ext uri="{BB962C8B-B14F-4D97-AF65-F5344CB8AC3E}">
        <p14:creationId xmlns:p14="http://schemas.microsoft.com/office/powerpoint/2010/main" val="33713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2458D-CDD5-2140-8E38-B5F6A0368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3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Tre</a:t>
            </a:r>
            <a:r>
              <a:rPr lang="en-US" dirty="0"/>
              <a:t>nds in Labor Force Participation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AB938-D177-AA4A-99C6-9E4090F1F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2A6ABBB-A7D4-ED46-B464-AA78BBC57A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89950" y="1201026"/>
            <a:ext cx="10058400" cy="50292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6DDD55-09FF-0645-A0E7-15FE0BB662B3}"/>
              </a:ext>
            </a:extLst>
          </p:cNvPr>
          <p:cNvSpPr txBox="1"/>
          <p:nvPr/>
        </p:nvSpPr>
        <p:spPr>
          <a:xfrm>
            <a:off x="2415957" y="1552663"/>
            <a:ext cx="45925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0.6 Million below February, 2020.</a:t>
            </a:r>
          </a:p>
          <a:p>
            <a:r>
              <a:rPr lang="en-US" sz="2100" dirty="0"/>
              <a:t>3.9 Million below where we should be.</a:t>
            </a:r>
          </a:p>
        </p:txBody>
      </p:sp>
    </p:spTree>
    <p:extLst>
      <p:ext uri="{BB962C8B-B14F-4D97-AF65-F5344CB8AC3E}">
        <p14:creationId xmlns:p14="http://schemas.microsoft.com/office/powerpoint/2010/main" val="425918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F7EB0-BA16-4764-97FF-0D574BD77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3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Fisc</a:t>
            </a:r>
            <a:r>
              <a:rPr lang="en-US" dirty="0"/>
              <a:t>ally Driven Recovery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95A3D-2B19-449B-9C90-DEE782795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2C45B83A-52D9-D24B-9116-501D2722E8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1229" y="1113940"/>
            <a:ext cx="10232571" cy="5116286"/>
          </a:xfrm>
        </p:spPr>
      </p:pic>
    </p:spTree>
    <p:extLst>
      <p:ext uri="{BB962C8B-B14F-4D97-AF65-F5344CB8AC3E}">
        <p14:creationId xmlns:p14="http://schemas.microsoft.com/office/powerpoint/2010/main" val="3282691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39FD3592-CD52-BA4E-8FD3-9FDCD7C7A161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414272" y="1275702"/>
            <a:ext cx="9909048" cy="49545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629012-F3C8-4A70-B3E4-EB2D22BE8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89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useholds Lead the Way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CAE77-E5B9-4512-8CFB-658E21ABC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CB55D96-F8DF-4742-B2CA-4785E35DA899}"/>
              </a:ext>
            </a:extLst>
          </p:cNvPr>
          <p:cNvCxnSpPr>
            <a:cxnSpLocks/>
          </p:cNvCxnSpPr>
          <p:nvPr/>
        </p:nvCxnSpPr>
        <p:spPr>
          <a:xfrm>
            <a:off x="3498718" y="2747124"/>
            <a:ext cx="0" cy="1641996"/>
          </a:xfrm>
          <a:prstGeom prst="straightConnector1">
            <a:avLst/>
          </a:prstGeom>
          <a:ln w="34925">
            <a:solidFill>
              <a:srgbClr val="7030A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3D9D914-6BA9-4BBA-90C2-FBC1AFDDB267}"/>
              </a:ext>
            </a:extLst>
          </p:cNvPr>
          <p:cNvSpPr txBox="1"/>
          <p:nvPr/>
        </p:nvSpPr>
        <p:spPr>
          <a:xfrm>
            <a:off x="3498718" y="3337289"/>
            <a:ext cx="1887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Saving</a:t>
            </a:r>
          </a:p>
        </p:txBody>
      </p:sp>
    </p:spTree>
    <p:extLst>
      <p:ext uri="{BB962C8B-B14F-4D97-AF65-F5344CB8AC3E}">
        <p14:creationId xmlns:p14="http://schemas.microsoft.com/office/powerpoint/2010/main" val="136082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5170E-B951-4580-A14F-547F90FB8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9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Ove</a:t>
            </a:r>
            <a:r>
              <a:rPr lang="en-US" dirty="0"/>
              <a:t>rall Households Are Doing Well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FC7C531-AE9B-4757-8825-CF4092031E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4888" y="1274045"/>
            <a:ext cx="9119451" cy="493776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AAB9FD-315D-48E0-A2CB-B3817BED4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323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E88A5-5426-4997-B227-907CBCB84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K-S</a:t>
            </a:r>
            <a:r>
              <a:rPr lang="en-US" dirty="0"/>
              <a:t>haped Recovery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3BAE682-6796-4D4B-A27C-FE656609AE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33" y="1446174"/>
            <a:ext cx="9342021" cy="466344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112BF-059C-4618-9B67-0E9C391F1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116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CD0DC-B7B2-4AD4-9097-A3F9B2CA9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51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Sti</a:t>
            </a:r>
            <a:r>
              <a:rPr lang="en-US" dirty="0"/>
              <a:t>mulus Payments Saved Low Income Families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8FC482-1548-4738-B442-C2AB72056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D9F1052-AAE9-4773-9AEE-701150E227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8077" y="1441798"/>
            <a:ext cx="10082763" cy="4846320"/>
          </a:xfrm>
        </p:spPr>
      </p:pic>
    </p:spTree>
    <p:extLst>
      <p:ext uri="{BB962C8B-B14F-4D97-AF65-F5344CB8AC3E}">
        <p14:creationId xmlns:p14="http://schemas.microsoft.com/office/powerpoint/2010/main" val="2972391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44BA2-C159-2048-8B33-2FBFC767B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DDC87-713F-0F49-B31E-73F6DDC5B9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87431-2867-EB4C-9155-DDF694B34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679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nonpartisan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109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ation News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998422" y="6595351"/>
            <a:ext cx="2970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New York Times, Wall Street Journal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24454" y="5319346"/>
            <a:ext cx="1429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January 2022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FBD6877-EC28-F846-8AEA-94F5F2695ABD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326804" y="1822807"/>
            <a:ext cx="5830142" cy="40929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39CB3D-4F68-B74D-BBC6-0E1F15F321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946" y="935933"/>
            <a:ext cx="5915960" cy="518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1827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1E3D9-DBB7-F54F-876B-65B7CF194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2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Foo</a:t>
            </a:r>
            <a:r>
              <a:rPr lang="en-US" dirty="0"/>
              <a:t>d and Fuel are A Big Part of the Story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1EE4C360-EC43-7F42-A8FC-9256E9B713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191337" y="1149716"/>
            <a:ext cx="9809326" cy="490466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D97D64-EC57-0A4C-A392-BCDF00337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3719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07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Infl</a:t>
            </a:r>
            <a:r>
              <a:rPr lang="en-US" sz="3600" dirty="0"/>
              <a:t>ation – The Fed’s Metric! Not </a:t>
            </a:r>
            <a:r>
              <a:rPr lang="en-US" sz="3600" dirty="0" err="1"/>
              <a:t>Sooo</a:t>
            </a:r>
            <a:r>
              <a:rPr lang="en-US" sz="3600" dirty="0"/>
              <a:t> High.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320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DB004D-673D-7D4C-A7E3-FB405CB69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C8225D-F2EA-DC46-83B8-28CE97E51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762000"/>
            <a:ext cx="10121900" cy="5334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B2D780-7539-8F40-B7AA-F5F140FF7B4E}"/>
              </a:ext>
            </a:extLst>
          </p:cNvPr>
          <p:cNvSpPr txBox="1"/>
          <p:nvPr/>
        </p:nvSpPr>
        <p:spPr>
          <a:xfrm>
            <a:off x="10121326" y="6456851"/>
            <a:ext cx="14848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Investopedia</a:t>
            </a:r>
          </a:p>
        </p:txBody>
      </p:sp>
    </p:spTree>
    <p:extLst>
      <p:ext uri="{BB962C8B-B14F-4D97-AF65-F5344CB8AC3E}">
        <p14:creationId xmlns:p14="http://schemas.microsoft.com/office/powerpoint/2010/main" val="41848497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61CA6-0F4B-4046-8E3D-493D672D3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89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’re Buying Mostly … Stuff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3B297-0BDC-7646-BE95-39D3B3A75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9B161-4081-844B-A972-FE5F6810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4B44B-F557-9040-8826-1FB71C9F8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850" y="1079500"/>
            <a:ext cx="9766300" cy="4699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DD2088-DEC0-CA44-B47C-4E5184117314}"/>
              </a:ext>
            </a:extLst>
          </p:cNvPr>
          <p:cNvSpPr txBox="1"/>
          <p:nvPr/>
        </p:nvSpPr>
        <p:spPr>
          <a:xfrm>
            <a:off x="9070428" y="6456851"/>
            <a:ext cx="1855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Jason Furman, PIIE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193855-1ADC-7843-8691-796E3B4781C5}"/>
              </a:ext>
            </a:extLst>
          </p:cNvPr>
          <p:cNvSpPr txBox="1"/>
          <p:nvPr/>
        </p:nvSpPr>
        <p:spPr>
          <a:xfrm>
            <a:off x="4759231" y="4540197"/>
            <a:ext cx="267092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Demand-Pull</a:t>
            </a:r>
          </a:p>
        </p:txBody>
      </p:sp>
    </p:spTree>
    <p:extLst>
      <p:ext uri="{BB962C8B-B14F-4D97-AF65-F5344CB8AC3E}">
        <p14:creationId xmlns:p14="http://schemas.microsoft.com/office/powerpoint/2010/main" val="369461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0519D-F153-8B4F-AEE0-BEF8E1EAB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2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Goo</a:t>
            </a:r>
            <a:r>
              <a:rPr lang="en-US" dirty="0"/>
              <a:t>ds are Driving Inflation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57EF7BE4-A4E5-E54B-A084-E08C62C7CC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744663" y="1570038"/>
            <a:ext cx="8702674" cy="43513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691A8A-A83F-5B41-9EE0-099681170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2595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81D65-4E99-4D49-AED2-2191C898E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ation: Concentrated</a:t>
            </a:r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D2CB956B-4BC5-8649-9607-DBA0282F249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tretch>
            <a:fillRect/>
          </a:stretch>
        </p:blipFill>
        <p:spPr>
          <a:xfrm>
            <a:off x="82882" y="1300163"/>
            <a:ext cx="5936918" cy="4319339"/>
          </a:xfrm>
        </p:spPr>
      </p:pic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210C1134-5845-A140-A47C-1CE79172B9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tretch>
            <a:fillRect/>
          </a:stretch>
        </p:blipFill>
        <p:spPr>
          <a:xfrm>
            <a:off x="6172200" y="1325563"/>
            <a:ext cx="5936918" cy="4319339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650A23-B73A-FC48-BE6A-A6B6DE9EE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99E16D-83B5-2046-B0D4-F27B416F6617}"/>
              </a:ext>
            </a:extLst>
          </p:cNvPr>
          <p:cNvSpPr txBox="1"/>
          <p:nvPr/>
        </p:nvSpPr>
        <p:spPr>
          <a:xfrm>
            <a:off x="4965132" y="4504571"/>
            <a:ext cx="207255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Cost-Push</a:t>
            </a:r>
          </a:p>
        </p:txBody>
      </p:sp>
    </p:spTree>
    <p:extLst>
      <p:ext uri="{BB962C8B-B14F-4D97-AF65-F5344CB8AC3E}">
        <p14:creationId xmlns:p14="http://schemas.microsoft.com/office/powerpoint/2010/main" val="323981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B719A-5294-7747-8C3B-056AF234E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Cor</a:t>
            </a:r>
            <a:r>
              <a:rPr lang="en-US" dirty="0"/>
              <a:t>porate Profits…Adding to Inflation?</a:t>
            </a:r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43D3A9AD-66F9-4A47-9D31-133DF8CDB0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932729" y="1066955"/>
            <a:ext cx="10326542" cy="516327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84534C-AD15-5C48-A1F7-E034ABBCB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8823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– PCE and Fed Suggest: I don’t know.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8950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7192E-EE78-44E2-988F-C0F7420E0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97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This</a:t>
            </a:r>
            <a:r>
              <a:rPr lang="en-US" dirty="0"/>
              <a:t> Inflation is Different!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564FF6E-1C90-4DD1-80FA-1A825785CD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9890064"/>
              </p:ext>
            </p:extLst>
          </p:nvPr>
        </p:nvGraphicFramePr>
        <p:xfrm>
          <a:off x="838200" y="1522141"/>
          <a:ext cx="10515600" cy="4708078"/>
        </p:xfrm>
        <a:graphic>
          <a:graphicData uri="http://schemas.openxmlformats.org/drawingml/2006/table">
            <a:tbl>
              <a:tblPr firstRow="1" firstCol="1" bandRow="1"/>
              <a:tblGrid>
                <a:gridCol w="2628900">
                  <a:extLst>
                    <a:ext uri="{9D8B030D-6E8A-4147-A177-3AD203B41FA5}">
                      <a16:colId xmlns:a16="http://schemas.microsoft.com/office/drawing/2014/main" val="179164988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65149978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18406430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988047766"/>
                    </a:ext>
                  </a:extLst>
                </a:gridCol>
              </a:tblGrid>
              <a:tr h="521390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12-month, percentage price increase, selected items in the CPI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654816"/>
                  </a:ext>
                </a:extLst>
              </a:tr>
              <a:tr h="3806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Category: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Weight in CPI, 2022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December 1981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March 2022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524299"/>
                  </a:ext>
                </a:extLst>
              </a:tr>
              <a:tr h="3806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Items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8370941"/>
                  </a:ext>
                </a:extLst>
              </a:tr>
              <a:tr h="3806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60.6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826344"/>
                  </a:ext>
                </a:extLst>
              </a:tr>
              <a:tr h="3806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Commodities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1315677"/>
                  </a:ext>
                </a:extLst>
              </a:tr>
              <a:tr h="3806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Housing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42.2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624987"/>
                  </a:ext>
                </a:extLst>
              </a:tr>
              <a:tr h="3806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Transportation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7582011"/>
                  </a:ext>
                </a:extLst>
              </a:tr>
              <a:tr h="3806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Food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238137"/>
                  </a:ext>
                </a:extLst>
              </a:tr>
              <a:tr h="3806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Medical Care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2960793"/>
                  </a:ext>
                </a:extLst>
              </a:tr>
              <a:tr h="3806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Energy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33.3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709111"/>
                  </a:ext>
                </a:extLst>
              </a:tr>
              <a:tr h="3806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Used Cars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3555835"/>
                  </a:ext>
                </a:extLst>
              </a:tr>
              <a:tr h="380608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Sources:  BLS and Fred data from the St Louis Federal Reserve Bank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71211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94FA43-221E-4376-84D4-559A9DDD4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C10E63-2120-0741-8894-DB0B9CC3B2F8}"/>
              </a:ext>
            </a:extLst>
          </p:cNvPr>
          <p:cNvSpPr/>
          <p:nvPr/>
        </p:nvSpPr>
        <p:spPr>
          <a:xfrm>
            <a:off x="6241314" y="2806994"/>
            <a:ext cx="5050465" cy="350874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88FCF5-C456-334F-AECF-3BEE813E68D2}"/>
              </a:ext>
            </a:extLst>
          </p:cNvPr>
          <p:cNvSpPr/>
          <p:nvPr/>
        </p:nvSpPr>
        <p:spPr>
          <a:xfrm>
            <a:off x="6241314" y="3923292"/>
            <a:ext cx="5050465" cy="350874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3B15A8-B047-9C41-8F98-633C6FF4629A}"/>
              </a:ext>
            </a:extLst>
          </p:cNvPr>
          <p:cNvSpPr/>
          <p:nvPr/>
        </p:nvSpPr>
        <p:spPr>
          <a:xfrm>
            <a:off x="6241314" y="5076755"/>
            <a:ext cx="5050465" cy="350874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08FDF4-37A5-4E4E-A1F5-7FF61D93C4A0}"/>
              </a:ext>
            </a:extLst>
          </p:cNvPr>
          <p:cNvSpPr/>
          <p:nvPr/>
        </p:nvSpPr>
        <p:spPr>
          <a:xfrm>
            <a:off x="6241314" y="4688716"/>
            <a:ext cx="5050465" cy="350874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597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651+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49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748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C6179-38BB-4B93-877F-D3E29D879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My</a:t>
            </a:r>
            <a:r>
              <a:rPr lang="en-US" dirty="0"/>
              <a:t> Diagnosis for the Uptick in Inflation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D4062-94C1-42C1-B9BD-4179D241A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Yes, there were supply chain issues that affected some areas in particular (e.g., computer chips).</a:t>
            </a:r>
          </a:p>
          <a:p>
            <a:r>
              <a:rPr lang="en-US" dirty="0"/>
              <a:t>But there is too much total spending and in the absence of bold Fed actions is likely to continue.</a:t>
            </a:r>
          </a:p>
          <a:p>
            <a:r>
              <a:rPr lang="en-US" dirty="0"/>
              <a:t>Fiscal stimulus led households to increase saving over 2021 by more than $2 trillion. Strong retail sales numbers suggest they are prepared to spend it.</a:t>
            </a:r>
          </a:p>
          <a:p>
            <a:r>
              <a:rPr lang="en-US" dirty="0"/>
              <a:t>Whose to Blame:  ARP probably too big, but the Fed could have acted sooner.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E8195-C736-4289-BF84-7C9434E63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72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asure of Inflation Expectations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1E72156-AB9E-2546-A67F-D8C264526F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0" y="1480828"/>
            <a:ext cx="8702674" cy="4351337"/>
          </a:xfrm>
        </p:spPr>
      </p:pic>
      <p:sp>
        <p:nvSpPr>
          <p:cNvPr id="6" name="TextBox 5"/>
          <p:cNvSpPr txBox="1"/>
          <p:nvPr/>
        </p:nvSpPr>
        <p:spPr>
          <a:xfrm>
            <a:off x="7067000" y="3367904"/>
            <a:ext cx="4653582" cy="258532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Breakeven Inflation Rate = Difference between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nominal and real 5-year and 10-year Treasury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constant maturity securities. 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Market participants expect around 2.8%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of inflation annually over the next 10 years and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3.1% over the next 5 years. 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Inflation expectations are calming down.</a:t>
            </a:r>
          </a:p>
        </p:txBody>
      </p:sp>
    </p:spTree>
    <p:extLst>
      <p:ext uri="{BB962C8B-B14F-4D97-AF65-F5344CB8AC3E}">
        <p14:creationId xmlns:p14="http://schemas.microsoft.com/office/powerpoint/2010/main" val="16280674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A9DD6-59F0-B344-BF83-80968EA77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Russia/Ukraine(/Belarus)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8C56A-7B52-B749-8188-3CB1F3BF2B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76BC2-354F-1F43-934A-449A8CE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631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C67BA-0800-FA4E-8E42-2473A47C9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9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</a:t>
            </a:r>
            <a:r>
              <a:rPr lang="en-US" dirty="0"/>
              <a:t>sequences for the Global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9DD17-2AF2-9B49-8B65-23BCBC852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2247" y="1602225"/>
            <a:ext cx="7151076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Primarily:</a:t>
            </a:r>
          </a:p>
          <a:p>
            <a:pPr lvl="1"/>
            <a:r>
              <a:rPr lang="en-US" dirty="0"/>
              <a:t>Oil</a:t>
            </a:r>
          </a:p>
          <a:p>
            <a:pPr lvl="1"/>
            <a:r>
              <a:rPr lang="en-US" dirty="0"/>
              <a:t>Wheat</a:t>
            </a:r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Major suppliers of each</a:t>
            </a:r>
          </a:p>
          <a:p>
            <a:pPr lvl="2"/>
            <a:r>
              <a:rPr lang="en-US" dirty="0"/>
              <a:t>29% of world wheat production</a:t>
            </a:r>
          </a:p>
          <a:p>
            <a:pPr lvl="2"/>
            <a:r>
              <a:rPr lang="en-US" dirty="0"/>
              <a:t>20-40% of Europe’s oil and gas</a:t>
            </a:r>
          </a:p>
          <a:p>
            <a:pPr lvl="2"/>
            <a:r>
              <a:rPr lang="en-US" dirty="0"/>
              <a:t>Russia part of OPEC+</a:t>
            </a:r>
          </a:p>
          <a:p>
            <a:pPr lvl="1"/>
            <a:r>
              <a:rPr lang="en-US" dirty="0"/>
              <a:t>Russian and </a:t>
            </a:r>
            <a:r>
              <a:rPr lang="en-US" dirty="0" err="1"/>
              <a:t>Ukranian</a:t>
            </a:r>
            <a:r>
              <a:rPr lang="en-US" dirty="0"/>
              <a:t> combined economies are small</a:t>
            </a:r>
            <a:r>
              <a:rPr lang="en-US"/>
              <a:t>. </a:t>
            </a:r>
          </a:p>
          <a:p>
            <a:pPr lvl="2"/>
            <a:r>
              <a:rPr lang="en-US"/>
              <a:t>Don’t forget Belarus.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5AD033-B256-074D-9129-ECD25BEEC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6782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EDEC4-AD6F-418D-A437-3F7F5ABA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37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Conflict in Ukraine and the US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C38FA-EB71-41F9-A58D-0BC480F78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 run</a:t>
            </a:r>
          </a:p>
          <a:p>
            <a:pPr lvl="1"/>
            <a:r>
              <a:rPr lang="en-US" dirty="0"/>
              <a:t>Uncertainty</a:t>
            </a:r>
          </a:p>
          <a:p>
            <a:pPr lvl="1"/>
            <a:r>
              <a:rPr lang="en-US" dirty="0"/>
              <a:t>Recession?</a:t>
            </a:r>
          </a:p>
          <a:p>
            <a:pPr lvl="1"/>
            <a:r>
              <a:rPr lang="en-US" dirty="0"/>
              <a:t>Increase in cost of food and fuel</a:t>
            </a:r>
          </a:p>
          <a:p>
            <a:r>
              <a:rPr lang="en-US" dirty="0"/>
              <a:t>Long run</a:t>
            </a:r>
          </a:p>
          <a:p>
            <a:pPr lvl="1"/>
            <a:r>
              <a:rPr lang="en-US" dirty="0"/>
              <a:t>Decrease in globalization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BE9131-B00F-4277-805F-45CD5B0EC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35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EF24C-C118-48FD-A8CA-30B0AB842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1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Sup</a:t>
            </a:r>
            <a:r>
              <a:rPr lang="en-US" dirty="0"/>
              <a:t>ply Shocks:  Then and Now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D84C6-BFE9-48B2-8B07-DDF1FE83E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4ABE05-46A8-4748-8A66-BF4006229579}"/>
              </a:ext>
            </a:extLst>
          </p:cNvPr>
          <p:cNvSpPr txBox="1"/>
          <p:nvPr/>
        </p:nvSpPr>
        <p:spPr>
          <a:xfrm>
            <a:off x="8192386" y="1325563"/>
            <a:ext cx="33705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Historical Oil Price </a:t>
            </a:r>
            <a:r>
              <a:rPr lang="en-US" sz="2400" b="1" dirty="0"/>
              <a:t>adjusted</a:t>
            </a:r>
            <a:r>
              <a:rPr lang="en-US" sz="2400" dirty="0"/>
              <a:t> for Inflation.</a:t>
            </a:r>
          </a:p>
          <a:p>
            <a:endParaRPr lang="en-US" sz="2400" dirty="0"/>
          </a:p>
          <a:p>
            <a:r>
              <a:rPr lang="en-US" sz="2400" dirty="0"/>
              <a:t>$99.76 on May 10/22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9CD1B1-4199-4D43-B38C-C1757FCE8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20" y="1325563"/>
            <a:ext cx="7619619" cy="46752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D2EF3F7-1B97-E44A-A113-5333DB92D701}"/>
              </a:ext>
            </a:extLst>
          </p:cNvPr>
          <p:cNvSpPr txBox="1"/>
          <p:nvPr/>
        </p:nvSpPr>
        <p:spPr>
          <a:xfrm>
            <a:off x="9625057" y="6456851"/>
            <a:ext cx="1728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macrotrends.net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592612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7F816DC-9AA5-44D3-840B-C4D2443B19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63" y="1338812"/>
            <a:ext cx="5406055" cy="484632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23B4FB-3D6C-45B4-ABE9-6EDF09566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F430685-BFF0-4895-B182-03EFAC437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7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Price of Oil is Likely to Rise (further)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5E084D-899B-4B0F-809E-3182B1674EBA}"/>
              </a:ext>
            </a:extLst>
          </p:cNvPr>
          <p:cNvSpPr txBox="1"/>
          <p:nvPr/>
        </p:nvSpPr>
        <p:spPr>
          <a:xfrm>
            <a:off x="1222330" y="5269679"/>
            <a:ext cx="334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Winners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D87FBBF-7BDD-434F-AFF8-299703F681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921" y="1338812"/>
            <a:ext cx="5398977" cy="48463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351ED61-AAF0-4B83-816F-A7317BF3C470}"/>
              </a:ext>
            </a:extLst>
          </p:cNvPr>
          <p:cNvSpPr txBox="1"/>
          <p:nvPr/>
        </p:nvSpPr>
        <p:spPr>
          <a:xfrm>
            <a:off x="6959659" y="5437119"/>
            <a:ext cx="334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Losers</a:t>
            </a:r>
          </a:p>
        </p:txBody>
      </p:sp>
    </p:spTree>
    <p:extLst>
      <p:ext uri="{BB962C8B-B14F-4D97-AF65-F5344CB8AC3E}">
        <p14:creationId xmlns:p14="http://schemas.microsoft.com/office/powerpoint/2010/main" val="341001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BC84C-DD4A-8443-A203-5C6A2C59D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Gas</a:t>
            </a:r>
            <a:r>
              <a:rPr lang="en-US" dirty="0"/>
              <a:t> Prices at the Pump</a:t>
            </a:r>
          </a:p>
        </p:txBody>
      </p:sp>
      <p:pic>
        <p:nvPicPr>
          <p:cNvPr id="6" name="Content Placeholder 5" descr="Graphical user interface, chart, application&#10;&#10;Description automatically generated">
            <a:extLst>
              <a:ext uri="{FF2B5EF4-FFF2-40B4-BE49-F238E27FC236}">
                <a16:creationId xmlns:a16="http://schemas.microsoft.com/office/drawing/2014/main" id="{A9D88A6D-20EA-974B-823F-3F28C71E2C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255776" y="1117205"/>
            <a:ext cx="10171176" cy="508558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923692-3AED-2C41-AC76-8FA04D0F7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pic>
        <p:nvPicPr>
          <p:cNvPr id="8" name="Picture 7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C4ECBA8F-44CD-7243-A59A-3FE07D44C450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tretch>
            <a:fillRect/>
          </a:stretch>
        </p:blipFill>
        <p:spPr>
          <a:xfrm>
            <a:off x="1258824" y="1132446"/>
            <a:ext cx="10168128" cy="508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33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81240-4C40-4B65-8048-39CEF7E2E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eat Prices Also Look Scary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0570FE-6EEE-4BD4-86D4-F562E3A75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E9BE15-93C8-4BFA-87D6-07A6B0AA7A3A}"/>
              </a:ext>
            </a:extLst>
          </p:cNvPr>
          <p:cNvSpPr txBox="1"/>
          <p:nvPr/>
        </p:nvSpPr>
        <p:spPr>
          <a:xfrm>
            <a:off x="8580473" y="1850065"/>
            <a:ext cx="33545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Wheat Futures Prices</a:t>
            </a:r>
          </a:p>
          <a:p>
            <a:r>
              <a:rPr lang="en-US" sz="2400" b="1" dirty="0"/>
              <a:t>NOT</a:t>
            </a:r>
            <a:r>
              <a:rPr lang="en-US" sz="2400" dirty="0"/>
              <a:t> Adjusted for inflation.</a:t>
            </a:r>
          </a:p>
          <a:p>
            <a:endParaRPr lang="en-US" sz="2400" dirty="0"/>
          </a:p>
          <a:p>
            <a:r>
              <a:rPr lang="en-US" sz="2400" dirty="0"/>
              <a:t>$10.93 on May 10/22.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1919B8-2DC5-8545-992B-3149A0D191C4}"/>
              </a:ext>
            </a:extLst>
          </p:cNvPr>
          <p:cNvSpPr txBox="1"/>
          <p:nvPr/>
        </p:nvSpPr>
        <p:spPr>
          <a:xfrm>
            <a:off x="9625057" y="6456851"/>
            <a:ext cx="1728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macrotrends.net</a:t>
            </a:r>
            <a:endParaRPr lang="en-US" sz="1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49A016-DDBB-7A48-AE8A-1F9232060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13" y="1070940"/>
            <a:ext cx="8138160" cy="515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3207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6D915-B8B5-004E-8279-ABA0C8A77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03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Gra</a:t>
            </a:r>
            <a:r>
              <a:rPr lang="en-US" dirty="0"/>
              <a:t>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B0A56-B77F-A948-91BB-C4C9FF3BC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E176D-868C-B642-8A90-2754E5E22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11AD6B-D8B0-1F4E-AEB8-093CE77A0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9699" y="488111"/>
            <a:ext cx="7227353" cy="572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760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2915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2CE50-43D2-496A-B1A9-D9037D67E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7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Price of Wheat:  Winners and Losers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C508872-5955-4812-98DC-97FB719561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524" y="1279677"/>
            <a:ext cx="5595298" cy="484632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D05892-A996-41EB-8E06-605D57972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6B3E60-38D9-4E2A-A19D-D68D2AA13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40" y="1195463"/>
            <a:ext cx="5602642" cy="48463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63CDA4-8F7B-4771-9370-08088727CECC}"/>
              </a:ext>
            </a:extLst>
          </p:cNvPr>
          <p:cNvSpPr txBox="1"/>
          <p:nvPr/>
        </p:nvSpPr>
        <p:spPr>
          <a:xfrm>
            <a:off x="1394807" y="5191647"/>
            <a:ext cx="334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Winners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B237AA-AD3C-4A85-B617-8DA7DEE60072}"/>
              </a:ext>
            </a:extLst>
          </p:cNvPr>
          <p:cNvSpPr txBox="1"/>
          <p:nvPr/>
        </p:nvSpPr>
        <p:spPr>
          <a:xfrm>
            <a:off x="7451173" y="5256430"/>
            <a:ext cx="334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Losers</a:t>
            </a:r>
          </a:p>
        </p:txBody>
      </p:sp>
    </p:spTree>
    <p:extLst>
      <p:ext uri="{BB962C8B-B14F-4D97-AF65-F5344CB8AC3E}">
        <p14:creationId xmlns:p14="http://schemas.microsoft.com/office/powerpoint/2010/main" val="242317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E8205-B4F3-6241-A45A-81DB2FD69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03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Oh, </a:t>
            </a:r>
            <a:r>
              <a:rPr lang="en-US" dirty="0"/>
              <a:t>and…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E73D9-E93F-4B4D-80DC-AF2BD141E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40% of the world’s PALLADIUM comes from Russia.</a:t>
            </a:r>
          </a:p>
          <a:p>
            <a:pPr lvl="1"/>
            <a:r>
              <a:rPr lang="en-US" dirty="0"/>
              <a:t>Used in catalytic convertors.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70% of the world’s NEON comes from Ukraine.</a:t>
            </a:r>
          </a:p>
          <a:p>
            <a:pPr lvl="1"/>
            <a:r>
              <a:rPr lang="en-US" dirty="0"/>
              <a:t>Used in production of semiconductors.</a:t>
            </a:r>
          </a:p>
          <a:p>
            <a:pPr lvl="1"/>
            <a:endParaRPr lang="en-US" dirty="0"/>
          </a:p>
          <a:p>
            <a:r>
              <a:rPr lang="en-US" dirty="0"/>
              <a:t>Fertilizer: Russia is the world’s largest supplier.</a:t>
            </a:r>
          </a:p>
          <a:p>
            <a:pPr lvl="1"/>
            <a:r>
              <a:rPr lang="en-US" dirty="0"/>
              <a:t>Prices are 3-4x their 2020 levels.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Therefore: more supply chain issues, more inflation, food insecurity.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24E3C9-8920-714E-B4A1-D8EB75AD2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6491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28DF6-3367-1F41-97D5-77D916646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2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Rea</a:t>
            </a:r>
            <a:r>
              <a:rPr lang="en-US" dirty="0"/>
              <a:t>l Estate Prices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A9383E5-193A-D84D-AEBA-C1B55C972B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477796" y="967384"/>
            <a:ext cx="7236407" cy="526284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259A66-94B0-BE4F-A164-63E3F3ABE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59170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96A4-0269-A148-BC57-E8F35B9F3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4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</a:t>
            </a:r>
            <a:r>
              <a:rPr lang="en-US" dirty="0"/>
              <a:t> Experiences Differ!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26DC2E9-5448-764B-95DA-5EC81EAC46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7741" y="1325563"/>
            <a:ext cx="5934944" cy="4316323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66AA5C2-5F2D-1D4F-BC55-50192C9664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rcRect/>
          <a:stretch>
            <a:fillRect/>
          </a:stretch>
        </p:blipFill>
        <p:spPr>
          <a:xfrm>
            <a:off x="6125665" y="1325563"/>
            <a:ext cx="5934944" cy="4316323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59B39-60D9-6E4D-87C6-8D85FE8D8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97894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774F8-91A6-7844-8095-0AA88AA91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769" y="0"/>
            <a:ext cx="10515600" cy="1325563"/>
          </a:xfrm>
        </p:spPr>
        <p:txBody>
          <a:bodyPr/>
          <a:lstStyle/>
          <a:p>
            <a:r>
              <a:rPr lang="en-US" sz="3800" dirty="0">
                <a:solidFill>
                  <a:schemeClr val="bg1"/>
                </a:solidFill>
              </a:rPr>
              <a:t>Inte</a:t>
            </a:r>
            <a:r>
              <a:rPr lang="en-US" sz="3800" dirty="0"/>
              <a:t>rest</a:t>
            </a:r>
            <a:r>
              <a:rPr lang="en-US" dirty="0"/>
              <a:t> Rates are Rising!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583CBF66-AF95-D740-BC17-8C9CDC5EAF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960795" y="1070939"/>
            <a:ext cx="10318573" cy="51592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77B7E-8A00-D94F-A8C0-A973ECCE8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3469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rin’s Home Price Position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3D1FF2C-B21D-1B48-87AC-BC87D77BC0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464352" y="982639"/>
            <a:ext cx="7263295" cy="5282397"/>
          </a:xfrm>
        </p:spPr>
      </p:pic>
    </p:spTree>
    <p:extLst>
      <p:ext uri="{BB962C8B-B14F-4D97-AF65-F5344CB8AC3E}">
        <p14:creationId xmlns:p14="http://schemas.microsoft.com/office/powerpoint/2010/main" val="32815374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263" y="148347"/>
            <a:ext cx="8991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Price Appreciation w/in Marin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402F961-6983-E840-B602-D9F99EC0B6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534233" y="1013722"/>
            <a:ext cx="7123534" cy="5180752"/>
          </a:xfrm>
        </p:spPr>
      </p:pic>
    </p:spTree>
    <p:extLst>
      <p:ext uri="{BB962C8B-B14F-4D97-AF65-F5344CB8AC3E}">
        <p14:creationId xmlns:p14="http://schemas.microsoft.com/office/powerpoint/2010/main" val="29366033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6EA15-1612-484C-BBEC-773540186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Situation: Marin County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6738DCD-12B6-F841-A0B8-FE1D2DE8863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54058" y="1451114"/>
            <a:ext cx="5763461" cy="4191608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0EE7FEF-31F6-B042-82B1-90FDC4569D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rcRect/>
          <a:stretch>
            <a:fillRect/>
          </a:stretch>
        </p:blipFill>
        <p:spPr>
          <a:xfrm>
            <a:off x="6174478" y="1451114"/>
            <a:ext cx="5763461" cy="4191608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774B6F-AEAF-CB49-81B8-8859A3742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59210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6EA15-1612-484C-BBEC-773540186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Situation: Marin County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6738DCD-12B6-F841-A0B8-FE1D2DE8863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54058" y="1451114"/>
            <a:ext cx="5763461" cy="4191608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0EE7FEF-31F6-B042-82B1-90FDC4569D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rcRect/>
          <a:stretch>
            <a:fillRect/>
          </a:stretch>
        </p:blipFill>
        <p:spPr>
          <a:xfrm>
            <a:off x="6174478" y="1451114"/>
            <a:ext cx="5763461" cy="4191608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774B6F-AEAF-CB49-81B8-8859A3742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9238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70583-B943-B44B-8490-B6803B3B7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hlinkClick r:id="rId2"/>
              </a:rPr>
              <a:t>www.NEEDelegation.org/LocalGraphs</a:t>
            </a:r>
            <a:br>
              <a:rPr lang="en-US" sz="5000" dirty="0"/>
            </a:br>
            <a:endParaRPr lang="en-US" sz="5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C2BF2-AD29-174E-8A41-AD8AEFCC2B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every state and county in the United States.</a:t>
            </a:r>
          </a:p>
          <a:p>
            <a:r>
              <a:rPr lang="en-US" dirty="0"/>
              <a:t>Detailed graphs on employment, housing, moves, and other statistics.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CEAAA-E031-8B48-B3E4-329ACA54D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148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E6F9-A980-2348-88F6-87696A437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E8607-FDD7-E740-A0B8-3B94245F7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2683" y="1445673"/>
            <a:ext cx="5106633" cy="4351338"/>
          </a:xfrm>
        </p:spPr>
        <p:txBody>
          <a:bodyPr>
            <a:normAutofit/>
          </a:bodyPr>
          <a:lstStyle/>
          <a:p>
            <a:r>
              <a:rPr lang="en-US" dirty="0"/>
              <a:t>The U.S. Economy</a:t>
            </a:r>
          </a:p>
          <a:p>
            <a:r>
              <a:rPr lang="en-US" dirty="0"/>
              <a:t>Inflation</a:t>
            </a:r>
          </a:p>
          <a:p>
            <a:r>
              <a:rPr lang="en-US" dirty="0"/>
              <a:t>Russia/Ukraine</a:t>
            </a:r>
          </a:p>
          <a:p>
            <a:r>
              <a:rPr lang="en-US" dirty="0"/>
              <a:t>Housing Markets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924DA-FE6F-254B-8EBF-5C58B48D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55703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0D235-8FFA-3948-A76D-1EF4F0B64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AF7F0"/>
                </a:solidFill>
              </a:rPr>
              <a:t>Con</a:t>
            </a:r>
            <a:r>
              <a:rPr lang="en-US" dirty="0"/>
              <a:t>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17137-A76E-5E4D-9BF0-148636EAD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8968"/>
            <a:ext cx="10515600" cy="4982648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GDP will likely expand about 4% in 2022.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Completing the recovery.</a:t>
            </a:r>
          </a:p>
          <a:p>
            <a:pPr>
              <a:spcAft>
                <a:spcPts val="1000"/>
              </a:spcAft>
            </a:pPr>
            <a:r>
              <a:rPr lang="en-US" dirty="0"/>
              <a:t>Employment is still lagging.</a:t>
            </a:r>
          </a:p>
          <a:p>
            <a:pPr>
              <a:spcAft>
                <a:spcPts val="1000"/>
              </a:spcAft>
            </a:pPr>
            <a:r>
              <a:rPr lang="en-US" dirty="0"/>
              <a:t>Real estate markets likely to cool.</a:t>
            </a:r>
          </a:p>
          <a:p>
            <a:pPr>
              <a:spcAft>
                <a:spcPts val="1000"/>
              </a:spcAft>
            </a:pPr>
            <a:r>
              <a:rPr lang="en-US" dirty="0"/>
              <a:t>Physical health determines economic health for the economy.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Variants may slow our progress: Omicron BA.2 (see Europe and China)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Gov’t missteps may also hinder progress.</a:t>
            </a:r>
          </a:p>
          <a:p>
            <a:pPr>
              <a:spcAft>
                <a:spcPts val="1000"/>
              </a:spcAft>
            </a:pPr>
            <a:r>
              <a:rPr lang="en-US" dirty="0"/>
              <a:t>Biggest problems: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Supply chain bottlenecks.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Labor force participation.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Russian invasion of Ukraine. </a:t>
            </a:r>
          </a:p>
          <a:p>
            <a:pPr>
              <a:spcAft>
                <a:spcPts val="1000"/>
              </a:spcAft>
            </a:pPr>
            <a:r>
              <a:rPr lang="en-US" dirty="0"/>
              <a:t>There is much uncertainty.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C5582-A486-324A-9A4E-8FF816BCD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45763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D. </a:t>
            </a:r>
            <a:r>
              <a:rPr lang="en-US" dirty="0" err="1"/>
              <a:t>Haveman</a:t>
            </a:r>
            <a:endParaRPr lang="en-US" dirty="0"/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0305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19010-AAAB-4C4A-9BDB-22A677883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U.S. Economy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33349-B402-F24F-92FE-FF44063F4C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The Role of the Pandemic versus Policy Adjustments? And what now?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49C8A-3A1A-174F-918A-71B756C8D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135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EED9167-0C90-0249-AC37-95007AA09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867384" y="1088877"/>
            <a:ext cx="10282698" cy="514134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C4BD39-2117-415E-A656-F9F391A0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3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 Trajectory: Pandemic Plunge!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952D9-4526-4892-AD54-F2C1EC13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2B28F7-D760-44C1-A506-2B4A4A778A45}"/>
              </a:ext>
            </a:extLst>
          </p:cNvPr>
          <p:cNvSpPr txBox="1"/>
          <p:nvPr/>
        </p:nvSpPr>
        <p:spPr>
          <a:xfrm>
            <a:off x="6635393" y="3429000"/>
            <a:ext cx="4149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GDP is: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$0.4 Trillion below 2019 forecast.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$0.6 Trillion ABOVE 2019-Q4 level.</a:t>
            </a:r>
          </a:p>
        </p:txBody>
      </p:sp>
    </p:spTree>
    <p:extLst>
      <p:ext uri="{BB962C8B-B14F-4D97-AF65-F5344CB8AC3E}">
        <p14:creationId xmlns:p14="http://schemas.microsoft.com/office/powerpoint/2010/main" val="169853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EED9167-0C90-0249-AC37-95007AA09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867384" y="1088877"/>
            <a:ext cx="10282698" cy="514134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C4BD39-2117-415E-A656-F9F391A0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3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 Trajectory: Pandemic Plunge!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952D9-4526-4892-AD54-F2C1EC13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4697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2968-C1F7-984E-A56D-45797AE0A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nthly Changes in Nonfarm 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D4AF-ACFD-CE42-BD51-A0439CE1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BD40EF-5E41-8246-BCBD-55A7F152D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34796" y="1169022"/>
            <a:ext cx="10122408" cy="5061204"/>
          </a:xfrm>
        </p:spPr>
      </p:pic>
    </p:spTree>
    <p:extLst>
      <p:ext uri="{BB962C8B-B14F-4D97-AF65-F5344CB8AC3E}">
        <p14:creationId xmlns:p14="http://schemas.microsoft.com/office/powerpoint/2010/main" val="376362380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12310</TotalTime>
  <Words>1214</Words>
  <Application>Microsoft Macintosh PowerPoint</Application>
  <PresentationFormat>Widescreen</PresentationFormat>
  <Paragraphs>298</Paragraphs>
  <Slides>51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Arial</vt:lpstr>
      <vt:lpstr>Calibri</vt:lpstr>
      <vt:lpstr>Courier New</vt:lpstr>
      <vt:lpstr>Custom Design</vt:lpstr>
      <vt:lpstr>PowerPoint Presentation</vt:lpstr>
      <vt:lpstr> National Economic Education Delegation</vt:lpstr>
      <vt:lpstr>Who Are We?</vt:lpstr>
      <vt:lpstr> Available NEED Topics Include:</vt:lpstr>
      <vt:lpstr>Outline</vt:lpstr>
      <vt:lpstr>The U.S. Economy</vt:lpstr>
      <vt:lpstr>GDP Trajectory: Pandemic Plunge!</vt:lpstr>
      <vt:lpstr>GDP Trajectory: Pandemic Plunge!</vt:lpstr>
      <vt:lpstr>Monthly Changes in Nonfarm Employment</vt:lpstr>
      <vt:lpstr>Monthly Changes in Nonfarm Employment</vt:lpstr>
      <vt:lpstr> Employment Changes - US </vt:lpstr>
      <vt:lpstr>Employment Gap</vt:lpstr>
      <vt:lpstr>Trends in Labor Force Participation</vt:lpstr>
      <vt:lpstr>Fiscally Driven Recovery</vt:lpstr>
      <vt:lpstr>Households Lead the Way</vt:lpstr>
      <vt:lpstr>Overall Households Are Doing Well</vt:lpstr>
      <vt:lpstr>K-Shaped Recovery</vt:lpstr>
      <vt:lpstr>Stimulus Payments Saved Low Income Families</vt:lpstr>
      <vt:lpstr>Inflation</vt:lpstr>
      <vt:lpstr>Inflation News</vt:lpstr>
      <vt:lpstr>Food and Fuel are A Big Part of the Story</vt:lpstr>
      <vt:lpstr>Inflation – The Fed’s Metric! Not Sooo High.</vt:lpstr>
      <vt:lpstr>PowerPoint Presentation</vt:lpstr>
      <vt:lpstr>We’re Buying Mostly … Stuff</vt:lpstr>
      <vt:lpstr>Goods are Driving Inflation</vt:lpstr>
      <vt:lpstr>Inflation: Concentrated</vt:lpstr>
      <vt:lpstr>Corporate Profits…Adding to Inflation?</vt:lpstr>
      <vt:lpstr>Inflation – PCE and Fed Suggest: I don’t know.</vt:lpstr>
      <vt:lpstr>This Inflation is Different!</vt:lpstr>
      <vt:lpstr>My Diagnosis for the Uptick in Inflation </vt:lpstr>
      <vt:lpstr>Measure of Inflation Expectations</vt:lpstr>
      <vt:lpstr>Russia/Ukraine(/Belarus)</vt:lpstr>
      <vt:lpstr>Consequences for the Global Economy</vt:lpstr>
      <vt:lpstr>The Conflict in Ukraine and the US Economy</vt:lpstr>
      <vt:lpstr>Supply Shocks:  Then and Now</vt:lpstr>
      <vt:lpstr>The Price of Oil is Likely to Rise (further)</vt:lpstr>
      <vt:lpstr>Gas Prices at the Pump</vt:lpstr>
      <vt:lpstr>Wheat Prices Also Look Scary</vt:lpstr>
      <vt:lpstr>Grains</vt:lpstr>
      <vt:lpstr>The Price of Wheat:  Winners and Losers</vt:lpstr>
      <vt:lpstr>Oh, and…</vt:lpstr>
      <vt:lpstr>Real Estate Prices</vt:lpstr>
      <vt:lpstr>RE Experiences Differ!</vt:lpstr>
      <vt:lpstr>Interest Rates are Rising!</vt:lpstr>
      <vt:lpstr>Marin’s Home Price Position</vt:lpstr>
      <vt:lpstr>Home Price Appreciation w/in Marin</vt:lpstr>
      <vt:lpstr>Employment Situation: Marin County</vt:lpstr>
      <vt:lpstr>Employment Situation: Marin County</vt:lpstr>
      <vt:lpstr>www.NEEDelegation.org/LocalGraphs </vt:lpstr>
      <vt:lpstr>Conclusion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265</cp:revision>
  <cp:lastPrinted>2022-03-31T21:23:13Z</cp:lastPrinted>
  <dcterms:created xsi:type="dcterms:W3CDTF">2017-05-03T22:30:38Z</dcterms:created>
  <dcterms:modified xsi:type="dcterms:W3CDTF">2022-05-11T17:14:53Z</dcterms:modified>
</cp:coreProperties>
</file>