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941" r:id="rId3"/>
    <p:sldId id="3942" r:id="rId4"/>
    <p:sldId id="3912" r:id="rId5"/>
    <p:sldId id="3911" r:id="rId6"/>
    <p:sldId id="3910" r:id="rId7"/>
    <p:sldId id="3943" r:id="rId8"/>
    <p:sldId id="3918" r:id="rId9"/>
    <p:sldId id="3938" r:id="rId10"/>
    <p:sldId id="3948" r:id="rId11"/>
    <p:sldId id="3931" r:id="rId12"/>
    <p:sldId id="3947" r:id="rId13"/>
    <p:sldId id="3949" r:id="rId14"/>
    <p:sldId id="3933" r:id="rId15"/>
    <p:sldId id="3934" r:id="rId16"/>
    <p:sldId id="3927" r:id="rId17"/>
    <p:sldId id="4106" r:id="rId18"/>
    <p:sldId id="3937" r:id="rId19"/>
    <p:sldId id="4103" r:id="rId20"/>
    <p:sldId id="434" r:id="rId21"/>
    <p:sldId id="1222" r:id="rId22"/>
    <p:sldId id="4105" r:id="rId23"/>
    <p:sldId id="4100" r:id="rId24"/>
    <p:sldId id="4101" r:id="rId25"/>
    <p:sldId id="3926" r:id="rId26"/>
    <p:sldId id="3925" r:id="rId27"/>
    <p:sldId id="4104" r:id="rId28"/>
    <p:sldId id="41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72"/>
  </p:normalViewPr>
  <p:slideViewPr>
    <p:cSldViewPr snapToGrid="0">
      <p:cViewPr varScale="1">
        <p:scale>
          <a:sx n="99" d="100"/>
          <a:sy n="99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Expectations and Subsequent Inflation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Forecast Made 1 Year Ago</c:v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INFLATION!$G$8:$G$215</c:f>
              <c:numCache>
                <c:formatCode>[$-409]mmm\-yy;@</c:formatCode>
                <c:ptCount val="208"/>
                <c:pt idx="0">
                  <c:v>26115</c:v>
                </c:pt>
                <c:pt idx="1">
                  <c:v>26207</c:v>
                </c:pt>
                <c:pt idx="2">
                  <c:v>26299</c:v>
                </c:pt>
                <c:pt idx="3">
                  <c:v>26390</c:v>
                </c:pt>
                <c:pt idx="4">
                  <c:v>26481</c:v>
                </c:pt>
                <c:pt idx="5">
                  <c:v>26573</c:v>
                </c:pt>
                <c:pt idx="6">
                  <c:v>26665</c:v>
                </c:pt>
                <c:pt idx="7">
                  <c:v>26755</c:v>
                </c:pt>
                <c:pt idx="8">
                  <c:v>26846</c:v>
                </c:pt>
                <c:pt idx="9">
                  <c:v>26938</c:v>
                </c:pt>
                <c:pt idx="10">
                  <c:v>27030</c:v>
                </c:pt>
                <c:pt idx="11">
                  <c:v>27120</c:v>
                </c:pt>
                <c:pt idx="12">
                  <c:v>27211</c:v>
                </c:pt>
                <c:pt idx="13">
                  <c:v>27303</c:v>
                </c:pt>
                <c:pt idx="14">
                  <c:v>27395</c:v>
                </c:pt>
                <c:pt idx="15">
                  <c:v>27485</c:v>
                </c:pt>
                <c:pt idx="16">
                  <c:v>27576</c:v>
                </c:pt>
                <c:pt idx="17">
                  <c:v>27668</c:v>
                </c:pt>
                <c:pt idx="18">
                  <c:v>27760</c:v>
                </c:pt>
                <c:pt idx="19">
                  <c:v>27851</c:v>
                </c:pt>
                <c:pt idx="20">
                  <c:v>27942</c:v>
                </c:pt>
                <c:pt idx="21">
                  <c:v>28034</c:v>
                </c:pt>
                <c:pt idx="22">
                  <c:v>28126</c:v>
                </c:pt>
                <c:pt idx="23">
                  <c:v>28216</c:v>
                </c:pt>
                <c:pt idx="24">
                  <c:v>28307</c:v>
                </c:pt>
                <c:pt idx="25">
                  <c:v>28399</c:v>
                </c:pt>
                <c:pt idx="26">
                  <c:v>28491</c:v>
                </c:pt>
                <c:pt idx="27">
                  <c:v>28581</c:v>
                </c:pt>
                <c:pt idx="28">
                  <c:v>28672</c:v>
                </c:pt>
                <c:pt idx="29">
                  <c:v>28764</c:v>
                </c:pt>
                <c:pt idx="30">
                  <c:v>28856</c:v>
                </c:pt>
                <c:pt idx="31">
                  <c:v>28946</c:v>
                </c:pt>
                <c:pt idx="32">
                  <c:v>29037</c:v>
                </c:pt>
                <c:pt idx="33">
                  <c:v>29129</c:v>
                </c:pt>
                <c:pt idx="34">
                  <c:v>29221</c:v>
                </c:pt>
                <c:pt idx="35">
                  <c:v>29312</c:v>
                </c:pt>
                <c:pt idx="36">
                  <c:v>29403</c:v>
                </c:pt>
                <c:pt idx="37">
                  <c:v>29495</c:v>
                </c:pt>
                <c:pt idx="38">
                  <c:v>29587</c:v>
                </c:pt>
                <c:pt idx="39">
                  <c:v>29677</c:v>
                </c:pt>
                <c:pt idx="40">
                  <c:v>29768</c:v>
                </c:pt>
                <c:pt idx="41">
                  <c:v>29860</c:v>
                </c:pt>
                <c:pt idx="42">
                  <c:v>29952</c:v>
                </c:pt>
                <c:pt idx="43">
                  <c:v>30042</c:v>
                </c:pt>
                <c:pt idx="44">
                  <c:v>30133</c:v>
                </c:pt>
                <c:pt idx="45">
                  <c:v>30225</c:v>
                </c:pt>
                <c:pt idx="46">
                  <c:v>30317</c:v>
                </c:pt>
                <c:pt idx="47">
                  <c:v>30407</c:v>
                </c:pt>
                <c:pt idx="48">
                  <c:v>30498</c:v>
                </c:pt>
                <c:pt idx="49">
                  <c:v>30590</c:v>
                </c:pt>
                <c:pt idx="50">
                  <c:v>30682</c:v>
                </c:pt>
                <c:pt idx="51">
                  <c:v>30773</c:v>
                </c:pt>
                <c:pt idx="52">
                  <c:v>30864</c:v>
                </c:pt>
                <c:pt idx="53">
                  <c:v>30956</c:v>
                </c:pt>
                <c:pt idx="54">
                  <c:v>31048</c:v>
                </c:pt>
                <c:pt idx="55">
                  <c:v>31138</c:v>
                </c:pt>
                <c:pt idx="56">
                  <c:v>31229</c:v>
                </c:pt>
                <c:pt idx="57">
                  <c:v>31321</c:v>
                </c:pt>
                <c:pt idx="58">
                  <c:v>31413</c:v>
                </c:pt>
                <c:pt idx="59">
                  <c:v>31503</c:v>
                </c:pt>
                <c:pt idx="60">
                  <c:v>31594</c:v>
                </c:pt>
                <c:pt idx="61">
                  <c:v>31686</c:v>
                </c:pt>
                <c:pt idx="62">
                  <c:v>31778</c:v>
                </c:pt>
                <c:pt idx="63">
                  <c:v>31868</c:v>
                </c:pt>
                <c:pt idx="64">
                  <c:v>31959</c:v>
                </c:pt>
                <c:pt idx="65">
                  <c:v>32051</c:v>
                </c:pt>
                <c:pt idx="66">
                  <c:v>32143</c:v>
                </c:pt>
                <c:pt idx="67">
                  <c:v>32234</c:v>
                </c:pt>
                <c:pt idx="68">
                  <c:v>32325</c:v>
                </c:pt>
                <c:pt idx="69">
                  <c:v>32417</c:v>
                </c:pt>
                <c:pt idx="70">
                  <c:v>32509</c:v>
                </c:pt>
                <c:pt idx="71">
                  <c:v>32599</c:v>
                </c:pt>
                <c:pt idx="72">
                  <c:v>32690</c:v>
                </c:pt>
                <c:pt idx="73">
                  <c:v>32782</c:v>
                </c:pt>
                <c:pt idx="74">
                  <c:v>32874</c:v>
                </c:pt>
                <c:pt idx="75">
                  <c:v>32964</c:v>
                </c:pt>
                <c:pt idx="76">
                  <c:v>33055</c:v>
                </c:pt>
                <c:pt idx="77">
                  <c:v>33147</c:v>
                </c:pt>
                <c:pt idx="78">
                  <c:v>33239</c:v>
                </c:pt>
                <c:pt idx="79">
                  <c:v>33329</c:v>
                </c:pt>
                <c:pt idx="80">
                  <c:v>33420</c:v>
                </c:pt>
                <c:pt idx="81">
                  <c:v>33512</c:v>
                </c:pt>
                <c:pt idx="82">
                  <c:v>33604</c:v>
                </c:pt>
                <c:pt idx="83">
                  <c:v>33695</c:v>
                </c:pt>
                <c:pt idx="84">
                  <c:v>33786</c:v>
                </c:pt>
                <c:pt idx="85">
                  <c:v>33878</c:v>
                </c:pt>
                <c:pt idx="86">
                  <c:v>33970</c:v>
                </c:pt>
                <c:pt idx="87">
                  <c:v>34060</c:v>
                </c:pt>
                <c:pt idx="88">
                  <c:v>34151</c:v>
                </c:pt>
                <c:pt idx="89">
                  <c:v>34243</c:v>
                </c:pt>
                <c:pt idx="90">
                  <c:v>34335</c:v>
                </c:pt>
                <c:pt idx="91">
                  <c:v>34425</c:v>
                </c:pt>
                <c:pt idx="92">
                  <c:v>34516</c:v>
                </c:pt>
                <c:pt idx="93">
                  <c:v>34608</c:v>
                </c:pt>
                <c:pt idx="94">
                  <c:v>34700</c:v>
                </c:pt>
                <c:pt idx="95">
                  <c:v>34790</c:v>
                </c:pt>
                <c:pt idx="96">
                  <c:v>34881</c:v>
                </c:pt>
                <c:pt idx="97">
                  <c:v>34973</c:v>
                </c:pt>
                <c:pt idx="98">
                  <c:v>35065</c:v>
                </c:pt>
                <c:pt idx="99">
                  <c:v>35156</c:v>
                </c:pt>
                <c:pt idx="100">
                  <c:v>35247</c:v>
                </c:pt>
                <c:pt idx="101">
                  <c:v>35339</c:v>
                </c:pt>
                <c:pt idx="102">
                  <c:v>35431</c:v>
                </c:pt>
                <c:pt idx="103">
                  <c:v>35521</c:v>
                </c:pt>
                <c:pt idx="104">
                  <c:v>35612</c:v>
                </c:pt>
                <c:pt idx="105">
                  <c:v>35704</c:v>
                </c:pt>
                <c:pt idx="106">
                  <c:v>35796</c:v>
                </c:pt>
                <c:pt idx="107">
                  <c:v>35886</c:v>
                </c:pt>
                <c:pt idx="108">
                  <c:v>35977</c:v>
                </c:pt>
                <c:pt idx="109">
                  <c:v>36069</c:v>
                </c:pt>
                <c:pt idx="110">
                  <c:v>36161</c:v>
                </c:pt>
                <c:pt idx="111">
                  <c:v>36251</c:v>
                </c:pt>
                <c:pt idx="112">
                  <c:v>36342</c:v>
                </c:pt>
                <c:pt idx="113">
                  <c:v>36434</c:v>
                </c:pt>
                <c:pt idx="114">
                  <c:v>36526</c:v>
                </c:pt>
                <c:pt idx="115">
                  <c:v>36617</c:v>
                </c:pt>
                <c:pt idx="116">
                  <c:v>36708</c:v>
                </c:pt>
                <c:pt idx="117">
                  <c:v>36800</c:v>
                </c:pt>
                <c:pt idx="118">
                  <c:v>36892</c:v>
                </c:pt>
                <c:pt idx="119">
                  <c:v>36982</c:v>
                </c:pt>
                <c:pt idx="120">
                  <c:v>37073</c:v>
                </c:pt>
                <c:pt idx="121">
                  <c:v>37165</c:v>
                </c:pt>
                <c:pt idx="122">
                  <c:v>37257</c:v>
                </c:pt>
                <c:pt idx="123">
                  <c:v>37347</c:v>
                </c:pt>
                <c:pt idx="124">
                  <c:v>37438</c:v>
                </c:pt>
                <c:pt idx="125">
                  <c:v>37530</c:v>
                </c:pt>
                <c:pt idx="126">
                  <c:v>37622</c:v>
                </c:pt>
                <c:pt idx="127">
                  <c:v>37712</c:v>
                </c:pt>
                <c:pt idx="128">
                  <c:v>37803</c:v>
                </c:pt>
                <c:pt idx="129">
                  <c:v>37895</c:v>
                </c:pt>
                <c:pt idx="130">
                  <c:v>37987</c:v>
                </c:pt>
                <c:pt idx="131">
                  <c:v>38078</c:v>
                </c:pt>
                <c:pt idx="132">
                  <c:v>38169</c:v>
                </c:pt>
                <c:pt idx="133">
                  <c:v>38261</c:v>
                </c:pt>
                <c:pt idx="134">
                  <c:v>38353</c:v>
                </c:pt>
                <c:pt idx="135">
                  <c:v>38443</c:v>
                </c:pt>
                <c:pt idx="136">
                  <c:v>38534</c:v>
                </c:pt>
                <c:pt idx="137">
                  <c:v>38626</c:v>
                </c:pt>
                <c:pt idx="138">
                  <c:v>38718</c:v>
                </c:pt>
                <c:pt idx="139">
                  <c:v>38808</c:v>
                </c:pt>
                <c:pt idx="140">
                  <c:v>38899</c:v>
                </c:pt>
                <c:pt idx="141">
                  <c:v>38991</c:v>
                </c:pt>
                <c:pt idx="142">
                  <c:v>39083</c:v>
                </c:pt>
                <c:pt idx="143">
                  <c:v>39173</c:v>
                </c:pt>
                <c:pt idx="144">
                  <c:v>39264</c:v>
                </c:pt>
                <c:pt idx="145">
                  <c:v>39356</c:v>
                </c:pt>
                <c:pt idx="146">
                  <c:v>39448</c:v>
                </c:pt>
                <c:pt idx="147">
                  <c:v>39539</c:v>
                </c:pt>
                <c:pt idx="148">
                  <c:v>39630</c:v>
                </c:pt>
                <c:pt idx="149">
                  <c:v>39722</c:v>
                </c:pt>
                <c:pt idx="150">
                  <c:v>39814</c:v>
                </c:pt>
                <c:pt idx="151">
                  <c:v>39904</c:v>
                </c:pt>
                <c:pt idx="152">
                  <c:v>39995</c:v>
                </c:pt>
                <c:pt idx="153">
                  <c:v>40087</c:v>
                </c:pt>
                <c:pt idx="154">
                  <c:v>40179</c:v>
                </c:pt>
                <c:pt idx="155">
                  <c:v>40269</c:v>
                </c:pt>
                <c:pt idx="156">
                  <c:v>40360</c:v>
                </c:pt>
                <c:pt idx="157">
                  <c:v>40452</c:v>
                </c:pt>
                <c:pt idx="158">
                  <c:v>40544</c:v>
                </c:pt>
                <c:pt idx="159">
                  <c:v>40634</c:v>
                </c:pt>
                <c:pt idx="160">
                  <c:v>40725</c:v>
                </c:pt>
                <c:pt idx="161">
                  <c:v>40817</c:v>
                </c:pt>
                <c:pt idx="162">
                  <c:v>40909</c:v>
                </c:pt>
                <c:pt idx="163">
                  <c:v>41000</c:v>
                </c:pt>
                <c:pt idx="164">
                  <c:v>41091</c:v>
                </c:pt>
                <c:pt idx="165">
                  <c:v>41183</c:v>
                </c:pt>
                <c:pt idx="166">
                  <c:v>41275</c:v>
                </c:pt>
                <c:pt idx="167">
                  <c:v>41365</c:v>
                </c:pt>
                <c:pt idx="168">
                  <c:v>41456</c:v>
                </c:pt>
                <c:pt idx="169">
                  <c:v>41548</c:v>
                </c:pt>
                <c:pt idx="170">
                  <c:v>41640</c:v>
                </c:pt>
                <c:pt idx="171">
                  <c:v>41730</c:v>
                </c:pt>
                <c:pt idx="172">
                  <c:v>41821</c:v>
                </c:pt>
                <c:pt idx="173">
                  <c:v>41913</c:v>
                </c:pt>
                <c:pt idx="174">
                  <c:v>42005</c:v>
                </c:pt>
                <c:pt idx="175">
                  <c:v>42095</c:v>
                </c:pt>
                <c:pt idx="176">
                  <c:v>42186</c:v>
                </c:pt>
                <c:pt idx="177">
                  <c:v>42278</c:v>
                </c:pt>
                <c:pt idx="178">
                  <c:v>42370</c:v>
                </c:pt>
                <c:pt idx="179">
                  <c:v>42461</c:v>
                </c:pt>
                <c:pt idx="180">
                  <c:v>42552</c:v>
                </c:pt>
                <c:pt idx="181">
                  <c:v>42644</c:v>
                </c:pt>
                <c:pt idx="182">
                  <c:v>42736</c:v>
                </c:pt>
                <c:pt idx="183">
                  <c:v>42826</c:v>
                </c:pt>
                <c:pt idx="184">
                  <c:v>42917</c:v>
                </c:pt>
                <c:pt idx="185">
                  <c:v>43009</c:v>
                </c:pt>
                <c:pt idx="186">
                  <c:v>43101</c:v>
                </c:pt>
                <c:pt idx="187">
                  <c:v>43191</c:v>
                </c:pt>
                <c:pt idx="188">
                  <c:v>43282</c:v>
                </c:pt>
                <c:pt idx="189">
                  <c:v>43374</c:v>
                </c:pt>
                <c:pt idx="190">
                  <c:v>43466</c:v>
                </c:pt>
                <c:pt idx="191">
                  <c:v>43556</c:v>
                </c:pt>
                <c:pt idx="192">
                  <c:v>43647</c:v>
                </c:pt>
                <c:pt idx="193">
                  <c:v>43739</c:v>
                </c:pt>
                <c:pt idx="194">
                  <c:v>43831</c:v>
                </c:pt>
                <c:pt idx="195">
                  <c:v>43922</c:v>
                </c:pt>
                <c:pt idx="196">
                  <c:v>44013</c:v>
                </c:pt>
                <c:pt idx="197">
                  <c:v>44105</c:v>
                </c:pt>
                <c:pt idx="198">
                  <c:v>44197</c:v>
                </c:pt>
                <c:pt idx="199">
                  <c:v>44287</c:v>
                </c:pt>
                <c:pt idx="200">
                  <c:v>44378</c:v>
                </c:pt>
                <c:pt idx="201">
                  <c:v>44470</c:v>
                </c:pt>
                <c:pt idx="202">
                  <c:v>44562</c:v>
                </c:pt>
                <c:pt idx="203">
                  <c:v>44652</c:v>
                </c:pt>
                <c:pt idx="204">
                  <c:v>44743</c:v>
                </c:pt>
                <c:pt idx="205">
                  <c:v>44835</c:v>
                </c:pt>
                <c:pt idx="206">
                  <c:v>44927</c:v>
                </c:pt>
                <c:pt idx="207">
                  <c:v>45017</c:v>
                </c:pt>
              </c:numCache>
            </c:numRef>
          </c:cat>
          <c:val>
            <c:numRef>
              <c:f>INFLATION!$H$8:$H$215</c:f>
              <c:numCache>
                <c:formatCode>General</c:formatCode>
                <c:ptCount val="208"/>
                <c:pt idx="0">
                  <c:v>2.9851000000000001</c:v>
                </c:pt>
                <c:pt idx="1">
                  <c:v>3.7037</c:v>
                </c:pt>
                <c:pt idx="2">
                  <c:v>3.5413999999999999</c:v>
                </c:pt>
                <c:pt idx="3">
                  <c:v>3.5303</c:v>
                </c:pt>
                <c:pt idx="4">
                  <c:v>3.4163999999999999</c:v>
                </c:pt>
                <c:pt idx="5">
                  <c:v>3.1358999999999999</c:v>
                </c:pt>
                <c:pt idx="6">
                  <c:v>3.4194</c:v>
                </c:pt>
                <c:pt idx="7">
                  <c:v>3.5392000000000001</c:v>
                </c:pt>
                <c:pt idx="8">
                  <c:v>3.3858000000000001</c:v>
                </c:pt>
                <c:pt idx="9">
                  <c:v>3.6128</c:v>
                </c:pt>
                <c:pt idx="10">
                  <c:v>3.6999</c:v>
                </c:pt>
                <c:pt idx="11">
                  <c:v>3.7608999999999999</c:v>
                </c:pt>
                <c:pt idx="12">
                  <c:v>3.7723</c:v>
                </c:pt>
                <c:pt idx="13">
                  <c:v>4.0998999999999999</c:v>
                </c:pt>
                <c:pt idx="14">
                  <c:v>5.3651</c:v>
                </c:pt>
                <c:pt idx="15">
                  <c:v>5.6521999999999997</c:v>
                </c:pt>
                <c:pt idx="16">
                  <c:v>5.6125999999999996</c:v>
                </c:pt>
                <c:pt idx="17">
                  <c:v>6.6470000000000002</c:v>
                </c:pt>
                <c:pt idx="18" formatCode="#,##0.00">
                  <c:v>7.6814</c:v>
                </c:pt>
                <c:pt idx="19" formatCode="#,##0.00">
                  <c:v>7.2412000000000001</c:v>
                </c:pt>
                <c:pt idx="20" formatCode="#,##0.00">
                  <c:v>5.5917000000000003</c:v>
                </c:pt>
                <c:pt idx="21" formatCode="#,##0.00">
                  <c:v>5.9454000000000002</c:v>
                </c:pt>
                <c:pt idx="22" formatCode="#,##0.00">
                  <c:v>6.2087000000000003</c:v>
                </c:pt>
                <c:pt idx="23" formatCode="#,##0.00">
                  <c:v>6.1832000000000003</c:v>
                </c:pt>
                <c:pt idx="24" formatCode="#,##0.00">
                  <c:v>5.9001999999999999</c:v>
                </c:pt>
                <c:pt idx="25" formatCode="#,##0.00">
                  <c:v>6.0549999999999997</c:v>
                </c:pt>
                <c:pt idx="26" formatCode="#,##0.00">
                  <c:v>5.7290000000000001</c:v>
                </c:pt>
                <c:pt idx="27" formatCode="#,##0.00">
                  <c:v>5.6440000000000001</c:v>
                </c:pt>
                <c:pt idx="28" formatCode="#,##0.00">
                  <c:v>6.2678000000000003</c:v>
                </c:pt>
                <c:pt idx="29" formatCode="#,##0.00">
                  <c:v>5.8989000000000003</c:v>
                </c:pt>
                <c:pt idx="30" formatCode="#,##0.00">
                  <c:v>5.9557000000000002</c:v>
                </c:pt>
                <c:pt idx="31" formatCode="#,##0.00">
                  <c:v>5.9043999999999999</c:v>
                </c:pt>
                <c:pt idx="32" formatCode="#,##0.00">
                  <c:v>6.5327000000000002</c:v>
                </c:pt>
                <c:pt idx="33" formatCode="#,##0.00">
                  <c:v>6.9055</c:v>
                </c:pt>
                <c:pt idx="34" formatCode="#,##0.00">
                  <c:v>7.0926999999999998</c:v>
                </c:pt>
                <c:pt idx="35" formatCode="#,##0.00">
                  <c:v>7.3262</c:v>
                </c:pt>
                <c:pt idx="36" formatCode="#,##0.00">
                  <c:v>7.9278000000000004</c:v>
                </c:pt>
                <c:pt idx="37" formatCode="#,##0.00">
                  <c:v>8.0251000000000001</c:v>
                </c:pt>
                <c:pt idx="38" formatCode="#,##0.00">
                  <c:v>8.1870999999999992</c:v>
                </c:pt>
                <c:pt idx="39" formatCode="#,##0.00">
                  <c:v>8.6957000000000004</c:v>
                </c:pt>
                <c:pt idx="40" formatCode="#,##0.00">
                  <c:v>8.8415999999999997</c:v>
                </c:pt>
                <c:pt idx="41" formatCode="#,##0.00">
                  <c:v>8.9339999999999993</c:v>
                </c:pt>
                <c:pt idx="42" formatCode="#,##0.00">
                  <c:v>9.3725000000000005</c:v>
                </c:pt>
                <c:pt idx="43" formatCode="#,##0.00">
                  <c:v>9.0618999999999996</c:v>
                </c:pt>
                <c:pt idx="44" formatCode="#,##0.00">
                  <c:v>8.6786999999999992</c:v>
                </c:pt>
                <c:pt idx="45" formatCode="#,##0.00">
                  <c:v>7.8029000000000002</c:v>
                </c:pt>
                <c:pt idx="46" formatCode="#,##0.00">
                  <c:v>7.5187999999999997</c:v>
                </c:pt>
                <c:pt idx="47" formatCode="#,##0.00">
                  <c:v>7.0197000000000003</c:v>
                </c:pt>
                <c:pt idx="48" formatCode="#,##0.00">
                  <c:v>6.2378</c:v>
                </c:pt>
                <c:pt idx="49" formatCode="#,##0.00">
                  <c:v>5.8738999999999999</c:v>
                </c:pt>
                <c:pt idx="50" formatCode="#,##0.00">
                  <c:v>5.5898000000000003</c:v>
                </c:pt>
                <c:pt idx="51" formatCode="#,##0.00">
                  <c:v>5.0011999999999999</c:v>
                </c:pt>
                <c:pt idx="52" formatCode="#,##0.00">
                  <c:v>4.8236999999999997</c:v>
                </c:pt>
                <c:pt idx="53" formatCode="#,##0.00">
                  <c:v>4.9493999999999998</c:v>
                </c:pt>
                <c:pt idx="54" formatCode="#,##0.00">
                  <c:v>5.5327000000000002</c:v>
                </c:pt>
                <c:pt idx="55" formatCode="#,##0.00">
                  <c:v>4.9774000000000003</c:v>
                </c:pt>
                <c:pt idx="56" formatCode="#,##0.00">
                  <c:v>5.3811999999999998</c:v>
                </c:pt>
                <c:pt idx="57" formatCode="#,##0.00">
                  <c:v>4.7460000000000004</c:v>
                </c:pt>
                <c:pt idx="58" formatCode="#,##0.00">
                  <c:v>4.4131</c:v>
                </c:pt>
                <c:pt idx="59" formatCode="#,##0.00">
                  <c:v>3.9929999999999999</c:v>
                </c:pt>
                <c:pt idx="60" formatCode="#,##0.00">
                  <c:v>4.3289999999999997</c:v>
                </c:pt>
                <c:pt idx="61" formatCode="#,##0.00">
                  <c:v>4.2131999999999996</c:v>
                </c:pt>
                <c:pt idx="62" formatCode="#,##0.00">
                  <c:v>3.9744000000000002</c:v>
                </c:pt>
                <c:pt idx="63" formatCode="#,##0.00">
                  <c:v>3.3332999999999999</c:v>
                </c:pt>
                <c:pt idx="64" formatCode="#,##0.00">
                  <c:v>3.1524000000000001</c:v>
                </c:pt>
                <c:pt idx="65" formatCode="#,##0.00">
                  <c:v>2.6154999999999999</c:v>
                </c:pt>
                <c:pt idx="66" formatCode="#,##0.00">
                  <c:v>3.1114999999999999</c:v>
                </c:pt>
                <c:pt idx="67" formatCode="#,##0.00">
                  <c:v>3.7037</c:v>
                </c:pt>
                <c:pt idx="68" formatCode="#,##0.00">
                  <c:v>3.9182000000000001</c:v>
                </c:pt>
                <c:pt idx="69" formatCode="#,##0.00">
                  <c:v>4.1420000000000003</c:v>
                </c:pt>
                <c:pt idx="70" formatCode="#,##0.00">
                  <c:v>3.6194999999999999</c:v>
                </c:pt>
                <c:pt idx="71" formatCode="#,##0.00">
                  <c:v>3.7610000000000001</c:v>
                </c:pt>
                <c:pt idx="72" formatCode="#,##0.00">
                  <c:v>3.9434999999999998</c:v>
                </c:pt>
                <c:pt idx="73" formatCode="#,##0.00">
                  <c:v>4.1837999999999997</c:v>
                </c:pt>
                <c:pt idx="74" formatCode="#,##0.00">
                  <c:v>4.3689</c:v>
                </c:pt>
                <c:pt idx="75" formatCode="#,##0.00">
                  <c:v>4.5564</c:v>
                </c:pt>
                <c:pt idx="76" formatCode="#,##0.00">
                  <c:v>4.5777000000000001</c:v>
                </c:pt>
                <c:pt idx="77" formatCode="#,##0.00">
                  <c:v>4.3205</c:v>
                </c:pt>
                <c:pt idx="78" formatCode="#,##0.00">
                  <c:v>3.9843999999999999</c:v>
                </c:pt>
                <c:pt idx="79" formatCode="#,##0.00">
                  <c:v>4.0217000000000001</c:v>
                </c:pt>
                <c:pt idx="80" formatCode="#,##0.00">
                  <c:v>3.8168000000000002</c:v>
                </c:pt>
                <c:pt idx="81" formatCode="#,##0.00">
                  <c:v>4.3840000000000003</c:v>
                </c:pt>
                <c:pt idx="82" formatCode="#,##0.00">
                  <c:v>4.2648999999999999</c:v>
                </c:pt>
                <c:pt idx="83" formatCode="#,##0.00">
                  <c:v>3.4944000000000002</c:v>
                </c:pt>
                <c:pt idx="84" formatCode="#,##0.00">
                  <c:v>3.3824000000000001</c:v>
                </c:pt>
                <c:pt idx="85" formatCode="#,##0.00">
                  <c:v>3.3527999999999998</c:v>
                </c:pt>
                <c:pt idx="86" formatCode="#,##0.00">
                  <c:v>3.1930000000000001</c:v>
                </c:pt>
                <c:pt idx="87" formatCode="#,##0.00">
                  <c:v>3.2498</c:v>
                </c:pt>
                <c:pt idx="88" formatCode="#,##0.00">
                  <c:v>3.1074000000000002</c:v>
                </c:pt>
                <c:pt idx="89" formatCode="#,##0.00">
                  <c:v>2.7909000000000002</c:v>
                </c:pt>
                <c:pt idx="90" formatCode="#,##0.00">
                  <c:v>2.7065999999999999</c:v>
                </c:pt>
                <c:pt idx="91" formatCode="#,##0.00">
                  <c:v>2.7801999999999998</c:v>
                </c:pt>
                <c:pt idx="92" formatCode="#,##0.00">
                  <c:v>2.7557999999999998</c:v>
                </c:pt>
                <c:pt idx="93" formatCode="#,##0.00">
                  <c:v>3.0522</c:v>
                </c:pt>
                <c:pt idx="94" formatCode="#,##0.00">
                  <c:v>2.8332000000000002</c:v>
                </c:pt>
                <c:pt idx="95" formatCode="#,##0.00">
                  <c:v>2.7631000000000001</c:v>
                </c:pt>
                <c:pt idx="96" formatCode="#,##0.00">
                  <c:v>2.8923999999999999</c:v>
                </c:pt>
                <c:pt idx="97" formatCode="#,##0.00">
                  <c:v>3.0516999999999999</c:v>
                </c:pt>
                <c:pt idx="98" formatCode="#,##0.00">
                  <c:v>3.1029</c:v>
                </c:pt>
                <c:pt idx="99" formatCode="#,##0.00">
                  <c:v>2.8929</c:v>
                </c:pt>
                <c:pt idx="100" formatCode="#,##0.00">
                  <c:v>2.9361999999999999</c:v>
                </c:pt>
                <c:pt idx="101" formatCode="#,##0.00">
                  <c:v>2.5676999999999999</c:v>
                </c:pt>
                <c:pt idx="102" formatCode="#,##0.00">
                  <c:v>2.3504999999999998</c:v>
                </c:pt>
                <c:pt idx="103" formatCode="#,##0.00">
                  <c:v>2.3622999999999998</c:v>
                </c:pt>
                <c:pt idx="104" formatCode="#,##0.00">
                  <c:v>2.5023</c:v>
                </c:pt>
                <c:pt idx="105" formatCode="#,##0.00">
                  <c:v>2.5049999999999999</c:v>
                </c:pt>
                <c:pt idx="106" formatCode="#,##0.00">
                  <c:v>2.5649999999999999</c:v>
                </c:pt>
                <c:pt idx="107" formatCode="#,##0.00">
                  <c:v>2.5781999999999998</c:v>
                </c:pt>
                <c:pt idx="108" formatCode="#,##0.00">
                  <c:v>2.423</c:v>
                </c:pt>
                <c:pt idx="109" formatCode="#,##0.00">
                  <c:v>2.4550000000000001</c:v>
                </c:pt>
                <c:pt idx="110" formatCode="#,##0.00">
                  <c:v>2.2968000000000002</c:v>
                </c:pt>
                <c:pt idx="111" formatCode="#,##0.00">
                  <c:v>2.2338</c:v>
                </c:pt>
                <c:pt idx="112" formatCode="#,##0.00">
                  <c:v>2.0482999999999998</c:v>
                </c:pt>
                <c:pt idx="113" formatCode="#,##0.00">
                  <c:v>2.0345</c:v>
                </c:pt>
                <c:pt idx="114" formatCode="#,##0.00">
                  <c:v>1.8525</c:v>
                </c:pt>
                <c:pt idx="115" formatCode="#,##0.00">
                  <c:v>1.5446</c:v>
                </c:pt>
                <c:pt idx="116" formatCode="#,##0.00">
                  <c:v>1.7404999999999999</c:v>
                </c:pt>
                <c:pt idx="117" formatCode="#,##0.00">
                  <c:v>1.8674999999999999</c:v>
                </c:pt>
                <c:pt idx="118" formatCode="#,##0.00">
                  <c:v>1.8129999999999999</c:v>
                </c:pt>
                <c:pt idx="119" formatCode="#,##0.00">
                  <c:v>1.9881</c:v>
                </c:pt>
                <c:pt idx="120" formatCode="#,##0.00">
                  <c:v>2.2149999999999999</c:v>
                </c:pt>
                <c:pt idx="121" formatCode="#,##0.00">
                  <c:v>2.3742999999999999</c:v>
                </c:pt>
                <c:pt idx="122" formatCode="#,##0.00">
                  <c:v>2.2595000000000001</c:v>
                </c:pt>
                <c:pt idx="123" formatCode="#,##0.00">
                  <c:v>2.1217999999999999</c:v>
                </c:pt>
                <c:pt idx="124" formatCode="#,##0.00">
                  <c:v>2.0695999999999999</c:v>
                </c:pt>
                <c:pt idx="125" formatCode="#,##0.00">
                  <c:v>2.0891000000000002</c:v>
                </c:pt>
                <c:pt idx="126" formatCode="#,##0.00">
                  <c:v>1.7377</c:v>
                </c:pt>
                <c:pt idx="127" formatCode="#,##0.00">
                  <c:v>1.7831999999999999</c:v>
                </c:pt>
                <c:pt idx="128" formatCode="#,##0.00">
                  <c:v>1.9280999999999999</c:v>
                </c:pt>
                <c:pt idx="129" formatCode="#,##0.00">
                  <c:v>1.8935999999999999</c:v>
                </c:pt>
                <c:pt idx="130" formatCode="#,##0.00">
                  <c:v>1.9253</c:v>
                </c:pt>
                <c:pt idx="131" formatCode="#,##0.00">
                  <c:v>1.8409</c:v>
                </c:pt>
                <c:pt idx="132" formatCode="#,##0.00">
                  <c:v>1.7747999999999999</c:v>
                </c:pt>
                <c:pt idx="133" formatCode="#,##0.00">
                  <c:v>1.7225999999999999</c:v>
                </c:pt>
                <c:pt idx="134" formatCode="#,##0.00">
                  <c:v>1.7551000000000001</c:v>
                </c:pt>
                <c:pt idx="135" formatCode="#,##0.00">
                  <c:v>1.5686</c:v>
                </c:pt>
                <c:pt idx="136" formatCode="#,##0.00">
                  <c:v>1.8331</c:v>
                </c:pt>
                <c:pt idx="137" formatCode="#,##0.00">
                  <c:v>2.1528</c:v>
                </c:pt>
                <c:pt idx="138" formatCode="#,##0.00">
                  <c:v>1.9992000000000001</c:v>
                </c:pt>
                <c:pt idx="139" formatCode="#,##0.00">
                  <c:v>1.9775</c:v>
                </c:pt>
                <c:pt idx="140" formatCode="#,##0.00">
                  <c:v>2.2313000000000001</c:v>
                </c:pt>
                <c:pt idx="141" formatCode="#,##0.00">
                  <c:v>2.2452000000000001</c:v>
                </c:pt>
                <c:pt idx="142" formatCode="#,##0.00">
                  <c:v>2.1876000000000002</c:v>
                </c:pt>
                <c:pt idx="143" formatCode="#,##0.00">
                  <c:v>2.1911</c:v>
                </c:pt>
                <c:pt idx="144" formatCode="#,##0.00">
                  <c:v>2.2606000000000002</c:v>
                </c:pt>
                <c:pt idx="145" formatCode="#,##0.00">
                  <c:v>2.3919000000000001</c:v>
                </c:pt>
                <c:pt idx="146" formatCode="#,##0.00">
                  <c:v>2.2698</c:v>
                </c:pt>
                <c:pt idx="147" formatCode="#,##0.00">
                  <c:v>2.1312000000000002</c:v>
                </c:pt>
                <c:pt idx="148" formatCode="#,##0.00">
                  <c:v>2.2921999999999998</c:v>
                </c:pt>
                <c:pt idx="149" formatCode="#,##0.00">
                  <c:v>2.2673000000000001</c:v>
                </c:pt>
                <c:pt idx="150" formatCode="#,##0.00">
                  <c:v>2.2425000000000002</c:v>
                </c:pt>
                <c:pt idx="151" formatCode="#,##0.00">
                  <c:v>2.2444999999999999</c:v>
                </c:pt>
                <c:pt idx="152" formatCode="#,##0.00">
                  <c:v>2.3917000000000002</c:v>
                </c:pt>
                <c:pt idx="153" formatCode="#,##0.00">
                  <c:v>2.2277</c:v>
                </c:pt>
                <c:pt idx="154" formatCode="#,##0.00">
                  <c:v>1.9411</c:v>
                </c:pt>
                <c:pt idx="155" formatCode="#,##0.00">
                  <c:v>1.2529999999999999</c:v>
                </c:pt>
                <c:pt idx="156" formatCode="#,##0.00">
                  <c:v>1.4694</c:v>
                </c:pt>
                <c:pt idx="157" formatCode="#,##0.00">
                  <c:v>1.4576</c:v>
                </c:pt>
                <c:pt idx="158" formatCode="#,##0.00">
                  <c:v>1.4816</c:v>
                </c:pt>
                <c:pt idx="159" formatCode="#,##0.00">
                  <c:v>1.5317000000000001</c:v>
                </c:pt>
                <c:pt idx="160" formatCode="#,##0.00">
                  <c:v>1.6557999999999999</c:v>
                </c:pt>
                <c:pt idx="161" formatCode="#,##0.00">
                  <c:v>1.5025999999999999</c:v>
                </c:pt>
                <c:pt idx="162" formatCode="#,##0.00">
                  <c:v>1.522</c:v>
                </c:pt>
                <c:pt idx="163" formatCode="#,##0.00">
                  <c:v>1.5032000000000001</c:v>
                </c:pt>
                <c:pt idx="164" formatCode="#,##0.00">
                  <c:v>1.7729999999999999</c:v>
                </c:pt>
                <c:pt idx="165" formatCode="#,##0.00">
                  <c:v>1.8874</c:v>
                </c:pt>
                <c:pt idx="166" formatCode="#,##0.00">
                  <c:v>1.9301999999999999</c:v>
                </c:pt>
                <c:pt idx="167" formatCode="#,##0.00">
                  <c:v>1.7483</c:v>
                </c:pt>
                <c:pt idx="168" formatCode="#,##0.00">
                  <c:v>1.9376</c:v>
                </c:pt>
                <c:pt idx="169" formatCode="#,##0.00">
                  <c:v>1.8588</c:v>
                </c:pt>
                <c:pt idx="170" formatCode="#,##0.00">
                  <c:v>1.9932000000000001</c:v>
                </c:pt>
                <c:pt idx="171" formatCode="#,##0.00">
                  <c:v>1.9262999999999999</c:v>
                </c:pt>
                <c:pt idx="172" formatCode="#,##0.00">
                  <c:v>1.8684000000000001</c:v>
                </c:pt>
                <c:pt idx="173" formatCode="#,##0.00">
                  <c:v>1.8130999999999999</c:v>
                </c:pt>
                <c:pt idx="174" formatCode="#,##0.00">
                  <c:v>1.8067</c:v>
                </c:pt>
                <c:pt idx="175" formatCode="#,##0.00">
                  <c:v>1.8391999999999999</c:v>
                </c:pt>
                <c:pt idx="176" formatCode="#,##0.00">
                  <c:v>1.8751</c:v>
                </c:pt>
                <c:pt idx="177" formatCode="#,##0.00">
                  <c:v>1.966</c:v>
                </c:pt>
                <c:pt idx="178" formatCode="#,##0.00">
                  <c:v>1.8653999999999999</c:v>
                </c:pt>
                <c:pt idx="179" formatCode="#,##0.00">
                  <c:v>1.7706999999999999</c:v>
                </c:pt>
                <c:pt idx="180" formatCode="#,##0.00">
                  <c:v>1.8144</c:v>
                </c:pt>
                <c:pt idx="181" formatCode="#,##0.00">
                  <c:v>1.7656000000000001</c:v>
                </c:pt>
                <c:pt idx="182" formatCode="#,##0.00">
                  <c:v>1.8526</c:v>
                </c:pt>
                <c:pt idx="183" formatCode="#,##0.00">
                  <c:v>1.8085</c:v>
                </c:pt>
                <c:pt idx="184" formatCode="#,##0.00">
                  <c:v>1.8686</c:v>
                </c:pt>
                <c:pt idx="185" formatCode="#,##0.00">
                  <c:v>1.8892</c:v>
                </c:pt>
                <c:pt idx="186" formatCode="#,##0.00">
                  <c:v>1.9401999999999999</c:v>
                </c:pt>
                <c:pt idx="187" formatCode="#,##0.00">
                  <c:v>2.1025</c:v>
                </c:pt>
                <c:pt idx="188" formatCode="#,##0.00">
                  <c:v>2.0102000000000002</c:v>
                </c:pt>
                <c:pt idx="189" formatCode="#,##0.00">
                  <c:v>1.9432</c:v>
                </c:pt>
                <c:pt idx="190" formatCode="#,##0.00">
                  <c:v>1.998</c:v>
                </c:pt>
                <c:pt idx="191" formatCode="#,##0.00">
                  <c:v>2.0365000000000002</c:v>
                </c:pt>
                <c:pt idx="192" formatCode="#,##0.00">
                  <c:v>2.1011000000000002</c:v>
                </c:pt>
                <c:pt idx="193" formatCode="#,##0.00">
                  <c:v>2.2248999999999999</c:v>
                </c:pt>
                <c:pt idx="194" formatCode="#,##0.00">
                  <c:v>2.2151000000000001</c:v>
                </c:pt>
                <c:pt idx="195" formatCode="#,##0.00">
                  <c:v>2.1038000000000001</c:v>
                </c:pt>
                <c:pt idx="196" formatCode="#,##0.00">
                  <c:v>2.0131000000000001</c:v>
                </c:pt>
                <c:pt idx="197" formatCode="#,##0.00">
                  <c:v>1.9786999999999999</c:v>
                </c:pt>
                <c:pt idx="198" formatCode="#,##0.00">
                  <c:v>1.9404999999999999</c:v>
                </c:pt>
                <c:pt idx="199" formatCode="#,##0.00">
                  <c:v>1.9268000000000001</c:v>
                </c:pt>
                <c:pt idx="200" formatCode="#,##0.00">
                  <c:v>1.3731</c:v>
                </c:pt>
                <c:pt idx="201" formatCode="#,##0.00">
                  <c:v>1.5176000000000001</c:v>
                </c:pt>
                <c:pt idx="202" formatCode="#,##0.00">
                  <c:v>1.8720000000000001</c:v>
                </c:pt>
                <c:pt idx="203" formatCode="#,##0.00">
                  <c:v>1.9533</c:v>
                </c:pt>
                <c:pt idx="204" formatCode="#,##0.00">
                  <c:v>2.3090999999999999</c:v>
                </c:pt>
                <c:pt idx="205" formatCode="#,##0.00">
                  <c:v>2.2511999999999999</c:v>
                </c:pt>
                <c:pt idx="206" formatCode="#,##0.00">
                  <c:v>2.5708000000000002</c:v>
                </c:pt>
                <c:pt idx="207">
                  <c:v>2.81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2E-41EA-860A-35124871DB39}"/>
            </c:ext>
          </c:extLst>
        </c:ser>
        <c:ser>
          <c:idx val="1"/>
          <c:order val="1"/>
          <c:tx>
            <c:v>Actual Inflation</c:v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INFLATION!$G$8:$G$215</c:f>
              <c:numCache>
                <c:formatCode>[$-409]mmm\-yy;@</c:formatCode>
                <c:ptCount val="208"/>
                <c:pt idx="0">
                  <c:v>26115</c:v>
                </c:pt>
                <c:pt idx="1">
                  <c:v>26207</c:v>
                </c:pt>
                <c:pt idx="2">
                  <c:v>26299</c:v>
                </c:pt>
                <c:pt idx="3">
                  <c:v>26390</c:v>
                </c:pt>
                <c:pt idx="4">
                  <c:v>26481</c:v>
                </c:pt>
                <c:pt idx="5">
                  <c:v>26573</c:v>
                </c:pt>
                <c:pt idx="6">
                  <c:v>26665</c:v>
                </c:pt>
                <c:pt idx="7">
                  <c:v>26755</c:v>
                </c:pt>
                <c:pt idx="8">
                  <c:v>26846</c:v>
                </c:pt>
                <c:pt idx="9">
                  <c:v>26938</c:v>
                </c:pt>
                <c:pt idx="10">
                  <c:v>27030</c:v>
                </c:pt>
                <c:pt idx="11">
                  <c:v>27120</c:v>
                </c:pt>
                <c:pt idx="12">
                  <c:v>27211</c:v>
                </c:pt>
                <c:pt idx="13">
                  <c:v>27303</c:v>
                </c:pt>
                <c:pt idx="14">
                  <c:v>27395</c:v>
                </c:pt>
                <c:pt idx="15">
                  <c:v>27485</c:v>
                </c:pt>
                <c:pt idx="16">
                  <c:v>27576</c:v>
                </c:pt>
                <c:pt idx="17">
                  <c:v>27668</c:v>
                </c:pt>
                <c:pt idx="18">
                  <c:v>27760</c:v>
                </c:pt>
                <c:pt idx="19">
                  <c:v>27851</c:v>
                </c:pt>
                <c:pt idx="20">
                  <c:v>27942</c:v>
                </c:pt>
                <c:pt idx="21">
                  <c:v>28034</c:v>
                </c:pt>
                <c:pt idx="22">
                  <c:v>28126</c:v>
                </c:pt>
                <c:pt idx="23">
                  <c:v>28216</c:v>
                </c:pt>
                <c:pt idx="24">
                  <c:v>28307</c:v>
                </c:pt>
                <c:pt idx="25">
                  <c:v>28399</c:v>
                </c:pt>
                <c:pt idx="26">
                  <c:v>28491</c:v>
                </c:pt>
                <c:pt idx="27">
                  <c:v>28581</c:v>
                </c:pt>
                <c:pt idx="28">
                  <c:v>28672</c:v>
                </c:pt>
                <c:pt idx="29">
                  <c:v>28764</c:v>
                </c:pt>
                <c:pt idx="30">
                  <c:v>28856</c:v>
                </c:pt>
                <c:pt idx="31">
                  <c:v>28946</c:v>
                </c:pt>
                <c:pt idx="32">
                  <c:v>29037</c:v>
                </c:pt>
                <c:pt idx="33">
                  <c:v>29129</c:v>
                </c:pt>
                <c:pt idx="34">
                  <c:v>29221</c:v>
                </c:pt>
                <c:pt idx="35">
                  <c:v>29312</c:v>
                </c:pt>
                <c:pt idx="36">
                  <c:v>29403</c:v>
                </c:pt>
                <c:pt idx="37">
                  <c:v>29495</c:v>
                </c:pt>
                <c:pt idx="38">
                  <c:v>29587</c:v>
                </c:pt>
                <c:pt idx="39">
                  <c:v>29677</c:v>
                </c:pt>
                <c:pt idx="40">
                  <c:v>29768</c:v>
                </c:pt>
                <c:pt idx="41">
                  <c:v>29860</c:v>
                </c:pt>
                <c:pt idx="42">
                  <c:v>29952</c:v>
                </c:pt>
                <c:pt idx="43">
                  <c:v>30042</c:v>
                </c:pt>
                <c:pt idx="44">
                  <c:v>30133</c:v>
                </c:pt>
                <c:pt idx="45">
                  <c:v>30225</c:v>
                </c:pt>
                <c:pt idx="46">
                  <c:v>30317</c:v>
                </c:pt>
                <c:pt idx="47">
                  <c:v>30407</c:v>
                </c:pt>
                <c:pt idx="48">
                  <c:v>30498</c:v>
                </c:pt>
                <c:pt idx="49">
                  <c:v>30590</c:v>
                </c:pt>
                <c:pt idx="50">
                  <c:v>30682</c:v>
                </c:pt>
                <c:pt idx="51">
                  <c:v>30773</c:v>
                </c:pt>
                <c:pt idx="52">
                  <c:v>30864</c:v>
                </c:pt>
                <c:pt idx="53">
                  <c:v>30956</c:v>
                </c:pt>
                <c:pt idx="54">
                  <c:v>31048</c:v>
                </c:pt>
                <c:pt idx="55">
                  <c:v>31138</c:v>
                </c:pt>
                <c:pt idx="56">
                  <c:v>31229</c:v>
                </c:pt>
                <c:pt idx="57">
                  <c:v>31321</c:v>
                </c:pt>
                <c:pt idx="58">
                  <c:v>31413</c:v>
                </c:pt>
                <c:pt idx="59">
                  <c:v>31503</c:v>
                </c:pt>
                <c:pt idx="60">
                  <c:v>31594</c:v>
                </c:pt>
                <c:pt idx="61">
                  <c:v>31686</c:v>
                </c:pt>
                <c:pt idx="62">
                  <c:v>31778</c:v>
                </c:pt>
                <c:pt idx="63">
                  <c:v>31868</c:v>
                </c:pt>
                <c:pt idx="64">
                  <c:v>31959</c:v>
                </c:pt>
                <c:pt idx="65">
                  <c:v>32051</c:v>
                </c:pt>
                <c:pt idx="66">
                  <c:v>32143</c:v>
                </c:pt>
                <c:pt idx="67">
                  <c:v>32234</c:v>
                </c:pt>
                <c:pt idx="68">
                  <c:v>32325</c:v>
                </c:pt>
                <c:pt idx="69">
                  <c:v>32417</c:v>
                </c:pt>
                <c:pt idx="70">
                  <c:v>32509</c:v>
                </c:pt>
                <c:pt idx="71">
                  <c:v>32599</c:v>
                </c:pt>
                <c:pt idx="72">
                  <c:v>32690</c:v>
                </c:pt>
                <c:pt idx="73">
                  <c:v>32782</c:v>
                </c:pt>
                <c:pt idx="74">
                  <c:v>32874</c:v>
                </c:pt>
                <c:pt idx="75">
                  <c:v>32964</c:v>
                </c:pt>
                <c:pt idx="76">
                  <c:v>33055</c:v>
                </c:pt>
                <c:pt idx="77">
                  <c:v>33147</c:v>
                </c:pt>
                <c:pt idx="78">
                  <c:v>33239</c:v>
                </c:pt>
                <c:pt idx="79">
                  <c:v>33329</c:v>
                </c:pt>
                <c:pt idx="80">
                  <c:v>33420</c:v>
                </c:pt>
                <c:pt idx="81">
                  <c:v>33512</c:v>
                </c:pt>
                <c:pt idx="82">
                  <c:v>33604</c:v>
                </c:pt>
                <c:pt idx="83">
                  <c:v>33695</c:v>
                </c:pt>
                <c:pt idx="84">
                  <c:v>33786</c:v>
                </c:pt>
                <c:pt idx="85">
                  <c:v>33878</c:v>
                </c:pt>
                <c:pt idx="86">
                  <c:v>33970</c:v>
                </c:pt>
                <c:pt idx="87">
                  <c:v>34060</c:v>
                </c:pt>
                <c:pt idx="88">
                  <c:v>34151</c:v>
                </c:pt>
                <c:pt idx="89">
                  <c:v>34243</c:v>
                </c:pt>
                <c:pt idx="90">
                  <c:v>34335</c:v>
                </c:pt>
                <c:pt idx="91">
                  <c:v>34425</c:v>
                </c:pt>
                <c:pt idx="92">
                  <c:v>34516</c:v>
                </c:pt>
                <c:pt idx="93">
                  <c:v>34608</c:v>
                </c:pt>
                <c:pt idx="94">
                  <c:v>34700</c:v>
                </c:pt>
                <c:pt idx="95">
                  <c:v>34790</c:v>
                </c:pt>
                <c:pt idx="96">
                  <c:v>34881</c:v>
                </c:pt>
                <c:pt idx="97">
                  <c:v>34973</c:v>
                </c:pt>
                <c:pt idx="98">
                  <c:v>35065</c:v>
                </c:pt>
                <c:pt idx="99">
                  <c:v>35156</c:v>
                </c:pt>
                <c:pt idx="100">
                  <c:v>35247</c:v>
                </c:pt>
                <c:pt idx="101">
                  <c:v>35339</c:v>
                </c:pt>
                <c:pt idx="102">
                  <c:v>35431</c:v>
                </c:pt>
                <c:pt idx="103">
                  <c:v>35521</c:v>
                </c:pt>
                <c:pt idx="104">
                  <c:v>35612</c:v>
                </c:pt>
                <c:pt idx="105">
                  <c:v>35704</c:v>
                </c:pt>
                <c:pt idx="106">
                  <c:v>35796</c:v>
                </c:pt>
                <c:pt idx="107">
                  <c:v>35886</c:v>
                </c:pt>
                <c:pt idx="108">
                  <c:v>35977</c:v>
                </c:pt>
                <c:pt idx="109">
                  <c:v>36069</c:v>
                </c:pt>
                <c:pt idx="110">
                  <c:v>36161</c:v>
                </c:pt>
                <c:pt idx="111">
                  <c:v>36251</c:v>
                </c:pt>
                <c:pt idx="112">
                  <c:v>36342</c:v>
                </c:pt>
                <c:pt idx="113">
                  <c:v>36434</c:v>
                </c:pt>
                <c:pt idx="114">
                  <c:v>36526</c:v>
                </c:pt>
                <c:pt idx="115">
                  <c:v>36617</c:v>
                </c:pt>
                <c:pt idx="116">
                  <c:v>36708</c:v>
                </c:pt>
                <c:pt idx="117">
                  <c:v>36800</c:v>
                </c:pt>
                <c:pt idx="118">
                  <c:v>36892</c:v>
                </c:pt>
                <c:pt idx="119">
                  <c:v>36982</c:v>
                </c:pt>
                <c:pt idx="120">
                  <c:v>37073</c:v>
                </c:pt>
                <c:pt idx="121">
                  <c:v>37165</c:v>
                </c:pt>
                <c:pt idx="122">
                  <c:v>37257</c:v>
                </c:pt>
                <c:pt idx="123">
                  <c:v>37347</c:v>
                </c:pt>
                <c:pt idx="124">
                  <c:v>37438</c:v>
                </c:pt>
                <c:pt idx="125">
                  <c:v>37530</c:v>
                </c:pt>
                <c:pt idx="126">
                  <c:v>37622</c:v>
                </c:pt>
                <c:pt idx="127">
                  <c:v>37712</c:v>
                </c:pt>
                <c:pt idx="128">
                  <c:v>37803</c:v>
                </c:pt>
                <c:pt idx="129">
                  <c:v>37895</c:v>
                </c:pt>
                <c:pt idx="130">
                  <c:v>37987</c:v>
                </c:pt>
                <c:pt idx="131">
                  <c:v>38078</c:v>
                </c:pt>
                <c:pt idx="132">
                  <c:v>38169</c:v>
                </c:pt>
                <c:pt idx="133">
                  <c:v>38261</c:v>
                </c:pt>
                <c:pt idx="134">
                  <c:v>38353</c:v>
                </c:pt>
                <c:pt idx="135">
                  <c:v>38443</c:v>
                </c:pt>
                <c:pt idx="136">
                  <c:v>38534</c:v>
                </c:pt>
                <c:pt idx="137">
                  <c:v>38626</c:v>
                </c:pt>
                <c:pt idx="138">
                  <c:v>38718</c:v>
                </c:pt>
                <c:pt idx="139">
                  <c:v>38808</c:v>
                </c:pt>
                <c:pt idx="140">
                  <c:v>38899</c:v>
                </c:pt>
                <c:pt idx="141">
                  <c:v>38991</c:v>
                </c:pt>
                <c:pt idx="142">
                  <c:v>39083</c:v>
                </c:pt>
                <c:pt idx="143">
                  <c:v>39173</c:v>
                </c:pt>
                <c:pt idx="144">
                  <c:v>39264</c:v>
                </c:pt>
                <c:pt idx="145">
                  <c:v>39356</c:v>
                </c:pt>
                <c:pt idx="146">
                  <c:v>39448</c:v>
                </c:pt>
                <c:pt idx="147">
                  <c:v>39539</c:v>
                </c:pt>
                <c:pt idx="148">
                  <c:v>39630</c:v>
                </c:pt>
                <c:pt idx="149">
                  <c:v>39722</c:v>
                </c:pt>
                <c:pt idx="150">
                  <c:v>39814</c:v>
                </c:pt>
                <c:pt idx="151">
                  <c:v>39904</c:v>
                </c:pt>
                <c:pt idx="152">
                  <c:v>39995</c:v>
                </c:pt>
                <c:pt idx="153">
                  <c:v>40087</c:v>
                </c:pt>
                <c:pt idx="154">
                  <c:v>40179</c:v>
                </c:pt>
                <c:pt idx="155">
                  <c:v>40269</c:v>
                </c:pt>
                <c:pt idx="156">
                  <c:v>40360</c:v>
                </c:pt>
                <c:pt idx="157">
                  <c:v>40452</c:v>
                </c:pt>
                <c:pt idx="158">
                  <c:v>40544</c:v>
                </c:pt>
                <c:pt idx="159">
                  <c:v>40634</c:v>
                </c:pt>
                <c:pt idx="160">
                  <c:v>40725</c:v>
                </c:pt>
                <c:pt idx="161">
                  <c:v>40817</c:v>
                </c:pt>
                <c:pt idx="162">
                  <c:v>40909</c:v>
                </c:pt>
                <c:pt idx="163">
                  <c:v>41000</c:v>
                </c:pt>
                <c:pt idx="164">
                  <c:v>41091</c:v>
                </c:pt>
                <c:pt idx="165">
                  <c:v>41183</c:v>
                </c:pt>
                <c:pt idx="166">
                  <c:v>41275</c:v>
                </c:pt>
                <c:pt idx="167">
                  <c:v>41365</c:v>
                </c:pt>
                <c:pt idx="168">
                  <c:v>41456</c:v>
                </c:pt>
                <c:pt idx="169">
                  <c:v>41548</c:v>
                </c:pt>
                <c:pt idx="170">
                  <c:v>41640</c:v>
                </c:pt>
                <c:pt idx="171">
                  <c:v>41730</c:v>
                </c:pt>
                <c:pt idx="172">
                  <c:v>41821</c:v>
                </c:pt>
                <c:pt idx="173">
                  <c:v>41913</c:v>
                </c:pt>
                <c:pt idx="174">
                  <c:v>42005</c:v>
                </c:pt>
                <c:pt idx="175">
                  <c:v>42095</c:v>
                </c:pt>
                <c:pt idx="176">
                  <c:v>42186</c:v>
                </c:pt>
                <c:pt idx="177">
                  <c:v>42278</c:v>
                </c:pt>
                <c:pt idx="178">
                  <c:v>42370</c:v>
                </c:pt>
                <c:pt idx="179">
                  <c:v>42461</c:v>
                </c:pt>
                <c:pt idx="180">
                  <c:v>42552</c:v>
                </c:pt>
                <c:pt idx="181">
                  <c:v>42644</c:v>
                </c:pt>
                <c:pt idx="182">
                  <c:v>42736</c:v>
                </c:pt>
                <c:pt idx="183">
                  <c:v>42826</c:v>
                </c:pt>
                <c:pt idx="184">
                  <c:v>42917</c:v>
                </c:pt>
                <c:pt idx="185">
                  <c:v>43009</c:v>
                </c:pt>
                <c:pt idx="186">
                  <c:v>43101</c:v>
                </c:pt>
                <c:pt idx="187">
                  <c:v>43191</c:v>
                </c:pt>
                <c:pt idx="188">
                  <c:v>43282</c:v>
                </c:pt>
                <c:pt idx="189">
                  <c:v>43374</c:v>
                </c:pt>
                <c:pt idx="190">
                  <c:v>43466</c:v>
                </c:pt>
                <c:pt idx="191">
                  <c:v>43556</c:v>
                </c:pt>
                <c:pt idx="192">
                  <c:v>43647</c:v>
                </c:pt>
                <c:pt idx="193">
                  <c:v>43739</c:v>
                </c:pt>
                <c:pt idx="194">
                  <c:v>43831</c:v>
                </c:pt>
                <c:pt idx="195">
                  <c:v>43922</c:v>
                </c:pt>
                <c:pt idx="196">
                  <c:v>44013</c:v>
                </c:pt>
                <c:pt idx="197">
                  <c:v>44105</c:v>
                </c:pt>
                <c:pt idx="198">
                  <c:v>44197</c:v>
                </c:pt>
                <c:pt idx="199">
                  <c:v>44287</c:v>
                </c:pt>
                <c:pt idx="200">
                  <c:v>44378</c:v>
                </c:pt>
                <c:pt idx="201">
                  <c:v>44470</c:v>
                </c:pt>
                <c:pt idx="202">
                  <c:v>44562</c:v>
                </c:pt>
                <c:pt idx="203">
                  <c:v>44652</c:v>
                </c:pt>
                <c:pt idx="204">
                  <c:v>44743</c:v>
                </c:pt>
                <c:pt idx="205">
                  <c:v>44835</c:v>
                </c:pt>
                <c:pt idx="206">
                  <c:v>44927</c:v>
                </c:pt>
                <c:pt idx="207">
                  <c:v>45017</c:v>
                </c:pt>
              </c:numCache>
            </c:numRef>
          </c:cat>
          <c:val>
            <c:numRef>
              <c:f>INFLATION!$I$8:$I$214</c:f>
              <c:numCache>
                <c:formatCode>0.0</c:formatCode>
                <c:ptCount val="207"/>
                <c:pt idx="0">
                  <c:v>5.2725900000000001</c:v>
                </c:pt>
                <c:pt idx="1">
                  <c:v>4.76363</c:v>
                </c:pt>
                <c:pt idx="2">
                  <c:v>4.7685000000000004</c:v>
                </c:pt>
                <c:pt idx="3">
                  <c:v>4.05382</c:v>
                </c:pt>
                <c:pt idx="4">
                  <c:v>3.9910899999999998</c:v>
                </c:pt>
                <c:pt idx="5">
                  <c:v>4.4431000000000003</c:v>
                </c:pt>
                <c:pt idx="6">
                  <c:v>4.0651799999999998</c:v>
                </c:pt>
                <c:pt idx="7">
                  <c:v>5.0108100000000002</c:v>
                </c:pt>
                <c:pt idx="8">
                  <c:v>6.0424100000000003</c:v>
                </c:pt>
                <c:pt idx="9">
                  <c:v>6.79575</c:v>
                </c:pt>
                <c:pt idx="10">
                  <c:v>7.5709099999999996</c:v>
                </c:pt>
                <c:pt idx="11">
                  <c:v>8.4453600000000009</c:v>
                </c:pt>
                <c:pt idx="12">
                  <c:v>9.4876100000000001</c:v>
                </c:pt>
                <c:pt idx="13">
                  <c:v>10.505879999999999</c:v>
                </c:pt>
                <c:pt idx="14">
                  <c:v>10.92482</c:v>
                </c:pt>
                <c:pt idx="15">
                  <c:v>9.9765499999999996</c:v>
                </c:pt>
                <c:pt idx="16">
                  <c:v>8.7341800000000003</c:v>
                </c:pt>
                <c:pt idx="17">
                  <c:v>7.3955700000000002</c:v>
                </c:pt>
                <c:pt idx="18">
                  <c:v>6.1181700000000001</c:v>
                </c:pt>
                <c:pt idx="19">
                  <c:v>5.6155400000000002</c:v>
                </c:pt>
                <c:pt idx="20">
                  <c:v>5.1222399999999997</c:v>
                </c:pt>
                <c:pt idx="21">
                  <c:v>5.2473200000000002</c:v>
                </c:pt>
                <c:pt idx="22">
                  <c:v>5.8236999999999997</c:v>
                </c:pt>
                <c:pt idx="23">
                  <c:v>6.2463899999999999</c:v>
                </c:pt>
                <c:pt idx="24">
                  <c:v>6.1667500000000004</c:v>
                </c:pt>
                <c:pt idx="25">
                  <c:v>6.5491700000000002</c:v>
                </c:pt>
                <c:pt idx="26">
                  <c:v>6.38727</c:v>
                </c:pt>
                <c:pt idx="27">
                  <c:v>6.9138200000000003</c:v>
                </c:pt>
                <c:pt idx="28">
                  <c:v>7.4208699999999999</c:v>
                </c:pt>
                <c:pt idx="29">
                  <c:v>7.30185</c:v>
                </c:pt>
                <c:pt idx="30">
                  <c:v>7.6887699999999999</c:v>
                </c:pt>
                <c:pt idx="31">
                  <c:v>8.2583300000000008</c:v>
                </c:pt>
                <c:pt idx="32">
                  <c:v>8.7781599999999997</c:v>
                </c:pt>
                <c:pt idx="33">
                  <c:v>8.5748499999999996</c:v>
                </c:pt>
                <c:pt idx="34">
                  <c:v>8.8726900000000004</c:v>
                </c:pt>
                <c:pt idx="35">
                  <c:v>8.7959300000000002</c:v>
                </c:pt>
                <c:pt idx="36">
                  <c:v>8.8502299999999998</c:v>
                </c:pt>
                <c:pt idx="37">
                  <c:v>9.6504399999999997</c:v>
                </c:pt>
                <c:pt idx="38">
                  <c:v>10.22195</c:v>
                </c:pt>
                <c:pt idx="39">
                  <c:v>9.7951899999999998</c:v>
                </c:pt>
                <c:pt idx="40">
                  <c:v>9.4146900000000002</c:v>
                </c:pt>
                <c:pt idx="41">
                  <c:v>8.4791000000000007</c:v>
                </c:pt>
                <c:pt idx="42">
                  <c:v>7.1512799999999999</c:v>
                </c:pt>
                <c:pt idx="43">
                  <c:v>6.4340900000000003</c:v>
                </c:pt>
                <c:pt idx="44">
                  <c:v>5.9512600000000004</c:v>
                </c:pt>
                <c:pt idx="45">
                  <c:v>5.2291400000000001</c:v>
                </c:pt>
                <c:pt idx="46">
                  <c:v>4.5829300000000002</c:v>
                </c:pt>
                <c:pt idx="47">
                  <c:v>4.0095900000000002</c:v>
                </c:pt>
                <c:pt idx="48">
                  <c:v>3.6442600000000001</c:v>
                </c:pt>
                <c:pt idx="49">
                  <c:v>3.3608699999999998</c:v>
                </c:pt>
                <c:pt idx="50">
                  <c:v>3.62561</c:v>
                </c:pt>
                <c:pt idx="51">
                  <c:v>3.73874</c:v>
                </c:pt>
                <c:pt idx="52">
                  <c:v>3.5609799999999998</c:v>
                </c:pt>
                <c:pt idx="53">
                  <c:v>3.5496500000000002</c:v>
                </c:pt>
                <c:pt idx="54">
                  <c:v>3.5255800000000002</c:v>
                </c:pt>
                <c:pt idx="55">
                  <c:v>3.30952</c:v>
                </c:pt>
                <c:pt idx="56">
                  <c:v>3.0167199999999998</c:v>
                </c:pt>
                <c:pt idx="57">
                  <c:v>2.8242500000000001</c:v>
                </c:pt>
                <c:pt idx="58">
                  <c:v>2.32463</c:v>
                </c:pt>
                <c:pt idx="59">
                  <c:v>2.0541399999999999</c:v>
                </c:pt>
                <c:pt idx="60">
                  <c:v>1.85903</c:v>
                </c:pt>
                <c:pt idx="61">
                  <c:v>1.8432299999999999</c:v>
                </c:pt>
                <c:pt idx="62">
                  <c:v>1.9824200000000001</c:v>
                </c:pt>
                <c:pt idx="63">
                  <c:v>2.3029099999999998</c:v>
                </c:pt>
                <c:pt idx="64">
                  <c:v>2.6541999999999999</c:v>
                </c:pt>
                <c:pt idx="65">
                  <c:v>2.9129299999999998</c:v>
                </c:pt>
                <c:pt idx="66">
                  <c:v>3.06481</c:v>
                </c:pt>
                <c:pt idx="67">
                  <c:v>3.35195</c:v>
                </c:pt>
                <c:pt idx="68">
                  <c:v>3.8023099999999999</c:v>
                </c:pt>
                <c:pt idx="69">
                  <c:v>3.8711000000000002</c:v>
                </c:pt>
                <c:pt idx="70">
                  <c:v>4.1387</c:v>
                </c:pt>
                <c:pt idx="71">
                  <c:v>4.2317099999999996</c:v>
                </c:pt>
                <c:pt idx="72">
                  <c:v>3.7539799999999999</c:v>
                </c:pt>
                <c:pt idx="73">
                  <c:v>3.5982599999999998</c:v>
                </c:pt>
                <c:pt idx="74">
                  <c:v>3.63381</c:v>
                </c:pt>
                <c:pt idx="75">
                  <c:v>3.6903800000000002</c:v>
                </c:pt>
                <c:pt idx="76">
                  <c:v>3.8210600000000001</c:v>
                </c:pt>
                <c:pt idx="77">
                  <c:v>3.85365</c:v>
                </c:pt>
                <c:pt idx="78">
                  <c:v>3.7519499999999999</c:v>
                </c:pt>
                <c:pt idx="79">
                  <c:v>3.3572000000000002</c:v>
                </c:pt>
                <c:pt idx="80">
                  <c:v>3.27861</c:v>
                </c:pt>
                <c:pt idx="81">
                  <c:v>3.1240299999999999</c:v>
                </c:pt>
                <c:pt idx="82">
                  <c:v>2.5035699999999999</c:v>
                </c:pt>
                <c:pt idx="83">
                  <c:v>2.3678400000000002</c:v>
                </c:pt>
                <c:pt idx="84">
                  <c:v>2.0709399999999998</c:v>
                </c:pt>
                <c:pt idx="85">
                  <c:v>2.1670799999999999</c:v>
                </c:pt>
                <c:pt idx="86">
                  <c:v>2.3599600000000001</c:v>
                </c:pt>
                <c:pt idx="87">
                  <c:v>2.35331</c:v>
                </c:pt>
                <c:pt idx="88">
                  <c:v>2.4605100000000002</c:v>
                </c:pt>
                <c:pt idx="89">
                  <c:v>2.3155399999999999</c:v>
                </c:pt>
                <c:pt idx="90">
                  <c:v>2.2308500000000002</c:v>
                </c:pt>
                <c:pt idx="91">
                  <c:v>2.1171899999999999</c:v>
                </c:pt>
                <c:pt idx="92">
                  <c:v>2.0960000000000001</c:v>
                </c:pt>
                <c:pt idx="93">
                  <c:v>2.0932599999999999</c:v>
                </c:pt>
                <c:pt idx="94">
                  <c:v>2.15924</c:v>
                </c:pt>
                <c:pt idx="95">
                  <c:v>2.1560000000000001</c:v>
                </c:pt>
                <c:pt idx="96">
                  <c:v>2.0742400000000001</c:v>
                </c:pt>
                <c:pt idx="97">
                  <c:v>2.01227</c:v>
                </c:pt>
                <c:pt idx="98">
                  <c:v>1.9495100000000001</c:v>
                </c:pt>
                <c:pt idx="99">
                  <c:v>1.88297</c:v>
                </c:pt>
                <c:pt idx="100">
                  <c:v>1.7154</c:v>
                </c:pt>
                <c:pt idx="101">
                  <c:v>1.76799</c:v>
                </c:pt>
                <c:pt idx="102">
                  <c:v>1.88472</c:v>
                </c:pt>
                <c:pt idx="103">
                  <c:v>1.6700699999999999</c:v>
                </c:pt>
                <c:pt idx="104">
                  <c:v>1.77796</c:v>
                </c:pt>
                <c:pt idx="105">
                  <c:v>1.5702</c:v>
                </c:pt>
                <c:pt idx="106">
                  <c:v>1.11666</c:v>
                </c:pt>
                <c:pt idx="107">
                  <c:v>1.14944</c:v>
                </c:pt>
                <c:pt idx="108">
                  <c:v>1.1458200000000001</c:v>
                </c:pt>
                <c:pt idx="109">
                  <c:v>1.09124</c:v>
                </c:pt>
                <c:pt idx="110">
                  <c:v>1.2659100000000001</c:v>
                </c:pt>
                <c:pt idx="111">
                  <c:v>1.4108099999999999</c:v>
                </c:pt>
                <c:pt idx="112">
                  <c:v>1.33579</c:v>
                </c:pt>
                <c:pt idx="113">
                  <c:v>1.6165499999999999</c:v>
                </c:pt>
                <c:pt idx="114">
                  <c:v>1.96479</c:v>
                </c:pt>
                <c:pt idx="115">
                  <c:v>2.2135500000000001</c:v>
                </c:pt>
                <c:pt idx="116">
                  <c:v>2.44787</c:v>
                </c:pt>
                <c:pt idx="117">
                  <c:v>2.4383300000000001</c:v>
                </c:pt>
                <c:pt idx="118">
                  <c:v>2.4300000000000002</c:v>
                </c:pt>
                <c:pt idx="119">
                  <c:v>2.4110900000000002</c:v>
                </c:pt>
                <c:pt idx="120">
                  <c:v>2.2143299999999999</c:v>
                </c:pt>
                <c:pt idx="121">
                  <c:v>1.9786999999999999</c:v>
                </c:pt>
                <c:pt idx="122">
                  <c:v>1.64133</c:v>
                </c:pt>
                <c:pt idx="123">
                  <c:v>1.3804700000000001</c:v>
                </c:pt>
                <c:pt idx="124">
                  <c:v>1.47007</c:v>
                </c:pt>
                <c:pt idx="125">
                  <c:v>1.73593</c:v>
                </c:pt>
                <c:pt idx="126">
                  <c:v>1.9141900000000001</c:v>
                </c:pt>
                <c:pt idx="127">
                  <c:v>1.9125300000000001</c:v>
                </c:pt>
                <c:pt idx="128">
                  <c:v>2.0006900000000001</c:v>
                </c:pt>
                <c:pt idx="129">
                  <c:v>2.0431699999999999</c:v>
                </c:pt>
                <c:pt idx="130">
                  <c:v>2.2548599999999999</c:v>
                </c:pt>
                <c:pt idx="131">
                  <c:v>2.7220399999999998</c:v>
                </c:pt>
                <c:pt idx="132">
                  <c:v>2.7972399999999999</c:v>
                </c:pt>
                <c:pt idx="133">
                  <c:v>2.95777</c:v>
                </c:pt>
                <c:pt idx="134">
                  <c:v>3.0490499999999998</c:v>
                </c:pt>
                <c:pt idx="135">
                  <c:v>2.9715400000000001</c:v>
                </c:pt>
                <c:pt idx="136">
                  <c:v>3.2451400000000001</c:v>
                </c:pt>
                <c:pt idx="137">
                  <c:v>3.2820299999999998</c:v>
                </c:pt>
                <c:pt idx="138">
                  <c:v>3.1878600000000001</c:v>
                </c:pt>
                <c:pt idx="139">
                  <c:v>3.3508599999999999</c:v>
                </c:pt>
                <c:pt idx="140">
                  <c:v>3.1340300000000001</c:v>
                </c:pt>
                <c:pt idx="141">
                  <c:v>2.6889400000000001</c:v>
                </c:pt>
                <c:pt idx="142">
                  <c:v>2.9481299999999999</c:v>
                </c:pt>
                <c:pt idx="143">
                  <c:v>2.7255600000000002</c:v>
                </c:pt>
                <c:pt idx="144">
                  <c:v>2.5433599999999998</c:v>
                </c:pt>
                <c:pt idx="145">
                  <c:v>2.5943499999999999</c:v>
                </c:pt>
                <c:pt idx="146">
                  <c:v>1.9773700000000001</c:v>
                </c:pt>
                <c:pt idx="147">
                  <c:v>1.81389</c:v>
                </c:pt>
                <c:pt idx="148">
                  <c:v>2.0520200000000002</c:v>
                </c:pt>
                <c:pt idx="149">
                  <c:v>1.8622700000000001</c:v>
                </c:pt>
                <c:pt idx="150">
                  <c:v>1.4553400000000001</c:v>
                </c:pt>
                <c:pt idx="151">
                  <c:v>0.76702000000000004</c:v>
                </c:pt>
                <c:pt idx="152">
                  <c:v>0.1202</c:v>
                </c:pt>
                <c:pt idx="153">
                  <c:v>0.21249000000000001</c:v>
                </c:pt>
                <c:pt idx="154">
                  <c:v>0.53464</c:v>
                </c:pt>
                <c:pt idx="155">
                  <c:v>1.20187</c:v>
                </c:pt>
                <c:pt idx="156">
                  <c:v>1.3985700000000001</c:v>
                </c:pt>
                <c:pt idx="157">
                  <c:v>1.6574500000000001</c:v>
                </c:pt>
                <c:pt idx="158">
                  <c:v>1.90524</c:v>
                </c:pt>
                <c:pt idx="159">
                  <c:v>2.0803799999999999</c:v>
                </c:pt>
                <c:pt idx="160">
                  <c:v>2.40232</c:v>
                </c:pt>
                <c:pt idx="161">
                  <c:v>1.9288400000000001</c:v>
                </c:pt>
                <c:pt idx="162">
                  <c:v>2.0206300000000001</c:v>
                </c:pt>
                <c:pt idx="163">
                  <c:v>1.7593799999999999</c:v>
                </c:pt>
                <c:pt idx="164">
                  <c:v>1.6583000000000001</c:v>
                </c:pt>
                <c:pt idx="165">
                  <c:v>2.05037</c:v>
                </c:pt>
                <c:pt idx="166">
                  <c:v>1.8406499999999999</c:v>
                </c:pt>
                <c:pt idx="167">
                  <c:v>1.71994</c:v>
                </c:pt>
                <c:pt idx="168">
                  <c:v>1.67215</c:v>
                </c:pt>
                <c:pt idx="169">
                  <c:v>1.7639800000000001</c:v>
                </c:pt>
                <c:pt idx="170">
                  <c:v>1.78068</c:v>
                </c:pt>
                <c:pt idx="171">
                  <c:v>2.0674800000000002</c:v>
                </c:pt>
                <c:pt idx="172">
                  <c:v>2.03227</c:v>
                </c:pt>
                <c:pt idx="173">
                  <c:v>1.5948899999999999</c:v>
                </c:pt>
                <c:pt idx="174">
                  <c:v>1.1375299999999999</c:v>
                </c:pt>
                <c:pt idx="175">
                  <c:v>1.11277</c:v>
                </c:pt>
                <c:pt idx="176">
                  <c:v>0.97328999999999999</c:v>
                </c:pt>
                <c:pt idx="177">
                  <c:v>0.79596999999999996</c:v>
                </c:pt>
                <c:pt idx="178">
                  <c:v>0.75111000000000006</c:v>
                </c:pt>
                <c:pt idx="179">
                  <c:v>0.91615000000000002</c:v>
                </c:pt>
                <c:pt idx="180">
                  <c:v>0.89532999999999996</c:v>
                </c:pt>
                <c:pt idx="181">
                  <c:v>1.43648</c:v>
                </c:pt>
                <c:pt idx="182">
                  <c:v>2.0306000000000002</c:v>
                </c:pt>
                <c:pt idx="183">
                  <c:v>1.6405400000000001</c:v>
                </c:pt>
                <c:pt idx="184">
                  <c:v>1.86351</c:v>
                </c:pt>
                <c:pt idx="185">
                  <c:v>2.05002</c:v>
                </c:pt>
                <c:pt idx="186">
                  <c:v>2.0892300000000001</c:v>
                </c:pt>
                <c:pt idx="187">
                  <c:v>2.6683699999999999</c:v>
                </c:pt>
                <c:pt idx="188">
                  <c:v>2.4966900000000001</c:v>
                </c:pt>
                <c:pt idx="189">
                  <c:v>2.3051400000000002</c:v>
                </c:pt>
                <c:pt idx="190">
                  <c:v>2.06203</c:v>
                </c:pt>
                <c:pt idx="191">
                  <c:v>1.73994</c:v>
                </c:pt>
                <c:pt idx="192">
                  <c:v>1.73603</c:v>
                </c:pt>
                <c:pt idx="193">
                  <c:v>1.6217699999999999</c:v>
                </c:pt>
                <c:pt idx="194">
                  <c:v>1.6428400000000001</c:v>
                </c:pt>
                <c:pt idx="195">
                  <c:v>0.63039000000000001</c:v>
                </c:pt>
                <c:pt idx="196">
                  <c:v>1.21848</c:v>
                </c:pt>
                <c:pt idx="197">
                  <c:v>1.2931699999999999</c:v>
                </c:pt>
                <c:pt idx="198">
                  <c:v>2.0344799999999998</c:v>
                </c:pt>
                <c:pt idx="199">
                  <c:v>4.03512</c:v>
                </c:pt>
                <c:pt idx="200">
                  <c:v>4.5895999999999999</c:v>
                </c:pt>
                <c:pt idx="201">
                  <c:v>5.8529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2E-41EA-860A-35124871DB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66413056"/>
        <c:axId val="1866404736"/>
      </c:lineChart>
      <c:dateAx>
        <c:axId val="18664130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404736"/>
        <c:crosses val="autoZero"/>
        <c:auto val="1"/>
        <c:lblOffset val="100"/>
        <c:baseTimeUnit val="months"/>
      </c:dateAx>
      <c:valAx>
        <c:axId val="1866404736"/>
        <c:scaling>
          <c:orientation val="minMax"/>
          <c:max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41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Inflation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195216429521199E-2"/>
          <c:y val="0.10962580438866462"/>
          <c:w val="0.85538552385898603"/>
          <c:h val="0.74266220358533497"/>
        </c:manualLayout>
      </c:layout>
      <c:lineChart>
        <c:grouping val="standard"/>
        <c:varyColors val="0"/>
        <c:ser>
          <c:idx val="0"/>
          <c:order val="0"/>
          <c:tx>
            <c:v>Fed's Preferred Measure</c:v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Graph'!$A$24:$A$47</c:f>
              <c:numCache>
                <c:formatCode>[$-409]mmm\-yy;@</c:formatCode>
                <c:ptCount val="24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</c:numCache>
            </c:numRef>
          </c:cat>
          <c:val>
            <c:numRef>
              <c:f>'FRED Graph'!$B$24:$B$47</c:f>
              <c:numCache>
                <c:formatCode>0.000</c:formatCode>
                <c:ptCount val="24"/>
                <c:pt idx="0">
                  <c:v>111.002</c:v>
                </c:pt>
                <c:pt idx="1">
                  <c:v>111.071</c:v>
                </c:pt>
                <c:pt idx="2">
                  <c:v>110.80200000000001</c:v>
                </c:pt>
                <c:pt idx="3">
                  <c:v>110.21299999999999</c:v>
                </c:pt>
                <c:pt idx="4">
                  <c:v>110.38500000000001</c:v>
                </c:pt>
                <c:pt idx="5">
                  <c:v>110.91800000000001</c:v>
                </c:pt>
                <c:pt idx="6">
                  <c:v>111.221</c:v>
                </c:pt>
                <c:pt idx="7">
                  <c:v>111.563</c:v>
                </c:pt>
                <c:pt idx="8">
                  <c:v>111.736</c:v>
                </c:pt>
                <c:pt idx="9">
                  <c:v>111.77500000000001</c:v>
                </c:pt>
                <c:pt idx="10">
                  <c:v>111.79</c:v>
                </c:pt>
                <c:pt idx="11">
                  <c:v>112.22</c:v>
                </c:pt>
                <c:pt idx="12">
                  <c:v>112.57</c:v>
                </c:pt>
                <c:pt idx="13">
                  <c:v>112.878</c:v>
                </c:pt>
                <c:pt idx="14">
                  <c:v>113.518</c:v>
                </c:pt>
                <c:pt idx="15">
                  <c:v>114.161</c:v>
                </c:pt>
                <c:pt idx="16">
                  <c:v>114.767</c:v>
                </c:pt>
                <c:pt idx="17">
                  <c:v>115.38800000000001</c:v>
                </c:pt>
                <c:pt idx="18">
                  <c:v>115.84699999999999</c:v>
                </c:pt>
                <c:pt idx="19">
                  <c:v>116.29</c:v>
                </c:pt>
                <c:pt idx="20">
                  <c:v>116.693</c:v>
                </c:pt>
                <c:pt idx="21">
                  <c:v>117.45</c:v>
                </c:pt>
                <c:pt idx="22">
                  <c:v>118.18600000000001</c:v>
                </c:pt>
                <c:pt idx="23">
                  <c:v>118.715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8C-4A43-965A-EAF0C39B5802}"/>
            </c:ext>
          </c:extLst>
        </c:ser>
        <c:ser>
          <c:idx val="1"/>
          <c:order val="1"/>
          <c:tx>
            <c:v>Fed's Target</c:v>
          </c:tx>
          <c:spPr>
            <a:ln w="34925" cap="rnd">
              <a:solidFill>
                <a:srgbClr val="FF0000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Graph'!$A$24:$A$47</c:f>
              <c:numCache>
                <c:formatCode>[$-409]mmm\-yy;@</c:formatCode>
                <c:ptCount val="24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</c:numCache>
            </c:numRef>
          </c:cat>
          <c:val>
            <c:numRef>
              <c:f>'FRED Graph'!$E$24:$E$47</c:f>
              <c:numCache>
                <c:formatCode>General</c:formatCode>
                <c:ptCount val="24"/>
                <c:pt idx="0" formatCode="0.000">
                  <c:v>111.002</c:v>
                </c:pt>
                <c:pt idx="1">
                  <c:v>111.18532882767575</c:v>
                </c:pt>
                <c:pt idx="2">
                  <c:v>111.36896043781539</c:v>
                </c:pt>
                <c:pt idx="3">
                  <c:v>111.55289533048878</c:v>
                </c:pt>
                <c:pt idx="4">
                  <c:v>111.73713400659167</c:v>
                </c:pt>
                <c:pt idx="5">
                  <c:v>111.92167696784712</c:v>
                </c:pt>
                <c:pt idx="6">
                  <c:v>112.10652471680677</c:v>
                </c:pt>
                <c:pt idx="7">
                  <c:v>112.29167775685231</c:v>
                </c:pt>
                <c:pt idx="8">
                  <c:v>112.47713659219677</c:v>
                </c:pt>
                <c:pt idx="9">
                  <c:v>112.66290172788597</c:v>
                </c:pt>
                <c:pt idx="10">
                  <c:v>112.84897366979982</c:v>
                </c:pt>
                <c:pt idx="11">
                  <c:v>113.03535292465375</c:v>
                </c:pt>
                <c:pt idx="12">
                  <c:v>113.22204000000006</c:v>
                </c:pt>
                <c:pt idx="13">
                  <c:v>113.40903540422933</c:v>
                </c:pt>
                <c:pt idx="14">
                  <c:v>113.59633964657176</c:v>
                </c:pt>
                <c:pt idx="15">
                  <c:v>113.78395323709861</c:v>
                </c:pt>
                <c:pt idx="16">
                  <c:v>113.97187668672358</c:v>
                </c:pt>
                <c:pt idx="17">
                  <c:v>114.16011050720412</c:v>
                </c:pt>
                <c:pt idx="18">
                  <c:v>114.34865521114297</c:v>
                </c:pt>
                <c:pt idx="19">
                  <c:v>114.53751131198942</c:v>
                </c:pt>
                <c:pt idx="20">
                  <c:v>114.72667932404077</c:v>
                </c:pt>
                <c:pt idx="21">
                  <c:v>114.91615976244375</c:v>
                </c:pt>
                <c:pt idx="22">
                  <c:v>115.10595314319589</c:v>
                </c:pt>
                <c:pt idx="23">
                  <c:v>115.2960599831469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8C-4A43-965A-EAF0C39B58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92561824"/>
        <c:axId val="492566416"/>
      </c:lineChart>
      <c:dateAx>
        <c:axId val="49256182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6416"/>
        <c:crosses val="autoZero"/>
        <c:auto val="1"/>
        <c:lblOffset val="100"/>
        <c:baseTimeUnit val="months"/>
      </c:dateAx>
      <c:valAx>
        <c:axId val="492566416"/>
        <c:scaling>
          <c:orientation val="minMax"/>
          <c:max val="121"/>
          <c:min val="110"/>
        </c:scaling>
        <c:delete val="0"/>
        <c:axPos val="l"/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B7205-1ECB-4F65-B24D-BD27FFA23B94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A6467-982F-43FA-9555-C83E47AD5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6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inflation as the rate of increase in the average level of prices not gasoline price inflation.  Exceptions Deep </a:t>
            </a:r>
            <a:r>
              <a:rPr lang="en-US" dirty="0" err="1"/>
              <a:t>Recesssions</a:t>
            </a:r>
            <a:r>
              <a:rPr lang="en-US" dirty="0"/>
              <a:t>. ARP we will talk about later.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A6467-982F-43FA-9555-C83E47AD57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4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much spending in the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65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 economists expects slowing inflation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36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natural 3 episodes.  Great Moderation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Shaded lines are recessions .  1970S THE Great Moderation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8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4 and 5, then back to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0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slide 4 and then on to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A6467-982F-43FA-9555-C83E47AD57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0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Livingston Survey. 75-78.  Unemployment 7% and 6% inflation.  Look at the stability in the post 2001 period and the 2003-2005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2021 the Fed’s measure increased  by 5.8%, CPI by 7.5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A6467-982F-43FA-9555-C83E47AD57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1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average inflation is less than 2% And Fred raises rates before inflation exceeds 2.%. But, very credible.  Latest tightening was begun before Powell became Chair.  Tightening is very gradual 1.5 pct pts in 2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17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Description of Policy goals reversed the order of the inflation and employment </a:t>
            </a:r>
            <a:r>
              <a:rPr lang="en-US" dirty="0" err="1"/>
              <a:t>objectivesw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0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6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08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9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5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4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0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2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dirty="0"/>
              <a:t>Prospects for Inflation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3831336"/>
            <a:ext cx="9144000" cy="16548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The Kiawah-Seabrook Exchange Club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</a:rPr>
              <a:t>February 16,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Geoffrey Woglom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Richard S. </a:t>
            </a:r>
            <a:r>
              <a:rPr lang="en-US" sz="3400" dirty="0" err="1">
                <a:solidFill>
                  <a:schemeClr val="tx2"/>
                </a:solidFill>
              </a:rPr>
              <a:t>Volpert</a:t>
            </a:r>
            <a:r>
              <a:rPr lang="en-US" sz="3400" dirty="0">
                <a:solidFill>
                  <a:schemeClr val="tx2"/>
                </a:solidFill>
              </a:rPr>
              <a:t> Professor of Economics (emeritus)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Amherst College</a:t>
            </a:r>
          </a:p>
        </p:txBody>
      </p:sp>
    </p:spTree>
    <p:extLst>
      <p:ext uri="{BB962C8B-B14F-4D97-AF65-F5344CB8AC3E}">
        <p14:creationId xmlns:p14="http://schemas.microsoft.com/office/powerpoint/2010/main" val="336554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7E48-8B5B-41A5-958B-67CFF404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</a:t>
            </a:r>
            <a:r>
              <a:rPr lang="en-US" dirty="0"/>
              <a:t> Great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CC3F-3296-4DE3-8621-A153E2864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1990 until 2008, the performance of the US economy was extraordinary and even Milton Friedman gave kudos to the Alan Greenspan.</a:t>
            </a:r>
          </a:p>
          <a:p>
            <a:r>
              <a:rPr lang="en-US" dirty="0"/>
              <a:t>We (economist) thought we knew why:  Central Bankers finally listened to us on the importance of stabilizing inflationary </a:t>
            </a:r>
            <a:r>
              <a:rPr lang="en-US" dirty="0">
                <a:solidFill>
                  <a:srgbClr val="FF0000"/>
                </a:solidFill>
              </a:rPr>
              <a:t>expectations,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starting with Paul Volcker.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Volcker was determined to reduce inflationary expectations.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948DC-D7D5-4CC1-9349-710B67BF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DA9E-93F8-4DED-9A6B-8FB4AE05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40" y="-882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“An</a:t>
            </a:r>
            <a:r>
              <a:rPr lang="en-US" dirty="0"/>
              <a:t>choring” Inflation 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B1B69-995B-43CF-8881-5E91FE7A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13AA9-85B9-460A-9A38-928442683D91}"/>
              </a:ext>
            </a:extLst>
          </p:cNvPr>
          <p:cNvSpPr txBox="1"/>
          <p:nvPr/>
        </p:nvSpPr>
        <p:spPr>
          <a:xfrm>
            <a:off x="4141381" y="5981901"/>
            <a:ext cx="7942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Forecasts:  Philadelphia Fed, “Survey of Professional Forecasters”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C979489-5FF9-4B4E-AD63-D5472599F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65710"/>
              </p:ext>
            </p:extLst>
          </p:nvPr>
        </p:nvGraphicFramePr>
        <p:xfrm>
          <a:off x="838200" y="1316740"/>
          <a:ext cx="10515600" cy="460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441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2BAA-E6DB-44E6-99F3-B29B7E7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loser Look Has the Fed Been Doing Recently?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56B88-4FE7-40D4-ABCC-1C9E25E7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BAF40211-AA56-4289-9023-D2BCDDAF51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" y="1602581"/>
            <a:ext cx="5913120" cy="428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73C64DD-86A4-4565-81F6-D7C9C7CF00C7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6096001" y="1609931"/>
          <a:ext cx="5867119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A0575E-DED9-4EB2-8DD6-DC6D621B06AC}"/>
              </a:ext>
            </a:extLst>
          </p:cNvPr>
          <p:cNvSpPr txBox="1"/>
          <p:nvPr/>
        </p:nvSpPr>
        <p:spPr>
          <a:xfrm>
            <a:off x="1828800" y="1609931"/>
            <a:ext cx="4423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Unemployment Rate</a:t>
            </a:r>
          </a:p>
        </p:txBody>
      </p:sp>
    </p:spTree>
    <p:extLst>
      <p:ext uri="{BB962C8B-B14F-4D97-AF65-F5344CB8AC3E}">
        <p14:creationId xmlns:p14="http://schemas.microsoft.com/office/powerpoint/2010/main" val="3379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6179-38BB-4B93-877F-D3E29D87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My</a:t>
            </a:r>
            <a:r>
              <a:rPr lang="en-US" dirty="0"/>
              <a:t> Diagnosis for the Uptick in Inflation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D4062-94C1-42C1-B9BD-4179D241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there were supply chain issues that affected some areas in particular (e.g., computer chips).</a:t>
            </a:r>
          </a:p>
          <a:p>
            <a:r>
              <a:rPr lang="en-US" dirty="0"/>
              <a:t>But there is too much total spending and in the absence of bold Fed actions is likely to continue.</a:t>
            </a:r>
          </a:p>
          <a:p>
            <a:r>
              <a:rPr lang="en-US" dirty="0"/>
              <a:t>Fiscal stimulus led households to increase saving over 2021 by more than $2 trillion and today’s strong retail sales numbers suggest they are prepared to spend it.</a:t>
            </a:r>
          </a:p>
          <a:p>
            <a:r>
              <a:rPr lang="en-US" dirty="0"/>
              <a:t>Whose to Blame:  ARP probably too big, but the Fed could have acted sooner.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E8195-C736-4289-BF84-7C9434E6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A9A2-493F-4BA3-8549-01EBE4E5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</a:t>
            </a:r>
            <a:r>
              <a:rPr lang="en-US" dirty="0"/>
              <a:t>y Did Powell Do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E3F07-9210-4FF7-A6B4-A7B7D585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B8CB2992-39E2-4B19-8ED7-ED778F8E0B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14" y="1078706"/>
            <a:ext cx="10818371" cy="5029200"/>
          </a:xfr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311A8EF-364F-4DEE-B584-3E39F5535F04}"/>
              </a:ext>
            </a:extLst>
          </p:cNvPr>
          <p:cNvGrpSpPr/>
          <p:nvPr/>
        </p:nvGrpSpPr>
        <p:grpSpPr>
          <a:xfrm>
            <a:off x="8672053" y="1834699"/>
            <a:ext cx="2583917" cy="3439048"/>
            <a:chOff x="8672053" y="1834699"/>
            <a:chExt cx="2583917" cy="343904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89F080F-8EBE-4EE8-B827-AE9A9A8ECB09}"/>
                </a:ext>
              </a:extLst>
            </p:cNvPr>
            <p:cNvCxnSpPr>
              <a:cxnSpLocks/>
            </p:cNvCxnSpPr>
            <p:nvPr/>
          </p:nvCxnSpPr>
          <p:spPr>
            <a:xfrm>
              <a:off x="9710368" y="2607515"/>
              <a:ext cx="0" cy="266623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88C295-39AF-4577-84A8-9835B908D1D3}"/>
                </a:ext>
              </a:extLst>
            </p:cNvPr>
            <p:cNvSpPr txBox="1"/>
            <p:nvPr/>
          </p:nvSpPr>
          <p:spPr>
            <a:xfrm>
              <a:off x="8672053" y="1834699"/>
              <a:ext cx="25839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Powell Replaces </a:t>
              </a:r>
            </a:p>
            <a:p>
              <a:r>
                <a:rPr lang="en-US" sz="2400" dirty="0"/>
                <a:t>Yellen as Chair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68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7DD4-E49D-44E4-AA7B-A66A2DB4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Pol</a:t>
            </a:r>
            <a:r>
              <a:rPr lang="en-US" dirty="0"/>
              <a:t>icy Changes under Powell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DF15E-5D2F-47C9-867B-C4BAC8F9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Fed’s dual mandate put more emphasis on the employment goal relative to the inflation goal.</a:t>
            </a:r>
          </a:p>
          <a:p>
            <a:r>
              <a:rPr lang="en-US" dirty="0"/>
              <a:t>Inflation goal switched from targeting forecasted</a:t>
            </a:r>
            <a:r>
              <a:rPr lang="en-US" i="1" dirty="0"/>
              <a:t> future </a:t>
            </a:r>
            <a:r>
              <a:rPr lang="en-US" dirty="0"/>
              <a:t>inflation to trying to achieve average </a:t>
            </a:r>
            <a:r>
              <a:rPr lang="en-US" i="1" dirty="0"/>
              <a:t>realized</a:t>
            </a:r>
            <a:r>
              <a:rPr lang="en-US" dirty="0"/>
              <a:t> inflation of 2%</a:t>
            </a:r>
          </a:p>
          <a:p>
            <a:pPr marL="0" indent="0">
              <a:buNone/>
            </a:pPr>
            <a:r>
              <a:rPr lang="en-US" dirty="0"/>
              <a:t>Have they forgotten about Lags!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F451-2397-4B4C-A2B0-B4155CDB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99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0080-13C3-44DD-8D2B-45842F78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So</a:t>
            </a:r>
            <a:r>
              <a:rPr lang="en-US" dirty="0"/>
              <a:t> Far Inflationary Expectations Look 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07D1A-5911-42E5-B4F9-D60FEC01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forecasters, financial markets and the Fed itself think that inflation in 2022 will be in the 2.5-3%, range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3E610-814D-4E8C-A02A-42AA4334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69FC21-507F-4EBC-8BE7-459DAA342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32169"/>
              </p:ext>
            </p:extLst>
          </p:nvPr>
        </p:nvGraphicFramePr>
        <p:xfrm>
          <a:off x="1449114" y="2631159"/>
          <a:ext cx="9293772" cy="3444988"/>
        </p:xfrm>
        <a:graphic>
          <a:graphicData uri="http://schemas.openxmlformats.org/drawingml/2006/table">
            <a:tbl>
              <a:tblPr firstRow="1" firstCol="1" bandRow="1"/>
              <a:tblGrid>
                <a:gridCol w="3300248">
                  <a:extLst>
                    <a:ext uri="{9D8B030D-6E8A-4147-A177-3AD203B41FA5}">
                      <a16:colId xmlns:a16="http://schemas.microsoft.com/office/drawing/2014/main" val="3998421758"/>
                    </a:ext>
                  </a:extLst>
                </a:gridCol>
                <a:gridCol w="1555531">
                  <a:extLst>
                    <a:ext uri="{9D8B030D-6E8A-4147-A177-3AD203B41FA5}">
                      <a16:colId xmlns:a16="http://schemas.microsoft.com/office/drawing/2014/main" val="3626645916"/>
                    </a:ext>
                  </a:extLst>
                </a:gridCol>
                <a:gridCol w="1366344">
                  <a:extLst>
                    <a:ext uri="{9D8B030D-6E8A-4147-A177-3AD203B41FA5}">
                      <a16:colId xmlns:a16="http://schemas.microsoft.com/office/drawing/2014/main" val="1719579644"/>
                    </a:ext>
                  </a:extLst>
                </a:gridCol>
                <a:gridCol w="1681656">
                  <a:extLst>
                    <a:ext uri="{9D8B030D-6E8A-4147-A177-3AD203B41FA5}">
                      <a16:colId xmlns:a16="http://schemas.microsoft.com/office/drawing/2014/main" val="3410669536"/>
                    </a:ext>
                  </a:extLst>
                </a:gridCol>
                <a:gridCol w="1389993">
                  <a:extLst>
                    <a:ext uri="{9D8B030D-6E8A-4147-A177-3AD203B41FA5}">
                      <a16:colId xmlns:a16="http://schemas.microsoft.com/office/drawing/2014/main" val="3440466502"/>
                    </a:ext>
                  </a:extLst>
                </a:gridCol>
              </a:tblGrid>
              <a:tr h="52587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70" marR="66470" marT="33471" marB="334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Fed Forecasts from 12/15/21 FOMC Meeting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4" marR="67884" marT="33942" marB="339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884" marR="67884" marT="33942" marB="33942"/>
                </a:tc>
                <a:tc hMerge="1">
                  <a:txBody>
                    <a:bodyPr/>
                    <a:lstStyle/>
                    <a:p>
                      <a:endParaRPr lang="en-US" sz="1300"/>
                    </a:p>
                  </a:txBody>
                  <a:tcPr marL="67884" marR="67884" marT="33942" marB="33942"/>
                </a:tc>
                <a:tc hMerge="1">
                  <a:txBody>
                    <a:bodyPr/>
                    <a:lstStyle/>
                    <a:p>
                      <a:endParaRPr lang="en-US" sz="1300"/>
                    </a:p>
                  </a:txBody>
                  <a:tcPr marL="67884" marR="67884" marT="33942" marB="33942"/>
                </a:tc>
                <a:extLst>
                  <a:ext uri="{0D108BD9-81ED-4DB2-BD59-A6C34878D82A}">
                    <a16:rowId xmlns:a16="http://schemas.microsoft.com/office/drawing/2014/main" val="4277285487"/>
                  </a:ext>
                </a:extLst>
              </a:tr>
              <a:tr h="13235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Longer run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33482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Unemployment rate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55659"/>
                  </a:ext>
                </a:extLst>
              </a:tr>
              <a:tr h="530354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Inflation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89782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Interest rate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27" marR="82027" marT="707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3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7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248B-5B0B-4BAE-9463-CBA97B1F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Lat</a:t>
            </a:r>
            <a:r>
              <a:rPr lang="en-US" dirty="0"/>
              <a:t>est Fed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4790-EE9E-4CD1-8780-B2E782CB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Minutes of the FOMC meeting 3 weeks ago were released today at 2PM.</a:t>
            </a:r>
          </a:p>
          <a:p>
            <a:r>
              <a:rPr lang="en-US" dirty="0"/>
              <a:t>Most participants suggested that a faster pace of increases in the target range for the federal-funds rate than in the post-2015 period would likely be warranted.</a:t>
            </a:r>
          </a:p>
          <a:p>
            <a:r>
              <a:rPr lang="en-US" dirty="0"/>
              <a:t>Most participants  noted  that,  if  inflation  does  not move down  as  they  expect,  it would  be  appropriate  for  the Committee  to  remove  policy accommodation at  a faster pace than  they  currently anticipate.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BF944-C5E3-4F3D-BA7C-DA619E7C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7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7E021-AA2A-456F-92EE-0E71C1D5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xpectations Start to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4986-8986-41C5-944E-62EF4238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Fed will have a very difficult choice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Raise interest rates a lot (in an election year) to slow inflation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stalling the recovery.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disrupting financial markets.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Raise interest rates slowly and moderately to cushion the effect on employment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avoids a recession (maybe).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inflationary expectations become unanchored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2AA86-8F1C-49A6-B620-DB19E4BB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97AF-F9E1-4706-B7AF-F69919DA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</a:t>
            </a:r>
            <a:r>
              <a:rPr lang="en-US" dirty="0"/>
              <a:t>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FC61-1DC9-46C5-B40C-DCC74B329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will be available the NEED web site tomorrow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sz="2800" dirty="0">
                <a:hlinkClick r:id="rId2"/>
              </a:rPr>
              <a:t>www.NEEDelegation.org</a:t>
            </a:r>
            <a:r>
              <a:rPr lang="en-US" sz="2800" dirty="0"/>
              <a:t>)</a:t>
            </a:r>
          </a:p>
          <a:p>
            <a:r>
              <a:rPr lang="en-US" dirty="0"/>
              <a:t> Similar analysis in today’s </a:t>
            </a:r>
            <a:r>
              <a:rPr lang="en-US" i="1" dirty="0"/>
              <a:t>WSJ</a:t>
            </a:r>
            <a:r>
              <a:rPr lang="en-US" dirty="0"/>
              <a:t>, “</a:t>
            </a:r>
            <a:r>
              <a:rPr lang="en-US" b="1" i="0" dirty="0">
                <a:solidFill>
                  <a:schemeClr val="accent5">
                    <a:lumMod val="50000"/>
                  </a:schemeClr>
                </a:solidFill>
                <a:effectLst/>
                <a:latin typeface="Escrow Condensed"/>
              </a:rPr>
              <a:t>The Fed Missed Inflation. Can Jay Powell Tame It Without Causing a Recession?”</a:t>
            </a:r>
            <a:r>
              <a:rPr lang="en-US" dirty="0"/>
              <a:t> (https://www.wsj.com/articles/behind-the-feds-slow-pivot-to-tackling-inflation-11644930180?page=1)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1ABD0-5E42-4D1F-AE1C-BD09879C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3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C8EED-5FAC-4A5F-A802-97C23DE1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line for the Talk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9474-2798-4DE3-B4CE-FD655FF9D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little background on the Fed and how it affects the economy.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importance of “well-anchored” inflationary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Recent economic performance and my explanation for why the Fed has been slow to react.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Dangers that lie ahead.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D5BAE-DEAA-4788-AD45-91A623CE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30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563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649+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45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54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2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Ava</a:t>
            </a:r>
            <a:r>
              <a:rPr lang="en-US" dirty="0"/>
              <a:t>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/>
              <a:t>Black-White Wealth Gap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18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982" y="-317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 </a:t>
            </a:r>
            <a:r>
              <a:rPr lang="en-US" sz="3800" dirty="0">
                <a:solidFill>
                  <a:schemeClr val="bg1"/>
                </a:solidFill>
              </a:rPr>
              <a:t>Let’</a:t>
            </a:r>
            <a:r>
              <a:rPr lang="en-US" sz="3800" dirty="0"/>
              <a:t>s Hear from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670559"/>
            <a:ext cx="11074608" cy="592479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5100" dirty="0">
              <a:hlinkClick r:id="rId2"/>
            </a:endParaRPr>
          </a:p>
          <a:p>
            <a:pPr marL="0" indent="0" algn="ctr">
              <a:buNone/>
            </a:pPr>
            <a:r>
              <a:rPr lang="en-US" sz="7400" dirty="0"/>
              <a:t>Geoffrey Woglom</a:t>
            </a:r>
          </a:p>
          <a:p>
            <a:pPr marL="0" indent="0" algn="ctr">
              <a:buNone/>
            </a:pPr>
            <a:r>
              <a:rPr lang="en-US" sz="7400" dirty="0"/>
              <a:t>grwoglom@amherst.edu</a:t>
            </a:r>
          </a:p>
          <a:p>
            <a:pPr marL="0" indent="0" algn="ctr">
              <a:buNone/>
            </a:pPr>
            <a:endParaRPr lang="en-US" sz="7400" dirty="0"/>
          </a:p>
          <a:p>
            <a:pPr marL="0" indent="0" algn="ctr">
              <a:buNone/>
            </a:pPr>
            <a:r>
              <a:rPr lang="en-US" sz="7400" dirty="0"/>
              <a:t>Contact NEED: </a:t>
            </a:r>
            <a:r>
              <a:rPr lang="en-US" sz="7400" dirty="0" err="1"/>
              <a:t>I</a:t>
            </a:r>
            <a:r>
              <a:rPr lang="en-US" sz="7400" dirty="0" err="1">
                <a:hlinkClick r:id="rId3"/>
              </a:rPr>
              <a:t>nfo@NEEDelegation.org</a:t>
            </a:r>
            <a:endParaRPr lang="en-US" sz="7400" dirty="0"/>
          </a:p>
          <a:p>
            <a:pPr marL="0" indent="0" algn="ctr">
              <a:buNone/>
            </a:pPr>
            <a:endParaRPr lang="en-US" sz="7400" dirty="0"/>
          </a:p>
          <a:p>
            <a:pPr marL="0" indent="0" algn="ctr">
              <a:buNone/>
            </a:pPr>
            <a:r>
              <a:rPr lang="en-US" sz="7400" dirty="0"/>
              <a:t>Submit a testimonial:  </a:t>
            </a:r>
            <a:r>
              <a:rPr lang="en-US" sz="7400" dirty="0">
                <a:hlinkClick r:id="rId4"/>
              </a:rPr>
              <a:t>www.NEEDelegation.org/testimonials.php</a:t>
            </a:r>
            <a:endParaRPr lang="en-US" sz="7400" dirty="0"/>
          </a:p>
          <a:p>
            <a:pPr marL="0" indent="0" algn="ctr">
              <a:buNone/>
            </a:pPr>
            <a:endParaRPr lang="en-US" sz="7400" dirty="0"/>
          </a:p>
          <a:p>
            <a:pPr marL="0" indent="0" algn="ctr">
              <a:buNone/>
            </a:pPr>
            <a:r>
              <a:rPr lang="en-US" sz="7400" dirty="0"/>
              <a:t>Support NEED:  </a:t>
            </a:r>
            <a:r>
              <a:rPr lang="en-US" sz="7400" dirty="0" err="1"/>
              <a:t>www.NEEDelegation.org</a:t>
            </a:r>
            <a:r>
              <a:rPr lang="en-US" sz="7400" dirty="0"/>
              <a:t>/</a:t>
            </a:r>
            <a:r>
              <a:rPr lang="en-US" sz="7400" dirty="0" err="1"/>
              <a:t>donate.php</a:t>
            </a:r>
            <a:endParaRPr lang="en-US" sz="7400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82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5358-41EE-475D-8F25-59AD5D26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in 3 Areas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4228FA81-2B9D-4272-8B08-971B623C9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12" y="1156014"/>
            <a:ext cx="10424975" cy="484632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E0FCD-2AF0-49BE-BCE3-06C4ADD5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64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859D3-D606-4640-A23F-506BA6AF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at about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Supply Chain Disruptions?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DCDBB-8E1F-41C8-9461-B023BEB1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25</a:t>
            </a:fld>
            <a:endParaRPr lang="en-GB"/>
          </a:p>
        </p:txBody>
      </p:sp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A365E9E7-985E-4439-81C4-3142C10DD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4728" y="1325563"/>
            <a:ext cx="9251372" cy="4815464"/>
          </a:xfrm>
        </p:spPr>
      </p:pic>
    </p:spTree>
    <p:extLst>
      <p:ext uri="{BB962C8B-B14F-4D97-AF65-F5344CB8AC3E}">
        <p14:creationId xmlns:p14="http://schemas.microsoft.com/office/powerpoint/2010/main" val="3641292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4C22-1B11-43C5-BFA9-51079C57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cro Imbalances &amp; </a:t>
            </a:r>
            <a:r>
              <a:rPr lang="en-US" dirty="0"/>
              <a:t>Inflation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4D70A-A8BC-44B5-922F-2EB13E3B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26</a:t>
            </a:fld>
            <a:endParaRPr lang="en-GB"/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542A6D6D-6293-44F3-99D8-D69FF321E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20013"/>
            <a:ext cx="10515600" cy="4051386"/>
          </a:xfrm>
        </p:spPr>
      </p:pic>
    </p:spTree>
    <p:extLst>
      <p:ext uri="{BB962C8B-B14F-4D97-AF65-F5344CB8AC3E}">
        <p14:creationId xmlns:p14="http://schemas.microsoft.com/office/powerpoint/2010/main" val="497455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D3DB-B028-4CD0-9E91-968600D5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/>
              <a:t>Bond Market’s Take on Inflation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EBCE8E77-2F46-42D7-B0DC-42B946354F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4" y="1641217"/>
            <a:ext cx="11430000" cy="44633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8A910-26F7-4E2D-96CA-146F0EB5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47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A5FD-E2CA-43FC-B98C-5D7F6741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  <a:r>
              <a:rPr lang="en-US" dirty="0"/>
              <a:t>nsumer Demand is Still Strong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0D2F34-7F6A-4277-BF87-4C76C35B2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428" y="2010780"/>
            <a:ext cx="5822677" cy="466344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3E38C-FF09-4F1C-AFFB-C7BDB968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4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4BBA-DAB0-4288-86CA-E1FF1086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</a:t>
            </a:r>
            <a:r>
              <a:rPr lang="en-US" dirty="0"/>
              <a:t>bilizer in Chief:  the Fed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7389C-DB4A-436D-8603-DEE548E1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Fed’s Dual Mandate: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“Stable prices” which means 2% rate of inflation in  the Personal Consumption Price Index (which corresponds to about 2.5% inflation in the more well-known CPI).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“Maximum employment” which means the highest level of employment (lowest unemployment rate) consistent with mandate 1.</a:t>
            </a:r>
          </a:p>
          <a:p>
            <a:r>
              <a:rPr lang="en-US" sz="2400" dirty="0"/>
              <a:t>Fiscal Policy (taxes and spending, President and the Congress) can affect inflation and unemployment, but it is the Fed’s job to achieve the dual mandate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4A9B4-7752-4E6C-A57E-29A74214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ABA6E7-BED4-4657-BBB7-80C3B685E2F0}"/>
              </a:ext>
            </a:extLst>
          </p:cNvPr>
          <p:cNvGrpSpPr>
            <a:grpSpLocks noChangeAspect="1"/>
          </p:cNvGrpSpPr>
          <p:nvPr/>
        </p:nvGrpSpPr>
        <p:grpSpPr>
          <a:xfrm>
            <a:off x="7357465" y="0"/>
            <a:ext cx="2349031" cy="2798064"/>
            <a:chOff x="6561931" y="762000"/>
            <a:chExt cx="3090752" cy="397031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2F609A6-F8DF-45BB-AF7F-6A70D100A0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61931" y="762000"/>
              <a:ext cx="3090752" cy="3970318"/>
              <a:chOff x="5037931" y="768885"/>
              <a:chExt cx="4221162" cy="4788636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E4CB7A-0418-4881-B75B-0DDD2FB13670}"/>
                  </a:ext>
                </a:extLst>
              </p:cNvPr>
              <p:cNvSpPr txBox="1"/>
              <p:nvPr/>
            </p:nvSpPr>
            <p:spPr>
              <a:xfrm>
                <a:off x="5037931" y="768885"/>
                <a:ext cx="4221162" cy="47886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800" dirty="0"/>
              </a:p>
              <a:p>
                <a:pPr algn="r"/>
                <a:endParaRPr lang="en-US" sz="2800" dirty="0"/>
              </a:p>
              <a:p>
                <a:pPr algn="r"/>
                <a:endParaRPr lang="en-US" sz="2800" dirty="0"/>
              </a:p>
              <a:p>
                <a:pPr algn="r"/>
                <a:endParaRPr lang="en-US" sz="2800" dirty="0"/>
              </a:p>
              <a:p>
                <a:pPr algn="r"/>
                <a:endParaRPr lang="en-US" sz="2800" dirty="0"/>
              </a:p>
              <a:p>
                <a:pPr algn="r"/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  <p:pic>
            <p:nvPicPr>
              <p:cNvPr id="7" name="Picture 4" descr="Image: Governor Jerome H. Powell">
                <a:extLst>
                  <a:ext uri="{FF2B5EF4-FFF2-40B4-BE49-F238E27FC236}">
                    <a16:creationId xmlns:a16="http://schemas.microsoft.com/office/drawing/2014/main" id="{326C2786-FA03-4EF1-B401-7DDC528A54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7400" y="1139558"/>
                <a:ext cx="2201336" cy="2743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5D535-62A0-4A3F-85EF-C48FA5435FAF}"/>
                </a:ext>
              </a:extLst>
            </p:cNvPr>
            <p:cNvSpPr txBox="1"/>
            <p:nvPr/>
          </p:nvSpPr>
          <p:spPr>
            <a:xfrm>
              <a:off x="7031736" y="3264408"/>
              <a:ext cx="210997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/>
                <a:t>Jerome Powell</a:t>
              </a:r>
            </a:p>
            <a:p>
              <a:pPr algn="ctr"/>
              <a:r>
                <a:rPr lang="en-US" sz="1800" dirty="0"/>
                <a:t>February 2018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684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D07D-5C46-4789-BE3B-CE0DD9EC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</a:t>
            </a:r>
            <a:r>
              <a:rPr lang="en-US" dirty="0"/>
              <a:t>ck Record on Unemployment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82AAE-6B9A-45E7-9AA4-A05D329D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B8E2DC47-D701-4546-BA2C-A56C66496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96" y="1598679"/>
            <a:ext cx="9220200" cy="428625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BD63C4-3412-4C6F-8B51-668DB294647C}"/>
              </a:ext>
            </a:extLst>
          </p:cNvPr>
          <p:cNvSpPr txBox="1"/>
          <p:nvPr/>
        </p:nvSpPr>
        <p:spPr>
          <a:xfrm>
            <a:off x="6096000" y="1598679"/>
            <a:ext cx="304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Shaded Bars are Recessions</a:t>
            </a:r>
          </a:p>
        </p:txBody>
      </p:sp>
    </p:spTree>
    <p:extLst>
      <p:ext uri="{BB962C8B-B14F-4D97-AF65-F5344CB8AC3E}">
        <p14:creationId xmlns:p14="http://schemas.microsoft.com/office/powerpoint/2010/main" val="212796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ED32-CC0D-4465-A709-239684B0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</a:t>
            </a:r>
            <a:r>
              <a:rPr lang="en-US" dirty="0"/>
              <a:t>ck Record on “Price Stability”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A603B-44AF-4B61-AEC7-D1145527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2DC2C6D5-0220-4B56-8BB2-49F7E857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325563"/>
            <a:ext cx="9220200" cy="4608893"/>
          </a:xfrm>
        </p:spPr>
      </p:pic>
    </p:spTree>
    <p:extLst>
      <p:ext uri="{BB962C8B-B14F-4D97-AF65-F5344CB8AC3E}">
        <p14:creationId xmlns:p14="http://schemas.microsoft.com/office/powerpoint/2010/main" val="32835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5BEC2-5C22-4238-AC34-470351F3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</a:t>
            </a:r>
            <a:r>
              <a:rPr lang="en-US" dirty="0"/>
              <a:t>terminants of Unemployment &amp;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996E-7E47-493D-9BC6-5B55D207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Unemployment:  The higher the level of total spending (“aggregate demand”), the lower the unemployment rate.</a:t>
            </a:r>
          </a:p>
          <a:p>
            <a:r>
              <a:rPr lang="en-US" dirty="0"/>
              <a:t>Inflation: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Too much spending and inflation rises (Vietnam).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Increase in production costs (e.g., “supply chain bottlenecks.”)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Expectations of high inflation can cause inflation to be high.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7FE33-8EBF-42F5-B5CB-8255DE07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2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4870-E24C-4D03-8899-49AF36BC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8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</a:t>
            </a:r>
            <a:r>
              <a:rPr lang="en-US" dirty="0"/>
              <a:t> Fed’s Affects the Economy via Interest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5811-900F-437B-A12B-37905767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Higher Interest rates discourage firms from buying new plant and equipment, households from buying new homes and tend to lower stock and house prices (!).</a:t>
            </a:r>
          </a:p>
          <a:p>
            <a:r>
              <a:rPr lang="en-US" dirty="0"/>
              <a:t>Reduced spending tends </a:t>
            </a:r>
            <a:r>
              <a:rPr lang="en-US"/>
              <a:t>to lower </a:t>
            </a:r>
            <a:r>
              <a:rPr lang="en-US" dirty="0"/>
              <a:t>production and employment and eventually lowers inflation.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0C9F6-E283-48A6-AEF4-5DA9989E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66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E6BE-65EF-4CFD-A9B2-3BD56DBB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Bec</a:t>
            </a:r>
            <a:r>
              <a:rPr lang="en-US" dirty="0"/>
              <a:t>ome a Central Banker in One Slide!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38E9C-7C9B-466E-BFCB-3E5085FD3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more concerned that inflation is too high, raise interest rates.</a:t>
            </a:r>
          </a:p>
          <a:p>
            <a:r>
              <a:rPr lang="en-US" dirty="0"/>
              <a:t>If you are more concerned that unemployment is too high, lower interest rates.</a:t>
            </a:r>
          </a:p>
          <a:p>
            <a:r>
              <a:rPr lang="en-US" dirty="0"/>
              <a:t>Inflation and unemployment just right:  keep rates the same.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60BF7-7B4E-4B1D-8FD6-D49D0278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0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0112-4E8C-4D15-ABC2-ACE99F7C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On</a:t>
            </a:r>
            <a:r>
              <a:rPr lang="en-US" dirty="0"/>
              <a:t>e Big Complication:  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E39C-2521-46D3-88C9-21EC3CBB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Milton Friedman:  Monetary Policy affects GDP and Inflation with Long and Variable (Unpredictable) Lags.</a:t>
            </a:r>
          </a:p>
          <a:p>
            <a:r>
              <a:rPr lang="en-US" dirty="0"/>
              <a:t>Raising interest rates today does nothing to spending today nor to inflation.</a:t>
            </a:r>
          </a:p>
          <a:p>
            <a:r>
              <a:rPr lang="en-US" dirty="0"/>
              <a:t>But over time spending slows and eventually inflation falls.</a:t>
            </a:r>
          </a:p>
          <a:p>
            <a:r>
              <a:rPr lang="en-US" dirty="0"/>
              <a:t>Friedman believed that lags led to the Fed to “oversteering” the economy consistently.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6790A-B63D-48AB-B3FA-B7A7998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1390</Words>
  <Application>Microsoft Macintosh PowerPoint</Application>
  <PresentationFormat>Widescreen</PresentationFormat>
  <Paragraphs>217</Paragraphs>
  <Slides>28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Escrow Condensed</vt:lpstr>
      <vt:lpstr>Custom Design</vt:lpstr>
      <vt:lpstr>PowerPoint Presentation</vt:lpstr>
      <vt:lpstr>Outline for the Talk</vt:lpstr>
      <vt:lpstr>Stabilizer in Chief:  the Fed</vt:lpstr>
      <vt:lpstr>Track Record on Unemployment</vt:lpstr>
      <vt:lpstr>Track Record on “Price Stability”</vt:lpstr>
      <vt:lpstr>Determinants of Unemployment &amp; Inflation</vt:lpstr>
      <vt:lpstr>The Fed’s Affects the Economy via Interest Rates</vt:lpstr>
      <vt:lpstr>Become a Central Banker in One Slide!</vt:lpstr>
      <vt:lpstr>One Big Complication:  Lags</vt:lpstr>
      <vt:lpstr>The Great Moderation</vt:lpstr>
      <vt:lpstr>“Anchoring” Inflation Expectations</vt:lpstr>
      <vt:lpstr>A Closer Look Has the Fed Been Doing Recently?</vt:lpstr>
      <vt:lpstr>My Diagnosis for the Uptick in Inflation </vt:lpstr>
      <vt:lpstr>Why Did Powell Do It?</vt:lpstr>
      <vt:lpstr>Policy Changes under Powell</vt:lpstr>
      <vt:lpstr>So Far Inflationary Expectations Look Stable</vt:lpstr>
      <vt:lpstr>Latest Fed Readings</vt:lpstr>
      <vt:lpstr>If Expectations Start to Increase</vt:lpstr>
      <vt:lpstr>More Information</vt:lpstr>
      <vt:lpstr>Who Are We?</vt:lpstr>
      <vt:lpstr> National Economic Education Delegation</vt:lpstr>
      <vt:lpstr> Available NEED Topics Include:</vt:lpstr>
      <vt:lpstr> Let’s Hear from You!</vt:lpstr>
      <vt:lpstr>Inflation in 3 Areas</vt:lpstr>
      <vt:lpstr>What about Supply Chain Disruptions?</vt:lpstr>
      <vt:lpstr>Macro Imbalances &amp; Inflation</vt:lpstr>
      <vt:lpstr>The Bond Market’s Take on Inflation</vt:lpstr>
      <vt:lpstr>Consumer Demand is Still Strong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Woglom</dc:creator>
  <cp:lastModifiedBy>Jon Haveman</cp:lastModifiedBy>
  <cp:revision>36</cp:revision>
  <dcterms:created xsi:type="dcterms:W3CDTF">2022-02-04T21:29:43Z</dcterms:created>
  <dcterms:modified xsi:type="dcterms:W3CDTF">2022-02-17T05:55:00Z</dcterms:modified>
</cp:coreProperties>
</file>