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1"/>
  </p:notesMasterIdLst>
  <p:sldIdLst>
    <p:sldId id="4173" r:id="rId2"/>
    <p:sldId id="327" r:id="rId3"/>
    <p:sldId id="259" r:id="rId4"/>
    <p:sldId id="275" r:id="rId5"/>
    <p:sldId id="335" r:id="rId6"/>
    <p:sldId id="4573" r:id="rId7"/>
    <p:sldId id="284" r:id="rId8"/>
    <p:sldId id="4575" r:id="rId9"/>
    <p:sldId id="4578" r:id="rId10"/>
    <p:sldId id="4581" r:id="rId11"/>
    <p:sldId id="4582" r:id="rId12"/>
    <p:sldId id="4558" r:id="rId13"/>
    <p:sldId id="305" r:id="rId14"/>
    <p:sldId id="306" r:id="rId15"/>
    <p:sldId id="4561" r:id="rId16"/>
    <p:sldId id="4564" r:id="rId17"/>
    <p:sldId id="4566" r:id="rId18"/>
    <p:sldId id="4583" r:id="rId19"/>
    <p:sldId id="4584" r:id="rId20"/>
    <p:sldId id="381" r:id="rId21"/>
    <p:sldId id="4567" r:id="rId22"/>
    <p:sldId id="383" r:id="rId23"/>
    <p:sldId id="384" r:id="rId24"/>
    <p:sldId id="314" r:id="rId25"/>
    <p:sldId id="4591" r:id="rId26"/>
    <p:sldId id="4168" r:id="rId27"/>
    <p:sldId id="385" r:id="rId28"/>
    <p:sldId id="4166" r:id="rId29"/>
    <p:sldId id="4579" r:id="rId30"/>
    <p:sldId id="4587" r:id="rId31"/>
    <p:sldId id="4592" r:id="rId32"/>
    <p:sldId id="4593" r:id="rId33"/>
    <p:sldId id="4553" r:id="rId34"/>
    <p:sldId id="4588" r:id="rId35"/>
    <p:sldId id="1158" r:id="rId36"/>
    <p:sldId id="4586" r:id="rId37"/>
    <p:sldId id="4594" r:id="rId38"/>
    <p:sldId id="4589" r:id="rId39"/>
    <p:sldId id="410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55" autoAdjust="0"/>
    <p:restoredTop sz="94718"/>
  </p:normalViewPr>
  <p:slideViewPr>
    <p:cSldViewPr snapToGrid="0" snapToObjects="1">
      <p:cViewPr varScale="1">
        <p:scale>
          <a:sx n="108" d="100"/>
          <a:sy n="108" d="100"/>
        </p:scale>
        <p:origin x="232" y="3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wog\Dropbox%20(Amherst%20College)\2023\NEED\FedWealthandIncomeInequalit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Before-Tax Household Income 2022</a:t>
            </a:r>
          </a:p>
        </c:rich>
      </c:tx>
      <c:layout>
        <c:manualLayout>
          <c:xMode val="edge"/>
          <c:yMode val="edge"/>
          <c:x val="0.237708223972003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12-4D35-A9DF-10EBE8BD5D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12-4D35-A9DF-10EBE8BD5D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12-4D35-A9DF-10EBE8BD5D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12-4D35-A9DF-10EBE8BD5D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12-4D35-A9DF-10EBE8BD5D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C12-4D35-A9DF-10EBE8BD5D0F}"/>
              </c:ext>
            </c:extLst>
          </c:dPt>
          <c:cat>
            <c:strRef>
              <c:f>Sheet1!$B$1:$G$1</c:f>
              <c:strCache>
                <c:ptCount val="6"/>
                <c:pt idx="0">
                  <c:v>Botttom 20</c:v>
                </c:pt>
                <c:pt idx="1">
                  <c:v>second 20</c:v>
                </c:pt>
                <c:pt idx="2">
                  <c:v>third 20</c:v>
                </c:pt>
                <c:pt idx="3">
                  <c:v>fourth  20</c:v>
                </c:pt>
                <c:pt idx="4">
                  <c:v>next 10</c:v>
                </c:pt>
                <c:pt idx="5">
                  <c:v>top 10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0.2686043246279135</c:v>
                </c:pt>
                <c:pt idx="1">
                  <c:v>0.60193765796124676</c:v>
                </c:pt>
                <c:pt idx="2">
                  <c:v>1</c:v>
                </c:pt>
                <c:pt idx="3">
                  <c:v>1.6416736871665263</c:v>
                </c:pt>
                <c:pt idx="4">
                  <c:v>2.7071047458579054</c:v>
                </c:pt>
                <c:pt idx="5">
                  <c:v>10.11696152766077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12-4D35-A9DF-10EBE8BD5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Household</a:t>
            </a:r>
            <a:r>
              <a:rPr lang="en-US" baseline="0"/>
              <a:t> Net Worth </a:t>
            </a:r>
            <a:r>
              <a:rPr lang="en-US"/>
              <a:t>2022</a:t>
            </a:r>
          </a:p>
        </c:rich>
      </c:tx>
      <c:layout>
        <c:manualLayout>
          <c:xMode val="edge"/>
          <c:yMode val="edge"/>
          <c:x val="0.2377082239720035"/>
          <c:y val="3.24074074074074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spPr>
            <a:ln>
              <a:solidFill>
                <a:schemeClr val="accent5"/>
              </a:solidFill>
            </a:ln>
          </c:spPr>
          <c:dPt>
            <c:idx val="1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995-4A6F-8016-F0458AE993B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995-4A6F-8016-F0458AE993B2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995-4A6F-8016-F0458AE993B2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accent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995-4A6F-8016-F0458AE993B2}"/>
              </c:ext>
            </c:extLst>
          </c:dPt>
          <c:cat>
            <c:strRef>
              <c:f>Sheet1!$L$1:$P$1</c:f>
              <c:strCache>
                <c:ptCount val="5"/>
                <c:pt idx="0">
                  <c:v>1st quart</c:v>
                </c:pt>
                <c:pt idx="1">
                  <c:v>2nd quart</c:v>
                </c:pt>
                <c:pt idx="2">
                  <c:v>3rd quart</c:v>
                </c:pt>
                <c:pt idx="3">
                  <c:v>next 15%</c:v>
                </c:pt>
                <c:pt idx="4">
                  <c:v>top 10%</c:v>
                </c:pt>
              </c:strCache>
            </c:strRef>
          </c:cat>
          <c:val>
            <c:numRef>
              <c:f>Sheet1!$L$3:$P$3</c:f>
              <c:numCache>
                <c:formatCode>0%</c:formatCode>
                <c:ptCount val="5"/>
                <c:pt idx="0">
                  <c:v>-2.9320186818889468E-2</c:v>
                </c:pt>
                <c:pt idx="1">
                  <c:v>0.51292163985469652</c:v>
                </c:pt>
                <c:pt idx="2">
                  <c:v>1.9396990140114168</c:v>
                </c:pt>
                <c:pt idx="3">
                  <c:v>5.7226777374156725</c:v>
                </c:pt>
                <c:pt idx="4">
                  <c:v>40.328437986507524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95-4A6F-8016-F0458AE99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1995-4A6F-8016-F0458AE993B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1995-4A6F-8016-F0458AE993B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1995-4A6F-8016-F0458AE993B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1995-4A6F-8016-F0458AE993B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1995-4A6F-8016-F0458AE993B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1995-4A6F-8016-F0458AE993B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Botttom 20</c:v>
                      </c:pt>
                      <c:pt idx="1">
                        <c:v>second 20</c:v>
                      </c:pt>
                      <c:pt idx="2">
                        <c:v>third 20</c:v>
                      </c:pt>
                      <c:pt idx="3">
                        <c:v>fourth  20</c:v>
                      </c:pt>
                      <c:pt idx="4">
                        <c:v>next 10</c:v>
                      </c:pt>
                      <c:pt idx="5">
                        <c:v>top 10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Sheet1!$B$3:$G$3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0.2686043246279135</c:v>
                      </c:pt>
                      <c:pt idx="1">
                        <c:v>0.60193765796124676</c:v>
                      </c:pt>
                      <c:pt idx="2">
                        <c:v>1</c:v>
                      </c:pt>
                      <c:pt idx="3">
                        <c:v>1.6416736871665263</c:v>
                      </c:pt>
                      <c:pt idx="4">
                        <c:v>2.7071047458579054</c:v>
                      </c:pt>
                      <c:pt idx="5">
                        <c:v>10.11696152766077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1995-4A6F-8016-F0458AE993B2}"/>
                  </c:ext>
                </c:extLst>
              </c15:ser>
            </c15:filteredPieSeries>
          </c:ext>
        </c:extLst>
      </c:pieChart>
    </c:plotArea>
    <c:legend>
      <c:legendPos val="r"/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US</a:t>
            </a:r>
            <a:r>
              <a:rPr lang="en-US" sz="2000" baseline="0" dirty="0"/>
              <a:t> Poverty and the Effects of Tax and Transfer Programs.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SPM Poverty Rate without Taxes and Transfers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'Poverty Rate'!$A$3:$A$56</c:f>
              <c:numCache>
                <c:formatCode>General</c:formatCode>
                <c:ptCount val="5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  <c:pt idx="50">
                  <c:v>2017</c:v>
                </c:pt>
                <c:pt idx="51">
                  <c:v>2018</c:v>
                </c:pt>
                <c:pt idx="52">
                  <c:v>2019</c:v>
                </c:pt>
                <c:pt idx="53">
                  <c:v>2020</c:v>
                </c:pt>
              </c:numCache>
            </c:numRef>
          </c:cat>
          <c:val>
            <c:numRef>
              <c:f>'Poverty Rate'!$B$3:$B$56</c:f>
              <c:numCache>
                <c:formatCode>0.0%</c:formatCode>
                <c:ptCount val="54"/>
                <c:pt idx="0">
                  <c:v>0.26361045999999999</c:v>
                </c:pt>
                <c:pt idx="1">
                  <c:v>0.24884708</c:v>
                </c:pt>
                <c:pt idx="2">
                  <c:v>0.23596508999999999</c:v>
                </c:pt>
                <c:pt idx="3">
                  <c:v>0.24338957999999999</c:v>
                </c:pt>
                <c:pt idx="4">
                  <c:v>0.25933041000000001</c:v>
                </c:pt>
                <c:pt idx="5">
                  <c:v>0.25010327999999998</c:v>
                </c:pt>
                <c:pt idx="6">
                  <c:v>0.24334819999999999</c:v>
                </c:pt>
                <c:pt idx="7">
                  <c:v>0.25679032000000002</c:v>
                </c:pt>
                <c:pt idx="8">
                  <c:v>0.26459448000000002</c:v>
                </c:pt>
                <c:pt idx="9">
                  <c:v>0.25644201</c:v>
                </c:pt>
                <c:pt idx="10">
                  <c:v>0.25094178</c:v>
                </c:pt>
                <c:pt idx="11">
                  <c:v>0.24076090999999999</c:v>
                </c:pt>
                <c:pt idx="12">
                  <c:v>0.23836686000000001</c:v>
                </c:pt>
                <c:pt idx="13">
                  <c:v>0.25342421999999998</c:v>
                </c:pt>
                <c:pt idx="14">
                  <c:v>0.26266509999999998</c:v>
                </c:pt>
                <c:pt idx="15">
                  <c:v>0.27432881999999997</c:v>
                </c:pt>
                <c:pt idx="16">
                  <c:v>0.27657451999999999</c:v>
                </c:pt>
                <c:pt idx="17">
                  <c:v>0.26208627000000001</c:v>
                </c:pt>
                <c:pt idx="18">
                  <c:v>0.25838031</c:v>
                </c:pt>
                <c:pt idx="19">
                  <c:v>0.24968330999999999</c:v>
                </c:pt>
                <c:pt idx="20">
                  <c:v>0.24049126000000001</c:v>
                </c:pt>
                <c:pt idx="21">
                  <c:v>0.24025963</c:v>
                </c:pt>
                <c:pt idx="22">
                  <c:v>0.23673053999999999</c:v>
                </c:pt>
                <c:pt idx="23">
                  <c:v>0.24229397</c:v>
                </c:pt>
                <c:pt idx="24">
                  <c:v>0.25765906</c:v>
                </c:pt>
                <c:pt idx="25">
                  <c:v>0.26405532999999998</c:v>
                </c:pt>
                <c:pt idx="26">
                  <c:v>0.27247139999999997</c:v>
                </c:pt>
                <c:pt idx="27">
                  <c:v>0.26698590999999999</c:v>
                </c:pt>
                <c:pt idx="28">
                  <c:v>0.25811298999999999</c:v>
                </c:pt>
                <c:pt idx="29">
                  <c:v>0.25413977999999998</c:v>
                </c:pt>
                <c:pt idx="30">
                  <c:v>0.24709754</c:v>
                </c:pt>
                <c:pt idx="31">
                  <c:v>0.23439009999999999</c:v>
                </c:pt>
                <c:pt idx="32">
                  <c:v>0.22677922</c:v>
                </c:pt>
                <c:pt idx="33">
                  <c:v>0.21873682999999999</c:v>
                </c:pt>
                <c:pt idx="34">
                  <c:v>0.22557621999999999</c:v>
                </c:pt>
                <c:pt idx="35">
                  <c:v>0.23393033999999999</c:v>
                </c:pt>
                <c:pt idx="36">
                  <c:v>0.23832808999999999</c:v>
                </c:pt>
                <c:pt idx="37">
                  <c:v>0.23830064000000001</c:v>
                </c:pt>
                <c:pt idx="38">
                  <c:v>0.23631484</c:v>
                </c:pt>
                <c:pt idx="39">
                  <c:v>0.23172372999999999</c:v>
                </c:pt>
                <c:pt idx="40">
                  <c:v>0.23445408000000001</c:v>
                </c:pt>
                <c:pt idx="41">
                  <c:v>0.24468741999999999</c:v>
                </c:pt>
                <c:pt idx="42">
                  <c:v>0.27975118999999998</c:v>
                </c:pt>
                <c:pt idx="43">
                  <c:v>0.28445728999999997</c:v>
                </c:pt>
                <c:pt idx="44">
                  <c:v>0.28526892999999998</c:v>
                </c:pt>
                <c:pt idx="45">
                  <c:v>0.29020138000000001</c:v>
                </c:pt>
                <c:pt idx="46">
                  <c:v>0.28304995999999999</c:v>
                </c:pt>
                <c:pt idx="47">
                  <c:v>0.27615330999999999</c:v>
                </c:pt>
                <c:pt idx="48">
                  <c:v>0.26428293000000003</c:v>
                </c:pt>
                <c:pt idx="49">
                  <c:v>0.25496677000000001</c:v>
                </c:pt>
                <c:pt idx="50">
                  <c:v>0.25040979000000002</c:v>
                </c:pt>
                <c:pt idx="51">
                  <c:v>0.23584205999999999</c:v>
                </c:pt>
                <c:pt idx="52">
                  <c:v>0.21968572</c:v>
                </c:pt>
                <c:pt idx="53">
                  <c:v>0.24424714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2C-4435-8E25-91B3C25DD5A3}"/>
            </c:ext>
          </c:extLst>
        </c:ser>
        <c:ser>
          <c:idx val="1"/>
          <c:order val="1"/>
          <c:tx>
            <c:v>SPMPoverty Rate with Taxes and Transfers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'Poverty Rate'!$A$3:$A$56</c:f>
              <c:numCache>
                <c:formatCode>General</c:formatCode>
                <c:ptCount val="5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  <c:pt idx="50">
                  <c:v>2017</c:v>
                </c:pt>
                <c:pt idx="51">
                  <c:v>2018</c:v>
                </c:pt>
                <c:pt idx="52">
                  <c:v>2019</c:v>
                </c:pt>
                <c:pt idx="53">
                  <c:v>2020</c:v>
                </c:pt>
              </c:numCache>
            </c:numRef>
          </c:cat>
          <c:val>
            <c:numRef>
              <c:f>'Poverty Rate'!$C$3:$C$56</c:f>
              <c:numCache>
                <c:formatCode>0.0%</c:formatCode>
                <c:ptCount val="54"/>
                <c:pt idx="0">
                  <c:v>0.24980279</c:v>
                </c:pt>
                <c:pt idx="1">
                  <c:v>0.23205913</c:v>
                </c:pt>
                <c:pt idx="2">
                  <c:v>0.21793019</c:v>
                </c:pt>
                <c:pt idx="3">
                  <c:v>0.21623506000000001</c:v>
                </c:pt>
                <c:pt idx="4">
                  <c:v>0.21510856</c:v>
                </c:pt>
                <c:pt idx="5">
                  <c:v>0.19915083</c:v>
                </c:pt>
                <c:pt idx="6">
                  <c:v>0.18611569</c:v>
                </c:pt>
                <c:pt idx="7">
                  <c:v>0.19648345</c:v>
                </c:pt>
                <c:pt idx="8">
                  <c:v>0.18914428</c:v>
                </c:pt>
                <c:pt idx="9">
                  <c:v>0.18238861000000001</c:v>
                </c:pt>
                <c:pt idx="10">
                  <c:v>0.18210817000000001</c:v>
                </c:pt>
                <c:pt idx="11">
                  <c:v>0.17443317999999999</c:v>
                </c:pt>
                <c:pt idx="12">
                  <c:v>0.17240933999999999</c:v>
                </c:pt>
                <c:pt idx="13">
                  <c:v>0.18706674000000001</c:v>
                </c:pt>
                <c:pt idx="14">
                  <c:v>0.19927122999999999</c:v>
                </c:pt>
                <c:pt idx="15">
                  <c:v>0.20979916000000001</c:v>
                </c:pt>
                <c:pt idx="16">
                  <c:v>0.21373586999999999</c:v>
                </c:pt>
                <c:pt idx="17">
                  <c:v>0.20423858</c:v>
                </c:pt>
                <c:pt idx="18">
                  <c:v>0.20118375999999999</c:v>
                </c:pt>
                <c:pt idx="19">
                  <c:v>0.19428163000000001</c:v>
                </c:pt>
                <c:pt idx="20">
                  <c:v>0.18240147000000001</c:v>
                </c:pt>
                <c:pt idx="21">
                  <c:v>0.18171938000000001</c:v>
                </c:pt>
                <c:pt idx="22">
                  <c:v>0.17826260999999999</c:v>
                </c:pt>
                <c:pt idx="23">
                  <c:v>0.18352387000000001</c:v>
                </c:pt>
                <c:pt idx="24">
                  <c:v>0.18747986</c:v>
                </c:pt>
                <c:pt idx="25">
                  <c:v>0.19077532999999999</c:v>
                </c:pt>
                <c:pt idx="26">
                  <c:v>0.20163696</c:v>
                </c:pt>
                <c:pt idx="27">
                  <c:v>0.18705921</c:v>
                </c:pt>
                <c:pt idx="28">
                  <c:v>0.17219429</c:v>
                </c:pt>
                <c:pt idx="29">
                  <c:v>0.17059619000000001</c:v>
                </c:pt>
                <c:pt idx="30">
                  <c:v>0.16397406</c:v>
                </c:pt>
                <c:pt idx="31">
                  <c:v>0.15304672999999999</c:v>
                </c:pt>
                <c:pt idx="32">
                  <c:v>0.14584072000000001</c:v>
                </c:pt>
                <c:pt idx="33">
                  <c:v>0.14130571</c:v>
                </c:pt>
                <c:pt idx="34">
                  <c:v>0.14568798999999999</c:v>
                </c:pt>
                <c:pt idx="35">
                  <c:v>0.14623827</c:v>
                </c:pt>
                <c:pt idx="36">
                  <c:v>0.14804117999999999</c:v>
                </c:pt>
                <c:pt idx="37">
                  <c:v>0.14581147</c:v>
                </c:pt>
                <c:pt idx="38">
                  <c:v>0.14551716000000001</c:v>
                </c:pt>
                <c:pt idx="39">
                  <c:v>0.14554202999999999</c:v>
                </c:pt>
                <c:pt idx="40">
                  <c:v>0.14752117000000001</c:v>
                </c:pt>
                <c:pt idx="41">
                  <c:v>0.14646597</c:v>
                </c:pt>
                <c:pt idx="42">
                  <c:v>0.14647226999999999</c:v>
                </c:pt>
                <c:pt idx="43">
                  <c:v>0.15300100999999999</c:v>
                </c:pt>
                <c:pt idx="44">
                  <c:v>0.154113</c:v>
                </c:pt>
                <c:pt idx="45">
                  <c:v>0.15990948999999999</c:v>
                </c:pt>
                <c:pt idx="46">
                  <c:v>0.16055311</c:v>
                </c:pt>
                <c:pt idx="47">
                  <c:v>0.15935545000000001</c:v>
                </c:pt>
                <c:pt idx="48">
                  <c:v>0.14723512999999999</c:v>
                </c:pt>
                <c:pt idx="49">
                  <c:v>0.14202268000000001</c:v>
                </c:pt>
                <c:pt idx="50">
                  <c:v>0.13872350999999999</c:v>
                </c:pt>
                <c:pt idx="51">
                  <c:v>0.12196268</c:v>
                </c:pt>
                <c:pt idx="52">
                  <c:v>0.10935771</c:v>
                </c:pt>
                <c:pt idx="53">
                  <c:v>8.2932199999999998E-2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2C-4435-8E25-91B3C25DD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414463"/>
        <c:axId val="234419919"/>
      </c:lineChart>
      <c:catAx>
        <c:axId val="66414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419919"/>
        <c:crosses val="autoZero"/>
        <c:auto val="1"/>
        <c:lblAlgn val="ctr"/>
        <c:lblOffset val="100"/>
        <c:noMultiLvlLbl val="0"/>
      </c:catAx>
      <c:valAx>
        <c:axId val="234419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14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Material Inequality was higher in the 1920s, but fell in the post WWII era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0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onder.cdc.gov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gabriel-zucman.eu/usdin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23/10/23/upshot/sat-inequality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hyperlink" Target="http://www.nber.org/papers/w3101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3/08/02/opinion/trump-meritocracy-educated.html" TargetMode="External"/><Relationship Id="rId2" Type="http://schemas.openxmlformats.org/officeDocument/2006/relationships/hyperlink" Target="https://www.vox.com/policy-and-politics/2019/10/24/20919030/meritocracy-book-daniel-markovits-inequality-ri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emamag.com/the-dark-side-of-meritocracy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Geoffrey Woglom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Amherst College (emeritus)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January 24,2024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1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3977-10BE-952C-3E3B-A0C7BC08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21" y="-1829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 and Deaton’s Astounding Findings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1F86BF-6F15-4A9A-5E17-CF8828E78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87" y="1429217"/>
            <a:ext cx="5395699" cy="3474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3E938-5673-27CD-0CE7-DF8C8A25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E4D487-8466-EAB2-9EAA-28ED83BCD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160" y="1173834"/>
            <a:ext cx="6483840" cy="4297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3E9E91-9ED2-355D-C1EF-30B84F387277}"/>
              </a:ext>
            </a:extLst>
          </p:cNvPr>
          <p:cNvSpPr txBox="1"/>
          <p:nvPr/>
        </p:nvSpPr>
        <p:spPr>
          <a:xfrm>
            <a:off x="947627" y="5091188"/>
            <a:ext cx="6095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Opioids were involved in more than 80,000 overdose deaths in 2021, which was 10 times the number of opioid overdose deaths in 1999.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4"/>
              </a:rPr>
              <a:t>http://wonder.cdc.gov/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15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082F-DD94-AB4E-FDAA-006B2C7A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 of Snapshot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F8EE6-0DE6-2CDF-DB09-D7BDD186B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1% earns over 50% of total income and 70% of total wealth</a:t>
            </a:r>
          </a:p>
          <a:p>
            <a:r>
              <a:rPr lang="en-US" dirty="0"/>
              <a:t>US is one of the more unequal countries in the industrialized world.</a:t>
            </a:r>
          </a:p>
          <a:p>
            <a:r>
              <a:rPr lang="en-US" dirty="0"/>
              <a:t>Earning a BA is important for</a:t>
            </a:r>
          </a:p>
          <a:p>
            <a:pPr lvl="1"/>
            <a:r>
              <a:rPr lang="en-US" dirty="0"/>
              <a:t>Earnings.</a:t>
            </a:r>
          </a:p>
          <a:p>
            <a:pPr lvl="1"/>
            <a:r>
              <a:rPr lang="en-US" dirty="0"/>
              <a:t>Life Satisfaction.</a:t>
            </a:r>
          </a:p>
          <a:p>
            <a:pPr lvl="1"/>
            <a:r>
              <a:rPr lang="en-US" dirty="0"/>
              <a:t>Life Expectancy.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FD3FF-A6E6-15BB-E6A4-E70B2F2E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2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7B2C-2BB7-D8D7-9B91-DA9CF4FB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Did We Get Here:  The Long 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E634F-6EF1-0766-2474-27594B18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E7E2F19-85FF-1CFC-2954-7C8DBAED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248" y="1605726"/>
            <a:ext cx="5904583" cy="4572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F440FF-803D-7B71-476F-A3CF6ACF3DB9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B57496-99ED-363E-75E8-4A080611F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831" y="1553227"/>
            <a:ext cx="61631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“Great Divergence:”  1979-2019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late 1970s, income gaps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growth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9C21-19C5-9F9F-BF28-72E2FB72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Inc</a:t>
            </a:r>
            <a:r>
              <a:rPr lang="en-US" dirty="0"/>
              <a:t>reasing Inequality is Not Just US Phenomenon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12C886-1CD4-A6B0-F711-B4B9FEA7C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214" y="1191348"/>
            <a:ext cx="6259561" cy="51206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CE621-13D8-3437-3A20-7A0ACBB3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9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02090-C8D0-8AE4-DF77-D9D32113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</a:t>
            </a:r>
            <a:r>
              <a:rPr lang="en-US" dirty="0"/>
              <a:t>t Global Inequality is Falling!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22A768-DDAE-EE89-3073-1E13D1235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521" y="1602226"/>
            <a:ext cx="439452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E1214-9DDE-0D50-6B40-3E194C4E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7586D-BD34-884B-AD10-BD7DA68DE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894" y="2454336"/>
            <a:ext cx="5204585" cy="32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91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6BCE-2026-A325-6D86-2D2376A9D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650"/>
            <a:ext cx="10515600" cy="873054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“In</a:t>
            </a:r>
            <a:r>
              <a:rPr lang="en-US" dirty="0"/>
              <a:t>equality Doesn’t Matter;  Poverty Does” (?)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4637B-1663-72CA-6E0D-655D64CB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2203BB-B0E5-592E-98FB-9E0F99C63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122695"/>
              </p:ext>
            </p:extLst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93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F078-A54F-0FDF-2DA6-90DF81CC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“In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US" dirty="0"/>
              <a:t>quality Doesn’t Matter with Intergenerational Mobility (Horatio Alger)” (?)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832B5-4EC6-FE9D-740E-15F3306C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CD1172-55DE-9C09-D3D0-902060DCD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33" y="1883325"/>
            <a:ext cx="5506218" cy="349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57A96F-C4BB-24FB-1ABB-DAEB1A6F8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661" y="2100714"/>
            <a:ext cx="4760135" cy="356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0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FBD54-E440-40F7-C51F-891B6D75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Doesn’t Matter because Children </a:t>
            </a:r>
            <a:br>
              <a:rPr lang="en-US" dirty="0"/>
            </a:br>
            <a:r>
              <a:rPr lang="en-US" dirty="0"/>
              <a:t>Are Better Off Than Their Parents (?)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1C6F3-47D8-A2CC-93AD-2C8EE810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A1AA3B-DC0A-494B-4075-D95CF7252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54" y="1841106"/>
            <a:ext cx="6395883" cy="438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7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pPr lvl="1"/>
            <a:r>
              <a:rPr lang="en-US" dirty="0"/>
              <a:t>Geoffrey Woglom, Amherst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own views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1"/>
            <a:r>
              <a:rPr lang="en-US" dirty="0"/>
              <a:t>Medicare &amp; SSA rules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94E9-7CBA-D62C-8462-F787C96D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2C0788-7819-BB20-3F26-A47691EA3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926" y="1325563"/>
            <a:ext cx="6822292" cy="53949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4BC46-513E-E00A-DE2D-19BC4D7A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311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Technological change may result in “winner take all” outcomes.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lvl="1"/>
            <a:r>
              <a:rPr lang="en-US" dirty="0"/>
              <a:t>But of course the relative winners can change rapidly.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 and college degrees.</a:t>
            </a:r>
          </a:p>
          <a:p>
            <a:pPr lvl="1"/>
            <a:r>
              <a:rPr lang="en-US" dirty="0"/>
              <a:t>Owners over workers.</a:t>
            </a:r>
          </a:p>
          <a:p>
            <a:r>
              <a:rPr lang="en-US" dirty="0"/>
              <a:t>What will AI do to this story?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low-skilled workers and hence their wages.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workers.</a:t>
            </a:r>
          </a:p>
          <a:p>
            <a:pPr lvl="1"/>
            <a:r>
              <a:rPr lang="en-US" dirty="0"/>
              <a:t>But Globalization lifted 300 million Chinese out of poverty.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6CBC-115F-3688-22B5-1EFE511E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 of Globalization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3D75C-4996-6D59-3688-E1158A88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2050" name="Picture 2" descr="Trade grew to a third of the US economy and over half of the world's economy">
            <a:extLst>
              <a:ext uri="{FF2B5EF4-FFF2-40B4-BE49-F238E27FC236}">
                <a16:creationId xmlns:a16="http://schemas.microsoft.com/office/drawing/2014/main" id="{C1CCA294-3219-6CBB-D04D-2B7747F0A9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07" y="1325563"/>
            <a:ext cx="7468397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38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2022: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33.1%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6.0%</a:t>
            </a:r>
          </a:p>
        </p:txBody>
      </p:sp>
    </p:spTree>
    <p:extLst>
      <p:ext uri="{BB962C8B-B14F-4D97-AF65-F5344CB8AC3E}">
        <p14:creationId xmlns:p14="http://schemas.microsoft.com/office/powerpoint/2010/main" val="754025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39"/>
            <a:ext cx="9467088" cy="4158507"/>
          </a:xfrm>
        </p:spPr>
        <p:txBody>
          <a:bodyPr/>
          <a:lstStyle/>
          <a:p>
            <a:r>
              <a:rPr lang="en-US" sz="2400" dirty="0"/>
              <a:t>Economic Reason:  too much inequality slows economic growth.</a:t>
            </a:r>
          </a:p>
          <a:p>
            <a:r>
              <a:rPr lang="en-US" sz="2400" dirty="0"/>
              <a:t>Ethical Reasons:  concern for our neighbors.</a:t>
            </a:r>
          </a:p>
          <a:p>
            <a:r>
              <a:rPr lang="en-US" sz="2400" dirty="0"/>
              <a:t>Political Reasons:  political polarization leads to government paralysis and an inability to take needed action.</a:t>
            </a:r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Has Income Inequality Changed?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D0BC53-7BD6-4DB4-B92E-D2F16C9EF9A9}"/>
              </a:ext>
            </a:extLst>
          </p:cNvPr>
          <p:cNvSpPr/>
          <p:nvPr/>
        </p:nvSpPr>
        <p:spPr>
          <a:xfrm>
            <a:off x="1509799" y="896261"/>
            <a:ext cx="1517073" cy="53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9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25E8-FBD5-6CD1-68BE-D31DBAFD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erage Income Growth by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8B224-706D-2F35-7FE1-061C99D4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C2F8178-1B37-17CD-809B-94E727538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038164"/>
              </p:ext>
            </p:extLst>
          </p:nvPr>
        </p:nvGraphicFramePr>
        <p:xfrm>
          <a:off x="392715" y="2210351"/>
          <a:ext cx="10961085" cy="2194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3">
                  <a:extLst>
                    <a:ext uri="{9D8B030D-6E8A-4147-A177-3AD203B41FA5}">
                      <a16:colId xmlns:a16="http://schemas.microsoft.com/office/drawing/2014/main" val="84722990"/>
                    </a:ext>
                  </a:extLst>
                </a:gridCol>
                <a:gridCol w="1641237">
                  <a:extLst>
                    <a:ext uri="{9D8B030D-6E8A-4147-A177-3AD203B41FA5}">
                      <a16:colId xmlns:a16="http://schemas.microsoft.com/office/drawing/2014/main" val="2362544182"/>
                    </a:ext>
                  </a:extLst>
                </a:gridCol>
                <a:gridCol w="2192215">
                  <a:extLst>
                    <a:ext uri="{9D8B030D-6E8A-4147-A177-3AD203B41FA5}">
                      <a16:colId xmlns:a16="http://schemas.microsoft.com/office/drawing/2014/main" val="3355582043"/>
                    </a:ext>
                  </a:extLst>
                </a:gridCol>
                <a:gridCol w="2192215">
                  <a:extLst>
                    <a:ext uri="{9D8B030D-6E8A-4147-A177-3AD203B41FA5}">
                      <a16:colId xmlns:a16="http://schemas.microsoft.com/office/drawing/2014/main" val="3443271379"/>
                    </a:ext>
                  </a:extLst>
                </a:gridCol>
                <a:gridCol w="2192215">
                  <a:extLst>
                    <a:ext uri="{9D8B030D-6E8A-4147-A177-3AD203B41FA5}">
                      <a16:colId xmlns:a16="http://schemas.microsoft.com/office/drawing/2014/main" val="4243863636"/>
                    </a:ext>
                  </a:extLst>
                </a:gridCol>
              </a:tblGrid>
              <a:tr h="891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</a:rPr>
                        <a:t>Generation</a:t>
                      </a:r>
                      <a:endParaRPr lang="en-US" sz="2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Bottom 50%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Middle 40%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Top 10%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Top 1%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extLst>
                  <a:ext uri="{0D108BD9-81ED-4DB2-BD59-A6C34878D82A}">
                    <a16:rowId xmlns:a16="http://schemas.microsoft.com/office/drawing/2014/main" val="3345235433"/>
                  </a:ext>
                </a:extLst>
              </a:tr>
              <a:tr h="434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Greatest (46-70)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2.85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</a:rPr>
                        <a:t>2.57</a:t>
                      </a:r>
                      <a:endParaRPr lang="en-US" sz="2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2.03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1.27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extLst>
                  <a:ext uri="{0D108BD9-81ED-4DB2-BD59-A6C34878D82A}">
                    <a16:rowId xmlns:a16="http://schemas.microsoft.com/office/drawing/2014/main" val="3684485301"/>
                  </a:ext>
                </a:extLst>
              </a:tr>
              <a:tr h="434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Boomer (70-94)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0.15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1.20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1.86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2.28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extLst>
                  <a:ext uri="{0D108BD9-81ED-4DB2-BD59-A6C34878D82A}">
                    <a16:rowId xmlns:a16="http://schemas.microsoft.com/office/drawing/2014/main" val="666224190"/>
                  </a:ext>
                </a:extLst>
              </a:tr>
              <a:tr h="434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</a:rPr>
                        <a:t>Gen X (94-15)</a:t>
                      </a:r>
                      <a:endParaRPr lang="en-US" sz="2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0.61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0.93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1.94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</a:rPr>
                        <a:t>2.56</a:t>
                      </a:r>
                      <a:endParaRPr lang="en-US" sz="2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extLst>
                  <a:ext uri="{0D108BD9-81ED-4DB2-BD59-A6C34878D82A}">
                    <a16:rowId xmlns:a16="http://schemas.microsoft.com/office/drawing/2014/main" val="42452128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4309A18-A8C6-9985-3C34-DF012851A561}"/>
              </a:ext>
            </a:extLst>
          </p:cNvPr>
          <p:cNvSpPr txBox="1"/>
          <p:nvPr/>
        </p:nvSpPr>
        <p:spPr>
          <a:xfrm>
            <a:off x="392715" y="4631966"/>
            <a:ext cx="1177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Distributional National Accounts: Methods and Estimates for the United States (with T. Piketty and E.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Saez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Accessed from: 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hlinkClick r:id="rId2"/>
              </a:rPr>
              <a:t>https://gabriel-zucman.eu/usdina/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 and my calculations.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16C3B-3020-E23F-0AD0-E0AD8674DC5D}"/>
              </a:ext>
            </a:extLst>
          </p:cNvPr>
          <p:cNvSpPr txBox="1"/>
          <p:nvPr/>
        </p:nvSpPr>
        <p:spPr>
          <a:xfrm>
            <a:off x="896353" y="5396163"/>
            <a:ext cx="928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Something changed in the nature of our economy and society somewhere at about the same time as the rise in inequality.</a:t>
            </a:r>
          </a:p>
        </p:txBody>
      </p:sp>
    </p:spTree>
    <p:extLst>
      <p:ext uri="{BB962C8B-B14F-4D97-AF65-F5344CB8AC3E}">
        <p14:creationId xmlns:p14="http://schemas.microsoft.com/office/powerpoint/2010/main" val="30809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Definitions.</a:t>
            </a:r>
          </a:p>
          <a:p>
            <a:pPr>
              <a:lnSpc>
                <a:spcPct val="100000"/>
              </a:lnSpc>
            </a:pPr>
            <a:r>
              <a:rPr lang="en-US" dirty="0"/>
              <a:t>Snapshots of US Inequality.</a:t>
            </a:r>
          </a:p>
          <a:p>
            <a:pPr>
              <a:lnSpc>
                <a:spcPct val="100000"/>
              </a:lnSpc>
            </a:pPr>
            <a:r>
              <a:rPr lang="en-US" dirty="0"/>
              <a:t>Inequality over time.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The New Inequality?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it.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3323-2AAC-729B-80FF-D83674BC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Inequality due to Meritocracy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C348B-9D9B-A962-CA6E-66D7960B5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Greatest Generation and Meritocracy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GI Bill.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High-paying, unionized manufacturing jobs.</a:t>
            </a:r>
          </a:p>
          <a:p>
            <a:r>
              <a:rPr lang="en-US" dirty="0"/>
              <a:t>Boomers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1960s:  SATs become more important and legacy status less for college.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Economy is more competitive which tended to lessen prejudices against Catholics and Jews.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rise of suburbs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dirty="0"/>
              <a:t>Less socioeconomic and racial diversity.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dirty="0"/>
              <a:t>Investments in high quality public schools.</a:t>
            </a:r>
          </a:p>
          <a:p>
            <a:r>
              <a:rPr lang="en-US" dirty="0"/>
              <a:t>Gen 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Affluent, college educated boomers invest heavily in children’s education.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Globalization and the related decline in unionization eliminates high-paying blue collar jobs.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779F-1A36-7A34-65CE-605FDAF3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2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89FD-806B-71D2-81E3-8AFBC102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Growing Importance of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70062-90CE-CC2D-81A9-AED97545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BCD8BE-9791-BDE3-FBBD-DF6CAE399B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2" y="1708261"/>
            <a:ext cx="5627831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F55023-D54E-A233-079E-1E6A3A604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4798"/>
            <a:ext cx="5965695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7CCC3F-7732-51B9-6986-625E09511FBE}"/>
              </a:ext>
            </a:extLst>
          </p:cNvPr>
          <p:cNvSpPr txBox="1"/>
          <p:nvPr/>
        </p:nvSpPr>
        <p:spPr>
          <a:xfrm>
            <a:off x="6412012" y="6059598"/>
            <a:ext cx="572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David Deming, “Why Do Wages Grow Faster for Educated Workers,” NBER Working Paper 31373, 6/23</a:t>
            </a:r>
          </a:p>
        </p:txBody>
      </p:sp>
    </p:spTree>
    <p:extLst>
      <p:ext uri="{BB962C8B-B14F-4D97-AF65-F5344CB8AC3E}">
        <p14:creationId xmlns:p14="http://schemas.microsoft.com/office/powerpoint/2010/main" val="18638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1E25-EE2B-659D-1DBB-968208F0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it </a:t>
            </a:r>
            <a:r>
              <a:rPr lang="en-US" dirty="0"/>
              <a:t>Still a “Meritocracy?”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F6B14-198B-13B2-2FA1-046A5E7F4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question is whether there is equal opportunity for a college education.</a:t>
            </a:r>
          </a:p>
          <a:p>
            <a:r>
              <a:rPr lang="en-US" dirty="0"/>
              <a:t>Without equal access, the meritocracy based on educational attainment becomes an aristocracy.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00608-B9B2-CD92-0D1D-C279BFBD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3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7E03-F531-5964-CCB1-342F7BE5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9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</a:t>
            </a:r>
            <a:r>
              <a:rPr lang="en-US" dirty="0"/>
              <a:t> Emphasize Educational Access Issue</a:t>
            </a:r>
          </a:p>
        </p:txBody>
      </p:sp>
      <p:pic>
        <p:nvPicPr>
          <p:cNvPr id="6" name="Content Placeholder 5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954E9A70-592F-BFE0-05A7-1E0A9DEAD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057" y="1211740"/>
            <a:ext cx="5236453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822D7-38BB-9FCC-220F-5BAFFF56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2E380-DE2B-FF3D-E9C9-E0CA77E7FE4B}"/>
              </a:ext>
            </a:extLst>
          </p:cNvPr>
          <p:cNvSpPr txBox="1"/>
          <p:nvPr/>
        </p:nvSpPr>
        <p:spPr>
          <a:xfrm>
            <a:off x="6166492" y="1301500"/>
            <a:ext cx="578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these numbers reflect?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E6B21-FE27-B9C2-745E-CDED72580659}"/>
              </a:ext>
            </a:extLst>
          </p:cNvPr>
          <p:cNvSpPr txBox="1"/>
          <p:nvPr/>
        </p:nvSpPr>
        <p:spPr>
          <a:xfrm>
            <a:off x="3206417" y="6125500"/>
            <a:ext cx="441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https://www.nytimes.com/interactive/2023/10/23/upshot/sat-inequality.html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F048D2-F3B5-E4ED-5CE2-818BAF66DD8F}"/>
              </a:ext>
            </a:extLst>
          </p:cNvPr>
          <p:cNvSpPr txBox="1"/>
          <p:nvPr/>
        </p:nvSpPr>
        <p:spPr>
          <a:xfrm>
            <a:off x="6226341" y="3159502"/>
            <a:ext cx="5789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 worse(er?)…</a:t>
            </a:r>
          </a:p>
          <a:p>
            <a:r>
              <a:rPr lang="en-US" sz="2400" dirty="0"/>
              <a:t>Elite schools twice as likely to admit student from a high income family as a low to middle income family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B8CDB-CACD-6A63-38BF-00296F583156}"/>
              </a:ext>
            </a:extLst>
          </p:cNvPr>
          <p:cNvSpPr txBox="1"/>
          <p:nvPr/>
        </p:nvSpPr>
        <p:spPr>
          <a:xfrm>
            <a:off x="6377946" y="4857731"/>
            <a:ext cx="5789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Higher admission rates for the high income is due to: 1)  “Legacies;  2)  higher “non-academic” rankings;  3) Athletic recruitment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2C89D8-9A87-2847-547B-75C0B9AA5FE5}"/>
              </a:ext>
            </a:extLst>
          </p:cNvPr>
          <p:cNvSpPr txBox="1"/>
          <p:nvPr/>
        </p:nvSpPr>
        <p:spPr>
          <a:xfrm>
            <a:off x="6226342" y="2018606"/>
            <a:ext cx="5789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gets worse.  With “All Students” instead of “test takers” in the bottom 20% scoring above 1300 falls to 0.6% </a:t>
            </a:r>
          </a:p>
        </p:txBody>
      </p:sp>
    </p:spTree>
    <p:extLst>
      <p:ext uri="{BB962C8B-B14F-4D97-AF65-F5344CB8AC3E}">
        <p14:creationId xmlns:p14="http://schemas.microsoft.com/office/powerpoint/2010/main" val="412111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1F59-060F-CCC5-E126-7C6DAA1B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 Imperfect Meritocracy</a:t>
            </a:r>
            <a:r>
              <a:rPr lang="en-US" dirty="0"/>
              <a:t> Hurts Rich and Poor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E343F-50FC-20EE-ACA1-2B9521F2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are hurt because there is less equality of opportunity</a:t>
            </a:r>
          </a:p>
          <a:p>
            <a:r>
              <a:rPr lang="en-US" dirty="0"/>
              <a:t>Poor are hurt because in a meritocracy your lack of success is due your failings.</a:t>
            </a:r>
          </a:p>
          <a:p>
            <a:r>
              <a:rPr lang="en-US" dirty="0"/>
              <a:t>Rich are hurt because they have to work harder to confirm their status.</a:t>
            </a:r>
          </a:p>
          <a:p>
            <a:r>
              <a:rPr lang="en-US" dirty="0"/>
              <a:t>Rich are hurt because they make their children compete at an earlier age (Tiger Moms, SAT prep courses).</a:t>
            </a:r>
          </a:p>
          <a:p>
            <a:r>
              <a:rPr lang="en-US" dirty="0"/>
              <a:t>We are all hurt because of the growing segregation between the rich and poor and increasing polarization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28170-4F34-77B3-2331-39AB48BB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3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8" y="1570556"/>
            <a:ext cx="9142409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Government policies to reduce material inequality: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Greater Progressivity of Tax/Transfer System.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Fix Social Security and Medicare Funding, but </a:t>
            </a:r>
            <a:r>
              <a:rPr lang="en-US" b="1" i="1" dirty="0"/>
              <a:t>NOT</a:t>
            </a:r>
            <a:r>
              <a:rPr lang="en-US" dirty="0"/>
              <a:t> by raising age of eligibility.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Encourage re-unionization of industry. (?)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Put limits on low-skilled immigration. (?)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Raise </a:t>
            </a:r>
            <a:r>
              <a:rPr lang="en-US"/>
              <a:t>Minimum Wage (?)</a:t>
            </a:r>
            <a:endParaRPr lang="en-US" dirty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Industrial policies to provide meaningful work for non-BAs. (?)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4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9E2A-0BF8-C216-D67B-3A34DC0C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the “New Inequality”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B1FFD-0D32-81FD-2170-64DF6273F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Research shows that high-quality birth-to-five programs for disadvantaged children can deliver a 13% return on the investment. (James Heckman)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Somehow improve public schools.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Encourage students from low-income families to apply to quality colleges (Carolyn Hoxby)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Encourage colleges to practice affirmative action based on socioeconomic status (William Bowen).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Reinstitute National Service to lessen socioeconomic and racial segregation. (?)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38C2F-EB43-D51B-308B-C18555EE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EF19-8C70-2A88-C1D1-960CCFB9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75" y="26264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Encouraging Recent Trend:  Full Employment Helps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F6D5B7-5FF9-DA01-0575-BB4D8DE81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073753"/>
            <a:ext cx="5672278" cy="371756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DD550-0CC5-E9B3-2950-B2694C98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58E98A-1F60-E6C6-BD8B-D3AD99418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85" y="2073752"/>
            <a:ext cx="5744231" cy="37175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F2DF74-627D-4EAF-506E-BDACB0773DD6}"/>
              </a:ext>
            </a:extLst>
          </p:cNvPr>
          <p:cNvSpPr txBox="1"/>
          <p:nvPr/>
        </p:nvSpPr>
        <p:spPr>
          <a:xfrm>
            <a:off x="3822192" y="6153912"/>
            <a:ext cx="710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D. Autor, A. Dube and A. McGrew, “The Unexpected Compression:  Competition at Work in the Low wage Labor Market”, </a:t>
            </a:r>
            <a:r>
              <a:rPr lang="en-US" sz="1600" dirty="0">
                <a:hlinkClick r:id="rId4"/>
              </a:rPr>
              <a:t>www.nber.org/papers/w31010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FEA889-F3EA-1347-2A40-C8AB91F46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281" y="1435253"/>
            <a:ext cx="8325870" cy="457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90C3D7-3F61-9260-82E8-DBA57BC8BBBB}"/>
              </a:ext>
            </a:extLst>
          </p:cNvPr>
          <p:cNvSpPr txBox="1"/>
          <p:nvPr/>
        </p:nvSpPr>
        <p:spPr>
          <a:xfrm>
            <a:off x="10008526" y="2116551"/>
            <a:ext cx="1271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States</a:t>
            </a:r>
          </a:p>
        </p:txBody>
      </p:sp>
    </p:spTree>
    <p:extLst>
      <p:ext uri="{BB962C8B-B14F-4D97-AF65-F5344CB8AC3E}">
        <p14:creationId xmlns:p14="http://schemas.microsoft.com/office/powerpoint/2010/main" val="38935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0376-AF74-D51E-A344-0D6F4984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adings on the New </a:t>
            </a:r>
            <a:r>
              <a:rPr lang="en-US" dirty="0" err="1"/>
              <a:t>Ineqaulity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6A2EE-C46A-0779-6E6E-23E20C55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Roge Kama, “’The Meritocracy Trap’ Explained,”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https://www.vox.com/policy-and-politics/2019/10/24/20919030/meritocracy-book-daniel-markovits-inequality-rich</a:t>
            </a:r>
            <a:endParaRPr lang="en-US" sz="2400" u="sng" kern="100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 Brooks, “What if We’re the Bad Guys,” </a:t>
            </a:r>
            <a:r>
              <a:rPr lang="en-US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https://www.nytimes.com/2023/08/02/opinion/trump-meritocracy-educated.html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Mathew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Stewart, “The Birth of the New American Aristocracy, “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Atlantic,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June 2018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Michael Sandel, “The Dark Side of Meritocracy,”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https://www.noemamag.com/the-dark-side-of-meritocracy/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D57E1-1EF3-F86F-8696-A4336B11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25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nfo@NEEDEcon.org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www.NEEDEcon.org/testimonials.php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www.NEEDEcon.org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8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7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64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Material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457722"/>
            <a:ext cx="4855780" cy="261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 and measures ability to consume today.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worth), and measures the ability to consume now and in the future.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3311-5FD0-16DB-9586-E8839D8A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63" y="-5980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Material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68D1E-979B-E41C-4082-F1CD864B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FD696575-EB99-8AD4-73B0-ADF888F44D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713297"/>
              </p:ext>
            </p:extLst>
          </p:nvPr>
        </p:nvGraphicFramePr>
        <p:xfrm>
          <a:off x="-777240" y="1752599"/>
          <a:ext cx="6705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5">
            <a:extLst>
              <a:ext uri="{FF2B5EF4-FFF2-40B4-BE49-F238E27FC236}">
                <a16:creationId xmlns:a16="http://schemas.microsoft.com/office/drawing/2014/main" id="{6BC4BACD-3C23-FE5A-9B96-93D160520B76}"/>
              </a:ext>
            </a:extLst>
          </p:cNvPr>
          <p:cNvSpPr txBox="1"/>
          <p:nvPr/>
        </p:nvSpPr>
        <p:spPr>
          <a:xfrm>
            <a:off x="3859963" y="4829438"/>
            <a:ext cx="2403679" cy="74822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median:</a:t>
            </a:r>
            <a:r>
              <a:rPr lang="en-US" sz="1800" baseline="0" dirty="0"/>
              <a:t>  $70,260</a:t>
            </a:r>
            <a:br>
              <a:rPr lang="en-US" sz="1800" baseline="0" dirty="0"/>
            </a:br>
            <a:r>
              <a:rPr lang="en-US" sz="1800" baseline="0" dirty="0"/>
              <a:t>top 10% 52.3% of total</a:t>
            </a:r>
            <a:br>
              <a:rPr lang="en-US" sz="1800" baseline="0" dirty="0"/>
            </a:br>
            <a:endParaRPr lang="en-US" sz="18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00C214-0F99-0A22-B565-7C5ACB55C8F0}"/>
              </a:ext>
            </a:extLst>
          </p:cNvPr>
          <p:cNvGrpSpPr/>
          <p:nvPr/>
        </p:nvGrpSpPr>
        <p:grpSpPr>
          <a:xfrm>
            <a:off x="5928360" y="1752599"/>
            <a:ext cx="6024339" cy="3931920"/>
            <a:chOff x="5928360" y="1752599"/>
            <a:chExt cx="6024339" cy="3931920"/>
          </a:xfrm>
        </p:grpSpPr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E1F39FAE-F985-C375-F32B-97200CF6481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06787026"/>
                </p:ext>
              </p:extLst>
            </p:nvPr>
          </p:nvGraphicFramePr>
          <p:xfrm>
            <a:off x="5928360" y="1752599"/>
            <a:ext cx="5852160" cy="3931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406918-489D-96C8-3F81-359141544DCA}"/>
                </a:ext>
              </a:extLst>
            </p:cNvPr>
            <p:cNvSpPr txBox="1"/>
            <p:nvPr/>
          </p:nvSpPr>
          <p:spPr>
            <a:xfrm>
              <a:off x="8854440" y="5225533"/>
              <a:ext cx="30982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Top 10% comprise 73% of total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A50026E-40FD-F683-4FA4-A6774B61CAFF}"/>
              </a:ext>
            </a:extLst>
          </p:cNvPr>
          <p:cNvSpPr txBox="1"/>
          <p:nvPr/>
        </p:nvSpPr>
        <p:spPr>
          <a:xfrm>
            <a:off x="4541921" y="5961647"/>
            <a:ext cx="667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Federal Reserve Board “Survey of Consumer Finances”</a:t>
            </a:r>
          </a:p>
        </p:txBody>
      </p:sp>
    </p:spTree>
    <p:extLst>
      <p:ext uri="{BB962C8B-B14F-4D97-AF65-F5344CB8AC3E}">
        <p14:creationId xmlns:p14="http://schemas.microsoft.com/office/powerpoint/2010/main" val="15853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64986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42DF-C04A-3943-A572-464B6FF8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We Compare to the Rest of the World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927526-D724-9609-1FF8-06BB1792D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112" y="1263295"/>
            <a:ext cx="8244604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1F77F-5D2E-4BF1-4AD2-0A174411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E32BBF-E2EC-D132-8EB2-6A5A9FA5DF83}"/>
              </a:ext>
            </a:extLst>
          </p:cNvPr>
          <p:cNvSpPr txBox="1"/>
          <p:nvPr/>
        </p:nvSpPr>
        <p:spPr>
          <a:xfrm>
            <a:off x="5856051" y="6211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https://files.stlouisfed.org/files/htdocs/publications/page1-econ/2022/09/01/income-and-wealth-inequality_SE.pdf</a:t>
            </a:r>
          </a:p>
        </p:txBody>
      </p:sp>
    </p:spTree>
    <p:extLst>
      <p:ext uri="{BB962C8B-B14F-4D97-AF65-F5344CB8AC3E}">
        <p14:creationId xmlns:p14="http://schemas.microsoft.com/office/powerpoint/2010/main" val="7847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04A5-DE84-BA2F-C259-947D7BA8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usehold Wealth by Education, 2023, Q2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C4EE44-61CB-4E5E-970A-773262B41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067" y="1434977"/>
            <a:ext cx="9339493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39BE3-EC42-FD29-782D-D594FE12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311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27186</TotalTime>
  <Words>1881</Words>
  <Application>Microsoft Macintosh PowerPoint</Application>
  <PresentationFormat>Widescreen</PresentationFormat>
  <Paragraphs>270</Paragraphs>
  <Slides>39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Courier New</vt:lpstr>
      <vt:lpstr>Georgia</vt:lpstr>
      <vt:lpstr>Open Sans</vt:lpstr>
      <vt:lpstr>Times New Roman</vt:lpstr>
      <vt:lpstr>Custom Design</vt:lpstr>
      <vt:lpstr>Economic Inequality </vt:lpstr>
      <vt:lpstr>Credits and Disclaimer</vt:lpstr>
      <vt:lpstr>Outline</vt:lpstr>
      <vt:lpstr>Economic Inequality: Income</vt:lpstr>
      <vt:lpstr>Different Ways of Thinking About Material Inequality </vt:lpstr>
      <vt:lpstr>Measuring Material Inequality</vt:lpstr>
      <vt:lpstr>Wealth inequality in America</vt:lpstr>
      <vt:lpstr>How We Compare to the Rest of the World</vt:lpstr>
      <vt:lpstr>Household Wealth by Education, 2023, Q2</vt:lpstr>
      <vt:lpstr>Case and Deaton’s Astounding Findings</vt:lpstr>
      <vt:lpstr>Summary of Snapshot</vt:lpstr>
      <vt:lpstr>How Did We Get Here:  The Long View</vt:lpstr>
      <vt:lpstr>The “Great Divergence:”  1979-2019</vt:lpstr>
      <vt:lpstr>The Abrupt Increase in Inequality</vt:lpstr>
      <vt:lpstr>Increasing Inequality is Not Just US Phenomenon</vt:lpstr>
      <vt:lpstr>But Global Inequality is Falling!</vt:lpstr>
      <vt:lpstr>“Inequality Doesn’t Matter;  Poverty Does” (?)</vt:lpstr>
      <vt:lpstr>“Inequality Doesn’t Matter with Intergenerational Mobility (Horatio Alger)” (?)</vt:lpstr>
      <vt:lpstr>Inequality Doesn’t Matter because Children  Are Better Off Than Their Parents (?)</vt:lpstr>
      <vt:lpstr>Government Policy and Inequality</vt:lpstr>
      <vt:lpstr>Tax and Transfer Programs and Inequality</vt:lpstr>
      <vt:lpstr>Market Forces and Inequality</vt:lpstr>
      <vt:lpstr>Technological Change and Inequality</vt:lpstr>
      <vt:lpstr>Globalization</vt:lpstr>
      <vt:lpstr>History of Globalization</vt:lpstr>
      <vt:lpstr> Declining Unionization</vt:lpstr>
      <vt:lpstr>Why Does Inequality Matter?</vt:lpstr>
      <vt:lpstr>How Has Income Inequality Changed?</vt:lpstr>
      <vt:lpstr>Average Income Growth by Generation</vt:lpstr>
      <vt:lpstr>New Inequality due to Meritocracy</vt:lpstr>
      <vt:lpstr>The Growing Importance of Education</vt:lpstr>
      <vt:lpstr>Is it Still a “Meritocracy?”</vt:lpstr>
      <vt:lpstr>To Emphasize Educational Access Issue</vt:lpstr>
      <vt:lpstr>Our Imperfect Meritocracy Hurts Rich and Poor</vt:lpstr>
      <vt:lpstr>What to do About Inequality?</vt:lpstr>
      <vt:lpstr>What To Do about the “New Inequality”</vt:lpstr>
      <vt:lpstr>An Encouraging Recent Trend:  Full Employment Helps</vt:lpstr>
      <vt:lpstr>Readings on the New Ineqaulity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396</cp:revision>
  <cp:lastPrinted>2023-05-02T18:40:56Z</cp:lastPrinted>
  <dcterms:created xsi:type="dcterms:W3CDTF">2017-05-03T22:30:38Z</dcterms:created>
  <dcterms:modified xsi:type="dcterms:W3CDTF">2024-01-26T18:16:12Z</dcterms:modified>
</cp:coreProperties>
</file>