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8" r:id="rId3"/>
    <p:sldId id="434" r:id="rId4"/>
    <p:sldId id="435" r:id="rId5"/>
    <p:sldId id="436" r:id="rId6"/>
    <p:sldId id="3528" r:id="rId7"/>
    <p:sldId id="259" r:id="rId8"/>
    <p:sldId id="275" r:id="rId9"/>
    <p:sldId id="3532" r:id="rId10"/>
    <p:sldId id="1148" r:id="rId11"/>
    <p:sldId id="1233" r:id="rId12"/>
    <p:sldId id="1729" r:id="rId13"/>
    <p:sldId id="298" r:id="rId14"/>
    <p:sldId id="3535" r:id="rId15"/>
    <p:sldId id="3529" r:id="rId16"/>
    <p:sldId id="380" r:id="rId17"/>
    <p:sldId id="330" r:id="rId18"/>
    <p:sldId id="331" r:id="rId19"/>
    <p:sldId id="381" r:id="rId20"/>
    <p:sldId id="300" r:id="rId21"/>
    <p:sldId id="285" r:id="rId22"/>
    <p:sldId id="1152" r:id="rId23"/>
    <p:sldId id="3536" r:id="rId24"/>
    <p:sldId id="3530" r:id="rId25"/>
    <p:sldId id="332" r:id="rId26"/>
    <p:sldId id="1733" r:id="rId27"/>
    <p:sldId id="3534" r:id="rId28"/>
    <p:sldId id="333" r:id="rId29"/>
    <p:sldId id="3531" r:id="rId30"/>
    <p:sldId id="334" r:id="rId31"/>
    <p:sldId id="335" r:id="rId32"/>
    <p:sldId id="3543" r:id="rId33"/>
    <p:sldId id="311" r:id="rId34"/>
    <p:sldId id="389" r:id="rId35"/>
    <p:sldId id="102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D01"/>
    <a:srgbClr val="E2E004"/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2" autoAdjust="0"/>
    <p:restoredTop sz="93741"/>
  </p:normalViewPr>
  <p:slideViewPr>
    <p:cSldViewPr snapToGrid="0" snapToObjects="1">
      <p:cViewPr varScale="1">
        <p:scale>
          <a:sx n="103" d="100"/>
          <a:sy n="103" d="100"/>
        </p:scale>
        <p:origin x="208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2705-7D5B-034A-BC54-5461E7515DD2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13360-1CCD-8543-B779-30B346852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7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https://fivethirtyeight.com/features/many-americans-think-economic-inequality-is-a-problem-just-not-the-most-pressing-one/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2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your</a:t>
            </a:r>
            <a:r>
              <a:rPr lang="en-US" baseline="0" dirty="0"/>
              <a:t> own experience at FTC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4D649D-2BFF-4C29-BFA2-4D8DBD4600D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3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628AD18-6056-4C98-BAFB-897EB786571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6200000">
            <a:off x="-3081015" y="195085"/>
            <a:ext cx="1892739" cy="20177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CBO_AfterTax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cfac_v18.png" TargetMode="External"/><Relationship Id="rId7" Type="http://schemas.openxmlformats.org/officeDocument/2006/relationships/image" Target="file:////Users/Jon/NEED%20Dropbox/Presentations/Inequality/Charts/cfac_all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file:////Users/Jon/NEED%20Dropbox/Presentations/Inequality/Charts/cfac_actual.png" TargetMode="Externa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tardelean@sc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5542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4314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Kiwanis of San Jose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March,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Adina </a:t>
            </a:r>
            <a:r>
              <a:rPr lang="en-US" sz="1800" b="1" dirty="0" err="1">
                <a:solidFill>
                  <a:schemeClr val="bg1"/>
                </a:solidFill>
              </a:rPr>
              <a:t>Ardelean</a:t>
            </a:r>
            <a:r>
              <a:rPr lang="en-US" sz="1800" b="1" dirty="0">
                <a:solidFill>
                  <a:schemeClr val="bg1"/>
                </a:solidFill>
              </a:rPr>
              <a:t>, Ph.D.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</a:t>
            </a:r>
            <a:r>
              <a:rPr lang="en-US" dirty="0"/>
              <a:t>tional Income Inequality: Share of Top 10%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C0E623B-DFE7-184B-81B1-C9DF8CC5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57015" y="1331741"/>
            <a:ext cx="6277970" cy="4572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8118666" y="2902357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359265" y="3770420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/>
          <p:nvPr/>
        </p:nvCxnSpPr>
        <p:spPr>
          <a:xfrm>
            <a:off x="8450499" y="2348531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8725570" y="3216594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4340364" y="1953846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5006888" y="3046336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5006888" y="1762955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</p:spTree>
    <p:extLst>
      <p:ext uri="{BB962C8B-B14F-4D97-AF65-F5344CB8AC3E}">
        <p14:creationId xmlns:p14="http://schemas.microsoft.com/office/powerpoint/2010/main" val="19587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Pre-Tax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22" y="1559685"/>
            <a:ext cx="9028555" cy="467054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7E7534-C17A-714B-BC4E-C06DBD307713}"/>
              </a:ext>
            </a:extLst>
          </p:cNvPr>
          <p:cNvSpPr txBox="1"/>
          <p:nvPr/>
        </p:nvSpPr>
        <p:spPr>
          <a:xfrm>
            <a:off x="7627638" y="2335457"/>
            <a:ext cx="160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A21CD-D54C-6446-8E85-1704839BE9AE}"/>
              </a:ext>
            </a:extLst>
          </p:cNvPr>
          <p:cNvSpPr/>
          <p:nvPr/>
        </p:nvSpPr>
        <p:spPr>
          <a:xfrm>
            <a:off x="7784123" y="2704789"/>
            <a:ext cx="700658" cy="2452002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9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st of the Action Is at the Top: After-Tax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7329458" y="6476336"/>
            <a:ext cx="43091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CBO: Projected Changes in the Distribution of Household Income, 2016 to 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834F862-CE2F-A14E-9E30-6CDF7CBD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81722" y="1603225"/>
            <a:ext cx="9028555" cy="4583461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9B5AE9-A2A1-B444-9E95-362446B1D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722" y="1194560"/>
            <a:ext cx="6586385" cy="467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4330A0-8A1F-3643-829A-6A50965CD51C}"/>
              </a:ext>
            </a:extLst>
          </p:cNvPr>
          <p:cNvSpPr txBox="1"/>
          <p:nvPr/>
        </p:nvSpPr>
        <p:spPr>
          <a:xfrm>
            <a:off x="7627638" y="2229127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09768-1241-9A4B-8BFD-AFEC3B1152F2}"/>
              </a:ext>
            </a:extLst>
          </p:cNvPr>
          <p:cNvSpPr/>
          <p:nvPr/>
        </p:nvSpPr>
        <p:spPr>
          <a:xfrm>
            <a:off x="7842737" y="2516398"/>
            <a:ext cx="642043" cy="2558331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8250" y="1318143"/>
            <a:ext cx="4381500" cy="41783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312587"/>
            <a:ext cx="4075155" cy="418941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D4D2BC-CD53-D541-AA95-20B6ECA8FCAA}"/>
              </a:ext>
            </a:extLst>
          </p:cNvPr>
          <p:cNvSpPr txBox="1"/>
          <p:nvPr/>
        </p:nvSpPr>
        <p:spPr>
          <a:xfrm>
            <a:off x="3249827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2018, page 15, Figure 4.</a:t>
            </a:r>
          </a:p>
        </p:txBody>
      </p:sp>
    </p:spTree>
    <p:extLst>
      <p:ext uri="{BB962C8B-B14F-4D97-AF65-F5344CB8AC3E}">
        <p14:creationId xmlns:p14="http://schemas.microsoft.com/office/powerpoint/2010/main" val="1180777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cial Wealth </a:t>
            </a:r>
            <a:r>
              <a:rPr lang="en-US" dirty="0"/>
              <a:t>Inequality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33BFAA-059D-B044-B949-079E15363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440" y="1687327"/>
            <a:ext cx="7247416" cy="42474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8B8F39-B701-024D-BE3B-D748F2D23586}"/>
              </a:ext>
            </a:extLst>
          </p:cNvPr>
          <p:cNvSpPr txBox="1"/>
          <p:nvPr/>
        </p:nvSpPr>
        <p:spPr>
          <a:xfrm>
            <a:off x="6642652" y="6472240"/>
            <a:ext cx="5017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How to fix Economic Inequality?, Peterson Institute of International Economics, 2020</a:t>
            </a:r>
          </a:p>
        </p:txBody>
      </p:sp>
    </p:spTree>
    <p:extLst>
      <p:ext uri="{BB962C8B-B14F-4D97-AF65-F5344CB8AC3E}">
        <p14:creationId xmlns:p14="http://schemas.microsoft.com/office/powerpoint/2010/main" val="920055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310764" y="1325563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Definition </a:t>
            </a:r>
          </a:p>
          <a:p>
            <a:r>
              <a:rPr lang="en-US" dirty="0"/>
              <a:t>What happened?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matter?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problem?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2204010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Household composition</a:t>
            </a:r>
          </a:p>
          <a:p>
            <a:pPr lvl="1"/>
            <a:r>
              <a:rPr lang="en-US" dirty="0"/>
              <a:t>Immigration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Globalization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8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063" y="2012062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r>
              <a:rPr lang="en-US" b="0" dirty="0"/>
              <a:t>Immigration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Cheap technology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CB494F-0E35-3142-91F2-AE10ADA3E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1325563"/>
            <a:ext cx="64008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30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802F7-AF6D-594D-A643-B0CC9B886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So</a:t>
            </a:r>
            <a:r>
              <a:rPr lang="en-US" dirty="0"/>
              <a:t>urces of Inequality Through Late 1990s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ED347-E4F7-D344-8780-EAB3A681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E60A4-3B86-E042-8E57-9F1B5741D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643" y="873261"/>
            <a:ext cx="7394713" cy="535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6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38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2469" y="1008798"/>
            <a:ext cx="7221882" cy="540399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10297551" y="420624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2014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139693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E2E004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CF1D0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220002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Coronavirus crisis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6777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The New York Times, March, 2021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E048B1-360C-A649-A623-0F2302A58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89" y="1054710"/>
            <a:ext cx="8340346" cy="466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02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310764" y="1325563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Definition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happened?</a:t>
            </a:r>
          </a:p>
          <a:p>
            <a:r>
              <a:rPr lang="en-US" dirty="0"/>
              <a:t>Does it matter?</a:t>
            </a:r>
          </a:p>
          <a:p>
            <a:r>
              <a:rPr lang="en-US" dirty="0"/>
              <a:t>Is it a problem?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2263167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Slow growth</a:t>
            </a:r>
          </a:p>
          <a:p>
            <a:pPr lvl="1"/>
            <a:r>
              <a:rPr lang="en-US" sz="2000" dirty="0"/>
              <a:t>Reduce individual 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" t="25527" r="8947" b="18158"/>
          <a:stretch/>
        </p:blipFill>
        <p:spPr>
          <a:xfrm>
            <a:off x="4090737" y="4443664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Reduce investments in public goods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2922289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0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8E13-FAD2-DD40-857C-52D6ADA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Has Inequality Influenced Incomes?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2D384-1194-8245-A72D-582E7A07B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11" name="Content Placeholder 10" descr="Chart, bar chart&#10;&#10;Description automatically generated">
            <a:extLst>
              <a:ext uri="{FF2B5EF4-FFF2-40B4-BE49-F238E27FC236}">
                <a16:creationId xmlns:a16="http://schemas.microsoft.com/office/drawing/2014/main" id="{44A4B377-E7EF-F540-BDD3-65FBB3AB4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09800" y="1049892"/>
            <a:ext cx="7772400" cy="5180334"/>
          </a:xfrm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1BC84656-54AC-2449-89E7-B5229D9DC46B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2209801" y="1049892"/>
            <a:ext cx="7772398" cy="5180334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03231B12-D487-FA42-8D24-AEDC118DC825}"/>
              </a:ext>
            </a:extLst>
          </p:cNvPr>
          <p:cNvPicPr>
            <a:picLocks noChangeAspect="1"/>
          </p:cNvPicPr>
          <p:nvPr/>
        </p:nvPicPr>
        <p:blipFill>
          <a:blip r:embed="rId6" r:link="rId7"/>
          <a:srcRect/>
          <a:stretch>
            <a:fillRect/>
          </a:stretch>
        </p:blipFill>
        <p:spPr>
          <a:xfrm>
            <a:off x="2209799" y="1049892"/>
            <a:ext cx="7772398" cy="518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508E-C57E-C444-9869-A162FB81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 American Dream is fading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1D024-C054-7547-8AF5-15B2F3FD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5B1DC-AA92-A64F-AE9B-FCABE5854E49}"/>
              </a:ext>
            </a:extLst>
          </p:cNvPr>
          <p:cNvSpPr txBox="1"/>
          <p:nvPr/>
        </p:nvSpPr>
        <p:spPr>
          <a:xfrm>
            <a:off x="6642652" y="6472240"/>
            <a:ext cx="5017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How to fix Economic Inequality?, Peterson Institute of International Economics, 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B24CE8-CAED-4443-942C-1C344D252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50" y="1567577"/>
            <a:ext cx="8201662" cy="4585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C6E803D-8FFC-D74C-9A74-035954F8E8B5}"/>
              </a:ext>
            </a:extLst>
          </p:cNvPr>
          <p:cNvSpPr txBox="1"/>
          <p:nvPr/>
        </p:nvSpPr>
        <p:spPr>
          <a:xfrm>
            <a:off x="997527" y="1325563"/>
            <a:ext cx="91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 of US children earning more than their parents at age 30 by year of birth, 1940-1984</a:t>
            </a:r>
          </a:p>
        </p:txBody>
      </p:sp>
    </p:spTree>
    <p:extLst>
      <p:ext uri="{BB962C8B-B14F-4D97-AF65-F5344CB8AC3E}">
        <p14:creationId xmlns:p14="http://schemas.microsoft.com/office/powerpoint/2010/main" val="235607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3075" y="948460"/>
            <a:ext cx="6209464" cy="54643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45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310764" y="1325563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Definition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happened?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matter?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problem?</a:t>
            </a:r>
          </a:p>
          <a:p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10352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53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585+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44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22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Redistribution (Tax and Social Safety Net Policies)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 (Labor Policies)</a:t>
            </a:r>
          </a:p>
          <a:p>
            <a:pPr lvl="1"/>
            <a:r>
              <a:rPr lang="en-US" dirty="0"/>
              <a:t>Strengthen labor unions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Other policies that favor labor over business owners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(1/2)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10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 Regulation Policies </a:t>
            </a:r>
          </a:p>
          <a:p>
            <a:pPr lvl="1"/>
            <a:r>
              <a:rPr lang="en-US" dirty="0"/>
              <a:t>Reverse trends in market power</a:t>
            </a:r>
          </a:p>
          <a:p>
            <a:pPr lvl="1"/>
            <a:endParaRPr lang="en-US" dirty="0"/>
          </a:p>
          <a:p>
            <a:r>
              <a:rPr lang="en-US" dirty="0"/>
              <a:t>Locally</a:t>
            </a:r>
          </a:p>
          <a:p>
            <a:pPr lvl="1"/>
            <a:r>
              <a:rPr lang="en-US" dirty="0"/>
              <a:t>Employment services: job training, interview skills, or assistance with day-to-day issues, such as child care</a:t>
            </a:r>
          </a:p>
          <a:p>
            <a:pPr lvl="1"/>
            <a:r>
              <a:rPr lang="en-US" dirty="0"/>
              <a:t>Cognizance of the potential for technologies to affect worker/employer power dynamics</a:t>
            </a:r>
          </a:p>
          <a:p>
            <a:pPr lvl="2"/>
            <a:r>
              <a:rPr lang="en-US" dirty="0"/>
              <a:t>Uber, Lyft,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 (2/2)</a:t>
            </a:r>
          </a:p>
        </p:txBody>
      </p:sp>
    </p:spTree>
    <p:extLst>
      <p:ext uri="{BB962C8B-B14F-4D97-AF65-F5344CB8AC3E}">
        <p14:creationId xmlns:p14="http://schemas.microsoft.com/office/powerpoint/2010/main" val="8633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Education, in particular</a:t>
            </a:r>
          </a:p>
          <a:p>
            <a:pPr lvl="2"/>
            <a:r>
              <a:rPr lang="en-US" dirty="0"/>
              <a:t>Improve public education</a:t>
            </a:r>
          </a:p>
          <a:p>
            <a:pPr lvl="2"/>
            <a:r>
              <a:rPr lang="en-US" dirty="0"/>
              <a:t>Reduce disparities in quality of public education</a:t>
            </a:r>
          </a:p>
          <a:p>
            <a:pPr lvl="2"/>
            <a:r>
              <a:rPr lang="en-US" dirty="0"/>
              <a:t>Improve counseling in low-income schools</a:t>
            </a:r>
          </a:p>
          <a:p>
            <a:pPr lvl="3"/>
            <a:r>
              <a:rPr lang="en-US" dirty="0"/>
              <a:t>With respect to college – paths to success and funding</a:t>
            </a:r>
          </a:p>
          <a:p>
            <a:pPr lvl="2"/>
            <a:r>
              <a:rPr lang="en-US" dirty="0"/>
              <a:t>Investments are needed in early education, not later (e.g. universal pre-k)</a:t>
            </a:r>
          </a:p>
          <a:p>
            <a:pPr lvl="1"/>
            <a:r>
              <a:rPr lang="en-US" dirty="0"/>
              <a:t>Opportunities for wealth-building</a:t>
            </a:r>
          </a:p>
          <a:p>
            <a:pPr lvl="1"/>
            <a:r>
              <a:rPr lang="en-US" dirty="0"/>
              <a:t>Housing</a:t>
            </a:r>
          </a:p>
          <a:p>
            <a:r>
              <a:rPr lang="en-US" dirty="0"/>
              <a:t>Initiatives whose impacts cross neighborhood and class lines and increase upward mobility specifically for black men</a:t>
            </a:r>
          </a:p>
          <a:p>
            <a:pPr lvl="1"/>
            <a:r>
              <a:rPr lang="en-US" dirty="0"/>
              <a:t>Mentoring programs for black boys, efforts to reduce racial bias among whites, interventions to reduce discrimination in criminal justice, and efforts to facilitate greater interaction across racial groups.</a:t>
            </a:r>
          </a:p>
        </p:txBody>
      </p:sp>
    </p:spTree>
    <p:extLst>
      <p:ext uri="{BB962C8B-B14F-4D97-AF65-F5344CB8AC3E}">
        <p14:creationId xmlns:p14="http://schemas.microsoft.com/office/powerpoint/2010/main" val="188182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59B4-350D-574B-9122-6537BD0E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Ten</a:t>
            </a:r>
            <a:r>
              <a:rPr lang="en-US" dirty="0"/>
              <a:t>sion in Policy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776A-D8EF-9E46-978B-43FDA1881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possible to increase growth at the same time that you reduce income inequality?</a:t>
            </a:r>
          </a:p>
          <a:p>
            <a:pPr lvl="1"/>
            <a:r>
              <a:rPr lang="en-US" dirty="0"/>
              <a:t>Common refrain among some that government intervention in the economy is always and everywhere bad for growth.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Possibly: expanding equality of access promotes the full utilization of resources.</a:t>
            </a:r>
          </a:p>
          <a:p>
            <a:pPr lvl="1"/>
            <a:r>
              <a:rPr lang="en-US" dirty="0"/>
              <a:t>Expanding equality of access requires resources likely from the well-to-do.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2D27E-955B-F44B-8521-49AA0C0E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33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 Su</a:t>
            </a:r>
            <a:r>
              <a:rPr lang="en-US"/>
              <a:t>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/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The economy is clearly favoring owners of productive resources over labor.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The market – technology, competition, and trade</a:t>
            </a:r>
          </a:p>
          <a:p>
            <a:pPr lvl="1"/>
            <a:r>
              <a:rPr lang="en-US" dirty="0"/>
              <a:t>Changing institutions.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2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45034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Adina </a:t>
            </a:r>
            <a:r>
              <a:rPr lang="en-US" dirty="0" err="1"/>
              <a:t>Ardelean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atardelean@scu.edu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80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4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4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3FD0A-5535-4618-9048-652BA991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B369D-49DE-46E9-89A1-71512193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610" y="213102"/>
            <a:ext cx="7052780" cy="58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310764" y="1325563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Definition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happened?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Does it matter?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it a problem?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</a:t>
            </a:r>
            <a:r>
              <a:rPr lang="en-US" dirty="0"/>
              <a:t>ferent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22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  <a:p>
            <a:r>
              <a:rPr lang="en-US" dirty="0"/>
              <a:t>Consumption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315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96575</TotalTime>
  <Words>1332</Words>
  <Application>Microsoft Macintosh PowerPoint</Application>
  <PresentationFormat>Widescreen</PresentationFormat>
  <Paragraphs>281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Custom Design</vt:lpstr>
      <vt:lpstr>Economic Inequality</vt:lpstr>
      <vt:lpstr> National Economic Education Delegation</vt:lpstr>
      <vt:lpstr>Who Are We?</vt:lpstr>
      <vt:lpstr>Where Are We?</vt:lpstr>
      <vt:lpstr>Credits and Disclaimer</vt:lpstr>
      <vt:lpstr>PowerPoint Presentation</vt:lpstr>
      <vt:lpstr>Outline</vt:lpstr>
      <vt:lpstr>Income Inequality</vt:lpstr>
      <vt:lpstr>Different Ways of Thinking About Inequality </vt:lpstr>
      <vt:lpstr> National Income Inequality: Share of Top 10%</vt:lpstr>
      <vt:lpstr>Most of the Action Is at the Top: Pre-Tax</vt:lpstr>
      <vt:lpstr>Most of the Action Is at the Top: After-Tax</vt:lpstr>
      <vt:lpstr>Wealth Inequality Exceeds Income Inequality</vt:lpstr>
      <vt:lpstr> Racial Wealth Inequality </vt:lpstr>
      <vt:lpstr>Outline</vt:lpstr>
      <vt:lpstr>Where Does Inequality Come From?</vt:lpstr>
      <vt:lpstr>Labor Income is Unhinged from Productivity</vt:lpstr>
      <vt:lpstr>  Sources of Inequality Through Late 1990s</vt:lpstr>
      <vt:lpstr>Government Policy and Inequality</vt:lpstr>
      <vt:lpstr>Tax and Transfer Programs and Inequality</vt:lpstr>
      <vt:lpstr>What About Tax Rates?</vt:lpstr>
      <vt:lpstr>Dramatically Less Progressivity in the Tax Code</vt:lpstr>
      <vt:lpstr> The Coronavirus crisis</vt:lpstr>
      <vt:lpstr>Outline</vt:lpstr>
      <vt:lpstr>Why Does Inequality Matter?</vt:lpstr>
      <vt:lpstr>How Has Inequality Influenced Incomes?</vt:lpstr>
      <vt:lpstr>The  American Dream is fading</vt:lpstr>
      <vt:lpstr> An  International Perspective: Comparables</vt:lpstr>
      <vt:lpstr>Outline</vt:lpstr>
      <vt:lpstr>Addressing Inequality:  Immediately Available Policy Solutions (1/2)</vt:lpstr>
      <vt:lpstr>Addressing Inequality:  Immediately Available Policy Solutions (2/2)</vt:lpstr>
      <vt:lpstr>Addressing Inequality:  Long Term</vt:lpstr>
      <vt:lpstr>Tension in Policy Solutions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260</cp:revision>
  <cp:lastPrinted>2021-03-13T01:25:03Z</cp:lastPrinted>
  <dcterms:created xsi:type="dcterms:W3CDTF">2017-05-03T22:30:38Z</dcterms:created>
  <dcterms:modified xsi:type="dcterms:W3CDTF">2021-03-22T16:50:12Z</dcterms:modified>
</cp:coreProperties>
</file>