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2"/>
  </p:notesMasterIdLst>
  <p:sldIdLst>
    <p:sldId id="1153" r:id="rId2"/>
    <p:sldId id="328" r:id="rId3"/>
    <p:sldId id="434" r:id="rId4"/>
    <p:sldId id="327" r:id="rId5"/>
    <p:sldId id="259" r:id="rId6"/>
    <p:sldId id="275" r:id="rId7"/>
    <p:sldId id="1148" r:id="rId8"/>
    <p:sldId id="306" r:id="rId9"/>
    <p:sldId id="338" r:id="rId10"/>
    <p:sldId id="1159" r:id="rId11"/>
    <p:sldId id="1099" r:id="rId12"/>
    <p:sldId id="380" r:id="rId13"/>
    <p:sldId id="381" r:id="rId14"/>
    <p:sldId id="382" r:id="rId15"/>
    <p:sldId id="1152" r:id="rId16"/>
    <p:sldId id="383" r:id="rId17"/>
    <p:sldId id="1161" r:id="rId18"/>
    <p:sldId id="1231" r:id="rId19"/>
    <p:sldId id="1149" r:id="rId20"/>
    <p:sldId id="376" r:id="rId21"/>
    <p:sldId id="314" r:id="rId22"/>
    <p:sldId id="310" r:id="rId23"/>
    <p:sldId id="385" r:id="rId24"/>
    <p:sldId id="1157" r:id="rId25"/>
    <p:sldId id="1162" r:id="rId26"/>
    <p:sldId id="388" r:id="rId27"/>
    <p:sldId id="3543" r:id="rId28"/>
    <p:sldId id="389" r:id="rId29"/>
    <p:sldId id="1027" r:id="rId30"/>
    <p:sldId id="10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01" autoAdjust="0"/>
    <p:restoredTop sz="93741"/>
  </p:normalViewPr>
  <p:slideViewPr>
    <p:cSldViewPr snapToGrid="0" snapToObjects="1">
      <p:cViewPr varScale="1">
        <p:scale>
          <a:sx n="114" d="100"/>
          <a:sy n="114" d="100"/>
        </p:scale>
        <p:origin x="200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3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13/12/2021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13/12/2021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TransAndIneq2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rod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3753290"/>
            <a:ext cx="9144000" cy="23072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Jon </a:t>
            </a:r>
            <a:r>
              <a:rPr lang="en-US" sz="3200" dirty="0" err="1">
                <a:solidFill>
                  <a:schemeClr val="bg1"/>
                </a:solidFill>
              </a:rPr>
              <a:t>Haveman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chemeClr val="bg1"/>
                </a:solidFill>
              </a:rPr>
              <a:t>Vistages</a:t>
            </a:r>
            <a:r>
              <a:rPr lang="en-US" sz="3200" dirty="0">
                <a:solidFill>
                  <a:schemeClr val="bg1"/>
                </a:solidFill>
              </a:rPr>
              <a:t>, Santa Rosa, CA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>
                <a:solidFill>
                  <a:schemeClr val="bg1"/>
                </a:solidFill>
              </a:rPr>
              <a:t>December 15, </a:t>
            </a:r>
            <a:r>
              <a:rPr lang="en-US" sz="1800" b="1" dirty="0">
                <a:solidFill>
                  <a:schemeClr val="bg1"/>
                </a:solidFill>
              </a:rPr>
              <a:t>2021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Inequality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4A47D-19FE-4D7C-A2CF-6DA9061D8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9276" y="2632054"/>
            <a:ext cx="4823798" cy="2051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Income Inequality (Gini)</a:t>
            </a:r>
          </a:p>
          <a:p>
            <a:endParaRPr lang="en-US" dirty="0"/>
          </a:p>
          <a:p>
            <a:r>
              <a:rPr lang="en-US" b="0" dirty="0"/>
              <a:t>United States: 	48.1%</a:t>
            </a:r>
          </a:p>
          <a:p>
            <a:r>
              <a:rPr lang="en-US" b="0" dirty="0"/>
              <a:t>Oregon: 		45.0%</a:t>
            </a:r>
          </a:p>
          <a:p>
            <a:r>
              <a:rPr lang="en-US" b="0" dirty="0"/>
              <a:t>Yamhill County: 	44.6%</a:t>
            </a:r>
          </a:p>
          <a:p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7135" y="1310985"/>
            <a:ext cx="7036512" cy="46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73588AF0-9676-6044-948F-E893973F3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06201" y="1170408"/>
            <a:ext cx="8690460" cy="49873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Programs: Income Shares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2016.</a:t>
            </a:r>
          </a:p>
        </p:txBody>
      </p:sp>
    </p:spTree>
    <p:extLst>
      <p:ext uri="{BB962C8B-B14F-4D97-AF65-F5344CB8AC3E}">
        <p14:creationId xmlns:p14="http://schemas.microsoft.com/office/powerpoint/2010/main" val="2437051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0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92938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993" y="1325563"/>
            <a:ext cx="6425494" cy="46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42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2020: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10.8%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34.8%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6.3%</a:t>
            </a:r>
          </a:p>
        </p:txBody>
      </p:sp>
    </p:spTree>
    <p:extLst>
      <p:ext uri="{BB962C8B-B14F-4D97-AF65-F5344CB8AC3E}">
        <p14:creationId xmlns:p14="http://schemas.microsoft.com/office/powerpoint/2010/main" val="79546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Revenue Concentration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00575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5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can Hurt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21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 on, technology was good to low income workers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723047" y="5395171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Until it was bad for them….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</a:t>
            </a:r>
            <a:r>
              <a:rPr lang="en-US"/>
              <a:t>on low-skilled </a:t>
            </a:r>
            <a:r>
              <a:rPr lang="en-US" dirty="0"/>
              <a:t>workers and hence their wages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the United States, globalization is thought to lower the wages of low skilled and </a:t>
            </a:r>
            <a:r>
              <a:rPr lang="en-US"/>
              <a:t>hence low-wage </a:t>
            </a:r>
            <a:r>
              <a:rPr lang="en-US" dirty="0"/>
              <a:t>workers relative to those </a:t>
            </a:r>
            <a:r>
              <a:rPr lang="en-US"/>
              <a:t>of high-skilled </a:t>
            </a:r>
            <a:r>
              <a:rPr lang="en-US" dirty="0"/>
              <a:t>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3" y="873261"/>
            <a:ext cx="7394713" cy="53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9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708849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 dirty="0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power.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7725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in low-income schools</a:t>
            </a:r>
          </a:p>
          <a:p>
            <a:pPr lvl="3"/>
            <a:r>
              <a:rPr lang="en-US" dirty="0"/>
              <a:t>With respect to college – paths to success and funding</a:t>
            </a:r>
          </a:p>
          <a:p>
            <a:pPr lvl="2"/>
            <a:r>
              <a:rPr lang="en-US" dirty="0"/>
              <a:t>Investments are needed in early education, not later (e.g. universal pre-k)</a:t>
            </a:r>
          </a:p>
          <a:p>
            <a:pPr lvl="1"/>
            <a:r>
              <a:rPr lang="en-US" dirty="0"/>
              <a:t>Opportunities for wealth-building</a:t>
            </a:r>
          </a:p>
          <a:p>
            <a:pPr lvl="1"/>
            <a:r>
              <a:rPr lang="en-US" dirty="0"/>
              <a:t>Housing</a:t>
            </a:r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Su</a:t>
            </a:r>
            <a:r>
              <a:rPr lang="en-US"/>
              <a:t>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competition, and trade</a:t>
            </a:r>
          </a:p>
          <a:p>
            <a:pPr lvl="1"/>
            <a:r>
              <a:rPr lang="en-US" dirty="0"/>
              <a:t>Changing institutions.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6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26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81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C0E623B-DFE7-184B-81B1-C9DF8CC5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57015" y="1331741"/>
            <a:ext cx="6277970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8118666" y="2902357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359265" y="3770420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/>
          <p:nvPr/>
        </p:nvCxnSpPr>
        <p:spPr>
          <a:xfrm>
            <a:off x="8450499" y="2348531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8725570" y="3216594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4340364" y="1953846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5006888" y="3046336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5006888" y="1762955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29619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69633</TotalTime>
  <Words>1296</Words>
  <Application>Microsoft Macintosh PowerPoint</Application>
  <PresentationFormat>Widescreen</PresentationFormat>
  <Paragraphs>267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Courier New</vt:lpstr>
      <vt:lpstr>Custom Design</vt:lpstr>
      <vt:lpstr>Economic Inequality</vt:lpstr>
      <vt:lpstr> National Economic Education Delegation</vt:lpstr>
      <vt:lpstr>Who Are We?</vt:lpstr>
      <vt:lpstr>Credits and Disclaimer</vt:lpstr>
      <vt:lpstr>Outline</vt:lpstr>
      <vt:lpstr>Economic Inequality: Income</vt:lpstr>
      <vt:lpstr> National Income Inequality: Share of Top 10%</vt:lpstr>
      <vt:lpstr>The Abrupt Increase in Inequality</vt:lpstr>
      <vt:lpstr>Income Changes from Growing Inequality</vt:lpstr>
      <vt:lpstr>Income and Wealth Inequality</vt:lpstr>
      <vt:lpstr>Wealth Inequality Exceeds Income Inequality</vt:lpstr>
      <vt:lpstr>Where Does Inequality Come From?</vt:lpstr>
      <vt:lpstr>Government Policy and Inequality</vt:lpstr>
      <vt:lpstr>Tax and Transfer Programs: Income Shares</vt:lpstr>
      <vt:lpstr>Dramatically Less Progressivity in the Tax Code</vt:lpstr>
      <vt:lpstr>Market Forces and Inequality</vt:lpstr>
      <vt:lpstr>Labor Income is Unhinged from Productivity</vt:lpstr>
      <vt:lpstr> Declining Unionization</vt:lpstr>
      <vt:lpstr>Growing Revenue Concentration</vt:lpstr>
      <vt:lpstr>Technology can Hurt Low Income Workers</vt:lpstr>
      <vt:lpstr>Globalization</vt:lpstr>
      <vt:lpstr>  Sources of Inequality Through Late 1990s</vt:lpstr>
      <vt:lpstr>Why Does Inequality Matter?</vt:lpstr>
      <vt:lpstr> An  International Perspective: Comparables</vt:lpstr>
      <vt:lpstr>Addressing Inequality:  Immediately Available Policy Solutions (1/2)</vt:lpstr>
      <vt:lpstr>Addressing Inequality:  Immediately Available Policy Solutions (2/2)</vt:lpstr>
      <vt:lpstr>Addressing Inequality:  Long Term</vt:lpstr>
      <vt:lpstr> Summary</vt:lpstr>
      <vt:lpstr> Thank you!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345</cp:revision>
  <cp:lastPrinted>2021-08-19T18:36:48Z</cp:lastPrinted>
  <dcterms:created xsi:type="dcterms:W3CDTF">2017-05-03T22:30:38Z</dcterms:created>
  <dcterms:modified xsi:type="dcterms:W3CDTF">2021-12-13T22:00:05Z</dcterms:modified>
</cp:coreProperties>
</file>