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6"/>
  </p:notesMasterIdLst>
  <p:sldIdLst>
    <p:sldId id="1153" r:id="rId2"/>
    <p:sldId id="327" r:id="rId3"/>
    <p:sldId id="259" r:id="rId4"/>
    <p:sldId id="275" r:id="rId5"/>
    <p:sldId id="1159" r:id="rId6"/>
    <p:sldId id="1148" r:id="rId7"/>
    <p:sldId id="306" r:id="rId8"/>
    <p:sldId id="380" r:id="rId9"/>
    <p:sldId id="381" r:id="rId10"/>
    <p:sldId id="1150" r:id="rId11"/>
    <p:sldId id="1233" r:id="rId12"/>
    <p:sldId id="1729" r:id="rId13"/>
    <p:sldId id="1152" r:id="rId14"/>
    <p:sldId id="383" r:id="rId15"/>
    <p:sldId id="323" r:id="rId16"/>
    <p:sldId id="1161" r:id="rId17"/>
    <p:sldId id="1231" r:id="rId18"/>
    <p:sldId id="373" r:id="rId19"/>
    <p:sldId id="384" r:id="rId20"/>
    <p:sldId id="376" r:id="rId21"/>
    <p:sldId id="314" r:id="rId22"/>
    <p:sldId id="303" r:id="rId23"/>
    <p:sldId id="385" r:id="rId24"/>
    <p:sldId id="301" r:id="rId25"/>
    <p:sldId id="4097" r:id="rId26"/>
    <p:sldId id="3544" r:id="rId27"/>
    <p:sldId id="4098" r:id="rId28"/>
    <p:sldId id="1733" r:id="rId29"/>
    <p:sldId id="386" r:id="rId30"/>
    <p:sldId id="1162" r:id="rId31"/>
    <p:sldId id="388" r:id="rId32"/>
    <p:sldId id="3543" r:id="rId33"/>
    <p:sldId id="389" r:id="rId34"/>
    <p:sldId id="1197" r:id="rId35"/>
    <p:sldId id="1149" r:id="rId36"/>
    <p:sldId id="337" r:id="rId37"/>
    <p:sldId id="1155" r:id="rId38"/>
    <p:sldId id="1230" r:id="rId39"/>
    <p:sldId id="374" r:id="rId40"/>
    <p:sldId id="1194" r:id="rId41"/>
    <p:sldId id="1179" r:id="rId42"/>
    <p:sldId id="4095" r:id="rId43"/>
    <p:sldId id="285" r:id="rId44"/>
    <p:sldId id="319" r:id="rId45"/>
    <p:sldId id="310" r:id="rId46"/>
    <p:sldId id="1670" r:id="rId47"/>
    <p:sldId id="377" r:id="rId48"/>
    <p:sldId id="338" r:id="rId49"/>
    <p:sldId id="1157" r:id="rId50"/>
    <p:sldId id="311" r:id="rId51"/>
    <p:sldId id="382" r:id="rId52"/>
    <p:sldId id="4093" r:id="rId53"/>
    <p:sldId id="1099" r:id="rId54"/>
    <p:sldId id="4096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5" autoAdjust="0"/>
    <p:restoredTop sz="91537"/>
  </p:normalViewPr>
  <p:slideViewPr>
    <p:cSldViewPr snapToGrid="0" snapToObjects="1">
      <p:cViewPr varScale="1">
        <p:scale>
          <a:sx n="81" d="100"/>
          <a:sy n="81" d="100"/>
        </p:scale>
        <p:origin x="200" y="8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4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8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The return on invested capital definition is based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(2015), and the data presented here are updated and augmented versions of the figures presented in Chapter 6 of that volume. The McKinsey data includes McKinsey analysis of Standard &amp; Poor’s data and exclude financial firms from the analysis because of the practical complexities of computing returns on invested capital for such firms. ​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(2015); McKinsey &amp; Company; Furman and Orszag (2015). , by way of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voxeu.org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/article/forms-and-sources-inequality-united-states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Furman, J and P Orszag (2015), “A Firm-Level Perspective on the Role of Rents in the Rise in Inequality”, Presentation at “A Just Society” Centennial Event in Honor of Joseph Stiglitz Columbia University, October 16,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74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35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your</a:t>
            </a:r>
            <a:r>
              <a:rPr lang="en-US" baseline="0" dirty="0"/>
              <a:t> own experience at FTC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D649D-2BFF-4C29-BFA2-4D8DBD4600D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73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8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/2019/04/24/upshot/why-america-may-already-have-its-highest-minimum-wage.html?action=</a:t>
            </a:r>
            <a:r>
              <a:rPr lang="en-US" dirty="0" err="1"/>
              <a:t>click&amp;module</a:t>
            </a:r>
            <a:r>
              <a:rPr lang="en-US" dirty="0"/>
              <a:t>=</a:t>
            </a:r>
            <a:r>
              <a:rPr lang="en-US" dirty="0" err="1"/>
              <a:t>RelatedLinks&amp;pgtype</a:t>
            </a:r>
            <a:r>
              <a:rPr lang="en-US" dirty="0"/>
              <a:t>=Article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8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BO_AfterTax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prod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cfac_v75.png" TargetMode="External"/><Relationship Id="rId7" Type="http://schemas.openxmlformats.org/officeDocument/2006/relationships/image" Target="file:////Users/Jon/NEED%20Dropbox/Presentations/Inequality/Charts/cfac_all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file:////Users/Jon/NEED%20Dropbox/Presentations/Inequality/Charts/cfac_v75_vcf.png" TargetMode="Externa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oncentration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2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minwage_onlynom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minwage.png" TargetMode="Externa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file:////Users/Jon/NEED%20Dropbox/Presentations/US%20Economic%20Update/Images/MinWageBinding.pn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WealthShares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OnlyI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TransAndIneq2.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8990"/>
            <a:ext cx="9144000" cy="11297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Jon D. </a:t>
            </a:r>
            <a:r>
              <a:rPr lang="en-US" sz="3200" dirty="0" err="1">
                <a:solidFill>
                  <a:schemeClr val="bg1"/>
                </a:solidFill>
              </a:rPr>
              <a:t>Haveman</a:t>
            </a:r>
            <a:r>
              <a:rPr lang="en-US" sz="3200" b="1" dirty="0">
                <a:solidFill>
                  <a:schemeClr val="bg1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Executive Director, 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April 14,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7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BFB3-12D4-A141-9F5E-CCD193D8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es, Transfers, and Income: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CD0EB-911C-EE4D-97CD-76D43771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A048B6-475A-9F45-B347-E840FB2F2F8F}"/>
              </a:ext>
            </a:extLst>
          </p:cNvPr>
          <p:cNvSpPr txBox="1"/>
          <p:nvPr/>
        </p:nvSpPr>
        <p:spPr>
          <a:xfrm>
            <a:off x="6581340" y="6472240"/>
            <a:ext cx="47724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2016”.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A4211C-F96F-EC44-B3F3-2298BDC42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29862" y="1152778"/>
            <a:ext cx="9932276" cy="5028214"/>
          </a:xfrm>
        </p:spPr>
      </p:pic>
    </p:spTree>
    <p:extLst>
      <p:ext uri="{BB962C8B-B14F-4D97-AF65-F5344CB8AC3E}">
        <p14:creationId xmlns:p14="http://schemas.microsoft.com/office/powerpoint/2010/main" val="3091040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Top: Pre-Tax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722" y="1559685"/>
            <a:ext cx="9028555" cy="467054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7E7534-C17A-714B-BC4E-C06DBD307713}"/>
              </a:ext>
            </a:extLst>
          </p:cNvPr>
          <p:cNvSpPr txBox="1"/>
          <p:nvPr/>
        </p:nvSpPr>
        <p:spPr>
          <a:xfrm>
            <a:off x="7627638" y="2335457"/>
            <a:ext cx="160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A21CD-D54C-6446-8E85-1704839BE9AE}"/>
              </a:ext>
            </a:extLst>
          </p:cNvPr>
          <p:cNvSpPr/>
          <p:nvPr/>
        </p:nvSpPr>
        <p:spPr>
          <a:xfrm>
            <a:off x="7784123" y="2704789"/>
            <a:ext cx="700658" cy="245200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51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</a:t>
            </a:r>
            <a:r>
              <a:rPr lang="en-US"/>
              <a:t>: Post-Tax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581722" y="1603225"/>
            <a:ext cx="9028555" cy="458346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4330A0-8A1F-3643-829A-6A50965CD51C}"/>
              </a:ext>
            </a:extLst>
          </p:cNvPr>
          <p:cNvSpPr txBox="1"/>
          <p:nvPr/>
        </p:nvSpPr>
        <p:spPr>
          <a:xfrm>
            <a:off x="7627638" y="2229127"/>
            <a:ext cx="10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09768-1241-9A4B-8BFD-AFEC3B1152F2}"/>
              </a:ext>
            </a:extLst>
          </p:cNvPr>
          <p:cNvSpPr/>
          <p:nvPr/>
        </p:nvSpPr>
        <p:spPr>
          <a:xfrm>
            <a:off x="7842737" y="2516398"/>
            <a:ext cx="642043" cy="2558331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27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47905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000" y="1099252"/>
            <a:ext cx="7859751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46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2955-A410-BE45-85FD-5083D64D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BB855-9421-9242-A11B-B69AFCB40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What do workers bring to the market?</a:t>
            </a:r>
          </a:p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How does the market value the labor characteristics?</a:t>
            </a:r>
          </a:p>
          <a:p>
            <a:r>
              <a:rPr lang="en-US" dirty="0"/>
              <a:t>Government policies</a:t>
            </a:r>
          </a:p>
          <a:p>
            <a:pPr lvl="1"/>
            <a:r>
              <a:rPr lang="en-US"/>
              <a:t>PRE-distribution </a:t>
            </a:r>
            <a:r>
              <a:rPr lang="en-US" dirty="0"/>
              <a:t>– affecting markets</a:t>
            </a:r>
          </a:p>
          <a:p>
            <a:pPr lvl="1"/>
            <a:r>
              <a:rPr lang="en-US" dirty="0"/>
              <a:t>Redistribution – affecting incomes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FEF58-9B84-8F4A-AFC1-7177C6C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65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405" y="0"/>
            <a:ext cx="10515600" cy="1325563"/>
          </a:xfrm>
        </p:spPr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3063" y="2012062"/>
            <a:ext cx="4420737" cy="308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Why?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Cheap technology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70993" y="1325563"/>
            <a:ext cx="6425494" cy="46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6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2021: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33.9%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6.1%</a:t>
            </a:r>
          </a:p>
        </p:txBody>
      </p:sp>
    </p:spTree>
    <p:extLst>
      <p:ext uri="{BB962C8B-B14F-4D97-AF65-F5344CB8AC3E}">
        <p14:creationId xmlns:p14="http://schemas.microsoft.com/office/powerpoint/2010/main" val="3958403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CC58-9E27-B845-8027-77BF9D3B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mpetition in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E120-2C9A-A345-9235-08CEA0E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E07AB-5355-9744-96B3-BF792258F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6376" y="1095190"/>
            <a:ext cx="9076580" cy="5135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B434D-1EBA-4142-A686-4A667AC6C46A}"/>
              </a:ext>
            </a:extLst>
          </p:cNvPr>
          <p:cNvSpPr txBox="1"/>
          <p:nvPr/>
        </p:nvSpPr>
        <p:spPr>
          <a:xfrm>
            <a:off x="3414877" y="1095190"/>
            <a:ext cx="5362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C4C88"/>
                </a:solidFill>
              </a:rPr>
              <a:t>Return on invested capital excluding goodwill – </a:t>
            </a:r>
          </a:p>
          <a:p>
            <a:pPr algn="ctr"/>
            <a:r>
              <a:rPr lang="en-US" sz="2000" b="1" dirty="0">
                <a:solidFill>
                  <a:srgbClr val="0C4C88"/>
                </a:solidFill>
              </a:rPr>
              <a:t>US publicly-traded nonfinancial firms, 1965-2014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EA87C-377B-7043-9E27-BBB58EDA4F3E}"/>
              </a:ext>
            </a:extLst>
          </p:cNvPr>
          <p:cNvSpPr txBox="1"/>
          <p:nvPr/>
        </p:nvSpPr>
        <p:spPr>
          <a:xfrm>
            <a:off x="3249827" y="6457890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Jason Furman, ”Forms and sources of inequality in the United States”, VOX, March 17, 2016, Figure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EDF935-80E6-9746-9222-0E7EE41716AA}"/>
              </a:ext>
            </a:extLst>
          </p:cNvPr>
          <p:cNvCxnSpPr/>
          <p:nvPr/>
        </p:nvCxnSpPr>
        <p:spPr>
          <a:xfrm>
            <a:off x="2603500" y="4330700"/>
            <a:ext cx="2273300" cy="0"/>
          </a:xfrm>
          <a:prstGeom prst="line">
            <a:avLst/>
          </a:prstGeom>
          <a:ln w="508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76A12B-D6D5-AA43-B25E-6DB06E5DD592}"/>
              </a:ext>
            </a:extLst>
          </p:cNvPr>
          <p:cNvCxnSpPr>
            <a:cxnSpLocks/>
          </p:cNvCxnSpPr>
          <p:nvPr/>
        </p:nvCxnSpPr>
        <p:spPr>
          <a:xfrm flipV="1">
            <a:off x="5107214" y="1803076"/>
            <a:ext cx="3669900" cy="2494708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26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There is a “winner take all” aspect of the technology-driven economy.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skills.</a:t>
            </a:r>
          </a:p>
          <a:p>
            <a:pPr lvl="1"/>
            <a:r>
              <a:rPr lang="en-US" dirty="0"/>
              <a:t>Owners over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3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11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can Hurt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21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Early on, technology was good to low income workers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723047" y="5395171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Until it was bad for them….</a:t>
            </a:r>
          </a:p>
        </p:txBody>
      </p:sp>
    </p:spTree>
    <p:extLst>
      <p:ext uri="{BB962C8B-B14F-4D97-AF65-F5344CB8AC3E}">
        <p14:creationId xmlns:p14="http://schemas.microsoft.com/office/powerpoint/2010/main" val="2885206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</a:t>
            </a:r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</a:t>
            </a:r>
            <a:r>
              <a:rPr lang="en-US"/>
              <a:t>on low-skilled </a:t>
            </a:r>
            <a:r>
              <a:rPr lang="en-US" dirty="0"/>
              <a:t>workers and hence their wages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the United States, globalization is thought to lower the wages of low skilled and </a:t>
            </a:r>
            <a:r>
              <a:rPr lang="en-US"/>
              <a:t>hence low-wage </a:t>
            </a:r>
            <a:r>
              <a:rPr lang="en-US" dirty="0"/>
              <a:t>workers relative to those </a:t>
            </a:r>
            <a:r>
              <a:rPr lang="en-US"/>
              <a:t>of high-skilled </a:t>
            </a:r>
            <a:r>
              <a:rPr lang="en-US" dirty="0"/>
              <a:t>workers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54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1041-072D-2840-9F10-F972FA4E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driving increasing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5DAE-8DC8-0F4F-9C13-013C427D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US" dirty="0"/>
              <a:t>Primary drivers: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Institutions</a:t>
            </a:r>
          </a:p>
          <a:p>
            <a:pPr lvl="2"/>
            <a:r>
              <a:rPr lang="en-US" dirty="0"/>
              <a:t>Unions and government policy</a:t>
            </a:r>
          </a:p>
          <a:p>
            <a:endParaRPr lang="en-US" dirty="0"/>
          </a:p>
          <a:p>
            <a:r>
              <a:rPr lang="en-US" dirty="0"/>
              <a:t>These drivers can also influence personal choices in ways that affect measured income inequality.</a:t>
            </a:r>
          </a:p>
          <a:p>
            <a:pPr lvl="1"/>
            <a:r>
              <a:rPr lang="en-US" dirty="0"/>
              <a:t>For example, educational choices or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A1240-F0A4-A44B-8471-8BE9199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43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Reduce investments in public goods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7D58-16EA-5045-97E9-602E1B43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55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Much Inequality Is too Much?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2176A-272E-1C47-AC6E-2876288A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24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B61E7A-017E-424B-9F8C-92C29D5D88A0}"/>
              </a:ext>
            </a:extLst>
          </p:cNvPr>
          <p:cNvCxnSpPr/>
          <p:nvPr/>
        </p:nvCxnSpPr>
        <p:spPr>
          <a:xfrm>
            <a:off x="1999454" y="2046006"/>
            <a:ext cx="0" cy="3135085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93336A-1C2B-FF42-9C3C-B51E2D98A1B2}"/>
              </a:ext>
            </a:extLst>
          </p:cNvPr>
          <p:cNvCxnSpPr/>
          <p:nvPr/>
        </p:nvCxnSpPr>
        <p:spPr>
          <a:xfrm>
            <a:off x="1987108" y="5186855"/>
            <a:ext cx="7520152" cy="0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AC503D-B133-2A42-B111-A43214FC5ECB}"/>
              </a:ext>
            </a:extLst>
          </p:cNvPr>
          <p:cNvCxnSpPr/>
          <p:nvPr/>
        </p:nvCxnSpPr>
        <p:spPr>
          <a:xfrm>
            <a:off x="7468437" y="2046006"/>
            <a:ext cx="0" cy="313508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876A85-E564-1A44-B742-3E7590C3EA43}"/>
              </a:ext>
            </a:extLst>
          </p:cNvPr>
          <p:cNvCxnSpPr/>
          <p:nvPr/>
        </p:nvCxnSpPr>
        <p:spPr>
          <a:xfrm>
            <a:off x="8171515" y="2568102"/>
            <a:ext cx="1186775" cy="817124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6EF63E-C3AD-0047-AEAC-604E9ECC9830}"/>
              </a:ext>
            </a:extLst>
          </p:cNvPr>
          <p:cNvCxnSpPr>
            <a:cxnSpLocks/>
          </p:cNvCxnSpPr>
          <p:nvPr/>
        </p:nvCxnSpPr>
        <p:spPr>
          <a:xfrm>
            <a:off x="7877566" y="3968885"/>
            <a:ext cx="1235053" cy="806526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3ECBF5-8967-6B44-968A-4C25DFA22DDC}"/>
              </a:ext>
            </a:extLst>
          </p:cNvPr>
          <p:cNvCxnSpPr>
            <a:cxnSpLocks/>
          </p:cNvCxnSpPr>
          <p:nvPr/>
        </p:nvCxnSpPr>
        <p:spPr>
          <a:xfrm>
            <a:off x="4987817" y="3053286"/>
            <a:ext cx="1711559" cy="560262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1EF766-E3BA-EE4A-92CB-32E80F68BEE6}"/>
              </a:ext>
            </a:extLst>
          </p:cNvPr>
          <p:cNvCxnSpPr>
            <a:cxnSpLocks/>
          </p:cNvCxnSpPr>
          <p:nvPr/>
        </p:nvCxnSpPr>
        <p:spPr>
          <a:xfrm flipV="1">
            <a:off x="4969518" y="2383749"/>
            <a:ext cx="1728558" cy="405680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36D01B-11A3-FC48-8C4C-44935CDE1284}"/>
              </a:ext>
            </a:extLst>
          </p:cNvPr>
          <p:cNvCxnSpPr>
            <a:cxnSpLocks/>
          </p:cNvCxnSpPr>
          <p:nvPr/>
        </p:nvCxnSpPr>
        <p:spPr>
          <a:xfrm>
            <a:off x="2489055" y="2568102"/>
            <a:ext cx="1154582" cy="167380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6D07A9-BC93-6940-BF0B-D66F66F96F3D}"/>
              </a:ext>
            </a:extLst>
          </p:cNvPr>
          <p:cNvCxnSpPr>
            <a:cxnSpLocks/>
          </p:cNvCxnSpPr>
          <p:nvPr/>
        </p:nvCxnSpPr>
        <p:spPr>
          <a:xfrm flipV="1">
            <a:off x="2411234" y="3385226"/>
            <a:ext cx="1232403" cy="880436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813B057-8843-154A-AE6C-95685E87765E}"/>
              </a:ext>
            </a:extLst>
          </p:cNvPr>
          <p:cNvSpPr txBox="1"/>
          <p:nvPr/>
        </p:nvSpPr>
        <p:spPr>
          <a:xfrm rot="19453554">
            <a:off x="2081750" y="3513860"/>
            <a:ext cx="1575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Efficiency/GDP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E2951D-854F-6549-B981-836AD350201A}"/>
              </a:ext>
            </a:extLst>
          </p:cNvPr>
          <p:cNvSpPr txBox="1"/>
          <p:nvPr/>
        </p:nvSpPr>
        <p:spPr>
          <a:xfrm rot="20761362">
            <a:off x="4895916" y="2241104"/>
            <a:ext cx="166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Efficiency/GDP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0262F9-779E-A14E-9796-6414A3F80498}"/>
              </a:ext>
            </a:extLst>
          </p:cNvPr>
          <p:cNvSpPr txBox="1"/>
          <p:nvPr/>
        </p:nvSpPr>
        <p:spPr>
          <a:xfrm rot="2005034">
            <a:off x="8075128" y="2644109"/>
            <a:ext cx="163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Efficiency/GDP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761B19-A0D4-5B4D-A18D-C76A50023853}"/>
              </a:ext>
            </a:extLst>
          </p:cNvPr>
          <p:cNvSpPr txBox="1"/>
          <p:nvPr/>
        </p:nvSpPr>
        <p:spPr>
          <a:xfrm rot="557065">
            <a:off x="2702745" y="2288658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80808B-335A-164C-A760-A1BB7C41E46F}"/>
              </a:ext>
            </a:extLst>
          </p:cNvPr>
          <p:cNvSpPr txBox="1"/>
          <p:nvPr/>
        </p:nvSpPr>
        <p:spPr>
          <a:xfrm rot="1162252">
            <a:off x="5517558" y="2963699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9F7C20-1261-5C48-A51A-47B2513578CB}"/>
              </a:ext>
            </a:extLst>
          </p:cNvPr>
          <p:cNvSpPr txBox="1"/>
          <p:nvPr/>
        </p:nvSpPr>
        <p:spPr>
          <a:xfrm rot="1953950">
            <a:off x="8170686" y="4026541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364763-BA30-4141-B8EB-640F80695941}"/>
              </a:ext>
            </a:extLst>
          </p:cNvPr>
          <p:cNvSpPr txBox="1"/>
          <p:nvPr/>
        </p:nvSpPr>
        <p:spPr>
          <a:xfrm>
            <a:off x="7315991" y="53334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EEC436-1B1A-8A4B-B1AE-CEFB2752B391}"/>
              </a:ext>
            </a:extLst>
          </p:cNvPr>
          <p:cNvCxnSpPr/>
          <p:nvPr/>
        </p:nvCxnSpPr>
        <p:spPr>
          <a:xfrm>
            <a:off x="4521021" y="2008050"/>
            <a:ext cx="0" cy="3135085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78FCD7C-6D7F-2D4C-B640-BF5833A6E95D}"/>
              </a:ext>
            </a:extLst>
          </p:cNvPr>
          <p:cNvSpPr txBox="1"/>
          <p:nvPr/>
        </p:nvSpPr>
        <p:spPr>
          <a:xfrm>
            <a:off x="4374987" y="533344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FFC583-E770-124D-9223-7232CA7893A2}"/>
              </a:ext>
            </a:extLst>
          </p:cNvPr>
          <p:cNvSpPr txBox="1"/>
          <p:nvPr/>
        </p:nvSpPr>
        <p:spPr>
          <a:xfrm>
            <a:off x="4388841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00650E-818D-0342-A868-28EA2CD7617C}"/>
              </a:ext>
            </a:extLst>
          </p:cNvPr>
          <p:cNvSpPr txBox="1"/>
          <p:nvPr/>
        </p:nvSpPr>
        <p:spPr>
          <a:xfrm>
            <a:off x="5073913" y="5727536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C4C88"/>
                </a:solidFill>
              </a:rPr>
              <a:t>Gini Coefficient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0C7CC3-E933-614F-BBA1-5894DA0D6748}"/>
              </a:ext>
            </a:extLst>
          </p:cNvPr>
          <p:cNvSpPr txBox="1"/>
          <p:nvPr/>
        </p:nvSpPr>
        <p:spPr>
          <a:xfrm>
            <a:off x="1849089" y="519262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91FA16-B142-C144-A579-4E67C0F7B80B}"/>
              </a:ext>
            </a:extLst>
          </p:cNvPr>
          <p:cNvSpPr txBox="1"/>
          <p:nvPr/>
        </p:nvSpPr>
        <p:spPr>
          <a:xfrm>
            <a:off x="9277870" y="516765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9A1039-4451-554A-994E-6E6E11D8F397}"/>
              </a:ext>
            </a:extLst>
          </p:cNvPr>
          <p:cNvSpPr txBox="1"/>
          <p:nvPr/>
        </p:nvSpPr>
        <p:spPr>
          <a:xfrm>
            <a:off x="7339862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0C6B9-B238-A64B-BA3E-5B6D1FF325DD}"/>
              </a:ext>
            </a:extLst>
          </p:cNvPr>
          <p:cNvSpPr txBox="1"/>
          <p:nvPr/>
        </p:nvSpPr>
        <p:spPr>
          <a:xfrm>
            <a:off x="6830648" y="1048442"/>
            <a:ext cx="1237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Economic</a:t>
            </a:r>
          </a:p>
          <a:p>
            <a:pPr algn="ctr"/>
            <a:r>
              <a:rPr lang="en-US" dirty="0"/>
              <a:t>Sweet Spot</a:t>
            </a:r>
          </a:p>
        </p:txBody>
      </p:sp>
    </p:spTree>
    <p:extLst>
      <p:ext uri="{BB962C8B-B14F-4D97-AF65-F5344CB8AC3E}">
        <p14:creationId xmlns:p14="http://schemas.microsoft.com/office/powerpoint/2010/main" val="40494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9" grpId="0"/>
      <p:bldP spid="35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85A0-6A35-F144-AAB5-7B89280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Ine</a:t>
            </a:r>
            <a:r>
              <a:rPr lang="en-US" dirty="0"/>
              <a:t>quality Can Also Directly Affect GDP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F27CA-6BE0-084A-B3C1-6E785A14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C55B87-50C4-D341-8437-3EBD8514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8" y="1110586"/>
            <a:ext cx="6320147" cy="511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676E4C1-8C1D-C74F-9A80-90A6ACD291D3}"/>
              </a:ext>
            </a:extLst>
          </p:cNvPr>
          <p:cNvSpPr txBox="1">
            <a:spLocks/>
          </p:cNvSpPr>
          <p:nvPr/>
        </p:nvSpPr>
        <p:spPr>
          <a:xfrm>
            <a:off x="7013699" y="1877189"/>
            <a:ext cx="5002251" cy="3870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US Economy is driven by consumption (67% of GDP).</a:t>
            </a:r>
          </a:p>
          <a:p>
            <a:pPr lvl="1"/>
            <a:r>
              <a:rPr lang="en-US"/>
              <a:t>Middle class are the big consumers.</a:t>
            </a:r>
          </a:p>
          <a:p>
            <a:pPr lvl="1"/>
            <a:r>
              <a:rPr lang="en-US"/>
              <a:t>They have less money.</a:t>
            </a:r>
          </a:p>
          <a:p>
            <a:pPr lvl="1"/>
            <a:r>
              <a:rPr lang="en-US"/>
              <a:t>Consumption is lower.</a:t>
            </a:r>
          </a:p>
          <a:p>
            <a:pPr lvl="1"/>
            <a:r>
              <a:rPr lang="en-US"/>
              <a:t>GDP is lower.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81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2A8AC8-243E-3047-867F-8E4E56D43851}"/>
              </a:ext>
            </a:extLst>
          </p:cNvPr>
          <p:cNvSpPr txBox="1"/>
          <p:nvPr/>
        </p:nvSpPr>
        <p:spPr>
          <a:xfrm rot="16200000">
            <a:off x="982805" y="2958353"/>
            <a:ext cx="143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LESS Mobility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F265EE-27B1-3A4C-8BC0-4487610CDF82}"/>
              </a:ext>
            </a:extLst>
          </p:cNvPr>
          <p:cNvCxnSpPr/>
          <p:nvPr/>
        </p:nvCxnSpPr>
        <p:spPr>
          <a:xfrm flipV="1">
            <a:off x="2018371" y="2192801"/>
            <a:ext cx="0" cy="1820974"/>
          </a:xfrm>
          <a:prstGeom prst="line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2361A44-4F57-734D-92CC-96CC642718C6}"/>
              </a:ext>
            </a:extLst>
          </p:cNvPr>
          <p:cNvSpPr/>
          <p:nvPr/>
        </p:nvSpPr>
        <p:spPr>
          <a:xfrm>
            <a:off x="7750084" y="4853447"/>
            <a:ext cx="1895719" cy="5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A39BD2-26FF-F44A-94F0-569978ED620C}"/>
              </a:ext>
            </a:extLst>
          </p:cNvPr>
          <p:cNvSpPr txBox="1"/>
          <p:nvPr/>
        </p:nvSpPr>
        <p:spPr>
          <a:xfrm>
            <a:off x="7750084" y="4853447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Inequality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0D181-B25B-2F42-A492-17354E14CDD3}"/>
              </a:ext>
            </a:extLst>
          </p:cNvPr>
          <p:cNvCxnSpPr>
            <a:cxnSpLocks/>
          </p:cNvCxnSpPr>
          <p:nvPr/>
        </p:nvCxnSpPr>
        <p:spPr>
          <a:xfrm rot="5400000" flipV="1">
            <a:off x="8735316" y="4312292"/>
            <a:ext cx="0" cy="1820974"/>
          </a:xfrm>
          <a:prstGeom prst="line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908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3A3D6-DD12-6C49-9FBF-13F51DAD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4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Too</a:t>
            </a:r>
            <a:r>
              <a:rPr lang="en-US" dirty="0"/>
              <a:t> Much Inequality Can: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E9CB7-5F64-E847-860E-0A3997918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Reduce work effort, which reduces GDP.</a:t>
            </a:r>
          </a:p>
          <a:p>
            <a:endParaRPr lang="en-US" dirty="0"/>
          </a:p>
          <a:p>
            <a:r>
              <a:rPr lang="en-US" dirty="0"/>
              <a:t>Reduce purchasing power of the middle class, which reduces GDP.</a:t>
            </a:r>
          </a:p>
          <a:p>
            <a:endParaRPr lang="en-US" dirty="0"/>
          </a:p>
          <a:p>
            <a:r>
              <a:rPr lang="en-US" dirty="0"/>
              <a:t>Reduce the ability of people to get ahead, which reduces mobility.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Puts the American Dream at risk.</a:t>
            </a:r>
          </a:p>
          <a:p>
            <a:r>
              <a:rPr lang="en-US" dirty="0"/>
              <a:t>Increase the share of the population living on low incomes.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Offending our sense of equity?  Desire for shared prosperity?</a:t>
            </a:r>
          </a:p>
          <a:p>
            <a:r>
              <a:rPr lang="en-US" dirty="0"/>
              <a:t>Concentrate political power.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D670C-B2B7-4C43-AC43-BE03CE5F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6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6" descr="Chart, waterfall chart&#10;&#10;Description automatically generated">
            <a:extLst>
              <a:ext uri="{FF2B5EF4-FFF2-40B4-BE49-F238E27FC236}">
                <a16:creationId xmlns:a16="http://schemas.microsoft.com/office/drawing/2014/main" id="{320BDE6D-BE21-464C-98E7-FDCBEF0EFF36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14350" y="1148576"/>
            <a:ext cx="10163300" cy="50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98E13-FAD2-DD40-857C-52D6ADA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Has Inequality Influenced Incomes?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2D384-1194-8245-A72D-582E7A07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ECCEEA-7CC4-1044-A4A7-FC0FB57B6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1014350" y="1148576"/>
            <a:ext cx="10163300" cy="5081650"/>
          </a:xfrm>
        </p:spPr>
      </p:pic>
      <p:pic>
        <p:nvPicPr>
          <p:cNvPr id="10" name="Picture 9" descr="Chart, waterfall chart&#10;&#10;Description automatically generated">
            <a:extLst>
              <a:ext uri="{FF2B5EF4-FFF2-40B4-BE49-F238E27FC236}">
                <a16:creationId xmlns:a16="http://schemas.microsoft.com/office/drawing/2014/main" id="{4BBC16E0-9EB2-8648-A09A-9CEEC1CA12FF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1014350" y="1148576"/>
            <a:ext cx="10163300" cy="50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4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There is evidence that at some level, increased inequality slows economic growth.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 and morals will drive individual evaluations of the level of inequality.</a:t>
            </a:r>
          </a:p>
          <a:p>
            <a:pPr lvl="3"/>
            <a:r>
              <a:rPr lang="en-US" dirty="0"/>
              <a:t>E.g., inequality is primarily a function of market outcomes, so should be left alone.</a:t>
            </a:r>
          </a:p>
          <a:p>
            <a:pPr lvl="3"/>
            <a:r>
              <a:rPr lang="en-US" dirty="0"/>
              <a:t>Or, a solid middle class is important for maintaining a civil society, which runs contrary to a high degree of inequality.</a:t>
            </a:r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5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9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3474260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Strengthen labor unions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Other policies that favor labor over business owners</a:t>
            </a:r>
          </a:p>
          <a:p>
            <a:pPr lvl="1"/>
            <a:r>
              <a:rPr lang="en-US" dirty="0"/>
              <a:t>Minimum wages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(1/2)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7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</a:t>
            </a:r>
          </a:p>
          <a:p>
            <a:pPr lvl="1"/>
            <a:r>
              <a:rPr lang="en-US" dirty="0"/>
              <a:t>Reverse trends in market concentration.</a:t>
            </a:r>
          </a:p>
          <a:p>
            <a:pPr lvl="1"/>
            <a:endParaRPr lang="en-US" dirty="0"/>
          </a:p>
          <a:p>
            <a:r>
              <a:rPr lang="en-US" dirty="0"/>
              <a:t>Locally</a:t>
            </a:r>
          </a:p>
          <a:p>
            <a:pPr lvl="1"/>
            <a:r>
              <a:rPr lang="en-US" dirty="0"/>
              <a:t>Employment services: job training, interview skills, or assistance with day-to-day issues, such as child care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4" y="26499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(2/2)</a:t>
            </a:r>
          </a:p>
        </p:txBody>
      </p:sp>
    </p:spTree>
    <p:extLst>
      <p:ext uri="{BB962C8B-B14F-4D97-AF65-F5344CB8AC3E}">
        <p14:creationId xmlns:p14="http://schemas.microsoft.com/office/powerpoint/2010/main" val="404591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4" y="26499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Education, in particular</a:t>
            </a:r>
          </a:p>
          <a:p>
            <a:pPr lvl="2"/>
            <a:r>
              <a:rPr lang="en-US" dirty="0"/>
              <a:t>Improve public education</a:t>
            </a:r>
          </a:p>
          <a:p>
            <a:pPr lvl="2"/>
            <a:r>
              <a:rPr lang="en-US" dirty="0"/>
              <a:t>Reduce disparities in quality of public education</a:t>
            </a:r>
          </a:p>
          <a:p>
            <a:pPr lvl="2"/>
            <a:r>
              <a:rPr lang="en-US" dirty="0"/>
              <a:t>Improve counseling in low-income schools</a:t>
            </a:r>
          </a:p>
          <a:p>
            <a:pPr lvl="3"/>
            <a:r>
              <a:rPr lang="en-US" dirty="0"/>
              <a:t>With respect to college – paths to success and funding</a:t>
            </a:r>
          </a:p>
          <a:p>
            <a:pPr lvl="2"/>
            <a:r>
              <a:rPr lang="en-US" dirty="0"/>
              <a:t>Investments are needed in early education, not later (e.g. universal pre-k)</a:t>
            </a:r>
          </a:p>
          <a:p>
            <a:pPr lvl="1"/>
            <a:r>
              <a:rPr lang="en-US" dirty="0"/>
              <a:t>Opportunities for wealth-building</a:t>
            </a:r>
          </a:p>
          <a:p>
            <a:pPr lvl="1"/>
            <a:r>
              <a:rPr lang="en-US" dirty="0"/>
              <a:t>Housing</a:t>
            </a:r>
          </a:p>
        </p:txBody>
      </p:sp>
    </p:spTree>
    <p:extLst>
      <p:ext uri="{BB962C8B-B14F-4D97-AF65-F5344CB8AC3E}">
        <p14:creationId xmlns:p14="http://schemas.microsoft.com/office/powerpoint/2010/main" val="2596984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 Su</a:t>
            </a:r>
            <a:r>
              <a:rPr lang="en-US"/>
              <a:t>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/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The economy is clearly favoring owners of productive resources over labor.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The market – technology, competition, and trade</a:t>
            </a:r>
          </a:p>
          <a:p>
            <a:pPr lvl="1"/>
            <a:r>
              <a:rPr lang="en-US" dirty="0"/>
              <a:t>Changing institutions.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80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633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BD97-B2CE-FA4C-9C95-909C8D38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Revenue Concentration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7849BD-E6BE-8540-9BA1-A5340981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7453" y="1129304"/>
            <a:ext cx="9797093" cy="5070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BB3AA-A103-6A45-9264-B2F71C71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AE603-20D3-7B43-A552-9C8A3BD5541D}"/>
              </a:ext>
            </a:extLst>
          </p:cNvPr>
          <p:cNvSpPr txBox="1"/>
          <p:nvPr/>
        </p:nvSpPr>
        <p:spPr>
          <a:xfrm>
            <a:off x="6319087" y="6456851"/>
            <a:ext cx="5283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The Hamilton Project, Brookings: The State of Competition and dynamism.</a:t>
            </a:r>
          </a:p>
        </p:txBody>
      </p:sp>
    </p:spTree>
    <p:extLst>
      <p:ext uri="{BB962C8B-B14F-4D97-AF65-F5344CB8AC3E}">
        <p14:creationId xmlns:p14="http://schemas.microsoft.com/office/powerpoint/2010/main" val="2566825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7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CEO</a:t>
            </a:r>
            <a:r>
              <a:rPr lang="en-US" dirty="0"/>
              <a:t>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36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A37CEB-07FA-CC4F-9717-A6305B90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068818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1483EB4D-2F6C-2940-8FBF-E372FCA5A206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CEO</a:t>
            </a:r>
            <a:r>
              <a:rPr lang="en-US" dirty="0"/>
              <a:t>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211AEA-4617-D64A-8FCF-9054B2EA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69" y="2693022"/>
            <a:ext cx="10169462" cy="35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0EDC-CD34-7B4B-8A45-910BFEB9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CEO</a:t>
            </a:r>
            <a:r>
              <a:rPr lang="en-US" dirty="0"/>
              <a:t> Compensation – Tied to Stock Prices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6BC669-4314-9B4A-B5DE-42558FC22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982274" y="1116500"/>
            <a:ext cx="10227451" cy="5113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E1FCB-2283-7248-8162-69703405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9337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3249827" y="6457890"/>
            <a:ext cx="7255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Ping Xu, James C. Garand, and Ling Zhu, “How immigration makes income inequality worse in the U.S.”, October, 2015,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4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income/wealth throughout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955196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25DD613F-F506-804A-8AD6-F3F6214F92A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55D12-E178-6D43-8DDC-7964BDF3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 of the Federal Minimum Wage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4778A-72D7-DB47-BFC7-03EE350F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7FE8FC-D07C-5A49-9D70-49B0668B203C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A9BB7C-8A4D-9C44-ADBD-7601D667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C3D0B4-9129-5F4E-B127-24DDD6E74E9D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784465" y="358346"/>
            <a:ext cx="8216785" cy="585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40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Concentration Has Been Rising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4330D59F-457E-9E47-A6F1-D0BD24D7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877191" y="1145256"/>
            <a:ext cx="9095608" cy="4887901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BF1A30-4642-4543-AC17-72EB419EA0DE}"/>
              </a:ext>
            </a:extLst>
          </p:cNvPr>
          <p:cNvSpPr/>
          <p:nvPr/>
        </p:nvSpPr>
        <p:spPr>
          <a:xfrm>
            <a:off x="7236370" y="3429000"/>
            <a:ext cx="1371600" cy="191551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Tax Rates?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F5EDB-56B6-4964-920E-70FE664B99D7}"/>
              </a:ext>
            </a:extLst>
          </p:cNvPr>
          <p:cNvSpPr txBox="1">
            <a:spLocks/>
          </p:cNvSpPr>
          <p:nvPr/>
        </p:nvSpPr>
        <p:spPr>
          <a:xfrm>
            <a:off x="13349926" y="497072"/>
            <a:ext cx="5130107" cy="964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400 Taxpayers with highest incomes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1992-2007</a:t>
            </a:r>
            <a:endParaRPr lang="en-GB" b="0" dirty="0">
              <a:solidFill>
                <a:srgbClr val="2B414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E6E19-9AEA-44F4-987D-0EABB400F745}"/>
              </a:ext>
            </a:extLst>
          </p:cNvPr>
          <p:cNvSpPr txBox="1">
            <a:spLocks/>
          </p:cNvSpPr>
          <p:nvPr/>
        </p:nvSpPr>
        <p:spPr>
          <a:xfrm>
            <a:off x="8065129" y="2801261"/>
            <a:ext cx="1708023" cy="1174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C06F63-3816-45BA-A2E3-13EA8F550BA5}"/>
              </a:ext>
            </a:extLst>
          </p:cNvPr>
          <p:cNvGrpSpPr/>
          <p:nvPr/>
        </p:nvGrpSpPr>
        <p:grpSpPr>
          <a:xfrm>
            <a:off x="14405139" y="954948"/>
            <a:ext cx="4074894" cy="4646919"/>
            <a:chOff x="6247729" y="1575606"/>
            <a:chExt cx="4074894" cy="464691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D4F430-DDB5-428A-BDBF-95BEF9F150E0}"/>
                </a:ext>
              </a:extLst>
            </p:cNvPr>
            <p:cNvSpPr txBox="1">
              <a:spLocks/>
            </p:cNvSpPr>
            <p:nvPr/>
          </p:nvSpPr>
          <p:spPr>
            <a:xfrm>
              <a:off x="6558081" y="5945526"/>
              <a:ext cx="791820" cy="2769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B414D"/>
                  </a:solidFill>
                </a:rPr>
                <a:t>Source: </a:t>
              </a:r>
              <a:r>
                <a:rPr lang="en-US" sz="1200" dirty="0">
                  <a:solidFill>
                    <a:srgbClr val="2B414D"/>
                  </a:solidFill>
                </a:rPr>
                <a:t>IRS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07983D9-2C1C-46B1-8589-2A4F971C581A}"/>
                </a:ext>
              </a:extLst>
            </p:cNvPr>
            <p:cNvGrpSpPr>
              <a:grpSpLocks/>
            </p:cNvGrpSpPr>
            <p:nvPr/>
          </p:nvGrpSpPr>
          <p:grpSpPr>
            <a:xfrm>
              <a:off x="8209719" y="1595721"/>
              <a:ext cx="2112904" cy="4222400"/>
              <a:chOff x="6926250" y="2840993"/>
              <a:chExt cx="2096339" cy="4189293"/>
            </a:xfrm>
          </p:grpSpPr>
          <p:sp>
            <p:nvSpPr>
              <p:cNvPr id="3" name="Arrow: Pentagon 2">
                <a:extLst>
                  <a:ext uri="{FF2B5EF4-FFF2-40B4-BE49-F238E27FC236}">
                    <a16:creationId xmlns:a16="http://schemas.microsoft.com/office/drawing/2014/main" id="{9B576615-4685-4CFD-83AF-F30E9ADBEA4B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6386687" y="3686574"/>
                <a:ext cx="3175462" cy="1484299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D44E9F0-8652-495B-B8D6-CCC91CAA63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14023" y="6109493"/>
                <a:ext cx="920793" cy="920793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7E1C68-F631-4006-9C0C-624D469E69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926250" y="3864009"/>
                <a:ext cx="2096339" cy="68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Tax Rate</a:t>
                </a:r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1661B3-B045-476C-AF0B-872A7F70C2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49614" y="6115644"/>
                <a:ext cx="849611" cy="860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dirty="0">
                    <a:solidFill>
                      <a:schemeClr val="bg1"/>
                    </a:solidFill>
                  </a:rPr>
                  <a:t>-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dirty="0">
                    <a:solidFill>
                      <a:schemeClr val="bg1"/>
                    </a:solidFill>
                  </a:rPr>
                  <a:t>37%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D1111B-4346-4C5F-93F4-76362687D2CD}"/>
                </a:ext>
              </a:extLst>
            </p:cNvPr>
            <p:cNvGrpSpPr>
              <a:grpSpLocks/>
            </p:cNvGrpSpPr>
            <p:nvPr/>
          </p:nvGrpSpPr>
          <p:grpSpPr>
            <a:xfrm>
              <a:off x="6247729" y="1575606"/>
              <a:ext cx="2112904" cy="4266644"/>
              <a:chOff x="3506369" y="446025"/>
              <a:chExt cx="2553186" cy="515572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2DB1DDBA-35FA-49FB-8056-288DA828597E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2849220" y="2764121"/>
                <a:ext cx="3867482" cy="1807767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7FDBDF7-D2DB-4FC3-8709-F8CB169B8390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4222233" y="475361"/>
                <a:ext cx="1121458" cy="1121458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F30077-B9C1-4557-BE72-D8AA1CE4F7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06369" y="3566635"/>
                <a:ext cx="25531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Income</a:t>
                </a:r>
                <a:endParaRPr lang="en-GB" sz="2400" b="1" dirty="0">
                  <a:solidFill>
                    <a:srgbClr val="2B414D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825088-CD3C-4A9C-854C-6CE88644C6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25258" y="446025"/>
                <a:ext cx="1515406" cy="1047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spc="-20" dirty="0">
                    <a:solidFill>
                      <a:srgbClr val="2B414D"/>
                    </a:solidFill>
                  </a:rPr>
                  <a:t>+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spc="-20" dirty="0">
                    <a:solidFill>
                      <a:srgbClr val="2B414D"/>
                    </a:solidFill>
                  </a:rPr>
                  <a:t>392%</a:t>
                </a:r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A47076C-66C7-4601-839B-77F6DE45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898" y="1475134"/>
            <a:ext cx="6692900" cy="4665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05F742-0740-7844-AC29-F93D6D2BB8F6}"/>
              </a:ext>
            </a:extLst>
          </p:cNvPr>
          <p:cNvSpPr txBox="1"/>
          <p:nvPr/>
        </p:nvSpPr>
        <p:spPr>
          <a:xfrm>
            <a:off x="5128074" y="1907293"/>
            <a:ext cx="1191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1992-2014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4B09DF-2F17-6243-9B33-5235FB9CC1B5}"/>
              </a:ext>
            </a:extLst>
          </p:cNvPr>
          <p:cNvSpPr txBox="1"/>
          <p:nvPr/>
        </p:nvSpPr>
        <p:spPr>
          <a:xfrm>
            <a:off x="5838202" y="3124071"/>
            <a:ext cx="1452642" cy="646331"/>
          </a:xfrm>
          <a:prstGeom prst="rect">
            <a:avLst/>
          </a:prstGeom>
          <a:solidFill>
            <a:srgbClr val="FFD8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+310%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CE227F-0241-B34D-A61D-AF3BE4779AC6}"/>
              </a:ext>
            </a:extLst>
          </p:cNvPr>
          <p:cNvSpPr txBox="1"/>
          <p:nvPr/>
        </p:nvSpPr>
        <p:spPr>
          <a:xfrm>
            <a:off x="9199228" y="4025817"/>
            <a:ext cx="1130438" cy="646331"/>
          </a:xfrm>
          <a:prstGeom prst="rect">
            <a:avLst/>
          </a:prstGeom>
          <a:solidFill>
            <a:srgbClr val="E433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-12%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EB8277-01EC-C741-9B2B-D35F73868153}"/>
              </a:ext>
            </a:extLst>
          </p:cNvPr>
          <p:cNvSpPr txBox="1"/>
          <p:nvPr/>
        </p:nvSpPr>
        <p:spPr>
          <a:xfrm>
            <a:off x="3249827" y="6457890"/>
            <a:ext cx="3199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IRS, Statistics of Income Division, December 2016.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E39EE-034A-F846-B3FA-B53AD88F27A5}"/>
              </a:ext>
            </a:extLst>
          </p:cNvPr>
          <p:cNvSpPr txBox="1"/>
          <p:nvPr/>
        </p:nvSpPr>
        <p:spPr>
          <a:xfrm>
            <a:off x="4882898" y="5601867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       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2CE411-B669-F748-86A2-C272833B9109}"/>
              </a:ext>
            </a:extLst>
          </p:cNvPr>
          <p:cNvSpPr/>
          <p:nvPr/>
        </p:nvSpPr>
        <p:spPr>
          <a:xfrm>
            <a:off x="830053" y="1890315"/>
            <a:ext cx="37985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Tax and inheritance laws (reduced rates on high income groups)</a:t>
            </a:r>
          </a:p>
        </p:txBody>
      </p:sp>
    </p:spTree>
    <p:extLst>
      <p:ext uri="{BB962C8B-B14F-4D97-AF65-F5344CB8AC3E}">
        <p14:creationId xmlns:p14="http://schemas.microsoft.com/office/powerpoint/2010/main" val="33539451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66D92-87F9-C748-A444-F1BC2B0A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Benefits Ownership over Labor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949A2-A3E2-AB46-9600-8C9BEAF6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44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1FC0DB-ACB3-A642-83DB-EC4BBB77B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223258"/>
            <a:ext cx="7315200" cy="500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85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02F7-AF6D-594D-A643-B0CC9B88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Sou</a:t>
            </a:r>
            <a:r>
              <a:rPr lang="en-US" dirty="0"/>
              <a:t>rces of Inequality Through Late 1990s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ED347-E4F7-D344-8780-EAB3A681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E60A4-3B86-E042-8E57-9F1B5741D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43" y="873261"/>
            <a:ext cx="7394713" cy="53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031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42798315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00E4-5E93-D544-96D8-F7D52B0B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3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 A M</a:t>
            </a:r>
            <a:r>
              <a:rPr lang="en-US" sz="3800" dirty="0"/>
              <a:t>odern Example: Uber &amp; Lyft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4FF6-283A-3942-A6AE-6C3A1B28E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Technology:</a:t>
            </a:r>
          </a:p>
          <a:p>
            <a:pPr lvl="1"/>
            <a:r>
              <a:rPr lang="en-US" dirty="0"/>
              <a:t>Facilitates market power for owners.</a:t>
            </a:r>
          </a:p>
          <a:p>
            <a:pPr lvl="1"/>
            <a:r>
              <a:rPr lang="en-US" dirty="0"/>
              <a:t>Reduces bargaining power for labor.</a:t>
            </a:r>
          </a:p>
          <a:p>
            <a:pPr lvl="1"/>
            <a:r>
              <a:rPr lang="en-US" dirty="0"/>
              <a:t>Shifts costs of doing business onto labor.</a:t>
            </a:r>
          </a:p>
          <a:p>
            <a:pPr lvl="1"/>
            <a:endParaRPr lang="en-US" dirty="0"/>
          </a:p>
          <a:p>
            <a:r>
              <a:rPr lang="en-US" dirty="0"/>
              <a:t>Modern day Robber Barons?</a:t>
            </a:r>
          </a:p>
          <a:p>
            <a:pPr lvl="1"/>
            <a:r>
              <a:rPr lang="en-US" dirty="0"/>
              <a:t>Ruthlessly absorbing as much income as they can.</a:t>
            </a:r>
          </a:p>
          <a:p>
            <a:pPr lvl="1"/>
            <a:r>
              <a:rPr lang="en-US" dirty="0"/>
              <a:t>Lack of regard for labor.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EC1CA-E3F3-1C40-9DEB-5FFC7550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0015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40" y="0"/>
            <a:ext cx="10515600" cy="1325563"/>
          </a:xfrm>
        </p:spPr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Changes from Growing Inequality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130C3-A0BB-4FBA-9909-8E21280200C7}"/>
              </a:ext>
            </a:extLst>
          </p:cNvPr>
          <p:cNvSpPr/>
          <p:nvPr/>
        </p:nvSpPr>
        <p:spPr>
          <a:xfrm>
            <a:off x="8897510" y="2425148"/>
            <a:ext cx="262393" cy="166977"/>
          </a:xfrm>
          <a:prstGeom prst="rect">
            <a:avLst/>
          </a:prstGeom>
          <a:solidFill>
            <a:srgbClr val="FA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684D68-A2BD-4803-9FBE-15A519DC75BF}"/>
              </a:ext>
            </a:extLst>
          </p:cNvPr>
          <p:cNvGrpSpPr>
            <a:grpSpLocks/>
          </p:cNvGrpSpPr>
          <p:nvPr/>
        </p:nvGrpSpPr>
        <p:grpSpPr>
          <a:xfrm>
            <a:off x="838200" y="1325563"/>
            <a:ext cx="10329819" cy="5110726"/>
            <a:chOff x="1804288" y="1749440"/>
            <a:chExt cx="9634106" cy="4766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6066" y="1749440"/>
              <a:ext cx="5922328" cy="4766519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5590510" y="3523090"/>
              <a:ext cx="1484058" cy="193181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4288" y="3806297"/>
              <a:ext cx="2159138" cy="889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C4C88"/>
                  </a:solidFill>
                </a:rPr>
                <a:t>Bottom 90% </a:t>
              </a:r>
            </a:p>
            <a:p>
              <a:r>
                <a:rPr lang="en-US" sz="2800" b="1" dirty="0">
                  <a:solidFill>
                    <a:srgbClr val="0C4C88"/>
                  </a:solidFill>
                </a:rPr>
                <a:t>of Households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221750" y="4288346"/>
              <a:ext cx="1119674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4327F1-4A4A-C74F-AA97-9C2855D4280A}"/>
              </a:ext>
            </a:extLst>
          </p:cNvPr>
          <p:cNvCxnSpPr>
            <a:cxnSpLocks/>
          </p:cNvCxnSpPr>
          <p:nvPr/>
        </p:nvCxnSpPr>
        <p:spPr>
          <a:xfrm>
            <a:off x="11353800" y="3359020"/>
            <a:ext cx="0" cy="1939587"/>
          </a:xfrm>
          <a:prstGeom prst="line">
            <a:avLst/>
          </a:prstGeom>
          <a:ln w="317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DC8F7F-CB5D-024B-879E-4F64CCE343A7}"/>
              </a:ext>
            </a:extLst>
          </p:cNvPr>
          <p:cNvCxnSpPr>
            <a:cxnSpLocks/>
          </p:cNvCxnSpPr>
          <p:nvPr/>
        </p:nvCxnSpPr>
        <p:spPr>
          <a:xfrm flipV="1">
            <a:off x="11360150" y="2108200"/>
            <a:ext cx="0" cy="983568"/>
          </a:xfrm>
          <a:prstGeom prst="line">
            <a:avLst/>
          </a:prstGeom>
          <a:ln w="31750">
            <a:solidFill>
              <a:srgbClr val="00B05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D32623D-65BB-EB46-84A3-B2EB733D47BF}"/>
              </a:ext>
            </a:extLst>
          </p:cNvPr>
          <p:cNvSpPr/>
          <p:nvPr/>
        </p:nvSpPr>
        <p:spPr>
          <a:xfrm>
            <a:off x="9159903" y="1996234"/>
            <a:ext cx="1812897" cy="316948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/>
              <a:t>International Perspective: </a:t>
            </a:r>
            <a:r>
              <a:rPr lang="en-US" dirty="0" err="1"/>
              <a:t>Comparables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737" y="1103803"/>
            <a:ext cx="5818525" cy="5120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1301A-D600-6740-B5B4-67821CB0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F6DE5-BFE4-8C4A-BBC1-9F4BE2D934BA}"/>
              </a:ext>
            </a:extLst>
          </p:cNvPr>
          <p:cNvSpPr txBox="1"/>
          <p:nvPr/>
        </p:nvSpPr>
        <p:spPr>
          <a:xfrm>
            <a:off x="8589689" y="2145792"/>
            <a:ext cx="120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U.S.: 17-18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0D70E-2093-274E-81F7-B7D4D857C2C5}"/>
              </a:ext>
            </a:extLst>
          </p:cNvPr>
          <p:cNvSpPr txBox="1"/>
          <p:nvPr/>
        </p:nvSpPr>
        <p:spPr>
          <a:xfrm>
            <a:off x="8413740" y="3479288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Canada, UK, Germany: 12-13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7DB5-9F08-B74B-A816-DEC3FD57A2F0}"/>
              </a:ext>
            </a:extLst>
          </p:cNvPr>
          <p:cNvSpPr txBox="1"/>
          <p:nvPr/>
        </p:nvSpPr>
        <p:spPr>
          <a:xfrm>
            <a:off x="8413739" y="4484183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Italy, France, Japan: 7-9</a:t>
            </a:r>
          </a:p>
        </p:txBody>
      </p:sp>
    </p:spTree>
    <p:extLst>
      <p:ext uri="{BB962C8B-B14F-4D97-AF65-F5344CB8AC3E}">
        <p14:creationId xmlns:p14="http://schemas.microsoft.com/office/powerpoint/2010/main" val="229231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Inequality: Measuring Dispersion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B3D8D-360A-F04C-9DCF-437EECE9ED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66261" y="990458"/>
            <a:ext cx="7859478" cy="523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607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59B4-350D-574B-9122-6537BD0E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Ten</a:t>
            </a:r>
            <a:r>
              <a:rPr lang="en-US" dirty="0"/>
              <a:t>sion in Policy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776A-D8EF-9E46-978B-43FDA188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possible to increase growth at the same time that you reduce income inequality?</a:t>
            </a:r>
          </a:p>
          <a:p>
            <a:pPr lvl="1"/>
            <a:r>
              <a:rPr lang="en-US" dirty="0"/>
              <a:t>Common refrain among some that government intervention in the economy is always and everywhere bad for growth.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Possibly: expanding equality of access promotes the full utilization of resources.</a:t>
            </a:r>
          </a:p>
          <a:p>
            <a:pPr lvl="1"/>
            <a:r>
              <a:rPr lang="en-US" dirty="0"/>
              <a:t>Expanding equality of access requires resources likely from the well-to-do.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D27E-955B-F44B-8521-49AA0C0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876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3588AF0-9676-6044-948F-E893973F3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07222" y="1170408"/>
            <a:ext cx="8688417" cy="498730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Programs: Income Shares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2016”,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2016.</a:t>
            </a:r>
          </a:p>
        </p:txBody>
      </p:sp>
    </p:spTree>
    <p:extLst>
      <p:ext uri="{BB962C8B-B14F-4D97-AF65-F5344CB8AC3E}">
        <p14:creationId xmlns:p14="http://schemas.microsoft.com/office/powerpoint/2010/main" val="34308203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</a:t>
            </a:r>
            <a:r>
              <a:rPr lang="en-US" dirty="0"/>
              <a:t>ferent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509" y="1577812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1BEB9-349E-944A-A5BE-235D5346B5A2}"/>
              </a:ext>
            </a:extLst>
          </p:cNvPr>
          <p:cNvSpPr txBox="1"/>
          <p:nvPr/>
        </p:nvSpPr>
        <p:spPr>
          <a:xfrm>
            <a:off x="6353503" y="2722429"/>
            <a:ext cx="485578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How does wealth differ from income?</a:t>
            </a:r>
          </a:p>
          <a:p>
            <a:endParaRPr lang="en-US" dirty="0"/>
          </a:p>
          <a:p>
            <a:r>
              <a:rPr lang="en-US" b="1" dirty="0"/>
              <a:t>Income</a:t>
            </a:r>
            <a:r>
              <a:rPr lang="en-US" dirty="0"/>
              <a:t> is measured over a period of time, say one year. </a:t>
            </a:r>
          </a:p>
          <a:p>
            <a:endParaRPr lang="en-US" dirty="0"/>
          </a:p>
          <a:p>
            <a:r>
              <a:rPr lang="en-US" b="1" dirty="0"/>
              <a:t>Wealth </a:t>
            </a:r>
            <a:r>
              <a:rPr lang="en-US" dirty="0"/>
              <a:t>is one’s accumulated savings, including physical and financial assets (net worth).  </a:t>
            </a:r>
          </a:p>
        </p:txBody>
      </p:sp>
    </p:spTree>
    <p:extLst>
      <p:ext uri="{BB962C8B-B14F-4D97-AF65-F5344CB8AC3E}">
        <p14:creationId xmlns:p14="http://schemas.microsoft.com/office/powerpoint/2010/main" val="417437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68319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3217B-F4CC-F84D-A024-E1C084F99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Ine</a:t>
            </a:r>
            <a:r>
              <a:rPr lang="en-US" dirty="0"/>
              <a:t>quality in Marin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8DED7-0800-0343-9121-38CA8683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C60EF-51EA-CB45-B832-A999BF4D4D5A}"/>
              </a:ext>
            </a:extLst>
          </p:cNvPr>
          <p:cNvSpPr txBox="1"/>
          <p:nvPr/>
        </p:nvSpPr>
        <p:spPr>
          <a:xfrm>
            <a:off x="6472043" y="6410685"/>
            <a:ext cx="461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</a:t>
            </a:r>
            <a:r>
              <a:rPr lang="en-US" dirty="0" err="1"/>
              <a:t>needelegation.org</a:t>
            </a:r>
            <a:r>
              <a:rPr lang="en-US" dirty="0"/>
              <a:t>/</a:t>
            </a:r>
            <a:r>
              <a:rPr lang="en-US" dirty="0" err="1"/>
              <a:t>LocalGraphs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12120F-997D-734C-95C8-240CEFDB6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208" y="920276"/>
            <a:ext cx="7309583" cy="53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3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10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37669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873673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70" y="0"/>
            <a:ext cx="10515600" cy="1325563"/>
          </a:xfrm>
        </p:spPr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4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20008</TotalTime>
  <Words>2134</Words>
  <Application>Microsoft Macintosh PowerPoint</Application>
  <PresentationFormat>Widescreen</PresentationFormat>
  <Paragraphs>396</Paragraphs>
  <Slides>54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Courier New</vt:lpstr>
      <vt:lpstr>Custom Design</vt:lpstr>
      <vt:lpstr>Economic Inequality</vt:lpstr>
      <vt:lpstr>Credits and Disclaimer</vt:lpstr>
      <vt:lpstr>Outline</vt:lpstr>
      <vt:lpstr>Economic Inequality: Income</vt:lpstr>
      <vt:lpstr>Income Inequality: Measuring Dispersion</vt:lpstr>
      <vt:lpstr>Income Inequality: Share of Top 10%</vt:lpstr>
      <vt:lpstr>The Abrupt Increase in Inequality</vt:lpstr>
      <vt:lpstr>Where Does Inequality Come From?</vt:lpstr>
      <vt:lpstr>Government Policy and Inequality</vt:lpstr>
      <vt:lpstr>Taxes, Transfers, and Income: 2018</vt:lpstr>
      <vt:lpstr>Most of the Action Is at the Top: Pre-Tax</vt:lpstr>
      <vt:lpstr>Most of the Action Is at the Top: Post-Tax</vt:lpstr>
      <vt:lpstr>Dramatically Less Progressivity in the Tax Code</vt:lpstr>
      <vt:lpstr>Market Forces and Inequality</vt:lpstr>
      <vt:lpstr>Where Does Inequality Come From? Summary</vt:lpstr>
      <vt:lpstr>Labor Income is Unhinged from Productivity</vt:lpstr>
      <vt:lpstr> Declining Unionization</vt:lpstr>
      <vt:lpstr> Competition in the Economy</vt:lpstr>
      <vt:lpstr>Technological Change and Inequality</vt:lpstr>
      <vt:lpstr>Technology can Hurt Low Income Workers</vt:lpstr>
      <vt:lpstr>Globalization</vt:lpstr>
      <vt:lpstr>What is driving increasing inequality?</vt:lpstr>
      <vt:lpstr>Why Does Inequality Matter?</vt:lpstr>
      <vt:lpstr>How Much Inequality Is too Much?</vt:lpstr>
      <vt:lpstr>Inequality Can Also Directly Affect GDP</vt:lpstr>
      <vt:lpstr>PowerPoint Presentation</vt:lpstr>
      <vt:lpstr>Too Much Inequality Can:</vt:lpstr>
      <vt:lpstr>How Has Inequality Influenced Incomes?</vt:lpstr>
      <vt:lpstr> Addressing Inequality: Is It A Problem?</vt:lpstr>
      <vt:lpstr>Addressing Inequality:  Immediately Available Policy Solutions (1/2)</vt:lpstr>
      <vt:lpstr>Addressing Inequality:  Immediately Available Policy Solutions (2/2)</vt:lpstr>
      <vt:lpstr>Addressing Inequality:  Long Term</vt:lpstr>
      <vt:lpstr> Summary</vt:lpstr>
      <vt:lpstr> Thank you!</vt:lpstr>
      <vt:lpstr>Growing Revenue Concentration</vt:lpstr>
      <vt:lpstr> CEO Pay Has Been Growing Rapidly</vt:lpstr>
      <vt:lpstr> CEO Pay Has Been Growing Rapidly</vt:lpstr>
      <vt:lpstr> CEO Compensation – Tied to Stock Prices</vt:lpstr>
      <vt:lpstr> Immigration and Inequality</vt:lpstr>
      <vt:lpstr>History of the Federal Minimum Wage</vt:lpstr>
      <vt:lpstr>PowerPoint Presentation</vt:lpstr>
      <vt:lpstr>Wealth Concentration Has Been Rising</vt:lpstr>
      <vt:lpstr>What About Tax Rates?</vt:lpstr>
      <vt:lpstr>Technology Benefits Ownership over Labor</vt:lpstr>
      <vt:lpstr>  Sources of Inequality Through Late 1990s</vt:lpstr>
      <vt:lpstr>Wealth is More and More Concentrated</vt:lpstr>
      <vt:lpstr>  A Modern Example: Uber &amp; Lyft</vt:lpstr>
      <vt:lpstr>Income Changes from Growing Inequality</vt:lpstr>
      <vt:lpstr> An International Perspective: Comparables</vt:lpstr>
      <vt:lpstr>Tension in Policy Solutions</vt:lpstr>
      <vt:lpstr>Tax and Transfer Programs: Income Shares</vt:lpstr>
      <vt:lpstr>Different Ways of Thinking About Inequality </vt:lpstr>
      <vt:lpstr>Wealth Inequality Exceeds Income Inequality</vt:lpstr>
      <vt:lpstr>Inequality in Marin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304</cp:revision>
  <cp:lastPrinted>2022-03-02T18:45:19Z</cp:lastPrinted>
  <dcterms:created xsi:type="dcterms:W3CDTF">2017-05-03T22:30:38Z</dcterms:created>
  <dcterms:modified xsi:type="dcterms:W3CDTF">2022-04-14T23:42:13Z</dcterms:modified>
</cp:coreProperties>
</file>