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7"/>
  </p:notesMasterIdLst>
  <p:sldIdLst>
    <p:sldId id="1153" r:id="rId2"/>
    <p:sldId id="328" r:id="rId3"/>
    <p:sldId id="275" r:id="rId4"/>
    <p:sldId id="335" r:id="rId5"/>
    <p:sldId id="1148" r:id="rId6"/>
    <p:sldId id="1157" r:id="rId7"/>
    <p:sldId id="1099" r:id="rId8"/>
    <p:sldId id="3547" r:id="rId9"/>
    <p:sldId id="296" r:id="rId10"/>
    <p:sldId id="1161" r:id="rId11"/>
    <p:sldId id="3546" r:id="rId12"/>
    <p:sldId id="369" r:id="rId13"/>
    <p:sldId id="3548" r:id="rId14"/>
    <p:sldId id="3553" r:id="rId15"/>
    <p:sldId id="3554" r:id="rId16"/>
    <p:sldId id="3558" r:id="rId17"/>
    <p:sldId id="3557" r:id="rId18"/>
    <p:sldId id="386" r:id="rId19"/>
    <p:sldId id="1162" r:id="rId20"/>
    <p:sldId id="3550" r:id="rId21"/>
    <p:sldId id="3504" r:id="rId22"/>
    <p:sldId id="3529" r:id="rId23"/>
    <p:sldId id="3556" r:id="rId24"/>
    <p:sldId id="3552" r:id="rId25"/>
    <p:sldId id="3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1" autoAdjust="0"/>
    <p:restoredTop sz="93741"/>
  </p:normalViewPr>
  <p:slideViewPr>
    <p:cSldViewPr snapToGrid="0" snapToObjects="1">
      <p:cViewPr varScale="1">
        <p:scale>
          <a:sx n="81" d="100"/>
          <a:sy n="81" d="100"/>
        </p:scale>
        <p:origin x="192" y="10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https://www.brookings.edu/blog/up-front/2020/02/27/examining-the-black-white-wealth-gap/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2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rod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753290"/>
            <a:ext cx="9144000" cy="23072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Stephanie Seguino,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University of Vermont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Randolph Rotary Club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December 16,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Increased monopolies</a:t>
            </a:r>
          </a:p>
          <a:p>
            <a:pPr marL="457200" indent="-457200"/>
            <a:r>
              <a:rPr lang="en-US" b="0" dirty="0"/>
              <a:t>Technology</a:t>
            </a:r>
          </a:p>
          <a:p>
            <a:pPr marL="457200" indent="-457200"/>
            <a:r>
              <a:rPr lang="en-US" b="0" dirty="0"/>
              <a:t>Declining value of min wage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993" y="1325563"/>
            <a:ext cx="6425494" cy="46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2. Government Tax Policy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053" y="1890315"/>
            <a:ext cx="37985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Tax and inheritance laws (reduced rates on high income groups)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80BD8-A245-4145-8E43-8B68B85D5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398" y="1570730"/>
            <a:ext cx="6692900" cy="46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7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994" y="0"/>
            <a:ext cx="8038531" cy="17270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3. Government policy: Declining value of minimum wage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04B87-57DB-B141-BAD5-B26751AF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94" y="1676137"/>
            <a:ext cx="6986967" cy="4440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923280-2A08-6345-AA9F-29EC3DB54B90}"/>
              </a:ext>
            </a:extLst>
          </p:cNvPr>
          <p:cNvSpPr txBox="1"/>
          <p:nvPr/>
        </p:nvSpPr>
        <p:spPr>
          <a:xfrm>
            <a:off x="5099539" y="2022231"/>
            <a:ext cx="336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1975, in real terms, $10.15/</a:t>
            </a:r>
            <a:r>
              <a:rPr lang="en-US" dirty="0" err="1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9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410A-8941-B841-94CE-757AED7A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436" y="0"/>
            <a:ext cx="9743364" cy="1325563"/>
          </a:xfrm>
        </p:spPr>
        <p:txBody>
          <a:bodyPr/>
          <a:lstStyle/>
          <a:p>
            <a:pPr algn="ctr"/>
            <a:r>
              <a:rPr lang="en-US" dirty="0"/>
              <a:t>4. Government Social Safety Net: Declining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CD884-CDF3-6F4B-B229-EF11BD22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F5A04-1ADE-7842-AFD5-245877855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82" y="1325563"/>
            <a:ext cx="7428900" cy="63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7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6000" dirty="0"/>
              <a:t>Good news recently on social 			safety net spending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Rescue Plan offered a child allowance which provides cash benefits to most households with children, about $3000 a year. </a:t>
            </a:r>
          </a:p>
          <a:p>
            <a:r>
              <a:rPr lang="en-US" dirty="0"/>
              <a:t>Stanford University Study found that child poverty will fall by 35%  as a result.</a:t>
            </a:r>
          </a:p>
          <a:p>
            <a:r>
              <a:rPr lang="en-US" dirty="0"/>
              <a:t>Previous research indicates this will lead to increases in student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       Intergenerational inequality: Does poverty show up in children’s brains?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2050" name="Picture 2" descr="The neuroscience of inequality: does poverty show up in children&amp;#39;s brains?  | Inequality | The Guardian">
            <a:extLst>
              <a:ext uri="{FF2B5EF4-FFF2-40B4-BE49-F238E27FC236}">
                <a16:creationId xmlns:a16="http://schemas.microsoft.com/office/drawing/2014/main" id="{64752B4C-38B3-AD4F-9D05-789796F68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9" y="1570038"/>
            <a:ext cx="5801782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1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Wilkinson &amp; Pickett</a:t>
            </a:r>
            <a:r>
              <a:rPr lang="en-US" i="1"/>
              <a:t>, The Spirit Level (2009)</a:t>
            </a:r>
            <a:br>
              <a:rPr lang="en-US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6665" r="-46665"/>
          <a:stretch>
            <a:fillRect/>
          </a:stretch>
        </p:blipFill>
        <p:spPr>
          <a:xfrm>
            <a:off x="-1549005" y="1049713"/>
            <a:ext cx="14222395" cy="5415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5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4921"/>
            <a:ext cx="8933019" cy="400641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	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41530" r="-415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135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Child allowances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Subsidized child care</a:t>
            </a:r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Support collective bargaining</a:t>
            </a:r>
          </a:p>
          <a:p>
            <a:pPr lvl="1"/>
            <a:r>
              <a:rPr lang="en-US" dirty="0"/>
              <a:t>Other policies to increase working bargaining power 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Racial Inequality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79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17" y="11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</a:t>
            </a:r>
            <a:r>
              <a:rPr lang="en-US" sz="3600" dirty="0"/>
              <a:t> – Racial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Economic Policy Institute, </a:t>
            </a:r>
            <a:r>
              <a:rPr lang="en-US" sz="1400" i="1" dirty="0"/>
              <a:t>State of Working America</a:t>
            </a:r>
            <a:r>
              <a:rPr lang="en-US" sz="1400" dirty="0"/>
              <a:t>,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B28A5-B0D3-44A9-A830-91115C79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95" y="875446"/>
            <a:ext cx="6982329" cy="520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61FB8-7C15-4172-A810-5432997682F4}"/>
              </a:ext>
            </a:extLst>
          </p:cNvPr>
          <p:cNvSpPr txBox="1"/>
          <p:nvPr/>
        </p:nvSpPr>
        <p:spPr>
          <a:xfrm>
            <a:off x="121224" y="3075057"/>
            <a:ext cx="245128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staying poor, if born poor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EFEA3-332E-4F00-877A-E63B8C5F3D87}"/>
              </a:ext>
            </a:extLst>
          </p:cNvPr>
          <p:cNvSpPr/>
          <p:nvPr/>
        </p:nvSpPr>
        <p:spPr>
          <a:xfrm>
            <a:off x="3096768" y="1938528"/>
            <a:ext cx="975360" cy="35722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7DF3A-501D-465F-86E2-D0D776D9AFB5}"/>
              </a:ext>
            </a:extLst>
          </p:cNvPr>
          <p:cNvSpPr txBox="1"/>
          <p:nvPr/>
        </p:nvSpPr>
        <p:spPr>
          <a:xfrm>
            <a:off x="9399024" y="3989457"/>
            <a:ext cx="2295471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</a:t>
            </a:r>
            <a:r>
              <a:rPr lang="en-US" sz="2000" i="1" dirty="0"/>
              <a:t>becoming</a:t>
            </a:r>
            <a:r>
              <a:rPr lang="en-US" sz="2000" dirty="0"/>
              <a:t> poor, if born rich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02CA77-AE6C-48D4-879E-8A42B560CAA7}"/>
              </a:ext>
            </a:extLst>
          </p:cNvPr>
          <p:cNvSpPr/>
          <p:nvPr/>
        </p:nvSpPr>
        <p:spPr>
          <a:xfrm>
            <a:off x="8119874" y="3594969"/>
            <a:ext cx="975360" cy="18867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3239" y="1143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B1ACD-BD7D-4007-AA76-39701774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AC72D5-F34C-46FD-A2AD-B6C2A3D9B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7" y="702129"/>
            <a:ext cx="10909863" cy="5274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7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2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538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  </a:t>
            </a:r>
            <a:r>
              <a:rPr lang="en-US" sz="6700" dirty="0"/>
              <a:t>Is racial inequality a problem in Vermont?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There are 30,000 people of color in Vermont.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 algn="ctr">
              <a:buNone/>
            </a:pPr>
            <a:endParaRPr lang="en-US" sz="6000" dirty="0">
              <a:latin typeface="+mj-lt"/>
            </a:endParaRPr>
          </a:p>
          <a:p>
            <a:pPr marL="0" indent="0" algn="ctr">
              <a:buNone/>
            </a:pPr>
            <a:endParaRPr lang="en-US" sz="6000" dirty="0">
              <a:latin typeface="+mj-lt"/>
            </a:endParaRPr>
          </a:p>
          <a:p>
            <a:pPr marL="0" indent="0" algn="ctr">
              <a:buNone/>
            </a:pPr>
            <a:endParaRPr lang="en-US" sz="6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631002"/>
              </p:ext>
            </p:extLst>
          </p:nvPr>
        </p:nvGraphicFramePr>
        <p:xfrm>
          <a:off x="1144953" y="2520340"/>
          <a:ext cx="3743375" cy="192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2692400" imgH="1384300" progId="Excel.Sheet.12">
                  <p:embed/>
                </p:oleObj>
              </mc:Choice>
              <mc:Fallback>
                <p:oleObj name="Worksheet" r:id="rId3" imgW="2692400" imgH="1384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953" y="2520340"/>
                        <a:ext cx="3743375" cy="192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369" y="2413975"/>
            <a:ext cx="4781923" cy="29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Inequality is costly to all of us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9723120" cy="4189162"/>
          </a:xfrm>
        </p:spPr>
        <p:txBody>
          <a:bodyPr anchor="ctr" anchorCtr="0">
            <a:normAutofit/>
          </a:bodyPr>
          <a:lstStyle/>
          <a:p>
            <a:r>
              <a:rPr lang="en-US" sz="4000" dirty="0"/>
              <a:t>Definition:</a:t>
            </a:r>
          </a:p>
          <a:p>
            <a:pPr lvl="1"/>
            <a:r>
              <a:rPr lang="en-US" sz="4000" dirty="0"/>
              <a:t>The economic distance from the poorest to the richest.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The dispersion of income/wealth throughout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509" y="1577812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Racial inequality</a:t>
            </a:r>
          </a:p>
          <a:p>
            <a:r>
              <a:rPr lang="en-US" dirty="0"/>
              <a:t>Gender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1BEB9-349E-944A-A5BE-235D5346B5A2}"/>
              </a:ext>
            </a:extLst>
          </p:cNvPr>
          <p:cNvSpPr txBox="1"/>
          <p:nvPr/>
        </p:nvSpPr>
        <p:spPr>
          <a:xfrm>
            <a:off x="6385034" y="1886524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9619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55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23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197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E617-B462-C542-944E-43DE08D6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90D5-E4A5-074A-87C1-99164DCC3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REASONS INEQUALITY INCREASING?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E5E0C-B366-164C-BAEA-E11632D5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9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982" y="389824"/>
            <a:ext cx="9089410" cy="93564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+mn-lt"/>
              </a:rPr>
              <a:t>1. </a:t>
            </a:r>
            <a:r>
              <a:rPr lang="en-GB" sz="4000" dirty="0">
                <a:solidFill>
                  <a:srgbClr val="008000"/>
                </a:solidFill>
                <a:latin typeface="+mn-lt"/>
              </a:rPr>
              <a:t>Changing economic structure and bargaining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903" y="1360043"/>
            <a:ext cx="11177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Increasing inequality associated with the changing distribution of jobs.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1142"/>
          <a:stretch/>
        </p:blipFill>
        <p:spPr>
          <a:xfrm>
            <a:off x="2688351" y="2437261"/>
            <a:ext cx="6988952" cy="3253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1003" y="5461000"/>
            <a:ext cx="1048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‘</a:t>
            </a:r>
            <a:r>
              <a:rPr lang="en-US" sz="2400" dirty="0"/>
              <a:t>Missing middle’ - Low-paying and high-paying jobs are increasing in number while middle-income jobs are becoming scarcer. </a:t>
            </a:r>
          </a:p>
        </p:txBody>
      </p:sp>
    </p:spTree>
    <p:extLst>
      <p:ext uri="{BB962C8B-B14F-4D97-AF65-F5344CB8AC3E}">
        <p14:creationId xmlns:p14="http://schemas.microsoft.com/office/powerpoint/2010/main" val="31914421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69905</TotalTime>
  <Words>739</Words>
  <Application>Microsoft Macintosh PowerPoint</Application>
  <PresentationFormat>Widescreen</PresentationFormat>
  <Paragraphs>125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Custom Design</vt:lpstr>
      <vt:lpstr>Worksheet</vt:lpstr>
      <vt:lpstr>Economic Inequality</vt:lpstr>
      <vt:lpstr> National Economic Education Delegation</vt:lpstr>
      <vt:lpstr>Economic Inequality</vt:lpstr>
      <vt:lpstr>Different Ways of Thinking About Inequality </vt:lpstr>
      <vt:lpstr> National Income Inequality: Share of Top 10%</vt:lpstr>
      <vt:lpstr> An  International Perspective: Comparables</vt:lpstr>
      <vt:lpstr>Wealth Inequality Exceeds Income Inequality</vt:lpstr>
      <vt:lpstr>PowerPoint Presentation</vt:lpstr>
      <vt:lpstr>1. Changing economic structure and bargaining power</vt:lpstr>
      <vt:lpstr>Labor Income is Unhinged from Productivity</vt:lpstr>
      <vt:lpstr>2. Government Tax Policy</vt:lpstr>
      <vt:lpstr>3. Government policy: Declining value of minimum wage</vt:lpstr>
      <vt:lpstr>4. Government Social Safety Net: Declining Support</vt:lpstr>
      <vt:lpstr> Good news recently on social    safety net spending</vt:lpstr>
      <vt:lpstr>       Intergenerational inequality: Does poverty show up in children’s brains?</vt:lpstr>
      <vt:lpstr> Wilkinson &amp; Pickett, The Spirit Level (2009) </vt:lpstr>
      <vt:lpstr>   </vt:lpstr>
      <vt:lpstr> Addressing Inequality: Is It A Problem?</vt:lpstr>
      <vt:lpstr>Addressing Inequality:  Immediately Available Policy Solutions (1/2)</vt:lpstr>
      <vt:lpstr>PowerPoint Presentation</vt:lpstr>
      <vt:lpstr>U.S. – Racial Differences</vt:lpstr>
      <vt:lpstr>PowerPoint Presentation</vt:lpstr>
      <vt:lpstr>PowerPoint Presentation</vt:lpstr>
      <vt:lpstr>       Is racial inequality a problem in Vermont? </vt:lpstr>
      <vt:lpstr>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354</cp:revision>
  <cp:lastPrinted>2018-04-14T23:01:43Z</cp:lastPrinted>
  <dcterms:created xsi:type="dcterms:W3CDTF">2017-05-03T22:30:38Z</dcterms:created>
  <dcterms:modified xsi:type="dcterms:W3CDTF">2021-12-16T20:26:17Z</dcterms:modified>
</cp:coreProperties>
</file>