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3"/>
  </p:notesMasterIdLst>
  <p:sldIdLst>
    <p:sldId id="1026" r:id="rId2"/>
    <p:sldId id="4098" r:id="rId3"/>
    <p:sldId id="4094" r:id="rId4"/>
    <p:sldId id="1027" r:id="rId5"/>
    <p:sldId id="1153" r:id="rId6"/>
    <p:sldId id="327" r:id="rId7"/>
    <p:sldId id="3528" r:id="rId8"/>
    <p:sldId id="259" r:id="rId9"/>
    <p:sldId id="275" r:id="rId10"/>
    <p:sldId id="4093" r:id="rId11"/>
    <p:sldId id="1148" r:id="rId12"/>
    <p:sldId id="305" r:id="rId13"/>
    <p:sldId id="306" r:id="rId14"/>
    <p:sldId id="1233" r:id="rId15"/>
    <p:sldId id="263" r:id="rId16"/>
    <p:sldId id="338" r:id="rId17"/>
    <p:sldId id="1733" r:id="rId18"/>
    <p:sldId id="3966" r:id="rId19"/>
    <p:sldId id="1159" r:id="rId20"/>
    <p:sldId id="4096" r:id="rId21"/>
    <p:sldId id="1099" r:id="rId22"/>
    <p:sldId id="4095" r:id="rId23"/>
    <p:sldId id="1670" r:id="rId24"/>
    <p:sldId id="3967" r:id="rId25"/>
    <p:sldId id="380" r:id="rId26"/>
    <p:sldId id="381" r:id="rId27"/>
    <p:sldId id="1150" r:id="rId28"/>
    <p:sldId id="382" r:id="rId29"/>
    <p:sldId id="285" r:id="rId30"/>
    <p:sldId id="370" r:id="rId31"/>
    <p:sldId id="1151" r:id="rId32"/>
    <p:sldId id="1152" r:id="rId33"/>
    <p:sldId id="383" r:id="rId34"/>
    <p:sldId id="323" r:id="rId35"/>
    <p:sldId id="1161" r:id="rId36"/>
    <p:sldId id="1231" r:id="rId37"/>
    <p:sldId id="373" r:id="rId38"/>
    <p:sldId id="1149" r:id="rId39"/>
    <p:sldId id="337" r:id="rId40"/>
    <p:sldId id="1155" r:id="rId41"/>
    <p:sldId id="1230" r:id="rId42"/>
    <p:sldId id="374" r:id="rId43"/>
    <p:sldId id="317" r:id="rId44"/>
    <p:sldId id="384" r:id="rId45"/>
    <p:sldId id="319" r:id="rId46"/>
    <p:sldId id="376" r:id="rId47"/>
    <p:sldId id="377" r:id="rId48"/>
    <p:sldId id="314" r:id="rId49"/>
    <p:sldId id="375" r:id="rId50"/>
    <p:sldId id="303" r:id="rId51"/>
    <p:sldId id="310" r:id="rId52"/>
    <p:sldId id="385" r:id="rId53"/>
    <p:sldId id="301" r:id="rId54"/>
    <p:sldId id="3544" r:id="rId55"/>
    <p:sldId id="3504" r:id="rId56"/>
    <p:sldId id="3536" r:id="rId57"/>
    <p:sldId id="1157" r:id="rId58"/>
    <p:sldId id="386" r:id="rId59"/>
    <p:sldId id="1162" r:id="rId60"/>
    <p:sldId id="1194" r:id="rId61"/>
    <p:sldId id="1179" r:id="rId62"/>
    <p:sldId id="388" r:id="rId63"/>
    <p:sldId id="3543" r:id="rId64"/>
    <p:sldId id="1158" r:id="rId65"/>
    <p:sldId id="311" r:id="rId66"/>
    <p:sldId id="389" r:id="rId67"/>
    <p:sldId id="502" r:id="rId68"/>
    <p:sldId id="4099" r:id="rId69"/>
    <p:sldId id="4100" r:id="rId70"/>
    <p:sldId id="532" r:id="rId71"/>
    <p:sldId id="119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801" autoAdjust="0"/>
    <p:restoredTop sz="91480"/>
  </p:normalViewPr>
  <p:slideViewPr>
    <p:cSldViewPr snapToGrid="0" snapToObjects="1">
      <p:cViewPr varScale="1">
        <p:scale>
          <a:sx n="57" d="100"/>
          <a:sy n="57" d="100"/>
        </p:scale>
        <p:origin x="192" y="2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https://fivethirtyeight.com/features/many-americans-think-economic-inequality-is-a-problem-just-not-the-most-pressing-one/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3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5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9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9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Pittsburgh, 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03370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09" y="1577812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Racial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BEB9-349E-944A-A5BE-235D5346B5A2}"/>
              </a:ext>
            </a:extLst>
          </p:cNvPr>
          <p:cNvSpPr txBox="1"/>
          <p:nvPr/>
        </p:nvSpPr>
        <p:spPr>
          <a:xfrm>
            <a:off x="6353503" y="2722429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41474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766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275759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7367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0708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48.4%</a:t>
            </a:r>
          </a:p>
          <a:p>
            <a:r>
              <a:rPr lang="en-US" b="0" dirty="0"/>
              <a:t>PA: 47.5%</a:t>
            </a:r>
          </a:p>
          <a:p>
            <a:r>
              <a:rPr lang="en-US" b="0" dirty="0"/>
              <a:t>Allegheny: 48.4%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0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17B-F4CC-F84D-A024-E1C084F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in Vermont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251817-2A66-0F49-905E-D75752873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014867"/>
            <a:ext cx="5980898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DED7-0800-0343-9121-38CA8683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60EF-51EA-CB45-B832-A999BF4D4D5A}"/>
              </a:ext>
            </a:extLst>
          </p:cNvPr>
          <p:cNvSpPr txBox="1"/>
          <p:nvPr/>
        </p:nvSpPr>
        <p:spPr>
          <a:xfrm>
            <a:off x="3788477" y="5658467"/>
            <a:ext cx="46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needelegation.org</a:t>
            </a:r>
            <a:r>
              <a:rPr lang="en-US" dirty="0"/>
              <a:t>/</a:t>
            </a:r>
            <a:r>
              <a:rPr lang="en-US" dirty="0" err="1"/>
              <a:t>LocalGraphs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6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187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583662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Racial Gap in Wealth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48942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2778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09104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07222" y="1170408"/>
            <a:ext cx="8688417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312289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8065129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98" y="1475134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5128074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5838202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9199228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4882898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CE411-B669-F748-86A2-C272833B9109}"/>
              </a:ext>
            </a:extLst>
          </p:cNvPr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</p:spTree>
    <p:extLst>
      <p:ext uri="{BB962C8B-B14F-4D97-AF65-F5344CB8AC3E}">
        <p14:creationId xmlns:p14="http://schemas.microsoft.com/office/powerpoint/2010/main" val="384744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(2/2):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(2/9): 	US Economy &amp; Coronavirus Economics (Me)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(2/16): 	The Black-White Wealth Gap (Stephanie </a:t>
            </a:r>
            <a:r>
              <a:rPr lang="en-US" dirty="0" err="1"/>
              <a:t>Seguino</a:t>
            </a:r>
            <a:r>
              <a:rPr lang="en-US" dirty="0"/>
              <a:t>, U-Vermont)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(2/23):	Health Economics (Veronika </a:t>
            </a:r>
            <a:r>
              <a:rPr lang="en-US" dirty="0" err="1"/>
              <a:t>Dolar</a:t>
            </a:r>
            <a:r>
              <a:rPr lang="en-US" dirty="0"/>
              <a:t>, SUNY, Old Westbury)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(3/2):	Economic Inequality (Me)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12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88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</p:spTree>
    <p:extLst>
      <p:ext uri="{BB962C8B-B14F-4D97-AF65-F5344CB8AC3E}">
        <p14:creationId xmlns:p14="http://schemas.microsoft.com/office/powerpoint/2010/main" val="270156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382059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5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2020: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3958403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652572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180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80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00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23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0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28852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3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M</a:t>
            </a:r>
            <a:r>
              <a:rPr lang="en-US" dirty="0"/>
              <a:t>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79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4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D.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>
                <a:solidFill>
                  <a:schemeClr val="bg1"/>
                </a:solidFill>
              </a:rPr>
              <a:t>February 22, 2022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</a:t>
            </a:r>
            <a:r>
              <a:rPr lang="en-US"/>
              <a:t>force participation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43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400235" y="3556784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5244428" y="2232715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259963" y="2604762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A0CDE-110B-4A49-8B4E-17D91A091E9B}"/>
              </a:ext>
            </a:extLst>
          </p:cNvPr>
          <p:cNvSpPr txBox="1"/>
          <p:nvPr/>
        </p:nvSpPr>
        <p:spPr>
          <a:xfrm>
            <a:off x="5215908" y="5333444"/>
            <a:ext cx="3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0B3BF-A060-F947-94ED-D7055130DE13}"/>
              </a:ext>
            </a:extLst>
          </p:cNvPr>
          <p:cNvSpPr txBox="1"/>
          <p:nvPr/>
        </p:nvSpPr>
        <p:spPr>
          <a:xfrm>
            <a:off x="3356396" y="5333444"/>
            <a:ext cx="41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9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9" grpId="0"/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4759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4E5-44B3-4137-8C76-3266029A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Racial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65-099E-409D-ADC8-2A27C37B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Product of a long historical process of discrimination with at least two reinforcing sets of policies. </a:t>
            </a:r>
          </a:p>
          <a:p>
            <a:pPr lvl="1"/>
            <a:r>
              <a:rPr lang="en-US" b="0" dirty="0"/>
              <a:t>Policies that govern the spatial distribution of the black population. </a:t>
            </a:r>
          </a:p>
          <a:p>
            <a:pPr lvl="2"/>
            <a:r>
              <a:rPr lang="en-US" dirty="0"/>
              <a:t> Restrictive covenants, redlining, and general housing and lending discrimination</a:t>
            </a:r>
            <a:endParaRPr lang="en-US" b="0" dirty="0"/>
          </a:p>
          <a:p>
            <a:pPr lvl="1"/>
            <a:r>
              <a:rPr lang="en-US" b="0" dirty="0"/>
              <a:t>Policies that have a disparate impact on black individuals because of their locations.</a:t>
            </a:r>
          </a:p>
          <a:p>
            <a:pPr lvl="2"/>
            <a:r>
              <a:rPr lang="en-US" dirty="0"/>
              <a:t>The original version of Michigan Senate Bill 897 exempted individuals from this work requirement conditional on residing in a county with an unemployment rate above 8.5 percent. The higher unemployment rates in rural counties would disproportionately exempt white Medicaid recipients from the work requirement within the bill.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A609-923F-439A-A86D-6EE0EC1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85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/>
              <a:t>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2288966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1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4045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596984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64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8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0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37411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DF7C6-6914-C547-A60C-5DEFECC56BA3}"/>
              </a:ext>
            </a:extLst>
          </p:cNvPr>
          <p:cNvSpPr txBox="1"/>
          <p:nvPr/>
        </p:nvSpPr>
        <p:spPr>
          <a:xfrm>
            <a:off x="8973880" y="2695628"/>
            <a:ext cx="1121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Q3 - Flat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33920-98FF-4544-90EE-BFA67948551A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272753" y="2175360"/>
            <a:ext cx="261890" cy="5202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105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26370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3FD0A-5535-4618-9048-652BA991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B369D-49DE-46E9-89A1-71512193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10" y="213102"/>
            <a:ext cx="7052780" cy="58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99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3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3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426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income/wealth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5196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18075</TotalTime>
  <Words>2954</Words>
  <Application>Microsoft Macintosh PowerPoint</Application>
  <PresentationFormat>Widescreen</PresentationFormat>
  <Paragraphs>536</Paragraphs>
  <Slides>71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PowerPoint Presentation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Income Share Changes Between 1970  and 2017</vt:lpstr>
      <vt:lpstr>Income Changes from Growing Inequality</vt:lpstr>
      <vt:lpstr>How Has Inequality Influenced Incomes?</vt:lpstr>
      <vt:lpstr>Black Household Incomes Relative to White</vt:lpstr>
      <vt:lpstr>Income and Wealth Inequality</vt:lpstr>
      <vt:lpstr>Inequality in Vermont</vt:lpstr>
      <vt:lpstr>Wealth Inequality Exceeds Income Inequality</vt:lpstr>
      <vt:lpstr>Wealth Concentration Has Been Rising</vt:lpstr>
      <vt:lpstr>Wealth is More and More Concentrated</vt:lpstr>
      <vt:lpstr>Evidence of the Racial Gap in Wealth </vt:lpstr>
      <vt:lpstr>Where Does Inequality Come From?</vt:lpstr>
      <vt:lpstr>Government Policy and Inequality</vt:lpstr>
      <vt:lpstr>Taxes, Transfers, and Income: 2018</vt:lpstr>
      <vt:lpstr>Tax and Transfer Programs: Income Shares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 CEO Pay Has Been Growing Rapidly</vt:lpstr>
      <vt:lpstr> CEO Pay Has Been Growing Rapidly</vt:lpstr>
      <vt:lpstr> CEO Compensation – Tied to Stock Prices</vt:lpstr>
      <vt:lpstr> Immigration and Inequality</vt:lpstr>
      <vt:lpstr> Immigration and Inequality- Summary</vt:lpstr>
      <vt:lpstr>Technological Change and Inequality</vt:lpstr>
      <vt:lpstr>Technology Benefits Ownership over Labor</vt:lpstr>
      <vt:lpstr>Technology can Hurt Low Income Workers</vt:lpstr>
      <vt:lpstr>  A Modern Example: Uber &amp; Lyft</vt:lpstr>
      <vt:lpstr>Globalization</vt:lpstr>
      <vt:lpstr>Mechanisms for the Effects of Globalization</vt:lpstr>
      <vt:lpstr>What is driving increasing inequality?</vt:lpstr>
      <vt:lpstr>  Sources of Inequality Through Late 1990s</vt:lpstr>
      <vt:lpstr>Why Does Inequality Matter?</vt:lpstr>
      <vt:lpstr>How Much Inequality Is too Much?</vt:lpstr>
      <vt:lpstr>PowerPoint Presentation</vt:lpstr>
      <vt:lpstr>U.S. – Racial Differences</vt:lpstr>
      <vt:lpstr> Government Policy and Racial Inequality</vt:lpstr>
      <vt:lpstr> An International Perspective: Comparables</vt:lpstr>
      <vt:lpstr> Addressing Inequality: Is It A Problem?</vt:lpstr>
      <vt:lpstr>Addressing Inequality:  Immediately Available Policy Solutions (1/2)</vt:lpstr>
      <vt:lpstr>History of the Federal Minimum Wage</vt:lpstr>
      <vt:lpstr>PowerPoint Presentation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PowerPoint Presentation</vt:lpstr>
      <vt:lpstr>GDP Trajectory: Pandemic Plunge!</vt:lpstr>
      <vt:lpstr>Evidence of the B-W Wealth Gap</vt:lpstr>
      <vt:lpstr>International Comparison: Health Spending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287</cp:revision>
  <cp:lastPrinted>2022-01-18T19:59:29Z</cp:lastPrinted>
  <dcterms:created xsi:type="dcterms:W3CDTF">2017-05-03T22:30:38Z</dcterms:created>
  <dcterms:modified xsi:type="dcterms:W3CDTF">2022-03-01T03:04:33Z</dcterms:modified>
</cp:coreProperties>
</file>