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65"/>
  </p:notesMasterIdLst>
  <p:sldIdLst>
    <p:sldId id="4479" r:id="rId2"/>
    <p:sldId id="4001" r:id="rId3"/>
    <p:sldId id="4094" r:id="rId4"/>
    <p:sldId id="4420" r:id="rId5"/>
    <p:sldId id="1153" r:id="rId6"/>
    <p:sldId id="327" r:id="rId7"/>
    <p:sldId id="259" r:id="rId8"/>
    <p:sldId id="275" r:id="rId9"/>
    <p:sldId id="3532" r:id="rId10"/>
    <p:sldId id="1148" r:id="rId11"/>
    <p:sldId id="306" r:id="rId12"/>
    <p:sldId id="1233" r:id="rId13"/>
    <p:sldId id="3538" r:id="rId14"/>
    <p:sldId id="3539" r:id="rId15"/>
    <p:sldId id="3533" r:id="rId16"/>
    <p:sldId id="279" r:id="rId17"/>
    <p:sldId id="280" r:id="rId18"/>
    <p:sldId id="263" r:id="rId19"/>
    <p:sldId id="353" r:id="rId20"/>
    <p:sldId id="3545" r:id="rId21"/>
    <p:sldId id="298" r:id="rId22"/>
    <p:sldId id="278" r:id="rId23"/>
    <p:sldId id="3529" r:id="rId24"/>
    <p:sldId id="380" r:id="rId25"/>
    <p:sldId id="330" r:id="rId26"/>
    <p:sldId id="1231" r:id="rId27"/>
    <p:sldId id="373" r:id="rId28"/>
    <p:sldId id="1155" r:id="rId29"/>
    <p:sldId id="1230" r:id="rId30"/>
    <p:sldId id="363" r:id="rId31"/>
    <p:sldId id="346" r:id="rId32"/>
    <p:sldId id="344" r:id="rId33"/>
    <p:sldId id="376" r:id="rId34"/>
    <p:sldId id="377" r:id="rId35"/>
    <p:sldId id="303" r:id="rId36"/>
    <p:sldId id="331" r:id="rId37"/>
    <p:sldId id="381" r:id="rId38"/>
    <p:sldId id="382" r:id="rId39"/>
    <p:sldId id="3551" r:id="rId40"/>
    <p:sldId id="3552" r:id="rId41"/>
    <p:sldId id="3553" r:id="rId42"/>
    <p:sldId id="285" r:id="rId43"/>
    <p:sldId id="323" r:id="rId44"/>
    <p:sldId id="3530" r:id="rId45"/>
    <p:sldId id="332" r:id="rId46"/>
    <p:sldId id="301" r:id="rId47"/>
    <p:sldId id="3544" r:id="rId48"/>
    <p:sldId id="3542" r:id="rId49"/>
    <p:sldId id="1157" r:id="rId50"/>
    <p:sldId id="3547" r:id="rId51"/>
    <p:sldId id="3531" r:id="rId52"/>
    <p:sldId id="386" r:id="rId53"/>
    <p:sldId id="1162" r:id="rId54"/>
    <p:sldId id="335" r:id="rId55"/>
    <p:sldId id="3543" r:id="rId56"/>
    <p:sldId id="1178" r:id="rId57"/>
    <p:sldId id="3550" r:id="rId58"/>
    <p:sldId id="4313" r:id="rId59"/>
    <p:sldId id="1158" r:id="rId60"/>
    <p:sldId id="311" r:id="rId61"/>
    <p:sldId id="389" r:id="rId62"/>
    <p:sldId id="1631" r:id="rId63"/>
    <p:sldId id="3556"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533" autoAdjust="0"/>
    <p:restoredTop sz="83946"/>
  </p:normalViewPr>
  <p:slideViewPr>
    <p:cSldViewPr snapToGrid="0" snapToObjects="1">
      <p:cViewPr varScale="1">
        <p:scale>
          <a:sx n="106" d="100"/>
          <a:sy n="106" d="100"/>
        </p:scale>
        <p:origin x="384" y="184"/>
      </p:cViewPr>
      <p:guideLst>
        <p:guide orient="horz" pos="2160"/>
        <p:guide pos="3840"/>
      </p:guideLst>
    </p:cSldViewPr>
  </p:slideViewPr>
  <p:notesTextViewPr>
    <p:cViewPr>
      <p:scale>
        <a:sx n="3" d="2"/>
        <a:sy n="3" d="2"/>
      </p:scale>
      <p:origin x="0" y="0"/>
    </p:cViewPr>
  </p:notesTextViewPr>
  <p:sorterViewPr>
    <p:cViewPr>
      <p:scale>
        <a:sx n="1" d="1"/>
        <a:sy n="1" d="1"/>
      </p:scale>
      <p:origin x="0" y="-4956"/>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Work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C4C88"/>
              </a:solidFill>
              <a:ln>
                <a:noFill/>
              </a:ln>
              <a:effectLst/>
            </c:spPr>
            <c:extLst>
              <c:ext xmlns:c16="http://schemas.microsoft.com/office/drawing/2014/chart" uri="{C3380CC4-5D6E-409C-BE32-E72D297353CC}">
                <c16:uniqueId val="{00000001-D1A9-42F7-A4C5-DCDA07EAA8BC}"/>
              </c:ext>
            </c:extLst>
          </c:dPt>
          <c:dPt>
            <c:idx val="1"/>
            <c:invertIfNegative val="0"/>
            <c:bubble3D val="0"/>
            <c:spPr>
              <a:solidFill>
                <a:schemeClr val="accent6"/>
              </a:solidFill>
              <a:ln>
                <a:noFill/>
              </a:ln>
              <a:effectLst/>
            </c:spPr>
            <c:extLst>
              <c:ext xmlns:c16="http://schemas.microsoft.com/office/drawing/2014/chart" uri="{C3380CC4-5D6E-409C-BE32-E72D297353CC}">
                <c16:uniqueId val="{00000003-D1A9-42F7-A4C5-DCDA07EAA8BC}"/>
              </c:ext>
            </c:extLst>
          </c:dPt>
          <c:dPt>
            <c:idx val="2"/>
            <c:invertIfNegative val="0"/>
            <c:bubble3D val="0"/>
            <c:spPr>
              <a:solidFill>
                <a:srgbClr val="00B0F0"/>
              </a:solidFill>
              <a:ln>
                <a:noFill/>
              </a:ln>
              <a:effectLst/>
            </c:spPr>
            <c:extLst>
              <c:ext xmlns:c16="http://schemas.microsoft.com/office/drawing/2014/chart" uri="{C3380CC4-5D6E-409C-BE32-E72D297353CC}">
                <c16:uniqueId val="{00000005-D1A9-42F7-A4C5-DCDA07EAA8BC}"/>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D1A9-42F7-A4C5-DCDA07EAA8BC}"/>
              </c:ext>
            </c:extLst>
          </c:dPt>
          <c:dPt>
            <c:idx val="4"/>
            <c:invertIfNegative val="0"/>
            <c:bubble3D val="0"/>
            <c:spPr>
              <a:solidFill>
                <a:srgbClr val="0070C0"/>
              </a:solidFill>
              <a:ln>
                <a:noFill/>
              </a:ln>
              <a:effectLst/>
            </c:spPr>
            <c:extLst>
              <c:ext xmlns:c16="http://schemas.microsoft.com/office/drawing/2014/chart" uri="{C3380CC4-5D6E-409C-BE32-E72D297353CC}">
                <c16:uniqueId val="{00000000-7094-4F7D-8020-88B279E61BAB}"/>
              </c:ext>
            </c:extLst>
          </c:dPt>
          <c:dLbls>
            <c:spPr>
              <a:noFill/>
              <a:ln>
                <a:noFill/>
              </a:ln>
              <a:effectLst/>
            </c:spPr>
            <c:txPr>
              <a:bodyPr rot="0" spcFirstLastPara="1" vertOverflow="ellipsis" vert="horz" wrap="square" anchor="ctr" anchorCtr="1"/>
              <a:lstStyle/>
              <a:p>
                <a:pPr>
                  <a:defRPr sz="1400" b="0" i="0" u="none" strike="noStrike" kern="1200" baseline="0">
                    <a:solidFill>
                      <a:srgbClr val="0C4C88"/>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Sheet1!$P$6:$P$10</c:f>
              <c:numCache>
                <c:formatCode>General</c:formatCode>
                <c:ptCount val="5"/>
                <c:pt idx="0">
                  <c:v>3.1</c:v>
                </c:pt>
                <c:pt idx="1">
                  <c:v>8.2000000000000011</c:v>
                </c:pt>
                <c:pt idx="2">
                  <c:v>14.3</c:v>
                </c:pt>
                <c:pt idx="3">
                  <c:v>23.2</c:v>
                </c:pt>
                <c:pt idx="4">
                  <c:v>51.1</c:v>
                </c:pt>
              </c:numCache>
            </c:numRef>
          </c:val>
          <c:extLst>
            <c:ext xmlns:c16="http://schemas.microsoft.com/office/drawing/2014/chart" uri="{C3380CC4-5D6E-409C-BE32-E72D297353CC}">
              <c16:uniqueId val="{00000008-D1A9-42F7-A4C5-DCDA07EAA8BC}"/>
            </c:ext>
          </c:extLst>
        </c:ser>
        <c:dLbls>
          <c:showLegendKey val="0"/>
          <c:showVal val="0"/>
          <c:showCatName val="0"/>
          <c:showSerName val="0"/>
          <c:showPercent val="0"/>
          <c:showBubbleSize val="0"/>
        </c:dLbls>
        <c:gapWidth val="75"/>
        <c:overlap val="40"/>
        <c:axId val="2080326072"/>
        <c:axId val="2080329560"/>
      </c:barChart>
      <c:catAx>
        <c:axId val="2080326072"/>
        <c:scaling>
          <c:orientation val="minMax"/>
        </c:scaling>
        <c:delete val="0"/>
        <c:axPos val="b"/>
        <c:majorTickMark val="out"/>
        <c:minorTickMark val="none"/>
        <c:tickLblPos val="nextTo"/>
        <c:spPr>
          <a:noFill/>
          <a:ln w="9525" cap="flat" cmpd="sng" algn="ctr">
            <a:solidFill>
              <a:schemeClr val="accent3"/>
            </a:solidFill>
            <a:round/>
          </a:ln>
          <a:effectLst/>
        </c:spPr>
        <c:txPr>
          <a:bodyPr rot="-60000000" spcFirstLastPara="1" vertOverflow="ellipsis" vert="horz" wrap="square" anchor="ctr" anchorCtr="1"/>
          <a:lstStyle/>
          <a:p>
            <a:pPr>
              <a:defRPr sz="1400" b="0" i="0" u="none" strike="noStrike" kern="1200" baseline="0">
                <a:solidFill>
                  <a:srgbClr val="0C4C88"/>
                </a:solidFill>
                <a:latin typeface="+mn-lt"/>
                <a:ea typeface="+mn-ea"/>
                <a:cs typeface="+mn-cs"/>
              </a:defRPr>
            </a:pPr>
            <a:endParaRPr lang="en-US"/>
          </a:p>
        </c:txPr>
        <c:crossAx val="2080329560"/>
        <c:crosses val="autoZero"/>
        <c:auto val="1"/>
        <c:lblAlgn val="ctr"/>
        <c:lblOffset val="100"/>
        <c:noMultiLvlLbl val="0"/>
      </c:catAx>
      <c:valAx>
        <c:axId val="208032956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accent3"/>
            </a:solidFill>
          </a:ln>
          <a:effectLst/>
        </c:spPr>
        <c:txPr>
          <a:bodyPr rot="-60000000" spcFirstLastPara="1" vertOverflow="ellipsis" vert="horz" wrap="square" anchor="ctr" anchorCtr="1"/>
          <a:lstStyle/>
          <a:p>
            <a:pPr>
              <a:defRPr sz="1400" b="0" i="0" u="none" strike="noStrike" kern="1200" baseline="0">
                <a:solidFill>
                  <a:srgbClr val="0C4C88"/>
                </a:solidFill>
                <a:latin typeface="+mn-lt"/>
                <a:ea typeface="+mn-ea"/>
                <a:cs typeface="+mn-cs"/>
              </a:defRPr>
            </a:pPr>
            <a:endParaRPr lang="en-US"/>
          </a:p>
        </c:txPr>
        <c:crossAx val="2080326072"/>
        <c:crosses val="autoZero"/>
        <c:crossBetween val="between"/>
      </c:valAx>
      <c:spPr>
        <a:noFill/>
        <a:ln>
          <a:noFill/>
        </a:ln>
        <a:effectLst/>
      </c:spPr>
    </c:plotArea>
    <c:plotVisOnly val="1"/>
    <c:dispBlanksAs val="gap"/>
    <c:showDLblsOverMax val="0"/>
  </c:chart>
  <c:spPr>
    <a:noFill/>
    <a:ln>
      <a:noFill/>
    </a:ln>
    <a:effectLst/>
  </c:spPr>
  <c:txPr>
    <a:bodyPr/>
    <a:lstStyle/>
    <a:p>
      <a:pPr>
        <a:defRPr sz="1500" baseline="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0070C0"/>
            </a:solidFill>
            <a:ln>
              <a:noFill/>
            </a:ln>
            <a:effectLst/>
          </c:spPr>
          <c:invertIfNegative val="0"/>
          <c:val>
            <c:numRef>
              <c:f>Sheet1!$I$6:$M$6</c:f>
              <c:numCache>
                <c:formatCode>General</c:formatCode>
                <c:ptCount val="5"/>
                <c:pt idx="4">
                  <c:v>51.1</c:v>
                </c:pt>
              </c:numCache>
            </c:numRef>
          </c:val>
          <c:extLst>
            <c:ext xmlns:c16="http://schemas.microsoft.com/office/drawing/2014/chart" uri="{C3380CC4-5D6E-409C-BE32-E72D297353CC}">
              <c16:uniqueId val="{00000000-4879-4F47-ACE1-C24E3044C522}"/>
            </c:ext>
          </c:extLst>
        </c:ser>
        <c:ser>
          <c:idx val="1"/>
          <c:order val="1"/>
          <c:spPr>
            <a:solidFill>
              <a:schemeClr val="accent2"/>
            </a:solidFill>
            <a:ln>
              <a:noFill/>
            </a:ln>
            <a:effectLst/>
          </c:spPr>
          <c:invertIfNegative val="0"/>
          <c:val>
            <c:numRef>
              <c:f>Sheet1!$I$7:$M$7</c:f>
              <c:numCache>
                <c:formatCode>General</c:formatCode>
                <c:ptCount val="5"/>
                <c:pt idx="3">
                  <c:v>23.2</c:v>
                </c:pt>
                <c:pt idx="4">
                  <c:v>23.2</c:v>
                </c:pt>
              </c:numCache>
            </c:numRef>
          </c:val>
          <c:extLst>
            <c:ext xmlns:c16="http://schemas.microsoft.com/office/drawing/2014/chart" uri="{C3380CC4-5D6E-409C-BE32-E72D297353CC}">
              <c16:uniqueId val="{00000001-4879-4F47-ACE1-C24E3044C522}"/>
            </c:ext>
          </c:extLst>
        </c:ser>
        <c:ser>
          <c:idx val="2"/>
          <c:order val="2"/>
          <c:spPr>
            <a:solidFill>
              <a:srgbClr val="00B0F0"/>
            </a:solidFill>
            <a:ln>
              <a:noFill/>
            </a:ln>
            <a:effectLst/>
          </c:spPr>
          <c:invertIfNegative val="0"/>
          <c:val>
            <c:numRef>
              <c:f>Sheet1!$I$8:$M$8</c:f>
              <c:numCache>
                <c:formatCode>General</c:formatCode>
                <c:ptCount val="5"/>
                <c:pt idx="2">
                  <c:v>14.3</c:v>
                </c:pt>
                <c:pt idx="3">
                  <c:v>14.3</c:v>
                </c:pt>
                <c:pt idx="4">
                  <c:v>14.3</c:v>
                </c:pt>
              </c:numCache>
            </c:numRef>
          </c:val>
          <c:extLst>
            <c:ext xmlns:c16="http://schemas.microsoft.com/office/drawing/2014/chart" uri="{C3380CC4-5D6E-409C-BE32-E72D297353CC}">
              <c16:uniqueId val="{00000002-4879-4F47-ACE1-C24E3044C522}"/>
            </c:ext>
          </c:extLst>
        </c:ser>
        <c:ser>
          <c:idx val="3"/>
          <c:order val="3"/>
          <c:spPr>
            <a:solidFill>
              <a:schemeClr val="accent6"/>
            </a:solidFill>
            <a:ln>
              <a:noFill/>
            </a:ln>
            <a:effectLst/>
          </c:spPr>
          <c:invertIfNegative val="0"/>
          <c:val>
            <c:numRef>
              <c:f>Sheet1!$I$9:$M$9</c:f>
              <c:numCache>
                <c:formatCode>General</c:formatCode>
                <c:ptCount val="5"/>
                <c:pt idx="1">
                  <c:v>8.2000000000000011</c:v>
                </c:pt>
                <c:pt idx="2">
                  <c:v>8.2000000000000011</c:v>
                </c:pt>
                <c:pt idx="3">
                  <c:v>8.2000000000000011</c:v>
                </c:pt>
                <c:pt idx="4">
                  <c:v>8.2000000000000011</c:v>
                </c:pt>
              </c:numCache>
            </c:numRef>
          </c:val>
          <c:extLst>
            <c:ext xmlns:c16="http://schemas.microsoft.com/office/drawing/2014/chart" uri="{C3380CC4-5D6E-409C-BE32-E72D297353CC}">
              <c16:uniqueId val="{00000003-4879-4F47-ACE1-C24E3044C522}"/>
            </c:ext>
          </c:extLst>
        </c:ser>
        <c:ser>
          <c:idx val="4"/>
          <c:order val="4"/>
          <c:spPr>
            <a:solidFill>
              <a:srgbClr val="0C4C88"/>
            </a:solidFill>
            <a:ln>
              <a:noFill/>
            </a:ln>
            <a:effectLst/>
          </c:spPr>
          <c:invertIfNegative val="0"/>
          <c:val>
            <c:numRef>
              <c:f>Sheet1!$I$10:$M$10</c:f>
              <c:numCache>
                <c:formatCode>General</c:formatCode>
                <c:ptCount val="5"/>
                <c:pt idx="0">
                  <c:v>3.1</c:v>
                </c:pt>
                <c:pt idx="1">
                  <c:v>3.1</c:v>
                </c:pt>
                <c:pt idx="2">
                  <c:v>3.1</c:v>
                </c:pt>
                <c:pt idx="3">
                  <c:v>3.1</c:v>
                </c:pt>
                <c:pt idx="4">
                  <c:v>3.1</c:v>
                </c:pt>
              </c:numCache>
            </c:numRef>
          </c:val>
          <c:extLst>
            <c:ext xmlns:c16="http://schemas.microsoft.com/office/drawing/2014/chart" uri="{C3380CC4-5D6E-409C-BE32-E72D297353CC}">
              <c16:uniqueId val="{00000004-4879-4F47-ACE1-C24E3044C522}"/>
            </c:ext>
          </c:extLst>
        </c:ser>
        <c:dLbls>
          <c:showLegendKey val="0"/>
          <c:showVal val="0"/>
          <c:showCatName val="0"/>
          <c:showSerName val="0"/>
          <c:showPercent val="0"/>
          <c:showBubbleSize val="0"/>
        </c:dLbls>
        <c:gapWidth val="150"/>
        <c:overlap val="100"/>
        <c:axId val="2074128392"/>
        <c:axId val="2074124840"/>
      </c:barChart>
      <c:catAx>
        <c:axId val="2074128392"/>
        <c:scaling>
          <c:orientation val="minMax"/>
        </c:scaling>
        <c:delete val="0"/>
        <c:axPos val="b"/>
        <c:majorTickMark val="out"/>
        <c:minorTickMark val="none"/>
        <c:tickLblPos val="nextTo"/>
        <c:spPr>
          <a:noFill/>
          <a:ln w="9525" cap="flat" cmpd="sng" algn="ctr">
            <a:solidFill>
              <a:schemeClr val="accent3"/>
            </a:solidFill>
            <a:round/>
          </a:ln>
          <a:effectLst/>
        </c:spPr>
        <c:txPr>
          <a:bodyPr rot="-60000000" spcFirstLastPara="1" vertOverflow="ellipsis" vert="horz" wrap="square" anchor="ctr" anchorCtr="1"/>
          <a:lstStyle/>
          <a:p>
            <a:pPr>
              <a:defRPr sz="1400" b="0" i="0" u="none" strike="noStrike" kern="1200" baseline="0">
                <a:solidFill>
                  <a:srgbClr val="0C4C88"/>
                </a:solidFill>
                <a:latin typeface="+mn-lt"/>
                <a:ea typeface="+mn-ea"/>
                <a:cs typeface="+mn-cs"/>
              </a:defRPr>
            </a:pPr>
            <a:endParaRPr lang="en-US"/>
          </a:p>
        </c:txPr>
        <c:crossAx val="2074124840"/>
        <c:crosses val="autoZero"/>
        <c:auto val="1"/>
        <c:lblAlgn val="ctr"/>
        <c:lblOffset val="100"/>
        <c:noMultiLvlLbl val="0"/>
      </c:catAx>
      <c:valAx>
        <c:axId val="2074124840"/>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accent3"/>
            </a:solidFill>
          </a:ln>
          <a:effectLst/>
        </c:spPr>
        <c:txPr>
          <a:bodyPr rot="-60000000" spcFirstLastPara="1" vertOverflow="ellipsis" vert="horz" wrap="square" anchor="ctr" anchorCtr="1"/>
          <a:lstStyle/>
          <a:p>
            <a:pPr>
              <a:defRPr sz="1400" b="0" i="0" u="none" strike="noStrike" kern="1200" baseline="0">
                <a:solidFill>
                  <a:srgbClr val="0C4C88"/>
                </a:solidFill>
                <a:latin typeface="+mn-lt"/>
                <a:ea typeface="+mn-ea"/>
                <a:cs typeface="+mn-cs"/>
              </a:defRPr>
            </a:pPr>
            <a:endParaRPr lang="en-US"/>
          </a:p>
        </c:txPr>
        <c:crossAx val="2074128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407053832143101E-2"/>
          <c:y val="3.2657254528624099E-2"/>
          <c:w val="0.904333200307056"/>
          <c:h val="0.85747331498896295"/>
        </c:manualLayout>
      </c:layout>
      <c:barChart>
        <c:barDir val="col"/>
        <c:grouping val="clustered"/>
        <c:varyColors val="0"/>
        <c:ser>
          <c:idx val="0"/>
          <c:order val="0"/>
          <c:spPr>
            <a:solidFill>
              <a:srgbClr val="0C4C8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C4C88"/>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Sheet1!$M$31:$M$35</c:f>
              <c:numCache>
                <c:formatCode>General</c:formatCode>
                <c:ptCount val="5"/>
                <c:pt idx="0">
                  <c:v>4.0999999999999996</c:v>
                </c:pt>
                <c:pt idx="1">
                  <c:v>10.8</c:v>
                </c:pt>
                <c:pt idx="2">
                  <c:v>17.399999999999999</c:v>
                </c:pt>
                <c:pt idx="3">
                  <c:v>24.5</c:v>
                </c:pt>
                <c:pt idx="4">
                  <c:v>43.3</c:v>
                </c:pt>
              </c:numCache>
            </c:numRef>
          </c:val>
          <c:extLst>
            <c:ext xmlns:c16="http://schemas.microsoft.com/office/drawing/2014/chart" uri="{C3380CC4-5D6E-409C-BE32-E72D297353CC}">
              <c16:uniqueId val="{00000000-0008-4BB4-A6B3-4260C4A1C183}"/>
            </c:ext>
          </c:extLst>
        </c:ser>
        <c:ser>
          <c:idx val="1"/>
          <c:order val="1"/>
          <c:spPr>
            <a:solidFill>
              <a:srgbClr val="00B0F0"/>
            </a:solidFill>
            <a:ln>
              <a:noFill/>
            </a:ln>
            <a:effectLst/>
          </c:spPr>
          <c:invertIfNegative val="0"/>
          <c:dLbls>
            <c:dLbl>
              <c:idx val="3"/>
              <c:layout>
                <c:manualLayout>
                  <c:x val="4.2824682325999898E-3"/>
                  <c:y val="6.193907341096950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8EB-44AF-A915-0563751390B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C4C88"/>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Sheet1!$N$31:$N$35</c:f>
              <c:numCache>
                <c:formatCode>General</c:formatCode>
                <c:ptCount val="5"/>
                <c:pt idx="0">
                  <c:v>3.1</c:v>
                </c:pt>
                <c:pt idx="1">
                  <c:v>8.2000000000000011</c:v>
                </c:pt>
                <c:pt idx="2">
                  <c:v>14.3</c:v>
                </c:pt>
                <c:pt idx="3">
                  <c:v>23.2</c:v>
                </c:pt>
                <c:pt idx="4">
                  <c:v>51.1</c:v>
                </c:pt>
              </c:numCache>
            </c:numRef>
          </c:val>
          <c:extLst>
            <c:ext xmlns:c16="http://schemas.microsoft.com/office/drawing/2014/chart" uri="{C3380CC4-5D6E-409C-BE32-E72D297353CC}">
              <c16:uniqueId val="{00000001-0008-4BB4-A6B3-4260C4A1C183}"/>
            </c:ext>
          </c:extLst>
        </c:ser>
        <c:dLbls>
          <c:dLblPos val="outEnd"/>
          <c:showLegendKey val="0"/>
          <c:showVal val="1"/>
          <c:showCatName val="0"/>
          <c:showSerName val="0"/>
          <c:showPercent val="0"/>
          <c:showBubbleSize val="0"/>
        </c:dLbls>
        <c:gapWidth val="219"/>
        <c:overlap val="-27"/>
        <c:axId val="2075369784"/>
        <c:axId val="2075373256"/>
      </c:barChart>
      <c:catAx>
        <c:axId val="2075369784"/>
        <c:scaling>
          <c:orientation val="minMax"/>
        </c:scaling>
        <c:delete val="0"/>
        <c:axPos val="b"/>
        <c:majorTickMark val="out"/>
        <c:minorTickMark val="none"/>
        <c:tickLblPos val="nextTo"/>
        <c:spPr>
          <a:noFill/>
          <a:ln w="9525" cap="flat" cmpd="sng" algn="ctr">
            <a:solidFill>
              <a:schemeClr val="accent3"/>
            </a:solidFill>
            <a:round/>
          </a:ln>
          <a:effectLst/>
        </c:spPr>
        <c:txPr>
          <a:bodyPr rot="-60000000" spcFirstLastPara="1" vertOverflow="ellipsis" vert="horz" wrap="square" anchor="ctr" anchorCtr="1"/>
          <a:lstStyle/>
          <a:p>
            <a:pPr>
              <a:defRPr sz="1400" b="0" i="0" u="none" strike="noStrike" kern="1200" baseline="0">
                <a:solidFill>
                  <a:srgbClr val="0C4C88"/>
                </a:solidFill>
                <a:latin typeface="+mn-lt"/>
                <a:ea typeface="+mn-ea"/>
                <a:cs typeface="+mn-cs"/>
              </a:defRPr>
            </a:pPr>
            <a:endParaRPr lang="en-US"/>
          </a:p>
        </c:txPr>
        <c:crossAx val="2075373256"/>
        <c:crosses val="autoZero"/>
        <c:auto val="1"/>
        <c:lblAlgn val="ctr"/>
        <c:lblOffset val="100"/>
        <c:noMultiLvlLbl val="0"/>
      </c:catAx>
      <c:valAx>
        <c:axId val="2075373256"/>
        <c:scaling>
          <c:orientation val="minMax"/>
          <c:max val="6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solidFill>
              <a:schemeClr val="accent3"/>
            </a:solidFill>
          </a:ln>
          <a:effectLst/>
        </c:spPr>
        <c:txPr>
          <a:bodyPr rot="-60000000" spcFirstLastPara="1" vertOverflow="ellipsis" vert="horz" wrap="square" anchor="ctr" anchorCtr="1"/>
          <a:lstStyle/>
          <a:p>
            <a:pPr>
              <a:defRPr sz="1400" b="0" i="0" u="none" strike="noStrike" kern="1200" baseline="0">
                <a:solidFill>
                  <a:srgbClr val="0C4C88"/>
                </a:solidFill>
                <a:latin typeface="+mn-lt"/>
                <a:ea typeface="+mn-ea"/>
                <a:cs typeface="+mn-cs"/>
              </a:defRPr>
            </a:pPr>
            <a:endParaRPr lang="en-US"/>
          </a:p>
        </c:txPr>
        <c:crossAx val="2075369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01-19T16:57:51.510" idx="4">
    <p:pos x="10" y="10"/>
    <p:text>We need a legend here</p:text>
    <p:extLst>
      <p:ext uri="{C676402C-5697-4E1C-873F-D02D1690AC5C}">
        <p15:threadingInfo xmlns:p15="http://schemas.microsoft.com/office/powerpoint/2012/main" timeZoneBias="-120"/>
      </p:ext>
    </p:extLst>
  </p:cm>
</p:cmLst>
</file>

<file path=ppt/drawings/drawing1.xml><?xml version="1.0" encoding="utf-8"?>
<c:userShapes xmlns:c="http://schemas.openxmlformats.org/drawingml/2006/chart">
  <cdr:relSizeAnchor xmlns:cdr="http://schemas.openxmlformats.org/drawingml/2006/chartDrawing">
    <cdr:from>
      <cdr:x>0.09536</cdr:x>
      <cdr:y>0.04943</cdr:y>
    </cdr:from>
    <cdr:to>
      <cdr:x>0.88806</cdr:x>
      <cdr:y>0.89556</cdr:y>
    </cdr:to>
    <cdr:sp macro="" textlink="">
      <cdr:nvSpPr>
        <cdr:cNvPr id="2" name="Freeform 1"/>
        <cdr:cNvSpPr/>
      </cdr:nvSpPr>
      <cdr:spPr>
        <a:xfrm xmlns:a="http://schemas.openxmlformats.org/drawingml/2006/main">
          <a:off x="499406" y="161925"/>
          <a:ext cx="4151366" cy="2771775"/>
        </a:xfrm>
        <a:custGeom xmlns:a="http://schemas.openxmlformats.org/drawingml/2006/main">
          <a:avLst/>
          <a:gdLst>
            <a:gd name="connsiteX0" fmla="*/ 0 w 4233076"/>
            <a:gd name="connsiteY0" fmla="*/ 2897433 h 2897433"/>
            <a:gd name="connsiteX1" fmla="*/ 444500 w 4233076"/>
            <a:gd name="connsiteY1" fmla="*/ 2808533 h 2897433"/>
            <a:gd name="connsiteX2" fmla="*/ 1346200 w 4233076"/>
            <a:gd name="connsiteY2" fmla="*/ 2567233 h 2897433"/>
            <a:gd name="connsiteX3" fmla="*/ 2273300 w 4233076"/>
            <a:gd name="connsiteY3" fmla="*/ 2186233 h 2897433"/>
            <a:gd name="connsiteX4" fmla="*/ 3175000 w 4233076"/>
            <a:gd name="connsiteY4" fmla="*/ 1551233 h 2897433"/>
            <a:gd name="connsiteX5" fmla="*/ 4140200 w 4233076"/>
            <a:gd name="connsiteY5" fmla="*/ 128833 h 2897433"/>
            <a:gd name="connsiteX6" fmla="*/ 4140200 w 4233076"/>
            <a:gd name="connsiteY6" fmla="*/ 154233 h 289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3076" h="2897433">
              <a:moveTo>
                <a:pt x="0" y="2897433"/>
              </a:moveTo>
              <a:cubicBezTo>
                <a:pt x="110066" y="2880499"/>
                <a:pt x="220133" y="2863566"/>
                <a:pt x="444500" y="2808533"/>
              </a:cubicBezTo>
              <a:cubicBezTo>
                <a:pt x="668867" y="2753500"/>
                <a:pt x="1041400" y="2670950"/>
                <a:pt x="1346200" y="2567233"/>
              </a:cubicBezTo>
              <a:cubicBezTo>
                <a:pt x="1651000" y="2463516"/>
                <a:pt x="1968500" y="2355566"/>
                <a:pt x="2273300" y="2186233"/>
              </a:cubicBezTo>
              <a:cubicBezTo>
                <a:pt x="2578100" y="2016900"/>
                <a:pt x="2863850" y="1894133"/>
                <a:pt x="3175000" y="1551233"/>
              </a:cubicBezTo>
              <a:cubicBezTo>
                <a:pt x="3486150" y="1208333"/>
                <a:pt x="3979333" y="361666"/>
                <a:pt x="4140200" y="128833"/>
              </a:cubicBezTo>
              <a:cubicBezTo>
                <a:pt x="4301067" y="-104000"/>
                <a:pt x="4220633" y="25116"/>
                <a:pt x="4140200" y="154233"/>
              </a:cubicBezTo>
            </a:path>
          </a:pathLst>
        </a:custGeom>
        <a:noFill xmlns:a="http://schemas.openxmlformats.org/drawingml/2006/main"/>
        <a:ln xmlns:a="http://schemas.openxmlformats.org/drawingml/2006/main" w="25400">
          <a:solidFill>
            <a:srgbClr val="0C4C88"/>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0.09294</cdr:x>
      <cdr:y>0.05637</cdr:y>
    </cdr:from>
    <cdr:to>
      <cdr:x>0.88745</cdr:x>
      <cdr:y>0.89944</cdr:y>
    </cdr:to>
    <cdr:cxnSp macro="">
      <cdr:nvCxnSpPr>
        <cdr:cNvPr id="4" name="Straight Connector 3">
          <a:extLst xmlns:a="http://schemas.openxmlformats.org/drawingml/2006/main">
            <a:ext uri="{FF2B5EF4-FFF2-40B4-BE49-F238E27FC236}">
              <a16:creationId xmlns:a16="http://schemas.microsoft.com/office/drawing/2014/main" id="{C3594F26-1885-4937-8DE7-7E5C225A6AB8}"/>
            </a:ext>
          </a:extLst>
        </cdr:cNvPr>
        <cdr:cNvCxnSpPr/>
      </cdr:nvCxnSpPr>
      <cdr:spPr>
        <a:xfrm xmlns:a="http://schemas.openxmlformats.org/drawingml/2006/main" flipV="1">
          <a:off x="486706" y="184666"/>
          <a:ext cx="4160891" cy="2761735"/>
        </a:xfrm>
        <a:prstGeom xmlns:a="http://schemas.openxmlformats.org/drawingml/2006/main" prst="line">
          <a:avLst/>
        </a:prstGeom>
        <a:ln xmlns:a="http://schemas.openxmlformats.org/drawingml/2006/main">
          <a:solidFill>
            <a:schemeClr val="accent2"/>
          </a:solidFill>
          <a:prstDash val="dash"/>
        </a:ln>
      </cdr:spPr>
      <cdr:style>
        <a:lnRef xmlns:a="http://schemas.openxmlformats.org/drawingml/2006/main" idx="1">
          <a:schemeClr val="accent2"/>
        </a:lnRef>
        <a:fillRef xmlns:a="http://schemas.openxmlformats.org/drawingml/2006/main" idx="0">
          <a:schemeClr val="accent2"/>
        </a:fillRef>
        <a:effectRef xmlns:a="http://schemas.openxmlformats.org/drawingml/2006/main" idx="0">
          <a:schemeClr val="accent2"/>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5/14/23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 taken from page 10, Chad Stone, Danilo </a:t>
            </a:r>
            <a:r>
              <a:rPr lang="en-US" sz="1200" kern="1200" dirty="0" err="1">
                <a:solidFill>
                  <a:schemeClr val="tx1"/>
                </a:solidFill>
                <a:effectLst/>
                <a:latin typeface="+mn-lt"/>
                <a:ea typeface="+mn-ea"/>
                <a:cs typeface="+mn-cs"/>
              </a:rPr>
              <a:t>Trisi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Arloc</a:t>
            </a:r>
            <a:r>
              <a:rPr lang="en-US" sz="1200" kern="1200" dirty="0">
                <a:solidFill>
                  <a:schemeClr val="tx1"/>
                </a:solidFill>
                <a:effectLst/>
                <a:latin typeface="+mn-lt"/>
                <a:ea typeface="+mn-ea"/>
                <a:cs typeface="+mn-cs"/>
              </a:rPr>
              <a:t> Sherman, and Roderick Taylor, “A Guide to Statistics on Historical Trends in Income Inequality,”</a:t>
            </a:r>
            <a:r>
              <a:rPr lang="en-US" dirty="0">
                <a:effectLst/>
              </a:rPr>
              <a:t>  May 15, 2018</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11</a:t>
            </a:fld>
            <a:endParaRPr lang="en-US"/>
          </a:p>
        </p:txBody>
      </p:sp>
    </p:spTree>
    <p:extLst>
      <p:ext uri="{BB962C8B-B14F-4D97-AF65-F5344CB8AC3E}">
        <p14:creationId xmlns:p14="http://schemas.microsoft.com/office/powerpoint/2010/main" val="2520049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33</a:t>
            </a:fld>
            <a:endParaRPr lang="en-US"/>
          </a:p>
        </p:txBody>
      </p:sp>
    </p:spTree>
    <p:extLst>
      <p:ext uri="{BB962C8B-B14F-4D97-AF65-F5344CB8AC3E}">
        <p14:creationId xmlns:p14="http://schemas.microsoft.com/office/powerpoint/2010/main" val="1372850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34</a:t>
            </a:fld>
            <a:endParaRPr lang="en-US"/>
          </a:p>
        </p:txBody>
      </p:sp>
    </p:spTree>
    <p:extLst>
      <p:ext uri="{BB962C8B-B14F-4D97-AF65-F5344CB8AC3E}">
        <p14:creationId xmlns:p14="http://schemas.microsoft.com/office/powerpoint/2010/main" val="3202598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35</a:t>
            </a:fld>
            <a:endParaRPr lang="en-US"/>
          </a:p>
        </p:txBody>
      </p:sp>
    </p:spTree>
    <p:extLst>
      <p:ext uri="{BB962C8B-B14F-4D97-AF65-F5344CB8AC3E}">
        <p14:creationId xmlns:p14="http://schemas.microsoft.com/office/powerpoint/2010/main" val="1636980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38</a:t>
            </a:fld>
            <a:endParaRPr lang="en-US"/>
          </a:p>
        </p:txBody>
      </p:sp>
    </p:spTree>
    <p:extLst>
      <p:ext uri="{BB962C8B-B14F-4D97-AF65-F5344CB8AC3E}">
        <p14:creationId xmlns:p14="http://schemas.microsoft.com/office/powerpoint/2010/main" val="1499470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42</a:t>
            </a:fld>
            <a:endParaRPr lang="en-US"/>
          </a:p>
        </p:txBody>
      </p:sp>
    </p:spTree>
    <p:extLst>
      <p:ext uri="{BB962C8B-B14F-4D97-AF65-F5344CB8AC3E}">
        <p14:creationId xmlns:p14="http://schemas.microsoft.com/office/powerpoint/2010/main" val="3342661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There are three broad categories of forces that ultimately determine the level of inequality in an economy.  It’s important to keep these sources in mind when thinking about inequality and whether it is a problem, because an understanding of these sources will inform potential policy actions.  It is also important to recognize that some of these determinants of inequality may well depend on or be influenced by the level of inequality.</a:t>
            </a:r>
            <a:endParaRPr lang="en-US" b="0" dirty="0">
              <a:effectLst/>
            </a:endParaRPr>
          </a:p>
          <a:p>
            <a:r>
              <a:rPr lang="en-US" dirty="0"/>
              <a:t>Education and motivation are influenced by inequality</a:t>
            </a:r>
          </a:p>
          <a:p>
            <a:r>
              <a:rPr lang="en-US" dirty="0"/>
              <a:t>Regular and usual compensation, rewards for innovative ideas, rewards to education</a:t>
            </a:r>
            <a:br>
              <a:rPr lang="en-US" dirty="0"/>
            </a:b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43</a:t>
            </a:fld>
            <a:endParaRPr lang="en-US"/>
          </a:p>
        </p:txBody>
      </p:sp>
    </p:spTree>
    <p:extLst>
      <p:ext uri="{BB962C8B-B14F-4D97-AF65-F5344CB8AC3E}">
        <p14:creationId xmlns:p14="http://schemas.microsoft.com/office/powerpoint/2010/main" val="233886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47</a:t>
            </a:fld>
            <a:endParaRPr lang="en-US"/>
          </a:p>
        </p:txBody>
      </p:sp>
    </p:spTree>
    <p:extLst>
      <p:ext uri="{BB962C8B-B14F-4D97-AF65-F5344CB8AC3E}">
        <p14:creationId xmlns:p14="http://schemas.microsoft.com/office/powerpoint/2010/main" val="918804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48</a:t>
            </a:fld>
            <a:endParaRPr lang="en-US"/>
          </a:p>
        </p:txBody>
      </p:sp>
    </p:spTree>
    <p:extLst>
      <p:ext uri="{BB962C8B-B14F-4D97-AF65-F5344CB8AC3E}">
        <p14:creationId xmlns:p14="http://schemas.microsoft.com/office/powerpoint/2010/main" val="664583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your</a:t>
            </a:r>
            <a:r>
              <a:rPr lang="en-US" baseline="0" dirty="0"/>
              <a:t> own experience at FTC</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54</a:t>
            </a:fld>
            <a:endParaRPr lang="en-US" dirty="0"/>
          </a:p>
        </p:txBody>
      </p:sp>
    </p:spTree>
    <p:extLst>
      <p:ext uri="{BB962C8B-B14F-4D97-AF65-F5344CB8AC3E}">
        <p14:creationId xmlns:p14="http://schemas.microsoft.com/office/powerpoint/2010/main" val="2120538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55</a:t>
            </a:fld>
            <a:endParaRPr lang="en-US"/>
          </a:p>
        </p:txBody>
      </p:sp>
    </p:spTree>
    <p:extLst>
      <p:ext uri="{BB962C8B-B14F-4D97-AF65-F5344CB8AC3E}">
        <p14:creationId xmlns:p14="http://schemas.microsoft.com/office/powerpoint/2010/main" val="958505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br>
              <a:rPr lang="en-US" b="0" dirty="0">
                <a:effectLst/>
              </a:rPr>
            </a:br>
            <a:r>
              <a:rPr lang="en-US" sz="1200" b="0" i="0" u="none" strike="noStrike" kern="1200" dirty="0">
                <a:solidFill>
                  <a:schemeClr val="tx1"/>
                </a:solidFill>
                <a:effectLst/>
                <a:latin typeface="+mn-lt"/>
                <a:ea typeface="+mn-ea"/>
                <a:cs typeface="+mn-cs"/>
              </a:rPr>
              <a:t>…</a:t>
            </a:r>
            <a:endParaRPr lang="en-US" b="0" dirty="0">
              <a:effectLst/>
            </a:endParaRPr>
          </a:p>
          <a:p>
            <a:pPr rtl="0"/>
            <a:r>
              <a:rPr lang="en-US" sz="1200" b="0" i="0" u="none" strike="noStrike" kern="1200" dirty="0">
                <a:solidFill>
                  <a:schemeClr val="tx1"/>
                </a:solidFill>
                <a:effectLst/>
                <a:latin typeface="+mn-lt"/>
                <a:ea typeface="+mn-ea"/>
                <a:cs typeface="+mn-cs"/>
              </a:rPr>
              <a:t>Bottom line: in 2014, 0.03% of all households receive 1.3% of all income in the United States.  </a:t>
            </a:r>
            <a:endParaRPr lang="en-US" b="0" dirty="0">
              <a:effectLst/>
            </a:endParaRP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12</a:t>
            </a:fld>
            <a:endParaRPr lang="en-US"/>
          </a:p>
        </p:txBody>
      </p:sp>
    </p:spTree>
    <p:extLst>
      <p:ext uri="{BB962C8B-B14F-4D97-AF65-F5344CB8AC3E}">
        <p14:creationId xmlns:p14="http://schemas.microsoft.com/office/powerpoint/2010/main" val="4019142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56</a:t>
            </a:fld>
            <a:endParaRPr lang="en-US"/>
          </a:p>
        </p:txBody>
      </p:sp>
    </p:spTree>
    <p:extLst>
      <p:ext uri="{BB962C8B-B14F-4D97-AF65-F5344CB8AC3E}">
        <p14:creationId xmlns:p14="http://schemas.microsoft.com/office/powerpoint/2010/main" val="1060964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57</a:t>
            </a:fld>
            <a:endParaRPr lang="en-US"/>
          </a:p>
        </p:txBody>
      </p:sp>
    </p:spTree>
    <p:extLst>
      <p:ext uri="{BB962C8B-B14F-4D97-AF65-F5344CB8AC3E}">
        <p14:creationId xmlns:p14="http://schemas.microsoft.com/office/powerpoint/2010/main" val="110048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13</a:t>
            </a:fld>
            <a:endParaRPr lang="en-US"/>
          </a:p>
        </p:txBody>
      </p:sp>
    </p:spTree>
    <p:extLst>
      <p:ext uri="{BB962C8B-B14F-4D97-AF65-F5344CB8AC3E}">
        <p14:creationId xmlns:p14="http://schemas.microsoft.com/office/powerpoint/2010/main" val="4180130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15</a:t>
            </a:fld>
            <a:endParaRPr lang="en-US"/>
          </a:p>
        </p:txBody>
      </p:sp>
    </p:spTree>
    <p:extLst>
      <p:ext uri="{BB962C8B-B14F-4D97-AF65-F5344CB8AC3E}">
        <p14:creationId xmlns:p14="http://schemas.microsoft.com/office/powerpoint/2010/main" val="2994113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19</a:t>
            </a:fld>
            <a:endParaRPr lang="en-US"/>
          </a:p>
        </p:txBody>
      </p:sp>
    </p:spTree>
    <p:extLst>
      <p:ext uri="{BB962C8B-B14F-4D97-AF65-F5344CB8AC3E}">
        <p14:creationId xmlns:p14="http://schemas.microsoft.com/office/powerpoint/2010/main" val="2158521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3663897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9F294D8-753E-E842-8CF8-893A8D4FD7E5}" type="slidenum">
              <a:rPr lang="en-US" smtClean="0"/>
              <a:t>27</a:t>
            </a:fld>
            <a:endParaRPr lang="en-US"/>
          </a:p>
        </p:txBody>
      </p:sp>
    </p:spTree>
    <p:extLst>
      <p:ext uri="{BB962C8B-B14F-4D97-AF65-F5344CB8AC3E}">
        <p14:creationId xmlns:p14="http://schemas.microsoft.com/office/powerpoint/2010/main" val="2580056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28</a:t>
            </a:fld>
            <a:endParaRPr lang="en-US"/>
          </a:p>
        </p:txBody>
      </p:sp>
    </p:spTree>
    <p:extLst>
      <p:ext uri="{BB962C8B-B14F-4D97-AF65-F5344CB8AC3E}">
        <p14:creationId xmlns:p14="http://schemas.microsoft.com/office/powerpoint/2010/main" val="676377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3585202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file:////Users/Jon/NEED%20Dropbox/Presentations/Inequality/Programs/incshr.png"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file:////Users/Jon/NEED%20Dropbox/Presentations/Inequality/Images/CBPP_AbruptIncrease.pn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file:////Users/Jon/NEED%20Dropbox/Presentations/Inequality/Charts/cfac_v18.png" TargetMode="External"/><Relationship Id="rId7" Type="http://schemas.openxmlformats.org/officeDocument/2006/relationships/image" Target="file:////Users/Jon/NEED%20Dropbox/Presentations/Inequality/Charts/cfac_all.png" TargetMode="Externa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file:////Users/Jon/NEED%20Dropbox/Presentations/Inequality/Charts/cfac_actual.png" TargetMode="Externa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inequality.org/facts/income-inequality/" TargetMode="External"/><Relationship Id="rId4" Type="http://schemas.openxmlformats.org/officeDocument/2006/relationships/image" Target="file:////Users/Jon/NEED%20Dropbox/Presentations/Inequality/Charts/unions.pn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file:////Users/Jon/NEED%20Dropbox/Presentations/Inequality/Images/EPI_CEO.pn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file:////Users/Jon/NEED%20Dropbox/Presentations/Inequality/Images/EPI_CEO2.p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file:////Users/Jon/NEED%20Dropbox/Presentations/Inequality/Images/TaxTransAndIneq2.png"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file:////Users/Jon/NEED%20Dropbox/Presentations/Inequality/Images/TaxChanges.png"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hyperlink" Target="https://equitablegrowth.org/research-paper/are-todays-inequalities-limiting-tomorrows-opportunitie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data.oecd.org/inequality/income-inequality.htm#indicator-chart" TargetMode="External"/><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heckmanequation.or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startearly.org/why-early-childhood/?ms=FY21-ONG-PSG-GOO-GEN-XXX&amp;gclid=Cj0KCQjw1a6EBhC0ARIsAOiTkrGCnOqZFvFzhHs0W994MBjz7xrVPYQbvVf1h0xdeU8ygteaptve5k0aAhJmEALw_wcB"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file:////Users/Jon/NEED%20Dropbox/Presentations/Inequality/Images/Thinker.jpg" TargetMode="External"/><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Spring 2023</a:t>
            </a:r>
          </a:p>
          <a:p>
            <a:pPr>
              <a:lnSpc>
                <a:spcPct val="100000"/>
              </a:lnSpc>
              <a:spcBef>
                <a:spcPts val="0"/>
              </a:spcBef>
            </a:pPr>
            <a:r>
              <a:rPr lang="en-US" sz="4400" dirty="0"/>
              <a:t>Contemporary Economic Policy Issues</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618533" y="3898404"/>
            <a:ext cx="9144000" cy="2187011"/>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700" dirty="0">
                <a:solidFill>
                  <a:schemeClr val="tx2"/>
                </a:solidFill>
              </a:rPr>
              <a:t>Olli – Washington University, St. Louis</a:t>
            </a:r>
          </a:p>
          <a:p>
            <a:pPr>
              <a:lnSpc>
                <a:spcPct val="100000"/>
              </a:lnSpc>
              <a:spcBef>
                <a:spcPts val="0"/>
              </a:spcBef>
            </a:pPr>
            <a:r>
              <a:rPr lang="en-US" sz="3100" dirty="0">
                <a:solidFill>
                  <a:schemeClr val="tx2"/>
                </a:solidFill>
              </a:rPr>
              <a:t>May, 2023</a:t>
            </a:r>
          </a:p>
          <a:p>
            <a:pPr>
              <a:lnSpc>
                <a:spcPct val="100000"/>
              </a:lnSpc>
              <a:spcBef>
                <a:spcPts val="0"/>
              </a:spcBef>
            </a:pPr>
            <a:endParaRPr lang="en-US" sz="3100" dirty="0">
              <a:solidFill>
                <a:schemeClr val="tx2"/>
              </a:solidFill>
            </a:endParaRPr>
          </a:p>
          <a:p>
            <a:pPr>
              <a:lnSpc>
                <a:spcPct val="100000"/>
              </a:lnSpc>
              <a:spcBef>
                <a:spcPts val="0"/>
              </a:spcBef>
            </a:pPr>
            <a:r>
              <a:rPr lang="en-US" sz="4100" dirty="0">
                <a:solidFill>
                  <a:schemeClr val="tx2"/>
                </a:solidFill>
              </a:rPr>
              <a:t>Host: Jon </a:t>
            </a:r>
            <a:r>
              <a:rPr lang="en-US" sz="4100" dirty="0" err="1">
                <a:solidFill>
                  <a:schemeClr val="tx2"/>
                </a:solidFill>
              </a:rPr>
              <a:t>Haveman</a:t>
            </a:r>
            <a:endParaRPr lang="en-US" sz="3100" dirty="0">
              <a:solidFill>
                <a:schemeClr val="tx2"/>
              </a:solidFill>
            </a:endParaRPr>
          </a:p>
          <a:p>
            <a:pPr>
              <a:lnSpc>
                <a:spcPct val="100000"/>
              </a:lnSpc>
              <a:spcBef>
                <a:spcPts val="0"/>
              </a:spcBef>
            </a:pPr>
            <a:r>
              <a:rPr lang="en-US" sz="3100" dirty="0">
                <a:solidFill>
                  <a:schemeClr val="tx2"/>
                </a:solidFill>
              </a:rPr>
              <a:t>National Economic Education Delegation</a:t>
            </a:r>
          </a:p>
          <a:p>
            <a:pPr>
              <a:lnSpc>
                <a:spcPct val="100000"/>
              </a:lnSpc>
              <a:spcBef>
                <a:spcPts val="0"/>
              </a:spcBef>
            </a:pPr>
            <a:endParaRPr lang="en-US" sz="3100" dirty="0">
              <a:solidFill>
                <a:schemeClr val="tx2"/>
              </a:solidFill>
            </a:endParaRPr>
          </a:p>
        </p:txBody>
      </p:sp>
    </p:spTree>
    <p:extLst>
      <p:ext uri="{BB962C8B-B14F-4D97-AF65-F5344CB8AC3E}">
        <p14:creationId xmlns:p14="http://schemas.microsoft.com/office/powerpoint/2010/main" val="1684961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57F75-F5DA-8C44-8501-67551F3CC854}"/>
              </a:ext>
            </a:extLst>
          </p:cNvPr>
          <p:cNvSpPr>
            <a:spLocks noGrp="1"/>
          </p:cNvSpPr>
          <p:nvPr>
            <p:ph type="title"/>
          </p:nvPr>
        </p:nvSpPr>
        <p:spPr/>
        <p:txBody>
          <a:bodyPr/>
          <a:lstStyle/>
          <a:p>
            <a:r>
              <a:rPr lang="en-US" dirty="0">
                <a:solidFill>
                  <a:schemeClr val="bg1"/>
                </a:solidFill>
              </a:rPr>
              <a:t> Na</a:t>
            </a:r>
            <a:r>
              <a:rPr lang="en-US" dirty="0"/>
              <a:t>tional Income Inequality: Share of Top 10%</a:t>
            </a:r>
          </a:p>
        </p:txBody>
      </p:sp>
      <p:pic>
        <p:nvPicPr>
          <p:cNvPr id="6" name="Content Placeholder 5" descr="A close up of a map&#10;&#10;Description automatically generated">
            <a:extLst>
              <a:ext uri="{FF2B5EF4-FFF2-40B4-BE49-F238E27FC236}">
                <a16:creationId xmlns:a16="http://schemas.microsoft.com/office/drawing/2014/main" id="{8C0E623B-DFE7-184B-81B1-C9DF8CC55928}"/>
              </a:ext>
            </a:extLst>
          </p:cNvPr>
          <p:cNvPicPr>
            <a:picLocks noGrp="1" noChangeAspect="1"/>
          </p:cNvPicPr>
          <p:nvPr>
            <p:ph idx="1"/>
          </p:nvPr>
        </p:nvPicPr>
        <p:blipFill>
          <a:blip r:embed="rId2" r:link="rId3"/>
          <a:stretch>
            <a:fillRect/>
          </a:stretch>
        </p:blipFill>
        <p:spPr>
          <a:xfrm>
            <a:off x="2957015" y="1331741"/>
            <a:ext cx="6277970" cy="4572000"/>
          </a:xfrm>
        </p:spPr>
      </p:pic>
      <p:sp>
        <p:nvSpPr>
          <p:cNvPr id="4" name="Slide Number Placeholder 3">
            <a:extLst>
              <a:ext uri="{FF2B5EF4-FFF2-40B4-BE49-F238E27FC236}">
                <a16:creationId xmlns:a16="http://schemas.microsoft.com/office/drawing/2014/main" id="{84FEF569-E87E-1C45-A389-3D60AB3971C2}"/>
              </a:ext>
            </a:extLst>
          </p:cNvPr>
          <p:cNvSpPr>
            <a:spLocks noGrp="1"/>
          </p:cNvSpPr>
          <p:nvPr>
            <p:ph type="sldNum" sz="quarter" idx="12"/>
          </p:nvPr>
        </p:nvSpPr>
        <p:spPr/>
        <p:txBody>
          <a:bodyPr/>
          <a:lstStyle/>
          <a:p>
            <a:fld id="{D9F085D5-EC86-4F6A-B501-C1359CB39116}" type="slidenum">
              <a:rPr lang="en-GB" smtClean="0"/>
              <a:t>10</a:t>
            </a:fld>
            <a:endParaRPr lang="en-GB"/>
          </a:p>
        </p:txBody>
      </p:sp>
      <p:cxnSp>
        <p:nvCxnSpPr>
          <p:cNvPr id="7" name="Straight Connector 6">
            <a:extLst>
              <a:ext uri="{FF2B5EF4-FFF2-40B4-BE49-F238E27FC236}">
                <a16:creationId xmlns:a16="http://schemas.microsoft.com/office/drawing/2014/main" id="{D47C5B47-B721-774B-9F7E-995ED5E83EA8}"/>
              </a:ext>
            </a:extLst>
          </p:cNvPr>
          <p:cNvCxnSpPr/>
          <p:nvPr/>
        </p:nvCxnSpPr>
        <p:spPr>
          <a:xfrm>
            <a:off x="8118666" y="2902357"/>
            <a:ext cx="243058" cy="868063"/>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FBECA3B-4BCB-8647-8F08-0667663652B3}"/>
              </a:ext>
            </a:extLst>
          </p:cNvPr>
          <p:cNvSpPr txBox="1"/>
          <p:nvPr/>
        </p:nvSpPr>
        <p:spPr>
          <a:xfrm>
            <a:off x="8359265" y="3770420"/>
            <a:ext cx="2069838" cy="430887"/>
          </a:xfrm>
          <a:prstGeom prst="rect">
            <a:avLst/>
          </a:prstGeom>
          <a:noFill/>
        </p:spPr>
        <p:txBody>
          <a:bodyPr wrap="square" rtlCol="0">
            <a:spAutoFit/>
          </a:bodyPr>
          <a:lstStyle/>
          <a:p>
            <a:r>
              <a:rPr lang="en-US" sz="2200" dirty="0">
                <a:solidFill>
                  <a:srgbClr val="0C4C88"/>
                </a:solidFill>
              </a:rPr>
              <a:t>Dot-com Bubble</a:t>
            </a:r>
          </a:p>
        </p:txBody>
      </p:sp>
      <p:cxnSp>
        <p:nvCxnSpPr>
          <p:cNvPr id="9" name="Straight Connector 8">
            <a:extLst>
              <a:ext uri="{FF2B5EF4-FFF2-40B4-BE49-F238E27FC236}">
                <a16:creationId xmlns:a16="http://schemas.microsoft.com/office/drawing/2014/main" id="{D7F3719D-C579-484E-9CC7-B1113C764FDF}"/>
              </a:ext>
            </a:extLst>
          </p:cNvPr>
          <p:cNvCxnSpPr/>
          <p:nvPr/>
        </p:nvCxnSpPr>
        <p:spPr>
          <a:xfrm>
            <a:off x="8450499" y="2348531"/>
            <a:ext cx="243058" cy="868063"/>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A136734-DA4E-C745-945D-EA4862CE8C5E}"/>
              </a:ext>
            </a:extLst>
          </p:cNvPr>
          <p:cNvSpPr txBox="1"/>
          <p:nvPr/>
        </p:nvSpPr>
        <p:spPr>
          <a:xfrm>
            <a:off x="8725570" y="3216594"/>
            <a:ext cx="1987738" cy="430887"/>
          </a:xfrm>
          <a:prstGeom prst="rect">
            <a:avLst/>
          </a:prstGeom>
          <a:noFill/>
        </p:spPr>
        <p:txBody>
          <a:bodyPr wrap="square" rtlCol="0">
            <a:spAutoFit/>
          </a:bodyPr>
          <a:lstStyle/>
          <a:p>
            <a:r>
              <a:rPr lang="en-US" sz="2200" dirty="0">
                <a:solidFill>
                  <a:srgbClr val="0C4C88"/>
                </a:solidFill>
              </a:rPr>
              <a:t>Housing Bubble</a:t>
            </a:r>
          </a:p>
        </p:txBody>
      </p:sp>
      <p:cxnSp>
        <p:nvCxnSpPr>
          <p:cNvPr id="11" name="Straight Connector 10">
            <a:extLst>
              <a:ext uri="{FF2B5EF4-FFF2-40B4-BE49-F238E27FC236}">
                <a16:creationId xmlns:a16="http://schemas.microsoft.com/office/drawing/2014/main" id="{2B91A105-2ADE-1742-A9CD-67E580826EDE}"/>
              </a:ext>
            </a:extLst>
          </p:cNvPr>
          <p:cNvCxnSpPr>
            <a:cxnSpLocks/>
          </p:cNvCxnSpPr>
          <p:nvPr/>
        </p:nvCxnSpPr>
        <p:spPr>
          <a:xfrm flipV="1">
            <a:off x="4340364" y="1953846"/>
            <a:ext cx="540423" cy="207738"/>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73561DA-ACEE-2545-BEDE-B0F11182A83F}"/>
              </a:ext>
            </a:extLst>
          </p:cNvPr>
          <p:cNvSpPr txBox="1"/>
          <p:nvPr/>
        </p:nvSpPr>
        <p:spPr>
          <a:xfrm>
            <a:off x="5006888" y="3046336"/>
            <a:ext cx="829073" cy="430887"/>
          </a:xfrm>
          <a:prstGeom prst="rect">
            <a:avLst/>
          </a:prstGeom>
          <a:noFill/>
        </p:spPr>
        <p:txBody>
          <a:bodyPr wrap="none" rtlCol="0">
            <a:spAutoFit/>
          </a:bodyPr>
          <a:lstStyle/>
          <a:p>
            <a:r>
              <a:rPr lang="en-US" sz="2200" dirty="0">
                <a:solidFill>
                  <a:srgbClr val="0C4C88"/>
                </a:solidFill>
              </a:rPr>
              <a:t>WWII</a:t>
            </a:r>
          </a:p>
        </p:txBody>
      </p:sp>
      <p:sp>
        <p:nvSpPr>
          <p:cNvPr id="13" name="TextBox 12">
            <a:extLst>
              <a:ext uri="{FF2B5EF4-FFF2-40B4-BE49-F238E27FC236}">
                <a16:creationId xmlns:a16="http://schemas.microsoft.com/office/drawing/2014/main" id="{6D33D7A2-240F-8945-9179-285069379291}"/>
              </a:ext>
            </a:extLst>
          </p:cNvPr>
          <p:cNvSpPr txBox="1"/>
          <p:nvPr/>
        </p:nvSpPr>
        <p:spPr>
          <a:xfrm>
            <a:off x="5006888" y="1762955"/>
            <a:ext cx="2392065" cy="430887"/>
          </a:xfrm>
          <a:prstGeom prst="rect">
            <a:avLst/>
          </a:prstGeom>
          <a:noFill/>
        </p:spPr>
        <p:txBody>
          <a:bodyPr wrap="none" rtlCol="0">
            <a:spAutoFit/>
          </a:bodyPr>
          <a:lstStyle/>
          <a:p>
            <a:r>
              <a:rPr lang="en-US" sz="2200" dirty="0">
                <a:solidFill>
                  <a:srgbClr val="0C4C88"/>
                </a:solidFill>
              </a:rPr>
              <a:t>Stock Market Crash</a:t>
            </a:r>
          </a:p>
        </p:txBody>
      </p:sp>
    </p:spTree>
    <p:extLst>
      <p:ext uri="{BB962C8B-B14F-4D97-AF65-F5344CB8AC3E}">
        <p14:creationId xmlns:p14="http://schemas.microsoft.com/office/powerpoint/2010/main" val="195874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8A43F-6F89-E94A-973E-A73DBCE95BF3}"/>
              </a:ext>
            </a:extLst>
          </p:cNvPr>
          <p:cNvSpPr>
            <a:spLocks noGrp="1"/>
          </p:cNvSpPr>
          <p:nvPr>
            <p:ph type="title"/>
          </p:nvPr>
        </p:nvSpPr>
        <p:spPr/>
        <p:txBody>
          <a:bodyPr/>
          <a:lstStyle/>
          <a:p>
            <a:r>
              <a:rPr lang="en-US" dirty="0">
                <a:solidFill>
                  <a:schemeClr val="bg1"/>
                </a:solidFill>
              </a:rPr>
              <a:t>The</a:t>
            </a:r>
            <a:r>
              <a:rPr lang="en-US" dirty="0"/>
              <a:t> Abrupt Increase in Inequality</a:t>
            </a:r>
          </a:p>
        </p:txBody>
      </p:sp>
      <p:sp>
        <p:nvSpPr>
          <p:cNvPr id="4" name="Slide Number Placeholder 3">
            <a:extLst>
              <a:ext uri="{FF2B5EF4-FFF2-40B4-BE49-F238E27FC236}">
                <a16:creationId xmlns:a16="http://schemas.microsoft.com/office/drawing/2014/main" id="{C0AAB316-20F0-C042-BD1A-CD7B356C440A}"/>
              </a:ext>
            </a:extLst>
          </p:cNvPr>
          <p:cNvSpPr>
            <a:spLocks noGrp="1"/>
          </p:cNvSpPr>
          <p:nvPr>
            <p:ph type="sldNum" sz="quarter" idx="12"/>
          </p:nvPr>
        </p:nvSpPr>
        <p:spPr/>
        <p:txBody>
          <a:bodyPr/>
          <a:lstStyle/>
          <a:p>
            <a:fld id="{D9F085D5-EC86-4F6A-B501-C1359CB39116}" type="slidenum">
              <a:rPr lang="en-US" smtClean="0"/>
              <a:t>11</a:t>
            </a:fld>
            <a:endParaRPr lang="en-US" dirty="0"/>
          </a:p>
        </p:txBody>
      </p:sp>
      <p:pic>
        <p:nvPicPr>
          <p:cNvPr id="8" name="Content Placeholder 7" descr="A screenshot of a cell phone&#10;&#10;Description automatically generated">
            <a:extLst>
              <a:ext uri="{FF2B5EF4-FFF2-40B4-BE49-F238E27FC236}">
                <a16:creationId xmlns:a16="http://schemas.microsoft.com/office/drawing/2014/main" id="{E06970F5-7A0A-C04F-9503-22A09B20BD42}"/>
              </a:ext>
            </a:extLst>
          </p:cNvPr>
          <p:cNvPicPr>
            <a:picLocks noGrp="1" noChangeAspect="1"/>
          </p:cNvPicPr>
          <p:nvPr>
            <p:ph idx="1"/>
          </p:nvPr>
        </p:nvPicPr>
        <p:blipFill>
          <a:blip r:embed="rId3" r:link="rId4"/>
          <a:stretch>
            <a:fillRect/>
          </a:stretch>
        </p:blipFill>
        <p:spPr>
          <a:xfrm>
            <a:off x="1484534" y="938377"/>
            <a:ext cx="9222931" cy="5029200"/>
          </a:xfrm>
        </p:spPr>
      </p:pic>
      <p:sp>
        <p:nvSpPr>
          <p:cNvPr id="10" name="TextBox 9">
            <a:extLst>
              <a:ext uri="{FF2B5EF4-FFF2-40B4-BE49-F238E27FC236}">
                <a16:creationId xmlns:a16="http://schemas.microsoft.com/office/drawing/2014/main" id="{3D096DE2-FE0F-314E-95D6-5A8CE054A5AF}"/>
              </a:ext>
            </a:extLst>
          </p:cNvPr>
          <p:cNvSpPr txBox="1"/>
          <p:nvPr/>
        </p:nvSpPr>
        <p:spPr>
          <a:xfrm>
            <a:off x="4458141" y="6457890"/>
            <a:ext cx="7172156" cy="400110"/>
          </a:xfrm>
          <a:prstGeom prst="rect">
            <a:avLst/>
          </a:prstGeom>
          <a:noFill/>
        </p:spPr>
        <p:txBody>
          <a:bodyPr wrap="none" rtlCol="0">
            <a:spAutoFit/>
          </a:bodyPr>
          <a:lstStyle/>
          <a:p>
            <a:pPr lvl="0">
              <a:defRPr/>
            </a:pPr>
            <a:r>
              <a:rPr lang="en-US" sz="1000" dirty="0"/>
              <a:t>Source: Chad Stone, Danilo </a:t>
            </a:r>
            <a:r>
              <a:rPr lang="en-US" sz="1000" dirty="0" err="1"/>
              <a:t>Trisi</a:t>
            </a:r>
            <a:r>
              <a:rPr lang="en-US" sz="1000" dirty="0"/>
              <a:t>, </a:t>
            </a:r>
            <a:r>
              <a:rPr lang="en-US" sz="1000" dirty="0" err="1"/>
              <a:t>Arloc</a:t>
            </a:r>
            <a:r>
              <a:rPr lang="en-US" sz="1000" dirty="0"/>
              <a:t> Sherman, and Roderick Taylor, “A Guide to Statistics on Historical Trends in Income Inequality,” </a:t>
            </a:r>
          </a:p>
          <a:p>
            <a:pPr lvl="0">
              <a:defRPr/>
            </a:pPr>
            <a:r>
              <a:rPr lang="en-US" sz="1000" dirty="0"/>
              <a:t>Center on Budget and Policy Priorities, Policy Futures, Dec. 11, 2018.</a:t>
            </a:r>
          </a:p>
        </p:txBody>
      </p:sp>
    </p:spTree>
    <p:extLst>
      <p:ext uri="{BB962C8B-B14F-4D97-AF65-F5344CB8AC3E}">
        <p14:creationId xmlns:p14="http://schemas.microsoft.com/office/powerpoint/2010/main" val="1927764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7508E-C57E-C444-9869-A162FB814640}"/>
              </a:ext>
            </a:extLst>
          </p:cNvPr>
          <p:cNvSpPr>
            <a:spLocks noGrp="1"/>
          </p:cNvSpPr>
          <p:nvPr>
            <p:ph type="title"/>
          </p:nvPr>
        </p:nvSpPr>
        <p:spPr/>
        <p:txBody>
          <a:bodyPr/>
          <a:lstStyle/>
          <a:p>
            <a:r>
              <a:rPr lang="en-US" dirty="0">
                <a:solidFill>
                  <a:schemeClr val="bg1"/>
                </a:solidFill>
              </a:rPr>
              <a:t>Mo</a:t>
            </a:r>
            <a:r>
              <a:rPr lang="en-US" dirty="0"/>
              <a:t>st of the Action Is at the Top: Pre-Tax</a:t>
            </a:r>
          </a:p>
        </p:txBody>
      </p:sp>
      <p:sp>
        <p:nvSpPr>
          <p:cNvPr id="4" name="Slide Number Placeholder 3">
            <a:extLst>
              <a:ext uri="{FF2B5EF4-FFF2-40B4-BE49-F238E27FC236}">
                <a16:creationId xmlns:a16="http://schemas.microsoft.com/office/drawing/2014/main" id="{3681D024-C054-7547-8AF5-15B2F3FDFA86}"/>
              </a:ext>
            </a:extLst>
          </p:cNvPr>
          <p:cNvSpPr>
            <a:spLocks noGrp="1"/>
          </p:cNvSpPr>
          <p:nvPr>
            <p:ph type="sldNum" sz="quarter" idx="12"/>
          </p:nvPr>
        </p:nvSpPr>
        <p:spPr/>
        <p:txBody>
          <a:bodyPr/>
          <a:lstStyle/>
          <a:p>
            <a:fld id="{D9F085D5-EC86-4F6A-B501-C1359CB39116}" type="slidenum">
              <a:rPr lang="en-US" smtClean="0"/>
              <a:t>12</a:t>
            </a:fld>
            <a:endParaRPr lang="en-US" dirty="0"/>
          </a:p>
        </p:txBody>
      </p:sp>
      <p:sp>
        <p:nvSpPr>
          <p:cNvPr id="5" name="TextBox 4">
            <a:extLst>
              <a:ext uri="{FF2B5EF4-FFF2-40B4-BE49-F238E27FC236}">
                <a16:creationId xmlns:a16="http://schemas.microsoft.com/office/drawing/2014/main" id="{DB65B1DC-AA92-A64F-AE9B-FCABE5854E49}"/>
              </a:ext>
            </a:extLst>
          </p:cNvPr>
          <p:cNvSpPr txBox="1"/>
          <p:nvPr/>
        </p:nvSpPr>
        <p:spPr>
          <a:xfrm>
            <a:off x="7329458" y="6476336"/>
            <a:ext cx="4309193" cy="246221"/>
          </a:xfrm>
          <a:prstGeom prst="rect">
            <a:avLst/>
          </a:prstGeom>
          <a:noFill/>
        </p:spPr>
        <p:txBody>
          <a:bodyPr wrap="none" rtlCol="0">
            <a:spAutoFit/>
          </a:bodyPr>
          <a:lstStyle/>
          <a:p>
            <a:pPr lvl="0">
              <a:defRPr/>
            </a:pPr>
            <a:r>
              <a:rPr lang="en-US" sz="1000" dirty="0"/>
              <a:t>CBO: Projected Changes in the Distribution of Household Income, 2016 to 2021</a:t>
            </a:r>
          </a:p>
        </p:txBody>
      </p:sp>
      <p:pic>
        <p:nvPicPr>
          <p:cNvPr id="9" name="Content Placeholder 8" descr="A close up of a map&#10;&#10;Description automatically generated">
            <a:extLst>
              <a:ext uri="{FF2B5EF4-FFF2-40B4-BE49-F238E27FC236}">
                <a16:creationId xmlns:a16="http://schemas.microsoft.com/office/drawing/2014/main" id="{5834F862-CE2F-A14E-9E30-6CDF7CBDF5F3}"/>
              </a:ext>
            </a:extLst>
          </p:cNvPr>
          <p:cNvPicPr>
            <a:picLocks noGrp="1" noChangeAspect="1"/>
          </p:cNvPicPr>
          <p:nvPr>
            <p:ph idx="1"/>
          </p:nvPr>
        </p:nvPicPr>
        <p:blipFill>
          <a:blip r:embed="rId3"/>
          <a:stretch>
            <a:fillRect/>
          </a:stretch>
        </p:blipFill>
        <p:spPr>
          <a:xfrm>
            <a:off x="1581722" y="1559685"/>
            <a:ext cx="9028555" cy="4670541"/>
          </a:xfrm>
        </p:spPr>
      </p:pic>
      <p:pic>
        <p:nvPicPr>
          <p:cNvPr id="11" name="Picture 10">
            <a:extLst>
              <a:ext uri="{FF2B5EF4-FFF2-40B4-BE49-F238E27FC236}">
                <a16:creationId xmlns:a16="http://schemas.microsoft.com/office/drawing/2014/main" id="{D59B5AE9-A2A1-B444-9E95-362446B1DEB4}"/>
              </a:ext>
            </a:extLst>
          </p:cNvPr>
          <p:cNvPicPr>
            <a:picLocks noChangeAspect="1"/>
          </p:cNvPicPr>
          <p:nvPr/>
        </p:nvPicPr>
        <p:blipFill>
          <a:blip r:embed="rId4"/>
          <a:stretch>
            <a:fillRect/>
          </a:stretch>
        </p:blipFill>
        <p:spPr>
          <a:xfrm>
            <a:off x="1581722" y="1194560"/>
            <a:ext cx="6586385" cy="467120"/>
          </a:xfrm>
          <a:prstGeom prst="rect">
            <a:avLst/>
          </a:prstGeom>
        </p:spPr>
      </p:pic>
      <p:sp>
        <p:nvSpPr>
          <p:cNvPr id="12" name="TextBox 11">
            <a:extLst>
              <a:ext uri="{FF2B5EF4-FFF2-40B4-BE49-F238E27FC236}">
                <a16:creationId xmlns:a16="http://schemas.microsoft.com/office/drawing/2014/main" id="{5B7E7534-C17A-714B-BC4E-C06DBD307713}"/>
              </a:ext>
            </a:extLst>
          </p:cNvPr>
          <p:cNvSpPr txBox="1"/>
          <p:nvPr/>
        </p:nvSpPr>
        <p:spPr>
          <a:xfrm>
            <a:off x="7627638" y="2335457"/>
            <a:ext cx="1601913" cy="369332"/>
          </a:xfrm>
          <a:prstGeom prst="rect">
            <a:avLst/>
          </a:prstGeom>
          <a:noFill/>
        </p:spPr>
        <p:txBody>
          <a:bodyPr wrap="none" rtlCol="0">
            <a:spAutoFit/>
          </a:bodyPr>
          <a:lstStyle/>
          <a:p>
            <a:r>
              <a:rPr lang="en-US" dirty="0"/>
              <a:t>Projected 2021</a:t>
            </a:r>
          </a:p>
        </p:txBody>
      </p:sp>
      <p:sp>
        <p:nvSpPr>
          <p:cNvPr id="14" name="Rectangle 13">
            <a:extLst>
              <a:ext uri="{FF2B5EF4-FFF2-40B4-BE49-F238E27FC236}">
                <a16:creationId xmlns:a16="http://schemas.microsoft.com/office/drawing/2014/main" id="{4C1A21CD-D54C-6446-8E85-1704839BE9AE}"/>
              </a:ext>
            </a:extLst>
          </p:cNvPr>
          <p:cNvSpPr/>
          <p:nvPr/>
        </p:nvSpPr>
        <p:spPr>
          <a:xfrm>
            <a:off x="7784123" y="2704789"/>
            <a:ext cx="700658" cy="245200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5810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7508E-C57E-C444-9869-A162FB814640}"/>
              </a:ext>
            </a:extLst>
          </p:cNvPr>
          <p:cNvSpPr>
            <a:spLocks noGrp="1"/>
          </p:cNvSpPr>
          <p:nvPr>
            <p:ph type="title"/>
          </p:nvPr>
        </p:nvSpPr>
        <p:spPr/>
        <p:txBody>
          <a:bodyPr/>
          <a:lstStyle/>
          <a:p>
            <a:r>
              <a:rPr lang="en-US" dirty="0">
                <a:solidFill>
                  <a:schemeClr val="bg1"/>
                </a:solidFill>
              </a:rPr>
              <a:t>Ine</a:t>
            </a:r>
            <a:r>
              <a:rPr lang="en-US" dirty="0"/>
              <a:t>quality is rising in advanced economies</a:t>
            </a:r>
          </a:p>
        </p:txBody>
      </p:sp>
      <p:sp>
        <p:nvSpPr>
          <p:cNvPr id="4" name="Slide Number Placeholder 3">
            <a:extLst>
              <a:ext uri="{FF2B5EF4-FFF2-40B4-BE49-F238E27FC236}">
                <a16:creationId xmlns:a16="http://schemas.microsoft.com/office/drawing/2014/main" id="{3681D024-C054-7547-8AF5-15B2F3FDFA86}"/>
              </a:ext>
            </a:extLst>
          </p:cNvPr>
          <p:cNvSpPr>
            <a:spLocks noGrp="1"/>
          </p:cNvSpPr>
          <p:nvPr>
            <p:ph type="sldNum" sz="quarter" idx="12"/>
          </p:nvPr>
        </p:nvSpPr>
        <p:spPr/>
        <p:txBody>
          <a:bodyPr/>
          <a:lstStyle/>
          <a:p>
            <a:fld id="{D9F085D5-EC86-4F6A-B501-C1359CB39116}" type="slidenum">
              <a:rPr lang="en-US" smtClean="0"/>
              <a:t>13</a:t>
            </a:fld>
            <a:endParaRPr lang="en-US" dirty="0"/>
          </a:p>
        </p:txBody>
      </p:sp>
      <p:sp>
        <p:nvSpPr>
          <p:cNvPr id="5" name="TextBox 4">
            <a:extLst>
              <a:ext uri="{FF2B5EF4-FFF2-40B4-BE49-F238E27FC236}">
                <a16:creationId xmlns:a16="http://schemas.microsoft.com/office/drawing/2014/main" id="{DB65B1DC-AA92-A64F-AE9B-FCABE5854E49}"/>
              </a:ext>
            </a:extLst>
          </p:cNvPr>
          <p:cNvSpPr txBox="1"/>
          <p:nvPr/>
        </p:nvSpPr>
        <p:spPr>
          <a:xfrm>
            <a:off x="3718560" y="6472240"/>
            <a:ext cx="7955280" cy="246221"/>
          </a:xfrm>
          <a:prstGeom prst="rect">
            <a:avLst/>
          </a:prstGeom>
          <a:noFill/>
        </p:spPr>
        <p:txBody>
          <a:bodyPr wrap="square" rtlCol="0">
            <a:spAutoFit/>
          </a:bodyPr>
          <a:lstStyle/>
          <a:p>
            <a:pPr lvl="0">
              <a:defRPr/>
            </a:pPr>
            <a:r>
              <a:rPr lang="en-US" sz="1000" dirty="0"/>
              <a:t>Source: Peterson Institute of International Economics, “How to fix economic inequality”, based on OECD “Under Pressure: The Squeezed Middle Class”</a:t>
            </a:r>
          </a:p>
        </p:txBody>
      </p:sp>
      <p:pic>
        <p:nvPicPr>
          <p:cNvPr id="8" name="Picture 7">
            <a:extLst>
              <a:ext uri="{FF2B5EF4-FFF2-40B4-BE49-F238E27FC236}">
                <a16:creationId xmlns:a16="http://schemas.microsoft.com/office/drawing/2014/main" id="{8E9AE4AD-32C8-5749-9272-504F25BB8B37}"/>
              </a:ext>
            </a:extLst>
          </p:cNvPr>
          <p:cNvPicPr>
            <a:picLocks noChangeAspect="1"/>
          </p:cNvPicPr>
          <p:nvPr/>
        </p:nvPicPr>
        <p:blipFill>
          <a:blip r:embed="rId3"/>
          <a:stretch>
            <a:fillRect/>
          </a:stretch>
        </p:blipFill>
        <p:spPr>
          <a:xfrm>
            <a:off x="1127760" y="1009442"/>
            <a:ext cx="8701307" cy="5220784"/>
          </a:xfrm>
          <a:prstGeom prst="rect">
            <a:avLst/>
          </a:prstGeom>
        </p:spPr>
      </p:pic>
    </p:spTree>
    <p:extLst>
      <p:ext uri="{BB962C8B-B14F-4D97-AF65-F5344CB8AC3E}">
        <p14:creationId xmlns:p14="http://schemas.microsoft.com/office/powerpoint/2010/main" val="3393787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7508E-C57E-C444-9869-A162FB814640}"/>
              </a:ext>
            </a:extLst>
          </p:cNvPr>
          <p:cNvSpPr>
            <a:spLocks noGrp="1"/>
          </p:cNvSpPr>
          <p:nvPr>
            <p:ph type="title"/>
          </p:nvPr>
        </p:nvSpPr>
        <p:spPr>
          <a:xfrm>
            <a:off x="761082" y="0"/>
            <a:ext cx="10515600" cy="1325563"/>
          </a:xfrm>
        </p:spPr>
        <p:txBody>
          <a:bodyPr/>
          <a:lstStyle/>
          <a:p>
            <a:r>
              <a:rPr lang="en-US" dirty="0">
                <a:solidFill>
                  <a:schemeClr val="bg1"/>
                </a:solidFill>
              </a:rPr>
              <a:t>The </a:t>
            </a:r>
            <a:r>
              <a:rPr lang="en-US" dirty="0"/>
              <a:t>bottom half of workers: the U.S. vs. Europe</a:t>
            </a:r>
          </a:p>
        </p:txBody>
      </p:sp>
      <p:sp>
        <p:nvSpPr>
          <p:cNvPr id="4" name="Slide Number Placeholder 3">
            <a:extLst>
              <a:ext uri="{FF2B5EF4-FFF2-40B4-BE49-F238E27FC236}">
                <a16:creationId xmlns:a16="http://schemas.microsoft.com/office/drawing/2014/main" id="{3681D024-C054-7547-8AF5-15B2F3FDFA86}"/>
              </a:ext>
            </a:extLst>
          </p:cNvPr>
          <p:cNvSpPr>
            <a:spLocks noGrp="1"/>
          </p:cNvSpPr>
          <p:nvPr>
            <p:ph type="sldNum" sz="quarter" idx="12"/>
          </p:nvPr>
        </p:nvSpPr>
        <p:spPr/>
        <p:txBody>
          <a:bodyPr/>
          <a:lstStyle/>
          <a:p>
            <a:fld id="{D9F085D5-EC86-4F6A-B501-C1359CB39116}" type="slidenum">
              <a:rPr lang="en-US" smtClean="0"/>
              <a:t>14</a:t>
            </a:fld>
            <a:endParaRPr lang="en-US" dirty="0"/>
          </a:p>
        </p:txBody>
      </p:sp>
      <p:sp>
        <p:nvSpPr>
          <p:cNvPr id="5" name="TextBox 4">
            <a:extLst>
              <a:ext uri="{FF2B5EF4-FFF2-40B4-BE49-F238E27FC236}">
                <a16:creationId xmlns:a16="http://schemas.microsoft.com/office/drawing/2014/main" id="{DB65B1DC-AA92-A64F-AE9B-FCABE5854E49}"/>
              </a:ext>
            </a:extLst>
          </p:cNvPr>
          <p:cNvSpPr txBox="1"/>
          <p:nvPr/>
        </p:nvSpPr>
        <p:spPr>
          <a:xfrm>
            <a:off x="6635093" y="6472240"/>
            <a:ext cx="5017816" cy="246221"/>
          </a:xfrm>
          <a:prstGeom prst="rect">
            <a:avLst/>
          </a:prstGeom>
          <a:noFill/>
        </p:spPr>
        <p:txBody>
          <a:bodyPr wrap="square" rtlCol="0">
            <a:spAutoFit/>
          </a:bodyPr>
          <a:lstStyle/>
          <a:p>
            <a:pPr lvl="0">
              <a:defRPr/>
            </a:pPr>
            <a:r>
              <a:rPr lang="en-US" sz="1000" dirty="0"/>
              <a:t>Source: Peterson Institute of International Economics, “How to fix economic inequality”</a:t>
            </a:r>
          </a:p>
        </p:txBody>
      </p:sp>
      <p:pic>
        <p:nvPicPr>
          <p:cNvPr id="3" name="Picture 2">
            <a:extLst>
              <a:ext uri="{FF2B5EF4-FFF2-40B4-BE49-F238E27FC236}">
                <a16:creationId xmlns:a16="http://schemas.microsoft.com/office/drawing/2014/main" id="{0E6D85F9-7035-6C4B-B7CC-6B2FCE2FBB66}"/>
              </a:ext>
            </a:extLst>
          </p:cNvPr>
          <p:cNvPicPr>
            <a:picLocks noChangeAspect="1"/>
          </p:cNvPicPr>
          <p:nvPr/>
        </p:nvPicPr>
        <p:blipFill>
          <a:blip r:embed="rId2"/>
          <a:stretch>
            <a:fillRect/>
          </a:stretch>
        </p:blipFill>
        <p:spPr>
          <a:xfrm>
            <a:off x="1051561" y="1018306"/>
            <a:ext cx="8092440" cy="5049346"/>
          </a:xfrm>
          <a:prstGeom prst="rect">
            <a:avLst/>
          </a:prstGeom>
        </p:spPr>
      </p:pic>
    </p:spTree>
    <p:extLst>
      <p:ext uri="{BB962C8B-B14F-4D97-AF65-F5344CB8AC3E}">
        <p14:creationId xmlns:p14="http://schemas.microsoft.com/office/powerpoint/2010/main" val="523018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805475" y="64851"/>
            <a:ext cx="10515600" cy="1325563"/>
          </a:xfrm>
        </p:spPr>
        <p:txBody>
          <a:bodyPr/>
          <a:lstStyle/>
          <a:p>
            <a:r>
              <a:rPr lang="en-US" dirty="0">
                <a:solidFill>
                  <a:schemeClr val="bg1"/>
                </a:solidFill>
              </a:rPr>
              <a:t>Gin</a:t>
            </a:r>
            <a:r>
              <a:rPr lang="en-US" dirty="0"/>
              <a:t>i Coefficient</a:t>
            </a:r>
          </a:p>
        </p:txBody>
      </p:sp>
      <p:sp>
        <p:nvSpPr>
          <p:cNvPr id="197635" name="Rectangle 3"/>
          <p:cNvSpPr>
            <a:spLocks noGrp="1" noChangeArrowheads="1"/>
          </p:cNvSpPr>
          <p:nvPr>
            <p:ph idx="1"/>
          </p:nvPr>
        </p:nvSpPr>
        <p:spPr/>
        <p:txBody>
          <a:bodyPr>
            <a:normAutofit lnSpcReduction="10000"/>
          </a:bodyPr>
          <a:lstStyle/>
          <a:p>
            <a:endParaRPr lang="en-US" dirty="0"/>
          </a:p>
          <a:p>
            <a:r>
              <a:rPr lang="en-US" dirty="0"/>
              <a:t>Another way to describe income inequality is by using a Gini coefficient.</a:t>
            </a:r>
          </a:p>
          <a:p>
            <a:r>
              <a:rPr lang="en-US" dirty="0" err="1"/>
              <a:t>Gini</a:t>
            </a:r>
            <a:r>
              <a:rPr lang="en-US" dirty="0"/>
              <a:t> coefficient – a numerical measure of the overall dispersion of income</a:t>
            </a:r>
          </a:p>
          <a:p>
            <a:pPr lvl="1"/>
            <a:r>
              <a:rPr lang="en-US" dirty="0"/>
              <a:t>Ranges from 0 – 1</a:t>
            </a:r>
          </a:p>
          <a:p>
            <a:pPr lvl="1"/>
            <a:r>
              <a:rPr lang="en-US" dirty="0"/>
              <a:t>0= perfect equality – everyone has same income</a:t>
            </a:r>
          </a:p>
          <a:p>
            <a:pPr lvl="1"/>
            <a:r>
              <a:rPr lang="en-US" dirty="0"/>
              <a:t>1=perfect inequality – one person makes all income</a:t>
            </a:r>
          </a:p>
          <a:p>
            <a:pPr lvl="1"/>
            <a:r>
              <a:rPr lang="en-US" dirty="0"/>
              <a:t>In practice:</a:t>
            </a:r>
          </a:p>
          <a:p>
            <a:pPr lvl="1"/>
            <a:r>
              <a:rPr lang="en-US" dirty="0"/>
              <a:t>0.5 – 0.7 – highly unequal</a:t>
            </a:r>
          </a:p>
          <a:p>
            <a:pPr lvl="1"/>
            <a:r>
              <a:rPr lang="en-US" dirty="0"/>
              <a:t>0.2 – 0.35 – relatively equal</a:t>
            </a:r>
          </a:p>
          <a:p>
            <a:pPr lvl="1"/>
            <a:endParaRPr lang="en-US" dirty="0"/>
          </a:p>
          <a:p>
            <a:pPr lvl="1"/>
            <a:endParaRPr lang="en-US" dirty="0"/>
          </a:p>
          <a:p>
            <a:endParaRPr lang="en-US" dirty="0"/>
          </a:p>
        </p:txBody>
      </p:sp>
      <p:sp>
        <p:nvSpPr>
          <p:cNvPr id="2" name="Slide Number Placeholder 1">
            <a:extLst>
              <a:ext uri="{FF2B5EF4-FFF2-40B4-BE49-F238E27FC236}">
                <a16:creationId xmlns:a16="http://schemas.microsoft.com/office/drawing/2014/main" id="{E0178E30-EA56-DA44-920D-EC6BE4EB0A4B}"/>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208985329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The</a:t>
            </a:r>
            <a:r>
              <a:rPr lang="en-US" dirty="0"/>
              <a:t> Gini Coefficient</a:t>
            </a:r>
          </a:p>
        </p:txBody>
      </p:sp>
      <p:grpSp>
        <p:nvGrpSpPr>
          <p:cNvPr id="24" name="Group 23">
            <a:extLst>
              <a:ext uri="{FF2B5EF4-FFF2-40B4-BE49-F238E27FC236}">
                <a16:creationId xmlns:a16="http://schemas.microsoft.com/office/drawing/2014/main" id="{168AA204-D3B9-43CA-808D-2E9D5C80FF2B}"/>
              </a:ext>
            </a:extLst>
          </p:cNvPr>
          <p:cNvGrpSpPr>
            <a:grpSpLocks/>
          </p:cNvGrpSpPr>
          <p:nvPr/>
        </p:nvGrpSpPr>
        <p:grpSpPr>
          <a:xfrm>
            <a:off x="7015145" y="2624526"/>
            <a:ext cx="3495709" cy="2272071"/>
            <a:chOff x="7501523" y="2892728"/>
            <a:chExt cx="3495709" cy="2272071"/>
          </a:xfrm>
        </p:grpSpPr>
        <p:cxnSp>
          <p:nvCxnSpPr>
            <p:cNvPr id="36" name="Straight Connector 35"/>
            <p:cNvCxnSpPr/>
            <p:nvPr/>
          </p:nvCxnSpPr>
          <p:spPr>
            <a:xfrm>
              <a:off x="8459327" y="3354393"/>
              <a:ext cx="1004411" cy="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8720616" y="2892728"/>
              <a:ext cx="362600" cy="461665"/>
            </a:xfrm>
            <a:prstGeom prst="rect">
              <a:avLst/>
            </a:prstGeom>
            <a:noFill/>
          </p:spPr>
          <p:txBody>
            <a:bodyPr wrap="none" rtlCol="0">
              <a:spAutoFit/>
            </a:bodyPr>
            <a:lstStyle/>
            <a:p>
              <a:r>
                <a:rPr lang="en-US" sz="2400" dirty="0">
                  <a:solidFill>
                    <a:srgbClr val="2B414D"/>
                  </a:solidFill>
                </a:rPr>
                <a:t>A</a:t>
              </a:r>
            </a:p>
          </p:txBody>
        </p:sp>
        <p:sp>
          <p:nvSpPr>
            <p:cNvPr id="38" name="TextBox 37"/>
            <p:cNvSpPr txBox="1"/>
            <p:nvPr/>
          </p:nvSpPr>
          <p:spPr>
            <a:xfrm>
              <a:off x="8505317" y="3454625"/>
              <a:ext cx="821059" cy="461665"/>
            </a:xfrm>
            <a:prstGeom prst="rect">
              <a:avLst/>
            </a:prstGeom>
            <a:noFill/>
          </p:spPr>
          <p:txBody>
            <a:bodyPr wrap="none" rtlCol="0">
              <a:spAutoFit/>
            </a:bodyPr>
            <a:lstStyle/>
            <a:p>
              <a:r>
                <a:rPr lang="en-US" sz="2400">
                  <a:solidFill>
                    <a:srgbClr val="2B414D"/>
                  </a:solidFill>
                </a:rPr>
                <a:t>A + B</a:t>
              </a:r>
              <a:endParaRPr lang="en-US" sz="2400" dirty="0">
                <a:solidFill>
                  <a:srgbClr val="2B414D"/>
                </a:solidFill>
              </a:endParaRPr>
            </a:p>
          </p:txBody>
        </p:sp>
        <p:sp>
          <p:nvSpPr>
            <p:cNvPr id="39" name="TextBox 38"/>
            <p:cNvSpPr txBox="1"/>
            <p:nvPr/>
          </p:nvSpPr>
          <p:spPr>
            <a:xfrm>
              <a:off x="7501523" y="3123561"/>
              <a:ext cx="904415" cy="461665"/>
            </a:xfrm>
            <a:prstGeom prst="rect">
              <a:avLst/>
            </a:prstGeom>
            <a:noFill/>
          </p:spPr>
          <p:txBody>
            <a:bodyPr wrap="none" rtlCol="0">
              <a:spAutoFit/>
            </a:bodyPr>
            <a:lstStyle/>
            <a:p>
              <a:r>
                <a:rPr lang="en-US" sz="2400" dirty="0">
                  <a:solidFill>
                    <a:srgbClr val="2B414D"/>
                  </a:solidFill>
                </a:rPr>
                <a:t>Gini =</a:t>
              </a:r>
            </a:p>
          </p:txBody>
        </p:sp>
        <p:sp>
          <p:nvSpPr>
            <p:cNvPr id="41" name="TextBox 40"/>
            <p:cNvSpPr txBox="1"/>
            <p:nvPr/>
          </p:nvSpPr>
          <p:spPr>
            <a:xfrm>
              <a:off x="7566998" y="4333802"/>
              <a:ext cx="3430234" cy="830997"/>
            </a:xfrm>
            <a:prstGeom prst="rect">
              <a:avLst/>
            </a:prstGeom>
            <a:noFill/>
          </p:spPr>
          <p:txBody>
            <a:bodyPr wrap="none" rtlCol="0">
              <a:spAutoFit/>
            </a:bodyPr>
            <a:lstStyle/>
            <a:p>
              <a:r>
                <a:rPr lang="en-US" sz="2400" dirty="0">
                  <a:solidFill>
                    <a:srgbClr val="2B414D"/>
                  </a:solidFill>
                </a:rPr>
                <a:t>Bigger A: More inequality</a:t>
              </a:r>
            </a:p>
            <a:p>
              <a:r>
                <a:rPr lang="en-US" sz="2400" dirty="0">
                  <a:solidFill>
                    <a:srgbClr val="2B414D"/>
                  </a:solidFill>
                </a:rPr>
                <a:t>Smaller A: Less inequality</a:t>
              </a:r>
            </a:p>
          </p:txBody>
        </p:sp>
        <p:sp>
          <p:nvSpPr>
            <p:cNvPr id="53" name="TextBox 52"/>
            <p:cNvSpPr txBox="1"/>
            <p:nvPr/>
          </p:nvSpPr>
          <p:spPr>
            <a:xfrm>
              <a:off x="9538375" y="3123560"/>
              <a:ext cx="885179" cy="461665"/>
            </a:xfrm>
            <a:prstGeom prst="rect">
              <a:avLst/>
            </a:prstGeom>
            <a:noFill/>
          </p:spPr>
          <p:txBody>
            <a:bodyPr wrap="none" rtlCol="0">
              <a:spAutoFit/>
            </a:bodyPr>
            <a:lstStyle/>
            <a:p>
              <a:r>
                <a:rPr lang="en-US" sz="2400" dirty="0">
                  <a:solidFill>
                    <a:srgbClr val="2B414D"/>
                  </a:solidFill>
                </a:rPr>
                <a:t>x 100</a:t>
              </a:r>
            </a:p>
          </p:txBody>
        </p:sp>
      </p:grpSp>
      <p:grpSp>
        <p:nvGrpSpPr>
          <p:cNvPr id="10" name="Group 9">
            <a:extLst>
              <a:ext uri="{FF2B5EF4-FFF2-40B4-BE49-F238E27FC236}">
                <a16:creationId xmlns:a16="http://schemas.microsoft.com/office/drawing/2014/main" id="{4F2DBEB2-4AD5-4BB2-A3B3-5006CE56C9DE}"/>
              </a:ext>
            </a:extLst>
          </p:cNvPr>
          <p:cNvGrpSpPr>
            <a:grpSpLocks/>
          </p:cNvGrpSpPr>
          <p:nvPr/>
        </p:nvGrpSpPr>
        <p:grpSpPr>
          <a:xfrm>
            <a:off x="-593717" y="997700"/>
            <a:ext cx="6499974" cy="4469655"/>
            <a:chOff x="-221358" y="906424"/>
            <a:chExt cx="6499974" cy="4469655"/>
          </a:xfrm>
        </p:grpSpPr>
        <p:cxnSp>
          <p:nvCxnSpPr>
            <p:cNvPr id="4" name="Straight Connector 3"/>
            <p:cNvCxnSpPr/>
            <p:nvPr/>
          </p:nvCxnSpPr>
          <p:spPr>
            <a:xfrm>
              <a:off x="2095500" y="2197100"/>
              <a:ext cx="25400" cy="281940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cxnSpLocks/>
            </p:cNvCxnSpPr>
            <p:nvPr/>
          </p:nvCxnSpPr>
          <p:spPr>
            <a:xfrm flipV="1">
              <a:off x="2120900" y="5003800"/>
              <a:ext cx="4157716" cy="9525"/>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95500" y="2476500"/>
              <a:ext cx="3952865" cy="0"/>
            </a:xfrm>
            <a:prstGeom prst="line">
              <a:avLst/>
            </a:prstGeom>
            <a:ln>
              <a:solidFill>
                <a:schemeClr val="accent3">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032500" y="2476500"/>
              <a:ext cx="0" cy="2527300"/>
            </a:xfrm>
            <a:prstGeom prst="line">
              <a:avLst/>
            </a:prstGeom>
            <a:ln>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476979" y="2349500"/>
              <a:ext cx="587020" cy="307777"/>
            </a:xfrm>
            <a:prstGeom prst="rect">
              <a:avLst/>
            </a:prstGeom>
            <a:noFill/>
          </p:spPr>
          <p:txBody>
            <a:bodyPr wrap="none" rtlCol="0">
              <a:spAutoFit/>
            </a:bodyPr>
            <a:lstStyle/>
            <a:p>
              <a:r>
                <a:rPr lang="en-US" sz="1400" dirty="0">
                  <a:solidFill>
                    <a:srgbClr val="2B414D"/>
                  </a:solidFill>
                </a:rPr>
                <a:t>100%</a:t>
              </a:r>
            </a:p>
          </p:txBody>
        </p:sp>
        <p:sp>
          <p:nvSpPr>
            <p:cNvPr id="14" name="TextBox 13"/>
            <p:cNvSpPr txBox="1">
              <a:spLocks/>
            </p:cNvSpPr>
            <p:nvPr/>
          </p:nvSpPr>
          <p:spPr>
            <a:xfrm>
              <a:off x="5689297" y="5068302"/>
              <a:ext cx="587020" cy="307777"/>
            </a:xfrm>
            <a:prstGeom prst="rect">
              <a:avLst/>
            </a:prstGeom>
            <a:noFill/>
          </p:spPr>
          <p:txBody>
            <a:bodyPr wrap="none" rtlCol="0">
              <a:spAutoFit/>
            </a:bodyPr>
            <a:lstStyle/>
            <a:p>
              <a:r>
                <a:rPr lang="en-US" sz="1400" dirty="0">
                  <a:solidFill>
                    <a:srgbClr val="2B414D"/>
                  </a:solidFill>
                </a:rPr>
                <a:t>100%</a:t>
              </a:r>
            </a:p>
          </p:txBody>
        </p:sp>
        <p:cxnSp>
          <p:nvCxnSpPr>
            <p:cNvPr id="18" name="Straight Connector 17"/>
            <p:cNvCxnSpPr/>
            <p:nvPr/>
          </p:nvCxnSpPr>
          <p:spPr>
            <a:xfrm flipV="1">
              <a:off x="2161844" y="2460956"/>
              <a:ext cx="3911600" cy="2511425"/>
            </a:xfrm>
            <a:prstGeom prst="line">
              <a:avLst/>
            </a:prstGeom>
            <a:ln w="3810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9617209">
              <a:off x="2834840" y="3555483"/>
              <a:ext cx="2140522" cy="369332"/>
            </a:xfrm>
            <a:prstGeom prst="rect">
              <a:avLst/>
            </a:prstGeom>
            <a:noFill/>
          </p:spPr>
          <p:txBody>
            <a:bodyPr wrap="none" rtlCol="0">
              <a:spAutoFit/>
            </a:bodyPr>
            <a:lstStyle/>
            <a:p>
              <a:r>
                <a:rPr lang="en-US" dirty="0"/>
                <a:t>Equality (45 degrees)</a:t>
              </a:r>
            </a:p>
          </p:txBody>
        </p:sp>
        <p:cxnSp>
          <p:nvCxnSpPr>
            <p:cNvPr id="21" name="Straight Connector 20"/>
            <p:cNvCxnSpPr/>
            <p:nvPr/>
          </p:nvCxnSpPr>
          <p:spPr>
            <a:xfrm flipV="1">
              <a:off x="2163385" y="4959350"/>
              <a:ext cx="3853240" cy="9525"/>
            </a:xfrm>
            <a:prstGeom prst="line">
              <a:avLst/>
            </a:prstGeom>
            <a:ln w="38100">
              <a:solidFill>
                <a:srgbClr val="0C4C8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6016625" y="2534166"/>
              <a:ext cx="6350" cy="2425184"/>
            </a:xfrm>
            <a:prstGeom prst="line">
              <a:avLst/>
            </a:prstGeom>
            <a:ln w="38100">
              <a:solidFill>
                <a:srgbClr val="0C4C88"/>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614665" y="4679249"/>
              <a:ext cx="801438" cy="307777"/>
            </a:xfrm>
            <a:prstGeom prst="rect">
              <a:avLst/>
            </a:prstGeom>
            <a:noFill/>
          </p:spPr>
          <p:txBody>
            <a:bodyPr wrap="none" rtlCol="0">
              <a:spAutoFit/>
            </a:bodyPr>
            <a:lstStyle/>
            <a:p>
              <a:r>
                <a:rPr lang="en-US" sz="1400" dirty="0">
                  <a:solidFill>
                    <a:srgbClr val="0C4C88"/>
                  </a:solidFill>
                </a:rPr>
                <a:t>Extreme</a:t>
              </a:r>
            </a:p>
          </p:txBody>
        </p:sp>
        <p:sp>
          <p:nvSpPr>
            <p:cNvPr id="27" name="TextBox 26"/>
            <p:cNvSpPr txBox="1"/>
            <p:nvPr/>
          </p:nvSpPr>
          <p:spPr>
            <a:xfrm rot="16200000">
              <a:off x="5409363" y="4176818"/>
              <a:ext cx="915635" cy="307777"/>
            </a:xfrm>
            <a:prstGeom prst="rect">
              <a:avLst/>
            </a:prstGeom>
            <a:noFill/>
          </p:spPr>
          <p:txBody>
            <a:bodyPr wrap="none" rtlCol="0">
              <a:spAutoFit/>
            </a:bodyPr>
            <a:lstStyle/>
            <a:p>
              <a:r>
                <a:rPr lang="en-US" sz="1400" dirty="0">
                  <a:solidFill>
                    <a:srgbClr val="0C4C88"/>
                  </a:solidFill>
                </a:rPr>
                <a:t>Inequality</a:t>
              </a:r>
            </a:p>
          </p:txBody>
        </p:sp>
        <p:sp>
          <p:nvSpPr>
            <p:cNvPr id="29" name="Arc 28"/>
            <p:cNvSpPr/>
            <p:nvPr/>
          </p:nvSpPr>
          <p:spPr>
            <a:xfrm rot="4866410">
              <a:off x="883087" y="-198021"/>
              <a:ext cx="4017940" cy="6226830"/>
            </a:xfrm>
            <a:prstGeom prst="arc">
              <a:avLst>
                <a:gd name="adj1" fmla="val 16286264"/>
                <a:gd name="adj2" fmla="val 1588498"/>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4664315" y="3570409"/>
              <a:ext cx="365760" cy="365760"/>
            </a:xfrm>
            <a:prstGeom prst="ellipse">
              <a:avLst/>
            </a:prstGeom>
            <a:solidFill>
              <a:srgbClr val="0C4C88"/>
            </a:solidFill>
            <a:ln>
              <a:noFill/>
            </a:ln>
          </p:spPr>
          <p:txBody>
            <a:bodyPr wrap="none" lIns="0" tIns="0" rIns="0" bIns="0" rtlCol="0" anchor="ctr" anchorCtr="0">
              <a:noAutofit/>
            </a:bodyPr>
            <a:lstStyle/>
            <a:p>
              <a:pPr algn="ctr"/>
              <a:r>
                <a:rPr lang="en-US" sz="2400" dirty="0">
                  <a:solidFill>
                    <a:schemeClr val="bg1"/>
                  </a:solidFill>
                </a:rPr>
                <a:t>A</a:t>
              </a:r>
            </a:p>
          </p:txBody>
        </p:sp>
        <p:sp>
          <p:nvSpPr>
            <p:cNvPr id="33" name="TextBox 32"/>
            <p:cNvSpPr txBox="1"/>
            <p:nvPr/>
          </p:nvSpPr>
          <p:spPr>
            <a:xfrm>
              <a:off x="5278264" y="4187305"/>
              <a:ext cx="365760" cy="365760"/>
            </a:xfrm>
            <a:prstGeom prst="ellipse">
              <a:avLst/>
            </a:prstGeom>
            <a:solidFill>
              <a:srgbClr val="0C4C88"/>
            </a:solidFill>
            <a:ln>
              <a:noFill/>
            </a:ln>
          </p:spPr>
          <p:txBody>
            <a:bodyPr wrap="square" lIns="0" tIns="0" rIns="0" bIns="0" rtlCol="0" anchor="ctr" anchorCtr="0">
              <a:noAutofit/>
            </a:bodyPr>
            <a:lstStyle/>
            <a:p>
              <a:pPr algn="ctr"/>
              <a:r>
                <a:rPr lang="en-US" sz="2400" dirty="0">
                  <a:solidFill>
                    <a:schemeClr val="bg1"/>
                  </a:solidFill>
                </a:rPr>
                <a:t>B</a:t>
              </a:r>
            </a:p>
          </p:txBody>
        </p:sp>
        <p:sp>
          <p:nvSpPr>
            <p:cNvPr id="26" name="TextBox 25"/>
            <p:cNvSpPr txBox="1"/>
            <p:nvPr/>
          </p:nvSpPr>
          <p:spPr>
            <a:xfrm>
              <a:off x="1479251" y="3375360"/>
              <a:ext cx="495649" cy="307777"/>
            </a:xfrm>
            <a:prstGeom prst="rect">
              <a:avLst/>
            </a:prstGeom>
            <a:noFill/>
          </p:spPr>
          <p:txBody>
            <a:bodyPr wrap="none" rtlCol="0">
              <a:spAutoFit/>
            </a:bodyPr>
            <a:lstStyle/>
            <a:p>
              <a:r>
                <a:rPr lang="en-US" sz="1400" dirty="0">
                  <a:solidFill>
                    <a:srgbClr val="2B414D"/>
                  </a:solidFill>
                </a:rPr>
                <a:t>50%</a:t>
              </a:r>
            </a:p>
          </p:txBody>
        </p:sp>
        <p:sp>
          <p:nvSpPr>
            <p:cNvPr id="28" name="TextBox 27"/>
            <p:cNvSpPr txBox="1">
              <a:spLocks/>
            </p:cNvSpPr>
            <p:nvPr/>
          </p:nvSpPr>
          <p:spPr>
            <a:xfrm>
              <a:off x="4169869" y="5068302"/>
              <a:ext cx="495649" cy="307777"/>
            </a:xfrm>
            <a:prstGeom prst="rect">
              <a:avLst/>
            </a:prstGeom>
            <a:noFill/>
          </p:spPr>
          <p:txBody>
            <a:bodyPr wrap="none" rtlCol="0">
              <a:spAutoFit/>
            </a:bodyPr>
            <a:lstStyle/>
            <a:p>
              <a:r>
                <a:rPr lang="en-US" sz="1400" dirty="0">
                  <a:solidFill>
                    <a:srgbClr val="2B414D"/>
                  </a:solidFill>
                </a:rPr>
                <a:t>50%</a:t>
              </a:r>
            </a:p>
          </p:txBody>
        </p:sp>
        <p:cxnSp>
          <p:nvCxnSpPr>
            <p:cNvPr id="5" name="Straight Connector 4"/>
            <p:cNvCxnSpPr/>
            <p:nvPr/>
          </p:nvCxnSpPr>
          <p:spPr>
            <a:xfrm flipV="1">
              <a:off x="2120899" y="3543458"/>
              <a:ext cx="2311401" cy="16568"/>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32300" y="3543457"/>
              <a:ext cx="0" cy="1466693"/>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29FC916E-66B0-46D3-86FF-339A19108F76}"/>
              </a:ext>
            </a:extLst>
          </p:cNvPr>
          <p:cNvSpPr txBox="1"/>
          <p:nvPr/>
        </p:nvSpPr>
        <p:spPr>
          <a:xfrm rot="16200000">
            <a:off x="329776" y="3368703"/>
            <a:ext cx="952633" cy="523220"/>
          </a:xfrm>
          <a:prstGeom prst="rect">
            <a:avLst/>
          </a:prstGeom>
          <a:noFill/>
        </p:spPr>
        <p:txBody>
          <a:bodyPr wrap="none" rtlCol="0">
            <a:spAutoFit/>
          </a:bodyPr>
          <a:lstStyle/>
          <a:p>
            <a:pPr algn="ctr"/>
            <a:r>
              <a:rPr lang="en-US" sz="1400" dirty="0">
                <a:solidFill>
                  <a:srgbClr val="2B414D"/>
                </a:solidFill>
              </a:rPr>
              <a:t>% of</a:t>
            </a:r>
          </a:p>
          <a:p>
            <a:pPr algn="ctr"/>
            <a:r>
              <a:rPr lang="en-US" sz="1400" dirty="0">
                <a:solidFill>
                  <a:srgbClr val="2B414D"/>
                </a:solidFill>
              </a:rPr>
              <a:t>All Income</a:t>
            </a:r>
          </a:p>
        </p:txBody>
      </p:sp>
      <p:sp>
        <p:nvSpPr>
          <p:cNvPr id="42" name="TextBox 41">
            <a:extLst>
              <a:ext uri="{FF2B5EF4-FFF2-40B4-BE49-F238E27FC236}">
                <a16:creationId xmlns:a16="http://schemas.microsoft.com/office/drawing/2014/main" id="{64B9C598-4C82-432B-BE4C-D9543747A30C}"/>
              </a:ext>
            </a:extLst>
          </p:cNvPr>
          <p:cNvSpPr txBox="1"/>
          <p:nvPr/>
        </p:nvSpPr>
        <p:spPr>
          <a:xfrm>
            <a:off x="3300029" y="5467090"/>
            <a:ext cx="1333570" cy="307777"/>
          </a:xfrm>
          <a:prstGeom prst="rect">
            <a:avLst/>
          </a:prstGeom>
          <a:noFill/>
        </p:spPr>
        <p:txBody>
          <a:bodyPr wrap="none" rtlCol="0">
            <a:spAutoFit/>
          </a:bodyPr>
          <a:lstStyle/>
          <a:p>
            <a:r>
              <a:rPr lang="en-US" sz="1400" dirty="0">
                <a:solidFill>
                  <a:srgbClr val="2B414D"/>
                </a:solidFill>
              </a:rPr>
              <a:t>% of Population</a:t>
            </a:r>
          </a:p>
        </p:txBody>
      </p:sp>
    </p:spTree>
    <p:extLst>
      <p:ext uri="{BB962C8B-B14F-4D97-AF65-F5344CB8AC3E}">
        <p14:creationId xmlns:p14="http://schemas.microsoft.com/office/powerpoint/2010/main" val="1568042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US" dirty="0">
                <a:solidFill>
                  <a:schemeClr val="bg1"/>
                </a:solidFill>
              </a:rPr>
              <a:t>For</a:t>
            </a:r>
            <a:r>
              <a:rPr lang="en-US" dirty="0"/>
              <a:t>ming the GINI Curve: 2015</a:t>
            </a:r>
          </a:p>
        </p:txBody>
      </p:sp>
      <p:graphicFrame>
        <p:nvGraphicFramePr>
          <p:cNvPr id="4" name="Chart 3"/>
          <p:cNvGraphicFramePr>
            <a:graphicFrameLocks/>
          </p:cNvGraphicFramePr>
          <p:nvPr/>
        </p:nvGraphicFramePr>
        <p:xfrm>
          <a:off x="746449" y="2247900"/>
          <a:ext cx="5277130" cy="32758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nvGraphicFramePr>
        <p:xfrm>
          <a:off x="6119830" y="2247900"/>
          <a:ext cx="5237023" cy="327582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075905" y="1950940"/>
            <a:ext cx="2618217" cy="369332"/>
          </a:xfrm>
          <a:prstGeom prst="rect">
            <a:avLst/>
          </a:prstGeom>
          <a:noFill/>
        </p:spPr>
        <p:txBody>
          <a:bodyPr wrap="none" rtlCol="0">
            <a:spAutoFit/>
          </a:bodyPr>
          <a:lstStyle/>
          <a:p>
            <a:r>
              <a:rPr lang="en-US" dirty="0">
                <a:solidFill>
                  <a:srgbClr val="2B414D"/>
                </a:solidFill>
              </a:rPr>
              <a:t>Quintile Shares </a:t>
            </a:r>
            <a:r>
              <a:rPr lang="en-US">
                <a:solidFill>
                  <a:srgbClr val="2B414D"/>
                </a:solidFill>
              </a:rPr>
              <a:t>of Income</a:t>
            </a:r>
          </a:p>
        </p:txBody>
      </p:sp>
      <p:sp>
        <p:nvSpPr>
          <p:cNvPr id="8" name="TextBox 7"/>
          <p:cNvSpPr txBox="1">
            <a:spLocks/>
          </p:cNvSpPr>
          <p:nvPr/>
        </p:nvSpPr>
        <p:spPr>
          <a:xfrm>
            <a:off x="6713813" y="1950940"/>
            <a:ext cx="4049057" cy="369332"/>
          </a:xfrm>
          <a:prstGeom prst="rect">
            <a:avLst/>
          </a:prstGeom>
          <a:noFill/>
        </p:spPr>
        <p:txBody>
          <a:bodyPr wrap="none" rtlCol="0">
            <a:spAutoFit/>
          </a:bodyPr>
          <a:lstStyle/>
          <a:p>
            <a:r>
              <a:rPr lang="en-US" dirty="0">
                <a:solidFill>
                  <a:srgbClr val="2B414D"/>
                </a:solidFill>
              </a:rPr>
              <a:t>CUMULATIVE Quintile Shares of Income</a:t>
            </a:r>
          </a:p>
        </p:txBody>
      </p:sp>
      <p:sp>
        <p:nvSpPr>
          <p:cNvPr id="9" name="TextBox 10">
            <a:extLst>
              <a:ext uri="{FF2B5EF4-FFF2-40B4-BE49-F238E27FC236}">
                <a16:creationId xmlns:a16="http://schemas.microsoft.com/office/drawing/2014/main" id="{D20C33FA-7B48-4B31-AC98-236071E09959}"/>
              </a:ext>
            </a:extLst>
          </p:cNvPr>
          <p:cNvSpPr txBox="1">
            <a:spLocks/>
          </p:cNvSpPr>
          <p:nvPr/>
        </p:nvSpPr>
        <p:spPr>
          <a:xfrm>
            <a:off x="1353014" y="5447341"/>
            <a:ext cx="4064000" cy="351909"/>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solidFill>
                  <a:srgbClr val="2B414D"/>
                </a:solidFill>
              </a:rPr>
              <a:t>Income Quintiles</a:t>
            </a:r>
            <a:endParaRPr lang="en-GB" sz="1400" dirty="0">
              <a:solidFill>
                <a:srgbClr val="2B414D"/>
              </a:solidFill>
            </a:endParaRPr>
          </a:p>
        </p:txBody>
      </p:sp>
      <p:sp>
        <p:nvSpPr>
          <p:cNvPr id="10" name="TextBox 10">
            <a:extLst>
              <a:ext uri="{FF2B5EF4-FFF2-40B4-BE49-F238E27FC236}">
                <a16:creationId xmlns:a16="http://schemas.microsoft.com/office/drawing/2014/main" id="{64A3D9DD-835D-42E8-9742-C30CED55D1A0}"/>
              </a:ext>
            </a:extLst>
          </p:cNvPr>
          <p:cNvSpPr txBox="1">
            <a:spLocks/>
          </p:cNvSpPr>
          <p:nvPr/>
        </p:nvSpPr>
        <p:spPr>
          <a:xfrm>
            <a:off x="6706341" y="5447341"/>
            <a:ext cx="4064000" cy="351909"/>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solidFill>
                  <a:srgbClr val="2B414D"/>
                </a:solidFill>
              </a:rPr>
              <a:t>Income Quintiles</a:t>
            </a:r>
            <a:endParaRPr lang="en-GB" sz="1400" dirty="0">
              <a:solidFill>
                <a:srgbClr val="2B414D"/>
              </a:solidFill>
            </a:endParaRPr>
          </a:p>
        </p:txBody>
      </p:sp>
      <p:sp>
        <p:nvSpPr>
          <p:cNvPr id="11" name="TextBox 10">
            <a:extLst>
              <a:ext uri="{FF2B5EF4-FFF2-40B4-BE49-F238E27FC236}">
                <a16:creationId xmlns:a16="http://schemas.microsoft.com/office/drawing/2014/main" id="{2946A3A2-B18F-A642-9D53-B1DB0FF7E258}"/>
              </a:ext>
            </a:extLst>
          </p:cNvPr>
          <p:cNvSpPr txBox="1"/>
          <p:nvPr/>
        </p:nvSpPr>
        <p:spPr>
          <a:xfrm>
            <a:off x="3249827" y="6457890"/>
            <a:ext cx="4695516" cy="246221"/>
          </a:xfrm>
          <a:prstGeom prst="rect">
            <a:avLst/>
          </a:prstGeom>
          <a:noFill/>
        </p:spPr>
        <p:txBody>
          <a:bodyPr wrap="none" rtlCol="0">
            <a:spAutoFit/>
          </a:bodyPr>
          <a:lstStyle/>
          <a:p>
            <a:pPr lvl="0">
              <a:defRPr/>
            </a:pPr>
            <a:r>
              <a:rPr lang="en-US" sz="1000" dirty="0"/>
              <a:t>Source: 2015 1-year American Community Survey, based on pre-tax household income.</a:t>
            </a:r>
          </a:p>
        </p:txBody>
      </p:sp>
    </p:spTree>
    <p:extLst>
      <p:ext uri="{BB962C8B-B14F-4D97-AF65-F5344CB8AC3E}">
        <p14:creationId xmlns:p14="http://schemas.microsoft.com/office/powerpoint/2010/main" val="91313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4E92A8-B58F-4FCC-8603-5DF88D55366F}"/>
              </a:ext>
            </a:extLst>
          </p:cNvPr>
          <p:cNvSpPr>
            <a:spLocks noGrp="1"/>
          </p:cNvSpPr>
          <p:nvPr>
            <p:ph type="sldNum" sz="quarter" idx="12"/>
          </p:nvPr>
        </p:nvSpPr>
        <p:spPr/>
        <p:txBody>
          <a:bodyPr/>
          <a:lstStyle/>
          <a:p>
            <a:fld id="{D9F085D5-EC86-4F6A-B501-C1359CB39116}" type="slidenum">
              <a:rPr lang="en-US" smtClean="0"/>
              <a:t>18</a:t>
            </a:fld>
            <a:endParaRPr lang="en-US" dirty="0"/>
          </a:p>
        </p:txBody>
      </p:sp>
      <p:sp>
        <p:nvSpPr>
          <p:cNvPr id="2" name="Title 1"/>
          <p:cNvSpPr>
            <a:spLocks noGrp="1"/>
          </p:cNvSpPr>
          <p:nvPr>
            <p:ph type="title"/>
          </p:nvPr>
        </p:nvSpPr>
        <p:spPr/>
        <p:txBody>
          <a:bodyPr anchor="t" anchorCtr="0">
            <a:normAutofit/>
          </a:bodyPr>
          <a:lstStyle/>
          <a:p>
            <a:pPr>
              <a:lnSpc>
                <a:spcPct val="100000"/>
              </a:lnSpc>
              <a:spcBef>
                <a:spcPts val="600"/>
              </a:spcBef>
            </a:pPr>
            <a:r>
              <a:rPr lang="en-US" sz="4000" dirty="0">
                <a:solidFill>
                  <a:schemeClr val="bg1"/>
                </a:solidFill>
              </a:rPr>
              <a:t>Inc</a:t>
            </a:r>
            <a:r>
              <a:rPr lang="en-US" sz="4000" dirty="0"/>
              <a:t>ome Share Changes Between 1970 </a:t>
            </a:r>
            <a:br>
              <a:rPr lang="en-US" sz="4000" dirty="0"/>
            </a:br>
            <a:r>
              <a:rPr lang="en-US" sz="4000" dirty="0"/>
              <a:t>and 2015</a:t>
            </a:r>
          </a:p>
        </p:txBody>
      </p:sp>
      <p:graphicFrame>
        <p:nvGraphicFramePr>
          <p:cNvPr id="5" name="Chart 4"/>
          <p:cNvGraphicFramePr>
            <a:graphicFrameLocks/>
          </p:cNvGraphicFramePr>
          <p:nvPr/>
        </p:nvGraphicFramePr>
        <p:xfrm>
          <a:off x="3130421" y="1775370"/>
          <a:ext cx="5931159" cy="4100804"/>
        </p:xfrm>
        <a:graphic>
          <a:graphicData uri="http://schemas.openxmlformats.org/drawingml/2006/chart">
            <c:chart xmlns:c="http://schemas.openxmlformats.org/drawingml/2006/chart" xmlns:r="http://schemas.openxmlformats.org/officeDocument/2006/relationships" r:id="rId2"/>
          </a:graphicData>
        </a:graphic>
      </p:graphicFrame>
      <p:sp>
        <p:nvSpPr>
          <p:cNvPr id="10" name="AutoShape 2">
            <a:extLst>
              <a:ext uri="{FF2B5EF4-FFF2-40B4-BE49-F238E27FC236}">
                <a16:creationId xmlns:a16="http://schemas.microsoft.com/office/drawing/2014/main" id="{D7CF2190-5680-4003-8C26-783D1F0EAF26}"/>
              </a:ext>
            </a:extLst>
          </p:cNvPr>
          <p:cNvSpPr>
            <a:spLocks noChangeAspect="1" noChangeArrowheads="1"/>
          </p:cNvSpPr>
          <p:nvPr/>
        </p:nvSpPr>
        <p:spPr bwMode="auto">
          <a:xfrm>
            <a:off x="72421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4" name="TextBox 10">
            <a:extLst>
              <a:ext uri="{FF2B5EF4-FFF2-40B4-BE49-F238E27FC236}">
                <a16:creationId xmlns:a16="http://schemas.microsoft.com/office/drawing/2014/main" id="{9040019D-1220-43B2-9045-1979E8BECB85}"/>
              </a:ext>
            </a:extLst>
          </p:cNvPr>
          <p:cNvSpPr txBox="1">
            <a:spLocks/>
          </p:cNvSpPr>
          <p:nvPr/>
        </p:nvSpPr>
        <p:spPr>
          <a:xfrm>
            <a:off x="4064000" y="5777541"/>
            <a:ext cx="4064000" cy="351909"/>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solidFill>
                  <a:srgbClr val="2B414D"/>
                </a:solidFill>
              </a:rPr>
              <a:t>Income Quintiles</a:t>
            </a:r>
            <a:endParaRPr lang="en-GB" sz="1400" dirty="0">
              <a:solidFill>
                <a:srgbClr val="2B414D"/>
              </a:solidFill>
            </a:endParaRPr>
          </a:p>
        </p:txBody>
      </p:sp>
      <p:sp>
        <p:nvSpPr>
          <p:cNvPr id="15" name="TextBox 10">
            <a:extLst>
              <a:ext uri="{FF2B5EF4-FFF2-40B4-BE49-F238E27FC236}">
                <a16:creationId xmlns:a16="http://schemas.microsoft.com/office/drawing/2014/main" id="{A4ECEEF2-DBA6-4721-9442-3A63A3586E5E}"/>
              </a:ext>
            </a:extLst>
          </p:cNvPr>
          <p:cNvSpPr txBox="1">
            <a:spLocks/>
          </p:cNvSpPr>
          <p:nvPr/>
        </p:nvSpPr>
        <p:spPr>
          <a:xfrm rot="16200000">
            <a:off x="1980226" y="3649818"/>
            <a:ext cx="1682583" cy="351909"/>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a:solidFill>
                  <a:srgbClr val="2B414D"/>
                </a:solidFill>
              </a:rPr>
              <a:t>Share of All Income</a:t>
            </a:r>
            <a:endParaRPr lang="en-GB" sz="1400" dirty="0">
              <a:solidFill>
                <a:srgbClr val="2B414D"/>
              </a:solidFill>
            </a:endParaRPr>
          </a:p>
        </p:txBody>
      </p:sp>
      <p:sp>
        <p:nvSpPr>
          <p:cNvPr id="11" name="TextBox 10">
            <a:extLst>
              <a:ext uri="{FF2B5EF4-FFF2-40B4-BE49-F238E27FC236}">
                <a16:creationId xmlns:a16="http://schemas.microsoft.com/office/drawing/2014/main" id="{C3CB1FCB-B995-4B43-8B13-8D04DF8C85A1}"/>
              </a:ext>
            </a:extLst>
          </p:cNvPr>
          <p:cNvSpPr txBox="1"/>
          <p:nvPr/>
        </p:nvSpPr>
        <p:spPr>
          <a:xfrm>
            <a:off x="2330687" y="5568397"/>
            <a:ext cx="1333570" cy="307777"/>
          </a:xfrm>
          <a:prstGeom prst="rect">
            <a:avLst/>
          </a:prstGeom>
          <a:noFill/>
        </p:spPr>
        <p:txBody>
          <a:bodyPr wrap="none" rtlCol="0">
            <a:spAutoFit/>
          </a:bodyPr>
          <a:lstStyle/>
          <a:p>
            <a:r>
              <a:rPr lang="en-US" sz="1400" dirty="0">
                <a:solidFill>
                  <a:srgbClr val="2B414D"/>
                </a:solidFill>
              </a:rPr>
              <a:t>% of Population</a:t>
            </a:r>
          </a:p>
        </p:txBody>
      </p:sp>
      <p:sp>
        <p:nvSpPr>
          <p:cNvPr id="4" name="TextBox 3">
            <a:extLst>
              <a:ext uri="{FF2B5EF4-FFF2-40B4-BE49-F238E27FC236}">
                <a16:creationId xmlns:a16="http://schemas.microsoft.com/office/drawing/2014/main" id="{953D68C0-71E3-A140-80ED-3B4498EF707B}"/>
              </a:ext>
            </a:extLst>
          </p:cNvPr>
          <p:cNvSpPr txBox="1"/>
          <p:nvPr/>
        </p:nvSpPr>
        <p:spPr>
          <a:xfrm>
            <a:off x="9836727" y="2984481"/>
            <a:ext cx="1692579" cy="923330"/>
          </a:xfrm>
          <a:prstGeom prst="rect">
            <a:avLst/>
          </a:prstGeom>
          <a:noFill/>
        </p:spPr>
        <p:txBody>
          <a:bodyPr wrap="none" rtlCol="0">
            <a:spAutoFit/>
          </a:bodyPr>
          <a:lstStyle/>
          <a:p>
            <a:r>
              <a:rPr lang="en-US" dirty="0"/>
              <a:t>1970: Dark Blue</a:t>
            </a:r>
          </a:p>
          <a:p>
            <a:endParaRPr lang="en-US" dirty="0"/>
          </a:p>
          <a:p>
            <a:r>
              <a:rPr lang="en-US" dirty="0"/>
              <a:t>2015: Light Blue</a:t>
            </a:r>
          </a:p>
        </p:txBody>
      </p:sp>
      <p:sp>
        <p:nvSpPr>
          <p:cNvPr id="12" name="TextBox 11">
            <a:extLst>
              <a:ext uri="{FF2B5EF4-FFF2-40B4-BE49-F238E27FC236}">
                <a16:creationId xmlns:a16="http://schemas.microsoft.com/office/drawing/2014/main" id="{B8E22EBA-F03F-1447-BC0E-C01FC2568E3E}"/>
              </a:ext>
            </a:extLst>
          </p:cNvPr>
          <p:cNvSpPr txBox="1"/>
          <p:nvPr/>
        </p:nvSpPr>
        <p:spPr>
          <a:xfrm>
            <a:off x="3249827" y="6457890"/>
            <a:ext cx="5299849" cy="246221"/>
          </a:xfrm>
          <a:prstGeom prst="rect">
            <a:avLst/>
          </a:prstGeom>
          <a:noFill/>
        </p:spPr>
        <p:txBody>
          <a:bodyPr wrap="none" rtlCol="0">
            <a:spAutoFit/>
          </a:bodyPr>
          <a:lstStyle/>
          <a:p>
            <a:r>
              <a:rPr lang="en-US" sz="1000" dirty="0"/>
              <a:t>Source: U.S. Census Bureau, Current Population Survey, Annual Social and Economic Supplements.</a:t>
            </a:r>
          </a:p>
        </p:txBody>
      </p:sp>
    </p:spTree>
    <p:extLst>
      <p:ext uri="{BB962C8B-B14F-4D97-AF65-F5344CB8AC3E}">
        <p14:creationId xmlns:p14="http://schemas.microsoft.com/office/powerpoint/2010/main" val="1012447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6787-9EDA-5244-8076-C39E5AA86A56}"/>
              </a:ext>
            </a:extLst>
          </p:cNvPr>
          <p:cNvSpPr>
            <a:spLocks noGrp="1"/>
          </p:cNvSpPr>
          <p:nvPr>
            <p:ph type="title"/>
          </p:nvPr>
        </p:nvSpPr>
        <p:spPr/>
        <p:txBody>
          <a:bodyPr/>
          <a:lstStyle/>
          <a:p>
            <a:r>
              <a:rPr lang="en-US">
                <a:solidFill>
                  <a:schemeClr val="bg1"/>
                </a:solidFill>
              </a:rPr>
              <a:t>The </a:t>
            </a:r>
            <a:r>
              <a:rPr lang="en-US"/>
              <a:t>Gini Coefficient, 1985-2013</a:t>
            </a:r>
            <a:endParaRPr lang="en-US" dirty="0"/>
          </a:p>
        </p:txBody>
      </p:sp>
      <p:sp>
        <p:nvSpPr>
          <p:cNvPr id="4" name="Slide Number Placeholder 3">
            <a:extLst>
              <a:ext uri="{FF2B5EF4-FFF2-40B4-BE49-F238E27FC236}">
                <a16:creationId xmlns:a16="http://schemas.microsoft.com/office/drawing/2014/main" id="{9DA2D7C8-009E-E242-A115-D5B3DE81DB30}"/>
              </a:ext>
            </a:extLst>
          </p:cNvPr>
          <p:cNvSpPr>
            <a:spLocks noGrp="1"/>
          </p:cNvSpPr>
          <p:nvPr>
            <p:ph type="sldNum" sz="quarter" idx="12"/>
          </p:nvPr>
        </p:nvSpPr>
        <p:spPr/>
        <p:txBody>
          <a:bodyPr/>
          <a:lstStyle/>
          <a:p>
            <a:fld id="{D9F085D5-EC86-4F6A-B501-C1359CB39116}" type="slidenum">
              <a:rPr lang="en-GB" smtClean="0"/>
              <a:t>19</a:t>
            </a:fld>
            <a:endParaRPr lang="en-GB"/>
          </a:p>
        </p:txBody>
      </p:sp>
      <p:sp>
        <p:nvSpPr>
          <p:cNvPr id="6" name="TextBox 5">
            <a:extLst>
              <a:ext uri="{FF2B5EF4-FFF2-40B4-BE49-F238E27FC236}">
                <a16:creationId xmlns:a16="http://schemas.microsoft.com/office/drawing/2014/main" id="{81BC0143-8565-0B4B-9AA8-A33F4686E3F1}"/>
              </a:ext>
            </a:extLst>
          </p:cNvPr>
          <p:cNvSpPr txBox="1"/>
          <p:nvPr/>
        </p:nvSpPr>
        <p:spPr>
          <a:xfrm>
            <a:off x="6615002" y="6472240"/>
            <a:ext cx="4738798" cy="246221"/>
          </a:xfrm>
          <a:prstGeom prst="rect">
            <a:avLst/>
          </a:prstGeom>
          <a:noFill/>
        </p:spPr>
        <p:txBody>
          <a:bodyPr wrap="none" rtlCol="0">
            <a:spAutoFit/>
          </a:bodyPr>
          <a:lstStyle/>
          <a:p>
            <a:pPr lvl="0">
              <a:defRPr/>
            </a:pPr>
            <a:r>
              <a:rPr lang="en-US" sz="1000" dirty="0"/>
              <a:t>Source: Peterson Institute of International Economics, “How to fix economic inequality”</a:t>
            </a:r>
          </a:p>
        </p:txBody>
      </p:sp>
      <p:pic>
        <p:nvPicPr>
          <p:cNvPr id="9" name="Picture 8">
            <a:extLst>
              <a:ext uri="{FF2B5EF4-FFF2-40B4-BE49-F238E27FC236}">
                <a16:creationId xmlns:a16="http://schemas.microsoft.com/office/drawing/2014/main" id="{2F26AF9C-6E15-7549-96E0-54497C74A506}"/>
              </a:ext>
            </a:extLst>
          </p:cNvPr>
          <p:cNvPicPr>
            <a:picLocks noChangeAspect="1"/>
          </p:cNvPicPr>
          <p:nvPr/>
        </p:nvPicPr>
        <p:blipFill>
          <a:blip r:embed="rId3"/>
          <a:stretch>
            <a:fillRect/>
          </a:stretch>
        </p:blipFill>
        <p:spPr>
          <a:xfrm>
            <a:off x="1066800" y="1188077"/>
            <a:ext cx="8205951" cy="4913563"/>
          </a:xfrm>
          <a:prstGeom prst="rect">
            <a:avLst/>
          </a:prstGeom>
        </p:spPr>
      </p:pic>
    </p:spTree>
    <p:extLst>
      <p:ext uri="{BB962C8B-B14F-4D97-AF65-F5344CB8AC3E}">
        <p14:creationId xmlns:p14="http://schemas.microsoft.com/office/powerpoint/2010/main" val="1752007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US Economy</a:t>
            </a:r>
          </a:p>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a:p>
            <a:pPr>
              <a:spcAft>
                <a:spcPts val="1000"/>
              </a:spcAft>
            </a:pPr>
            <a:r>
              <a:rPr lang="en-US" dirty="0"/>
              <a:t>Healthcare Economics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10479919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98E13-FAD2-DD40-857C-52D6ADA59A06}"/>
              </a:ext>
            </a:extLst>
          </p:cNvPr>
          <p:cNvSpPr>
            <a:spLocks noGrp="1"/>
          </p:cNvSpPr>
          <p:nvPr>
            <p:ph type="title"/>
          </p:nvPr>
        </p:nvSpPr>
        <p:spPr>
          <a:xfrm>
            <a:off x="918410" y="0"/>
            <a:ext cx="10515600" cy="1325563"/>
          </a:xfrm>
        </p:spPr>
        <p:txBody>
          <a:bodyPr/>
          <a:lstStyle/>
          <a:p>
            <a:r>
              <a:rPr lang="en-US" dirty="0">
                <a:solidFill>
                  <a:schemeClr val="bg1"/>
                </a:solidFill>
              </a:rPr>
              <a:t>Ho</a:t>
            </a:r>
            <a:r>
              <a:rPr lang="en-US" dirty="0"/>
              <a:t>w Has Inequality Influenced Incomes?</a:t>
            </a:r>
          </a:p>
        </p:txBody>
      </p:sp>
      <p:sp>
        <p:nvSpPr>
          <p:cNvPr id="4" name="Slide Number Placeholder 3">
            <a:extLst>
              <a:ext uri="{FF2B5EF4-FFF2-40B4-BE49-F238E27FC236}">
                <a16:creationId xmlns:a16="http://schemas.microsoft.com/office/drawing/2014/main" id="{0002D384-1194-8245-A72D-582E7A07BC8F}"/>
              </a:ext>
            </a:extLst>
          </p:cNvPr>
          <p:cNvSpPr>
            <a:spLocks noGrp="1"/>
          </p:cNvSpPr>
          <p:nvPr>
            <p:ph type="sldNum" sz="quarter" idx="12"/>
          </p:nvPr>
        </p:nvSpPr>
        <p:spPr/>
        <p:txBody>
          <a:bodyPr/>
          <a:lstStyle/>
          <a:p>
            <a:fld id="{D9F085D5-EC86-4F6A-B501-C1359CB39116}" type="slidenum">
              <a:rPr lang="en-GB" smtClean="0"/>
              <a:t>20</a:t>
            </a:fld>
            <a:endParaRPr lang="en-GB"/>
          </a:p>
        </p:txBody>
      </p:sp>
      <p:pic>
        <p:nvPicPr>
          <p:cNvPr id="11" name="Content Placeholder 10" descr="Chart, bar chart&#10;&#10;Description automatically generated">
            <a:extLst>
              <a:ext uri="{FF2B5EF4-FFF2-40B4-BE49-F238E27FC236}">
                <a16:creationId xmlns:a16="http://schemas.microsoft.com/office/drawing/2014/main" id="{44A4B377-E7EF-F540-BDD3-65FBB3AB4790}"/>
              </a:ext>
            </a:extLst>
          </p:cNvPr>
          <p:cNvPicPr>
            <a:picLocks noGrp="1" noChangeAspect="1"/>
          </p:cNvPicPr>
          <p:nvPr>
            <p:ph idx="1"/>
          </p:nvPr>
        </p:nvPicPr>
        <p:blipFill>
          <a:blip r:embed="rId2" r:link="rId3"/>
          <a:stretch>
            <a:fillRect/>
          </a:stretch>
        </p:blipFill>
        <p:spPr>
          <a:xfrm>
            <a:off x="2209800" y="1049892"/>
            <a:ext cx="7772400" cy="5180334"/>
          </a:xfrm>
        </p:spPr>
      </p:pic>
      <p:pic>
        <p:nvPicPr>
          <p:cNvPr id="5" name="Content Placeholder 10">
            <a:extLst>
              <a:ext uri="{FF2B5EF4-FFF2-40B4-BE49-F238E27FC236}">
                <a16:creationId xmlns:a16="http://schemas.microsoft.com/office/drawing/2014/main" id="{1BC84656-54AC-2449-89E7-B5229D9DC46B}"/>
              </a:ext>
            </a:extLst>
          </p:cNvPr>
          <p:cNvPicPr>
            <a:picLocks noChangeAspect="1"/>
          </p:cNvPicPr>
          <p:nvPr/>
        </p:nvPicPr>
        <p:blipFill>
          <a:blip r:embed="rId4" r:link="rId5"/>
          <a:srcRect/>
          <a:stretch>
            <a:fillRect/>
          </a:stretch>
        </p:blipFill>
        <p:spPr>
          <a:xfrm>
            <a:off x="2209801" y="1049892"/>
            <a:ext cx="7772398" cy="5180334"/>
          </a:xfrm>
          <a:prstGeom prst="rect">
            <a:avLst/>
          </a:prstGeom>
        </p:spPr>
      </p:pic>
      <p:pic>
        <p:nvPicPr>
          <p:cNvPr id="7" name="Content Placeholder 10">
            <a:extLst>
              <a:ext uri="{FF2B5EF4-FFF2-40B4-BE49-F238E27FC236}">
                <a16:creationId xmlns:a16="http://schemas.microsoft.com/office/drawing/2014/main" id="{03231B12-D487-FA42-8D24-AEDC118DC825}"/>
              </a:ext>
            </a:extLst>
          </p:cNvPr>
          <p:cNvPicPr>
            <a:picLocks noChangeAspect="1"/>
          </p:cNvPicPr>
          <p:nvPr/>
        </p:nvPicPr>
        <p:blipFill>
          <a:blip r:embed="rId6" r:link="rId7"/>
          <a:srcRect/>
          <a:stretch>
            <a:fillRect/>
          </a:stretch>
        </p:blipFill>
        <p:spPr>
          <a:xfrm>
            <a:off x="2209799" y="1049892"/>
            <a:ext cx="7772398" cy="5180334"/>
          </a:xfrm>
          <a:prstGeom prst="rect">
            <a:avLst/>
          </a:prstGeom>
        </p:spPr>
      </p:pic>
    </p:spTree>
    <p:extLst>
      <p:ext uri="{BB962C8B-B14F-4D97-AF65-F5344CB8AC3E}">
        <p14:creationId xmlns:p14="http://schemas.microsoft.com/office/powerpoint/2010/main" val="310577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8C7FC-2DE6-6848-B943-52BAED7A1EAF}"/>
              </a:ext>
            </a:extLst>
          </p:cNvPr>
          <p:cNvSpPr>
            <a:spLocks noGrp="1"/>
          </p:cNvSpPr>
          <p:nvPr>
            <p:ph type="title"/>
          </p:nvPr>
        </p:nvSpPr>
        <p:spPr/>
        <p:txBody>
          <a:bodyPr/>
          <a:lstStyle/>
          <a:p>
            <a:r>
              <a:rPr lang="en-US" dirty="0">
                <a:solidFill>
                  <a:schemeClr val="bg1"/>
                </a:solidFill>
              </a:rPr>
              <a:t>We</a:t>
            </a:r>
            <a:r>
              <a:rPr lang="en-US" dirty="0"/>
              <a:t>alth Inequality Exceeds Income Inequality</a:t>
            </a:r>
          </a:p>
        </p:txBody>
      </p:sp>
      <p:pic>
        <p:nvPicPr>
          <p:cNvPr id="7" name="Content Placeholder 6">
            <a:extLst>
              <a:ext uri="{FF2B5EF4-FFF2-40B4-BE49-F238E27FC236}">
                <a16:creationId xmlns:a16="http://schemas.microsoft.com/office/drawing/2014/main" id="{AD51DBBC-0C8B-854B-B3C6-01831D3A3DCA}"/>
              </a:ext>
            </a:extLst>
          </p:cNvPr>
          <p:cNvPicPr>
            <a:picLocks noGrp="1" noChangeAspect="1"/>
          </p:cNvPicPr>
          <p:nvPr>
            <p:ph sz="half" idx="1"/>
          </p:nvPr>
        </p:nvPicPr>
        <p:blipFill>
          <a:blip r:embed="rId2"/>
          <a:stretch>
            <a:fillRect/>
          </a:stretch>
        </p:blipFill>
        <p:spPr>
          <a:xfrm>
            <a:off x="1238250" y="1318143"/>
            <a:ext cx="4381500" cy="4178300"/>
          </a:xfrm>
        </p:spPr>
      </p:pic>
      <p:pic>
        <p:nvPicPr>
          <p:cNvPr id="9" name="Content Placeholder 8">
            <a:extLst>
              <a:ext uri="{FF2B5EF4-FFF2-40B4-BE49-F238E27FC236}">
                <a16:creationId xmlns:a16="http://schemas.microsoft.com/office/drawing/2014/main" id="{894FE0AD-A22C-2541-8EAC-0916678AAEB1}"/>
              </a:ext>
            </a:extLst>
          </p:cNvPr>
          <p:cNvPicPr>
            <a:picLocks noGrp="1" noChangeAspect="1"/>
          </p:cNvPicPr>
          <p:nvPr>
            <p:ph sz="half" idx="2"/>
          </p:nvPr>
        </p:nvPicPr>
        <p:blipFill>
          <a:blip r:embed="rId3"/>
          <a:stretch>
            <a:fillRect/>
          </a:stretch>
        </p:blipFill>
        <p:spPr>
          <a:xfrm>
            <a:off x="6725422" y="1312587"/>
            <a:ext cx="4075155" cy="4189412"/>
          </a:xfrm>
        </p:spPr>
      </p:pic>
      <p:sp>
        <p:nvSpPr>
          <p:cNvPr id="5" name="Slide Number Placeholder 4">
            <a:extLst>
              <a:ext uri="{FF2B5EF4-FFF2-40B4-BE49-F238E27FC236}">
                <a16:creationId xmlns:a16="http://schemas.microsoft.com/office/drawing/2014/main" id="{5156600C-E1C7-3A40-945D-05FD2F77E01B}"/>
              </a:ext>
            </a:extLst>
          </p:cNvPr>
          <p:cNvSpPr>
            <a:spLocks noGrp="1"/>
          </p:cNvSpPr>
          <p:nvPr>
            <p:ph type="sldNum" sz="quarter" idx="12"/>
          </p:nvPr>
        </p:nvSpPr>
        <p:spPr/>
        <p:txBody>
          <a:bodyPr/>
          <a:lstStyle/>
          <a:p>
            <a:fld id="{D9F085D5-EC86-4F6A-B501-C1359CB39116}" type="slidenum">
              <a:rPr lang="en-GB" smtClean="0"/>
              <a:t>21</a:t>
            </a:fld>
            <a:endParaRPr lang="en-GB"/>
          </a:p>
        </p:txBody>
      </p:sp>
      <p:sp>
        <p:nvSpPr>
          <p:cNvPr id="6" name="TextBox 5">
            <a:extLst>
              <a:ext uri="{FF2B5EF4-FFF2-40B4-BE49-F238E27FC236}">
                <a16:creationId xmlns:a16="http://schemas.microsoft.com/office/drawing/2014/main" id="{1FD4D2BC-CD53-D541-AA95-20B6ECA8FCAA}"/>
              </a:ext>
            </a:extLst>
          </p:cNvPr>
          <p:cNvSpPr txBox="1"/>
          <p:nvPr/>
        </p:nvSpPr>
        <p:spPr>
          <a:xfrm>
            <a:off x="3249827" y="6457890"/>
            <a:ext cx="7172156" cy="400110"/>
          </a:xfrm>
          <a:prstGeom prst="rect">
            <a:avLst/>
          </a:prstGeom>
          <a:noFill/>
        </p:spPr>
        <p:txBody>
          <a:bodyPr wrap="none" rtlCol="0">
            <a:spAutoFit/>
          </a:bodyPr>
          <a:lstStyle/>
          <a:p>
            <a:pPr lvl="0">
              <a:defRPr/>
            </a:pPr>
            <a:r>
              <a:rPr lang="en-US" sz="1000" dirty="0"/>
              <a:t>Source: Chad Stone, Danilo </a:t>
            </a:r>
            <a:r>
              <a:rPr lang="en-US" sz="1000" dirty="0" err="1"/>
              <a:t>Trisi</a:t>
            </a:r>
            <a:r>
              <a:rPr lang="en-US" sz="1000" dirty="0"/>
              <a:t>, </a:t>
            </a:r>
            <a:r>
              <a:rPr lang="en-US" sz="1000" dirty="0" err="1"/>
              <a:t>Arloc</a:t>
            </a:r>
            <a:r>
              <a:rPr lang="en-US" sz="1000" dirty="0"/>
              <a:t> Sherman, and Roderick Taylor, “A Guide to Statistics on Historical Trends in Income Inequality,” </a:t>
            </a:r>
          </a:p>
          <a:p>
            <a:pPr lvl="0">
              <a:defRPr/>
            </a:pPr>
            <a:r>
              <a:rPr lang="en-US" sz="1000" dirty="0"/>
              <a:t>Center on Budget and Policy Priorities, Policy Futures, May 15, 2018, page 15, Figure 4.</a:t>
            </a:r>
          </a:p>
        </p:txBody>
      </p:sp>
    </p:spTree>
    <p:extLst>
      <p:ext uri="{BB962C8B-B14F-4D97-AF65-F5344CB8AC3E}">
        <p14:creationId xmlns:p14="http://schemas.microsoft.com/office/powerpoint/2010/main" val="1180777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Inc</a:t>
            </a:r>
            <a:r>
              <a:rPr lang="en-US" dirty="0"/>
              <a:t>ome and Wealth Inequality</a:t>
            </a:r>
          </a:p>
        </p:txBody>
      </p:sp>
      <p:sp>
        <p:nvSpPr>
          <p:cNvPr id="7" name="Content Placeholder 6">
            <a:extLst>
              <a:ext uri="{FF2B5EF4-FFF2-40B4-BE49-F238E27FC236}">
                <a16:creationId xmlns:a16="http://schemas.microsoft.com/office/drawing/2014/main" id="{E384A47D-19FE-4D7C-A2CF-6DA9061D82C6}"/>
              </a:ext>
            </a:extLst>
          </p:cNvPr>
          <p:cNvSpPr>
            <a:spLocks noGrp="1"/>
          </p:cNvSpPr>
          <p:nvPr>
            <p:ph sz="half" idx="2"/>
          </p:nvPr>
        </p:nvSpPr>
        <p:spPr>
          <a:xfrm>
            <a:off x="6821474" y="2384915"/>
            <a:ext cx="5181600" cy="2537828"/>
          </a:xfrm>
        </p:spPr>
        <p:txBody>
          <a:bodyPr>
            <a:normAutofit/>
          </a:bodyPr>
          <a:lstStyle/>
          <a:p>
            <a:pPr marL="0" indent="0">
              <a:buNone/>
            </a:pPr>
            <a:r>
              <a:rPr lang="en-US" dirty="0"/>
              <a:t>Income Inequality (Gini)</a:t>
            </a:r>
          </a:p>
          <a:p>
            <a:endParaRPr lang="en-US" dirty="0"/>
          </a:p>
          <a:p>
            <a:r>
              <a:rPr lang="en-US" b="0" dirty="0"/>
              <a:t>US: 48.1%</a:t>
            </a:r>
          </a:p>
          <a:p>
            <a:pPr marL="0" indent="0">
              <a:buNone/>
            </a:pPr>
            <a:endParaRPr lang="en-GB" dirty="0"/>
          </a:p>
        </p:txBody>
      </p:sp>
      <p:pic>
        <p:nvPicPr>
          <p:cNvPr id="4" name="Picture 3">
            <a:extLst>
              <a:ext uri="{FF2B5EF4-FFF2-40B4-BE49-F238E27FC236}">
                <a16:creationId xmlns:a16="http://schemas.microsoft.com/office/drawing/2014/main" id="{3D2B461D-9A99-D541-827C-C71A2834CC10}"/>
              </a:ext>
            </a:extLst>
          </p:cNvPr>
          <p:cNvPicPr>
            <a:picLocks noChangeAspect="1"/>
          </p:cNvPicPr>
          <p:nvPr/>
        </p:nvPicPr>
        <p:blipFill>
          <a:blip r:embed="rId2"/>
          <a:stretch>
            <a:fillRect/>
          </a:stretch>
        </p:blipFill>
        <p:spPr>
          <a:xfrm>
            <a:off x="532870" y="1325563"/>
            <a:ext cx="6288604" cy="4576041"/>
          </a:xfrm>
          <a:prstGeom prst="rect">
            <a:avLst/>
          </a:prstGeom>
        </p:spPr>
      </p:pic>
    </p:spTree>
    <p:extLst>
      <p:ext uri="{BB962C8B-B14F-4D97-AF65-F5344CB8AC3E}">
        <p14:creationId xmlns:p14="http://schemas.microsoft.com/office/powerpoint/2010/main" val="560875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607247B2-215B-4554-876C-1F0EB271D4AE}"/>
              </a:ext>
            </a:extLst>
          </p:cNvPr>
          <p:cNvSpPr>
            <a:spLocks/>
          </p:cNvSpPr>
          <p:nvPr/>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solidFill>
                  <a:schemeClr val="bg1"/>
                </a:solidFill>
              </a:rPr>
              <a:t>Ou</a:t>
            </a:r>
            <a:r>
              <a:rPr lang="en-US" dirty="0"/>
              <a:t>tline</a:t>
            </a:r>
          </a:p>
        </p:txBody>
      </p:sp>
      <p:sp>
        <p:nvSpPr>
          <p:cNvPr id="11" name="Slide Number Placeholder 10">
            <a:extLst>
              <a:ext uri="{FF2B5EF4-FFF2-40B4-BE49-F238E27FC236}">
                <a16:creationId xmlns:a16="http://schemas.microsoft.com/office/drawing/2014/main" id="{0A81A560-D6F0-4CF2-A6B8-0F9C43F36E71}"/>
              </a:ext>
            </a:extLst>
          </p:cNvPr>
          <p:cNvSpPr>
            <a:spLocks noGrp="1"/>
          </p:cNvSpPr>
          <p:nvPr>
            <p:ph type="sldNum" sz="quarter" idx="12"/>
          </p:nvPr>
        </p:nvSpPr>
        <p:spPr/>
        <p:txBody>
          <a:bodyPr/>
          <a:lstStyle/>
          <a:p>
            <a:fld id="{D9F085D5-EC86-4F6A-B501-C1359CB39116}" type="slidenum">
              <a:rPr lang="en-US" smtClean="0"/>
              <a:pPr/>
              <a:t>23</a:t>
            </a:fld>
            <a:endParaRPr lang="en-US" dirty="0"/>
          </a:p>
        </p:txBody>
      </p:sp>
      <p:cxnSp>
        <p:nvCxnSpPr>
          <p:cNvPr id="7" name="Straight Connector 6">
            <a:extLst>
              <a:ext uri="{FF2B5EF4-FFF2-40B4-BE49-F238E27FC236}">
                <a16:creationId xmlns:a16="http://schemas.microsoft.com/office/drawing/2014/main" id="{9F69183D-BA9A-4ADF-BD36-FB418154C4BB}"/>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F60C5E11-4956-F645-9B92-01DBB4FA25D2}"/>
              </a:ext>
            </a:extLst>
          </p:cNvPr>
          <p:cNvSpPr txBox="1">
            <a:spLocks/>
          </p:cNvSpPr>
          <p:nvPr/>
        </p:nvSpPr>
        <p:spPr>
          <a:xfrm>
            <a:off x="3310764" y="1325563"/>
            <a:ext cx="5181600" cy="4189162"/>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lumMod val="60000"/>
                    <a:lumOff val="40000"/>
                  </a:schemeClr>
                </a:solidFill>
              </a:rPr>
              <a:t>Definition </a:t>
            </a:r>
          </a:p>
          <a:p>
            <a:r>
              <a:rPr lang="en-US" dirty="0"/>
              <a:t>What happened?</a:t>
            </a:r>
          </a:p>
          <a:p>
            <a:r>
              <a:rPr lang="en-US" dirty="0">
                <a:solidFill>
                  <a:schemeClr val="accent1">
                    <a:lumMod val="60000"/>
                    <a:lumOff val="40000"/>
                  </a:schemeClr>
                </a:solidFill>
              </a:rPr>
              <a:t>Does it matter?</a:t>
            </a:r>
          </a:p>
          <a:p>
            <a:r>
              <a:rPr lang="en-US" dirty="0">
                <a:solidFill>
                  <a:schemeClr val="accent1">
                    <a:lumMod val="60000"/>
                    <a:lumOff val="40000"/>
                  </a:schemeClr>
                </a:solidFill>
              </a:rPr>
              <a:t>Is it a problem?</a:t>
            </a:r>
          </a:p>
          <a:p>
            <a:r>
              <a:rPr lang="en-US" dirty="0">
                <a:solidFill>
                  <a:schemeClr val="accent1">
                    <a:lumMod val="60000"/>
                    <a:lumOff val="40000"/>
                  </a:schemeClr>
                </a:solidFill>
              </a:rPr>
              <a:t>What to do about it</a:t>
            </a:r>
          </a:p>
        </p:txBody>
      </p:sp>
    </p:spTree>
    <p:extLst>
      <p:ext uri="{BB962C8B-B14F-4D97-AF65-F5344CB8AC3E}">
        <p14:creationId xmlns:p14="http://schemas.microsoft.com/office/powerpoint/2010/main" val="2204010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224088" algn="l"/>
              </a:tabLst>
            </a:pPr>
            <a:r>
              <a:rPr lang="en-US" dirty="0">
                <a:solidFill>
                  <a:schemeClr val="bg1"/>
                </a:solidFill>
              </a:rPr>
              <a:t>Wh</a:t>
            </a:r>
            <a:r>
              <a:rPr lang="en-US" dirty="0"/>
              <a:t>ere Does Inequality Come From?</a:t>
            </a:r>
          </a:p>
        </p:txBody>
      </p:sp>
      <p:sp>
        <p:nvSpPr>
          <p:cNvPr id="3" name="Content Placeholder 2"/>
          <p:cNvSpPr>
            <a:spLocks noGrp="1"/>
          </p:cNvSpPr>
          <p:nvPr>
            <p:ph sz="half" idx="1"/>
          </p:nvPr>
        </p:nvSpPr>
        <p:spPr>
          <a:xfrm>
            <a:off x="838200" y="1606668"/>
            <a:ext cx="5181600" cy="4189162"/>
          </a:xfrm>
        </p:spPr>
        <p:txBody>
          <a:bodyPr anchor="t" anchorCtr="0">
            <a:normAutofit/>
          </a:bodyPr>
          <a:lstStyle/>
          <a:p>
            <a:r>
              <a:rPr lang="en-US" dirty="0"/>
              <a:t>Labor Characteristics</a:t>
            </a:r>
          </a:p>
          <a:p>
            <a:pPr lvl="1"/>
            <a:r>
              <a:rPr lang="en-US" dirty="0"/>
              <a:t>Demographics</a:t>
            </a:r>
          </a:p>
          <a:p>
            <a:pPr lvl="2"/>
            <a:r>
              <a:rPr lang="en-US" dirty="0"/>
              <a:t>Age distribution</a:t>
            </a:r>
          </a:p>
          <a:p>
            <a:pPr lvl="1"/>
            <a:r>
              <a:rPr lang="en-US" dirty="0"/>
              <a:t>Personal Choices</a:t>
            </a:r>
          </a:p>
          <a:p>
            <a:pPr lvl="2"/>
            <a:r>
              <a:rPr lang="en-US" dirty="0"/>
              <a:t>Educational attainment</a:t>
            </a:r>
          </a:p>
          <a:p>
            <a:pPr lvl="2"/>
            <a:r>
              <a:rPr lang="en-US" dirty="0"/>
              <a:t>Household composition</a:t>
            </a:r>
          </a:p>
          <a:p>
            <a:pPr lvl="1"/>
            <a:r>
              <a:rPr lang="en-US" dirty="0"/>
              <a:t>Immigration</a:t>
            </a:r>
          </a:p>
          <a:p>
            <a:pPr lvl="1"/>
            <a:endParaRPr lang="en-US" dirty="0"/>
          </a:p>
          <a:p>
            <a:pPr lvl="1"/>
            <a:endParaRPr lang="en-US" dirty="0"/>
          </a:p>
        </p:txBody>
      </p:sp>
      <p:sp>
        <p:nvSpPr>
          <p:cNvPr id="4" name="Content Placeholder 3"/>
          <p:cNvSpPr>
            <a:spLocks noGrp="1"/>
          </p:cNvSpPr>
          <p:nvPr>
            <p:ph sz="half" idx="2"/>
          </p:nvPr>
        </p:nvSpPr>
        <p:spPr>
          <a:xfrm>
            <a:off x="6019800" y="1606668"/>
            <a:ext cx="5181600" cy="4189162"/>
          </a:xfrm>
        </p:spPr>
        <p:txBody>
          <a:bodyPr>
            <a:normAutofit/>
          </a:bodyPr>
          <a:lstStyle/>
          <a:p>
            <a:r>
              <a:rPr lang="en-US" dirty="0"/>
              <a:t>Market Forces</a:t>
            </a:r>
          </a:p>
          <a:p>
            <a:pPr lvl="1"/>
            <a:r>
              <a:rPr lang="en-US" dirty="0"/>
              <a:t>Technology</a:t>
            </a:r>
          </a:p>
          <a:p>
            <a:pPr lvl="1"/>
            <a:r>
              <a:rPr lang="en-US" dirty="0"/>
              <a:t>Globalization</a:t>
            </a:r>
          </a:p>
          <a:p>
            <a:pPr lvl="1"/>
            <a:r>
              <a:rPr lang="en-US" dirty="0"/>
              <a:t>Competition for labor</a:t>
            </a:r>
          </a:p>
          <a:p>
            <a:pPr marL="457200" lvl="1" indent="0">
              <a:buNone/>
            </a:pPr>
            <a:endParaRPr lang="en-US" dirty="0"/>
          </a:p>
          <a:p>
            <a:r>
              <a:rPr lang="en-US" dirty="0"/>
              <a:t>Government Policy</a:t>
            </a:r>
          </a:p>
          <a:p>
            <a:pPr lvl="1"/>
            <a:r>
              <a:rPr lang="en-US" dirty="0"/>
              <a:t>Market influence</a:t>
            </a:r>
          </a:p>
          <a:p>
            <a:pPr lvl="1"/>
            <a:r>
              <a:rPr lang="en-US" dirty="0"/>
              <a:t>Redistribution</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330728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20" dirty="0">
                <a:solidFill>
                  <a:schemeClr val="bg1"/>
                </a:solidFill>
              </a:rPr>
              <a:t>Lab</a:t>
            </a:r>
            <a:r>
              <a:rPr lang="en-US" dirty="0"/>
              <a:t>or Income is Unhinged from Productivity</a:t>
            </a:r>
          </a:p>
        </p:txBody>
      </p:sp>
      <p:sp>
        <p:nvSpPr>
          <p:cNvPr id="9" name="Content Placeholder 8">
            <a:extLst>
              <a:ext uri="{FF2B5EF4-FFF2-40B4-BE49-F238E27FC236}">
                <a16:creationId xmlns:a16="http://schemas.microsoft.com/office/drawing/2014/main" id="{EAA10C6A-AF6F-4225-9CBA-F7C0F57B1997}"/>
              </a:ext>
            </a:extLst>
          </p:cNvPr>
          <p:cNvSpPr>
            <a:spLocks noGrp="1"/>
          </p:cNvSpPr>
          <p:nvPr>
            <p:ph sz="half" idx="2"/>
          </p:nvPr>
        </p:nvSpPr>
        <p:spPr>
          <a:xfrm>
            <a:off x="6933063" y="2012062"/>
            <a:ext cx="4420737" cy="3082452"/>
          </a:xfrm>
        </p:spPr>
        <p:txBody>
          <a:bodyPr>
            <a:normAutofit/>
          </a:bodyPr>
          <a:lstStyle/>
          <a:p>
            <a:pPr marL="0" indent="0">
              <a:buNone/>
            </a:pPr>
            <a:r>
              <a:rPr lang="en-US" dirty="0"/>
              <a:t>Why?</a:t>
            </a:r>
          </a:p>
          <a:p>
            <a:pPr marL="457200" indent="-457200"/>
            <a:r>
              <a:rPr lang="en-US" b="0" dirty="0"/>
              <a:t>Declining unionization</a:t>
            </a:r>
          </a:p>
          <a:p>
            <a:pPr marL="457200" indent="-457200"/>
            <a:r>
              <a:rPr lang="en-US" b="0" dirty="0"/>
              <a:t>Competition policy</a:t>
            </a:r>
          </a:p>
          <a:p>
            <a:pPr marL="457200" indent="-457200"/>
            <a:r>
              <a:rPr lang="en-US" b="0" dirty="0"/>
              <a:t>Immigration</a:t>
            </a:r>
          </a:p>
          <a:p>
            <a:pPr marL="457200" indent="-457200"/>
            <a:r>
              <a:rPr lang="en-US" b="0" dirty="0"/>
              <a:t>Globalization</a:t>
            </a:r>
          </a:p>
          <a:p>
            <a:pPr marL="457200" indent="-457200"/>
            <a:r>
              <a:rPr lang="en-US" b="0" dirty="0"/>
              <a:t>Cheap technology</a:t>
            </a:r>
          </a:p>
        </p:txBody>
      </p:sp>
      <p:pic>
        <p:nvPicPr>
          <p:cNvPr id="5" name="Picture 4">
            <a:extLst>
              <a:ext uri="{FF2B5EF4-FFF2-40B4-BE49-F238E27FC236}">
                <a16:creationId xmlns:a16="http://schemas.microsoft.com/office/drawing/2014/main" id="{3DCB494F-0E35-3142-91F2-AE10ADA3E96D}"/>
              </a:ext>
            </a:extLst>
          </p:cNvPr>
          <p:cNvPicPr>
            <a:picLocks noChangeAspect="1"/>
          </p:cNvPicPr>
          <p:nvPr/>
        </p:nvPicPr>
        <p:blipFill>
          <a:blip r:embed="rId2"/>
          <a:stretch>
            <a:fillRect/>
          </a:stretch>
        </p:blipFill>
        <p:spPr>
          <a:xfrm>
            <a:off x="374073" y="1325563"/>
            <a:ext cx="6400800" cy="4660900"/>
          </a:xfrm>
          <a:prstGeom prst="rect">
            <a:avLst/>
          </a:prstGeom>
        </p:spPr>
      </p:pic>
    </p:spTree>
    <p:extLst>
      <p:ext uri="{BB962C8B-B14F-4D97-AF65-F5344CB8AC3E}">
        <p14:creationId xmlns:p14="http://schemas.microsoft.com/office/powerpoint/2010/main" val="1120630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E1E1D-174D-C949-A37D-FA2C2022CB89}"/>
              </a:ext>
            </a:extLst>
          </p:cNvPr>
          <p:cNvSpPr>
            <a:spLocks noGrp="1"/>
          </p:cNvSpPr>
          <p:nvPr>
            <p:ph type="title"/>
          </p:nvPr>
        </p:nvSpPr>
        <p:spPr/>
        <p:txBody>
          <a:bodyPr/>
          <a:lstStyle/>
          <a:p>
            <a:r>
              <a:rPr lang="en-US" dirty="0"/>
              <a:t> </a:t>
            </a:r>
            <a:r>
              <a:rPr lang="en-US" dirty="0">
                <a:solidFill>
                  <a:schemeClr val="bg1"/>
                </a:solidFill>
              </a:rPr>
              <a:t>De</a:t>
            </a:r>
            <a:r>
              <a:rPr lang="en-US" dirty="0"/>
              <a:t>clining Unionization</a:t>
            </a:r>
          </a:p>
        </p:txBody>
      </p:sp>
      <p:sp>
        <p:nvSpPr>
          <p:cNvPr id="4" name="Slide Number Placeholder 3">
            <a:extLst>
              <a:ext uri="{FF2B5EF4-FFF2-40B4-BE49-F238E27FC236}">
                <a16:creationId xmlns:a16="http://schemas.microsoft.com/office/drawing/2014/main" id="{A8B653B3-C2FF-F243-9EE4-577C44911AA3}"/>
              </a:ext>
            </a:extLst>
          </p:cNvPr>
          <p:cNvSpPr>
            <a:spLocks noGrp="1"/>
          </p:cNvSpPr>
          <p:nvPr>
            <p:ph type="sldNum" sz="quarter" idx="12"/>
          </p:nvPr>
        </p:nvSpPr>
        <p:spPr/>
        <p:txBody>
          <a:bodyPr/>
          <a:lstStyle/>
          <a:p>
            <a:fld id="{D9F085D5-EC86-4F6A-B501-C1359CB39116}" type="slidenum">
              <a:rPr lang="en-US" smtClean="0"/>
              <a:t>26</a:t>
            </a:fld>
            <a:endParaRPr lang="en-US" dirty="0"/>
          </a:p>
        </p:txBody>
      </p:sp>
      <p:pic>
        <p:nvPicPr>
          <p:cNvPr id="5" name="Content Placeholder 4">
            <a:extLst>
              <a:ext uri="{FF2B5EF4-FFF2-40B4-BE49-F238E27FC236}">
                <a16:creationId xmlns:a16="http://schemas.microsoft.com/office/drawing/2014/main" id="{335F348B-484C-D448-BE5E-5ADBF4452488}"/>
              </a:ext>
            </a:extLst>
          </p:cNvPr>
          <p:cNvPicPr>
            <a:picLocks noGrp="1" noChangeAspect="1"/>
          </p:cNvPicPr>
          <p:nvPr>
            <p:ph idx="1"/>
          </p:nvPr>
        </p:nvPicPr>
        <p:blipFill>
          <a:blip r:embed="rId3" r:link="rId4"/>
          <a:srcRect/>
          <a:stretch>
            <a:fillRect/>
          </a:stretch>
        </p:blipFill>
        <p:spPr>
          <a:xfrm>
            <a:off x="225612" y="1325563"/>
            <a:ext cx="7315200" cy="4875610"/>
          </a:xfrm>
          <a:prstGeom prst="rect">
            <a:avLst/>
          </a:prstGeom>
        </p:spPr>
      </p:pic>
      <p:sp>
        <p:nvSpPr>
          <p:cNvPr id="7" name="Content Placeholder 8">
            <a:extLst>
              <a:ext uri="{FF2B5EF4-FFF2-40B4-BE49-F238E27FC236}">
                <a16:creationId xmlns:a16="http://schemas.microsoft.com/office/drawing/2014/main" id="{61AF33F7-42EB-8940-AFE3-E5B01E16B806}"/>
              </a:ext>
            </a:extLst>
          </p:cNvPr>
          <p:cNvSpPr txBox="1">
            <a:spLocks/>
          </p:cNvSpPr>
          <p:nvPr/>
        </p:nvSpPr>
        <p:spPr>
          <a:xfrm>
            <a:off x="7806495" y="1681743"/>
            <a:ext cx="3350624" cy="147624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Unionization Rates</a:t>
            </a:r>
          </a:p>
          <a:p>
            <a:pPr marL="457200" indent="-457200"/>
            <a:r>
              <a:rPr lang="en-US" dirty="0"/>
              <a:t>1983: </a:t>
            </a:r>
            <a:r>
              <a:rPr lang="en-US" b="0" dirty="0"/>
              <a:t>	</a:t>
            </a:r>
            <a:r>
              <a:rPr lang="en-US" b="0" dirty="0">
                <a:solidFill>
                  <a:srgbClr val="2B414D"/>
                </a:solidFill>
              </a:rPr>
              <a:t>20.1%</a:t>
            </a:r>
          </a:p>
          <a:p>
            <a:pPr marL="457200" indent="-457200"/>
            <a:r>
              <a:rPr lang="en-US" dirty="0"/>
              <a:t>2020:</a:t>
            </a:r>
            <a:r>
              <a:rPr lang="en-US" b="0" dirty="0"/>
              <a:t>	</a:t>
            </a:r>
            <a:r>
              <a:rPr lang="en-US" b="0" dirty="0">
                <a:solidFill>
                  <a:srgbClr val="2B414D"/>
                </a:solidFill>
              </a:rPr>
              <a:t>10.8%</a:t>
            </a:r>
          </a:p>
        </p:txBody>
      </p:sp>
      <p:sp>
        <p:nvSpPr>
          <p:cNvPr id="6" name="TextBox 5">
            <a:extLst>
              <a:ext uri="{FF2B5EF4-FFF2-40B4-BE49-F238E27FC236}">
                <a16:creationId xmlns:a16="http://schemas.microsoft.com/office/drawing/2014/main" id="{3FB529B1-DEA3-3344-82BB-C0A3149FE18D}"/>
              </a:ext>
            </a:extLst>
          </p:cNvPr>
          <p:cNvSpPr txBox="1"/>
          <p:nvPr/>
        </p:nvSpPr>
        <p:spPr>
          <a:xfrm>
            <a:off x="4162709" y="6422600"/>
            <a:ext cx="7287572" cy="246221"/>
          </a:xfrm>
          <a:prstGeom prst="rect">
            <a:avLst/>
          </a:prstGeom>
          <a:noFill/>
        </p:spPr>
        <p:txBody>
          <a:bodyPr wrap="none" rtlCol="0">
            <a:spAutoFit/>
          </a:bodyPr>
          <a:lstStyle/>
          <a:p>
            <a:pPr lvl="0">
              <a:defRPr/>
            </a:pPr>
            <a:r>
              <a:rPr lang="en-US" sz="1000" dirty="0"/>
              <a:t>Source: </a:t>
            </a:r>
            <a:r>
              <a:rPr lang="en-US" sz="1000" dirty="0">
                <a:hlinkClick r:id="rId5"/>
              </a:rPr>
              <a:t>https://inequality.org/facts/income-inequality/</a:t>
            </a:r>
            <a:r>
              <a:rPr lang="en-US" sz="1000" dirty="0"/>
              <a:t>, Bureau of Labor Statistics and </a:t>
            </a:r>
            <a:r>
              <a:rPr lang="en-US" sz="1000" dirty="0" err="1"/>
              <a:t>Emmanueul</a:t>
            </a:r>
            <a:r>
              <a:rPr lang="en-US" sz="1000" dirty="0"/>
              <a:t> </a:t>
            </a:r>
            <a:r>
              <a:rPr lang="en-US" sz="1000" dirty="0" err="1"/>
              <a:t>Saez</a:t>
            </a:r>
            <a:r>
              <a:rPr lang="en-US" sz="1000" dirty="0"/>
              <a:t>, University of </a:t>
            </a:r>
            <a:r>
              <a:rPr lang="en-US" sz="1000" dirty="0" err="1"/>
              <a:t>Califonria</a:t>
            </a:r>
            <a:r>
              <a:rPr lang="en-US" sz="1000" dirty="0"/>
              <a:t>, Berkeley</a:t>
            </a:r>
          </a:p>
        </p:txBody>
      </p:sp>
      <p:sp>
        <p:nvSpPr>
          <p:cNvPr id="8" name="Content Placeholder 8">
            <a:extLst>
              <a:ext uri="{FF2B5EF4-FFF2-40B4-BE49-F238E27FC236}">
                <a16:creationId xmlns:a16="http://schemas.microsoft.com/office/drawing/2014/main" id="{97150D71-C935-804B-AA42-B29D472FD6ED}"/>
              </a:ext>
            </a:extLst>
          </p:cNvPr>
          <p:cNvSpPr txBox="1">
            <a:spLocks/>
          </p:cNvSpPr>
          <p:nvPr/>
        </p:nvSpPr>
        <p:spPr>
          <a:xfrm>
            <a:off x="7806495" y="3700011"/>
            <a:ext cx="3350624" cy="147624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Unionization Rates</a:t>
            </a:r>
          </a:p>
          <a:p>
            <a:pPr marL="457200" indent="-457200"/>
            <a:r>
              <a:rPr lang="en-US" dirty="0"/>
              <a:t>Public: </a:t>
            </a:r>
            <a:r>
              <a:rPr lang="en-US" b="0" dirty="0"/>
              <a:t>	</a:t>
            </a:r>
            <a:r>
              <a:rPr lang="en-US" b="0" dirty="0">
                <a:solidFill>
                  <a:srgbClr val="2B414D"/>
                </a:solidFill>
              </a:rPr>
              <a:t>34.8%</a:t>
            </a:r>
          </a:p>
          <a:p>
            <a:pPr marL="457200" indent="-457200"/>
            <a:r>
              <a:rPr lang="en-US" dirty="0"/>
              <a:t>Private:</a:t>
            </a:r>
            <a:r>
              <a:rPr lang="en-US" b="0" dirty="0"/>
              <a:t>	</a:t>
            </a:r>
            <a:r>
              <a:rPr lang="en-US" b="0" dirty="0">
                <a:solidFill>
                  <a:srgbClr val="2B414D"/>
                </a:solidFill>
              </a:rPr>
              <a:t>6.3%</a:t>
            </a:r>
          </a:p>
        </p:txBody>
      </p:sp>
    </p:spTree>
    <p:extLst>
      <p:ext uri="{BB962C8B-B14F-4D97-AF65-F5344CB8AC3E}">
        <p14:creationId xmlns:p14="http://schemas.microsoft.com/office/powerpoint/2010/main" val="795460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ECC58-9E27-B845-8027-77BF9D3B7FF2}"/>
              </a:ext>
            </a:extLst>
          </p:cNvPr>
          <p:cNvSpPr>
            <a:spLocks noGrp="1"/>
          </p:cNvSpPr>
          <p:nvPr>
            <p:ph type="title"/>
          </p:nvPr>
        </p:nvSpPr>
        <p:spPr/>
        <p:txBody>
          <a:bodyPr/>
          <a:lstStyle/>
          <a:p>
            <a:r>
              <a:rPr lang="en-US" dirty="0">
                <a:solidFill>
                  <a:schemeClr val="bg1"/>
                </a:solidFill>
              </a:rPr>
              <a:t> Co</a:t>
            </a:r>
            <a:r>
              <a:rPr lang="en-US" dirty="0"/>
              <a:t>mpetition in the Economy</a:t>
            </a:r>
          </a:p>
        </p:txBody>
      </p:sp>
      <p:sp>
        <p:nvSpPr>
          <p:cNvPr id="4" name="Slide Number Placeholder 3">
            <a:extLst>
              <a:ext uri="{FF2B5EF4-FFF2-40B4-BE49-F238E27FC236}">
                <a16:creationId xmlns:a16="http://schemas.microsoft.com/office/drawing/2014/main" id="{98F6E120-2C9A-A345-9235-08CEA0EC58B7}"/>
              </a:ext>
            </a:extLst>
          </p:cNvPr>
          <p:cNvSpPr>
            <a:spLocks noGrp="1"/>
          </p:cNvSpPr>
          <p:nvPr>
            <p:ph type="sldNum" sz="quarter" idx="12"/>
          </p:nvPr>
        </p:nvSpPr>
        <p:spPr/>
        <p:txBody>
          <a:bodyPr/>
          <a:lstStyle/>
          <a:p>
            <a:fld id="{D9F085D5-EC86-4F6A-B501-C1359CB39116}" type="slidenum">
              <a:rPr lang="en-US" smtClean="0"/>
              <a:t>27</a:t>
            </a:fld>
            <a:endParaRPr lang="en-US" dirty="0"/>
          </a:p>
        </p:txBody>
      </p:sp>
      <p:pic>
        <p:nvPicPr>
          <p:cNvPr id="5" name="Content Placeholder 4">
            <a:extLst>
              <a:ext uri="{FF2B5EF4-FFF2-40B4-BE49-F238E27FC236}">
                <a16:creationId xmlns:a16="http://schemas.microsoft.com/office/drawing/2014/main" id="{6E6E07AB-5355-9744-96B3-BF792258FB96}"/>
              </a:ext>
            </a:extLst>
          </p:cNvPr>
          <p:cNvPicPr>
            <a:picLocks noGrp="1" noChangeAspect="1"/>
          </p:cNvPicPr>
          <p:nvPr>
            <p:ph idx="1"/>
          </p:nvPr>
        </p:nvPicPr>
        <p:blipFill>
          <a:blip r:embed="rId3"/>
          <a:stretch>
            <a:fillRect/>
          </a:stretch>
        </p:blipFill>
        <p:spPr>
          <a:xfrm>
            <a:off x="1636376" y="1095190"/>
            <a:ext cx="9076580" cy="5135035"/>
          </a:xfrm>
          <a:prstGeom prst="rect">
            <a:avLst/>
          </a:prstGeom>
        </p:spPr>
      </p:pic>
      <p:sp>
        <p:nvSpPr>
          <p:cNvPr id="6" name="TextBox 5">
            <a:extLst>
              <a:ext uri="{FF2B5EF4-FFF2-40B4-BE49-F238E27FC236}">
                <a16:creationId xmlns:a16="http://schemas.microsoft.com/office/drawing/2014/main" id="{91CB434D-1EBA-4142-A686-4A667AC6C46A}"/>
              </a:ext>
            </a:extLst>
          </p:cNvPr>
          <p:cNvSpPr txBox="1"/>
          <p:nvPr/>
        </p:nvSpPr>
        <p:spPr>
          <a:xfrm>
            <a:off x="3414877" y="1095190"/>
            <a:ext cx="5362237" cy="707886"/>
          </a:xfrm>
          <a:prstGeom prst="rect">
            <a:avLst/>
          </a:prstGeom>
          <a:noFill/>
        </p:spPr>
        <p:txBody>
          <a:bodyPr wrap="none" rtlCol="0">
            <a:spAutoFit/>
          </a:bodyPr>
          <a:lstStyle/>
          <a:p>
            <a:pPr algn="ctr"/>
            <a:r>
              <a:rPr lang="en-US" sz="2000" b="1" dirty="0">
                <a:solidFill>
                  <a:srgbClr val="0C4C88"/>
                </a:solidFill>
              </a:rPr>
              <a:t>Return on invested capital excluding goodwill – </a:t>
            </a:r>
          </a:p>
          <a:p>
            <a:pPr algn="ctr"/>
            <a:r>
              <a:rPr lang="en-US" sz="2000" b="1" dirty="0">
                <a:solidFill>
                  <a:srgbClr val="0C4C88"/>
                </a:solidFill>
              </a:rPr>
              <a:t>US publicly-traded nonfinancial firms, 1965-2014</a:t>
            </a:r>
          </a:p>
        </p:txBody>
      </p:sp>
      <p:sp>
        <p:nvSpPr>
          <p:cNvPr id="7" name="TextBox 6">
            <a:extLst>
              <a:ext uri="{FF2B5EF4-FFF2-40B4-BE49-F238E27FC236}">
                <a16:creationId xmlns:a16="http://schemas.microsoft.com/office/drawing/2014/main" id="{64CEA87C-377B-7043-9E27-BBB58EDA4F3E}"/>
              </a:ext>
            </a:extLst>
          </p:cNvPr>
          <p:cNvSpPr txBox="1"/>
          <p:nvPr/>
        </p:nvSpPr>
        <p:spPr>
          <a:xfrm>
            <a:off x="3249827" y="6457890"/>
            <a:ext cx="5849678" cy="246221"/>
          </a:xfrm>
          <a:prstGeom prst="rect">
            <a:avLst/>
          </a:prstGeom>
          <a:noFill/>
        </p:spPr>
        <p:txBody>
          <a:bodyPr wrap="none" rtlCol="0">
            <a:spAutoFit/>
          </a:bodyPr>
          <a:lstStyle/>
          <a:p>
            <a:pPr lvl="0">
              <a:defRPr/>
            </a:pPr>
            <a:r>
              <a:rPr lang="en-US" sz="1000" dirty="0"/>
              <a:t>Source: Jason Furman, ”Forms and sources of inequality in the United States”, VOX, March 17, 2016, Figure 6.</a:t>
            </a:r>
          </a:p>
        </p:txBody>
      </p:sp>
      <p:cxnSp>
        <p:nvCxnSpPr>
          <p:cNvPr id="8" name="Straight Connector 7">
            <a:extLst>
              <a:ext uri="{FF2B5EF4-FFF2-40B4-BE49-F238E27FC236}">
                <a16:creationId xmlns:a16="http://schemas.microsoft.com/office/drawing/2014/main" id="{29EDF935-80E6-9746-9222-0E7EE41716AA}"/>
              </a:ext>
            </a:extLst>
          </p:cNvPr>
          <p:cNvCxnSpPr/>
          <p:nvPr/>
        </p:nvCxnSpPr>
        <p:spPr>
          <a:xfrm>
            <a:off x="2603500" y="4330700"/>
            <a:ext cx="2273300" cy="0"/>
          </a:xfrm>
          <a:prstGeom prst="line">
            <a:avLst/>
          </a:prstGeom>
          <a:ln w="50800">
            <a:solidFill>
              <a:srgbClr val="7030A0"/>
            </a:solidFill>
            <a:tailEnd type="stealt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76A12B-D6D5-AA43-B25E-6DB06E5DD592}"/>
              </a:ext>
            </a:extLst>
          </p:cNvPr>
          <p:cNvCxnSpPr>
            <a:cxnSpLocks/>
          </p:cNvCxnSpPr>
          <p:nvPr/>
        </p:nvCxnSpPr>
        <p:spPr>
          <a:xfrm flipV="1">
            <a:off x="5107214" y="1803076"/>
            <a:ext cx="3669900" cy="2494708"/>
          </a:xfrm>
          <a:prstGeom prst="line">
            <a:avLst/>
          </a:prstGeom>
          <a:ln w="50800">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15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1483EB4D-2F6C-2940-8FBF-E372FCA5A206}"/>
              </a:ext>
            </a:extLst>
          </p:cNvPr>
          <p:cNvPicPr>
            <a:picLocks noChangeAspect="1"/>
          </p:cNvPicPr>
          <p:nvPr/>
        </p:nvPicPr>
        <p:blipFill>
          <a:blip r:embed="rId3" r:link="rId4"/>
          <a:srcRect/>
          <a:stretch>
            <a:fillRect/>
          </a:stretch>
        </p:blipFill>
        <p:spPr>
          <a:xfrm>
            <a:off x="1066800" y="1201026"/>
            <a:ext cx="10058400" cy="5029200"/>
          </a:xfrm>
          <a:prstGeom prst="rect">
            <a:avLst/>
          </a:prstGeom>
        </p:spPr>
      </p:pic>
      <p:sp>
        <p:nvSpPr>
          <p:cNvPr id="2" name="Title 1">
            <a:extLst>
              <a:ext uri="{FF2B5EF4-FFF2-40B4-BE49-F238E27FC236}">
                <a16:creationId xmlns:a16="http://schemas.microsoft.com/office/drawing/2014/main" id="{FD61AFC2-6A14-7E40-B5CF-E4338F13D34A}"/>
              </a:ext>
            </a:extLst>
          </p:cNvPr>
          <p:cNvSpPr>
            <a:spLocks noGrp="1"/>
          </p:cNvSpPr>
          <p:nvPr>
            <p:ph type="title"/>
          </p:nvPr>
        </p:nvSpPr>
        <p:spPr/>
        <p:txBody>
          <a:bodyPr/>
          <a:lstStyle/>
          <a:p>
            <a:r>
              <a:rPr lang="en-US" dirty="0">
                <a:solidFill>
                  <a:schemeClr val="bg1"/>
                </a:solidFill>
              </a:rPr>
              <a:t> CE</a:t>
            </a:r>
            <a:r>
              <a:rPr lang="en-US" dirty="0"/>
              <a:t>O Pay Has Been Growing Rapidly</a:t>
            </a:r>
          </a:p>
        </p:txBody>
      </p:sp>
      <p:sp>
        <p:nvSpPr>
          <p:cNvPr id="4" name="Slide Number Placeholder 3">
            <a:extLst>
              <a:ext uri="{FF2B5EF4-FFF2-40B4-BE49-F238E27FC236}">
                <a16:creationId xmlns:a16="http://schemas.microsoft.com/office/drawing/2014/main" id="{547422B6-CD2A-9142-9413-D4D76DCD4CAE}"/>
              </a:ext>
            </a:extLst>
          </p:cNvPr>
          <p:cNvSpPr>
            <a:spLocks noGrp="1"/>
          </p:cNvSpPr>
          <p:nvPr>
            <p:ph type="sldNum" sz="quarter" idx="12"/>
          </p:nvPr>
        </p:nvSpPr>
        <p:spPr/>
        <p:txBody>
          <a:bodyPr/>
          <a:lstStyle/>
          <a:p>
            <a:fld id="{D9F085D5-EC86-4F6A-B501-C1359CB39116}" type="slidenum">
              <a:rPr lang="en-US" smtClean="0"/>
              <a:t>28</a:t>
            </a:fld>
            <a:endParaRPr lang="en-US" dirty="0"/>
          </a:p>
        </p:txBody>
      </p:sp>
      <p:pic>
        <p:nvPicPr>
          <p:cNvPr id="5" name="Picture 4" descr="A screenshot of a cell phone&#10;&#10;Description automatically generated">
            <a:extLst>
              <a:ext uri="{FF2B5EF4-FFF2-40B4-BE49-F238E27FC236}">
                <a16:creationId xmlns:a16="http://schemas.microsoft.com/office/drawing/2014/main" id="{39211AEA-4617-D64A-8FCF-9054B2EA351A}"/>
              </a:ext>
            </a:extLst>
          </p:cNvPr>
          <p:cNvPicPr>
            <a:picLocks noChangeAspect="1"/>
          </p:cNvPicPr>
          <p:nvPr/>
        </p:nvPicPr>
        <p:blipFill>
          <a:blip r:embed="rId5"/>
          <a:stretch>
            <a:fillRect/>
          </a:stretch>
        </p:blipFill>
        <p:spPr>
          <a:xfrm>
            <a:off x="1011269" y="2693022"/>
            <a:ext cx="10169462" cy="3537204"/>
          </a:xfrm>
          <a:prstGeom prst="rect">
            <a:avLst/>
          </a:prstGeom>
        </p:spPr>
      </p:pic>
    </p:spTree>
    <p:extLst>
      <p:ext uri="{BB962C8B-B14F-4D97-AF65-F5344CB8AC3E}">
        <p14:creationId xmlns:p14="http://schemas.microsoft.com/office/powerpoint/2010/main" val="372078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D0EDC-CD34-7B4B-8A45-910BFEB9F1EE}"/>
              </a:ext>
            </a:extLst>
          </p:cNvPr>
          <p:cNvSpPr>
            <a:spLocks noGrp="1"/>
          </p:cNvSpPr>
          <p:nvPr>
            <p:ph type="title"/>
          </p:nvPr>
        </p:nvSpPr>
        <p:spPr/>
        <p:txBody>
          <a:bodyPr/>
          <a:lstStyle/>
          <a:p>
            <a:r>
              <a:rPr lang="en-US" dirty="0"/>
              <a:t> </a:t>
            </a:r>
            <a:r>
              <a:rPr lang="en-US" dirty="0">
                <a:solidFill>
                  <a:schemeClr val="bg1"/>
                </a:solidFill>
              </a:rPr>
              <a:t>CE</a:t>
            </a:r>
            <a:r>
              <a:rPr lang="en-US" dirty="0"/>
              <a:t>O Compensation – Tied to Stock Prices</a:t>
            </a:r>
          </a:p>
        </p:txBody>
      </p:sp>
      <p:pic>
        <p:nvPicPr>
          <p:cNvPr id="8" name="Content Placeholder 7">
            <a:extLst>
              <a:ext uri="{FF2B5EF4-FFF2-40B4-BE49-F238E27FC236}">
                <a16:creationId xmlns:a16="http://schemas.microsoft.com/office/drawing/2014/main" id="{E46BC669-4314-9B4A-B5DE-42558FC222BB}"/>
              </a:ext>
            </a:extLst>
          </p:cNvPr>
          <p:cNvPicPr>
            <a:picLocks noGrp="1" noChangeAspect="1"/>
          </p:cNvPicPr>
          <p:nvPr>
            <p:ph idx="1"/>
          </p:nvPr>
        </p:nvPicPr>
        <p:blipFill>
          <a:blip r:embed="rId3" r:link="rId4"/>
          <a:srcRect/>
          <a:stretch>
            <a:fillRect/>
          </a:stretch>
        </p:blipFill>
        <p:spPr>
          <a:xfrm>
            <a:off x="982274" y="1116500"/>
            <a:ext cx="10227451" cy="5113725"/>
          </a:xfrm>
        </p:spPr>
      </p:pic>
      <p:sp>
        <p:nvSpPr>
          <p:cNvPr id="4" name="Slide Number Placeholder 3">
            <a:extLst>
              <a:ext uri="{FF2B5EF4-FFF2-40B4-BE49-F238E27FC236}">
                <a16:creationId xmlns:a16="http://schemas.microsoft.com/office/drawing/2014/main" id="{5C8E1FCB-2283-7248-8162-697034059004}"/>
              </a:ext>
            </a:extLst>
          </p:cNvPr>
          <p:cNvSpPr>
            <a:spLocks noGrp="1"/>
          </p:cNvSpPr>
          <p:nvPr>
            <p:ph type="sldNum" sz="quarter" idx="12"/>
          </p:nvPr>
        </p:nvSpPr>
        <p:spPr/>
        <p:txBody>
          <a:bodyPr/>
          <a:lstStyle/>
          <a:p>
            <a:fld id="{D9F085D5-EC86-4F6A-B501-C1359CB39116}" type="slidenum">
              <a:rPr lang="en-GB" smtClean="0"/>
              <a:t>29</a:t>
            </a:fld>
            <a:endParaRPr lang="en-GB"/>
          </a:p>
        </p:txBody>
      </p:sp>
    </p:spTree>
    <p:extLst>
      <p:ext uri="{BB962C8B-B14F-4D97-AF65-F5344CB8AC3E}">
        <p14:creationId xmlns:p14="http://schemas.microsoft.com/office/powerpoint/2010/main" val="2369375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a:xfrm>
            <a:off x="874296" y="12032"/>
            <a:ext cx="10515600" cy="1325563"/>
          </a:xfrm>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838199" y="1253331"/>
            <a:ext cx="11177751" cy="4351338"/>
          </a:xfrm>
        </p:spPr>
        <p:txBody>
          <a:bodyPr/>
          <a:lstStyle/>
          <a:p>
            <a:pPr>
              <a:spcAft>
                <a:spcPts val="1000"/>
              </a:spcAft>
            </a:pPr>
            <a:r>
              <a:rPr lang="en-US" dirty="0"/>
              <a:t>Contemporary Economic Policy</a:t>
            </a:r>
          </a:p>
          <a:p>
            <a:pPr lvl="1">
              <a:spcAft>
                <a:spcPts val="1000"/>
              </a:spcAft>
            </a:pPr>
            <a:r>
              <a:rPr lang="en-US" dirty="0"/>
              <a:t>Week 1 (5/5): 	US Economic Update (Geoffrey </a:t>
            </a:r>
            <a:r>
              <a:rPr lang="en-US" dirty="0" err="1"/>
              <a:t>Woglom</a:t>
            </a:r>
            <a:r>
              <a:rPr lang="en-US" dirty="0"/>
              <a:t>, Amherst College)</a:t>
            </a:r>
          </a:p>
          <a:p>
            <a:pPr lvl="1">
              <a:spcAft>
                <a:spcPts val="1000"/>
              </a:spcAft>
            </a:pPr>
            <a:r>
              <a:rPr lang="en-US" b="1" dirty="0"/>
              <a:t>Week 2 (5/12): 	Economic Inequality (Adina </a:t>
            </a:r>
            <a:r>
              <a:rPr lang="en-US" b="1" dirty="0" err="1"/>
              <a:t>Ardelean</a:t>
            </a:r>
            <a:r>
              <a:rPr lang="en-US" b="1" dirty="0"/>
              <a:t>)</a:t>
            </a:r>
          </a:p>
          <a:p>
            <a:pPr lvl="1">
              <a:spcAft>
                <a:spcPts val="1000"/>
              </a:spcAft>
            </a:pPr>
            <a:r>
              <a:rPr lang="en-US" dirty="0"/>
              <a:t>Week 3 (5/19): 	Economic Mobility (Kathryn Wilson, Kent State Univ.)</a:t>
            </a:r>
          </a:p>
          <a:p>
            <a:pPr lvl="1">
              <a:spcAft>
                <a:spcPts val="1000"/>
              </a:spcAft>
            </a:pPr>
            <a:r>
              <a:rPr lang="en-US" dirty="0"/>
              <a:t>Week 4 (5/26):	The Black-White Wealth Gap (Jon </a:t>
            </a:r>
            <a:r>
              <a:rPr lang="en-US" dirty="0" err="1"/>
              <a:t>Haveman</a:t>
            </a:r>
            <a:r>
              <a:rPr lang="en-US" dirty="0"/>
              <a:t>, NEED)</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39615457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41CFE-B09C-6441-A0BB-A90046F5907E}"/>
              </a:ext>
            </a:extLst>
          </p:cNvPr>
          <p:cNvSpPr>
            <a:spLocks noGrp="1"/>
          </p:cNvSpPr>
          <p:nvPr>
            <p:ph type="title"/>
          </p:nvPr>
        </p:nvSpPr>
        <p:spPr/>
        <p:txBody>
          <a:bodyPr/>
          <a:lstStyle/>
          <a:p>
            <a:r>
              <a:rPr lang="en-US" dirty="0">
                <a:solidFill>
                  <a:schemeClr val="bg1"/>
                </a:solidFill>
              </a:rPr>
              <a:t> Im</a:t>
            </a:r>
            <a:r>
              <a:rPr lang="en-US" dirty="0"/>
              <a:t>migration and Inequality</a:t>
            </a:r>
          </a:p>
        </p:txBody>
      </p:sp>
      <p:sp>
        <p:nvSpPr>
          <p:cNvPr id="4" name="Slide Number Placeholder 3">
            <a:extLst>
              <a:ext uri="{FF2B5EF4-FFF2-40B4-BE49-F238E27FC236}">
                <a16:creationId xmlns:a16="http://schemas.microsoft.com/office/drawing/2014/main" id="{957E6749-0B61-B140-8515-E5AE5CF0C877}"/>
              </a:ext>
            </a:extLst>
          </p:cNvPr>
          <p:cNvSpPr>
            <a:spLocks noGrp="1"/>
          </p:cNvSpPr>
          <p:nvPr>
            <p:ph type="sldNum" sz="quarter" idx="12"/>
          </p:nvPr>
        </p:nvSpPr>
        <p:spPr/>
        <p:txBody>
          <a:bodyPr/>
          <a:lstStyle/>
          <a:p>
            <a:fld id="{D9F085D5-EC86-4F6A-B501-C1359CB39116}" type="slidenum">
              <a:rPr lang="en-GB" smtClean="0"/>
              <a:t>30</a:t>
            </a:fld>
            <a:endParaRPr lang="en-GB"/>
          </a:p>
        </p:txBody>
      </p:sp>
      <p:pic>
        <p:nvPicPr>
          <p:cNvPr id="5" name="Picture 4">
            <a:extLst>
              <a:ext uri="{FF2B5EF4-FFF2-40B4-BE49-F238E27FC236}">
                <a16:creationId xmlns:a16="http://schemas.microsoft.com/office/drawing/2014/main" id="{B5496007-CD79-4942-9FAD-981618A35371}"/>
              </a:ext>
            </a:extLst>
          </p:cNvPr>
          <p:cNvPicPr>
            <a:picLocks noChangeAspect="1"/>
          </p:cNvPicPr>
          <p:nvPr/>
        </p:nvPicPr>
        <p:blipFill>
          <a:blip r:embed="rId2"/>
          <a:stretch>
            <a:fillRect/>
          </a:stretch>
        </p:blipFill>
        <p:spPr>
          <a:xfrm>
            <a:off x="2230984" y="1325563"/>
            <a:ext cx="7730031" cy="4880415"/>
          </a:xfrm>
          <a:prstGeom prst="rect">
            <a:avLst/>
          </a:prstGeom>
        </p:spPr>
      </p:pic>
      <p:sp>
        <p:nvSpPr>
          <p:cNvPr id="6" name="TextBox 5">
            <a:extLst>
              <a:ext uri="{FF2B5EF4-FFF2-40B4-BE49-F238E27FC236}">
                <a16:creationId xmlns:a16="http://schemas.microsoft.com/office/drawing/2014/main" id="{4CCBE16E-842D-AC46-A1E4-29AAA947E992}"/>
              </a:ext>
            </a:extLst>
          </p:cNvPr>
          <p:cNvSpPr txBox="1"/>
          <p:nvPr/>
        </p:nvSpPr>
        <p:spPr>
          <a:xfrm>
            <a:off x="3249827" y="6457890"/>
            <a:ext cx="7255512" cy="246221"/>
          </a:xfrm>
          <a:prstGeom prst="rect">
            <a:avLst/>
          </a:prstGeom>
          <a:noFill/>
        </p:spPr>
        <p:txBody>
          <a:bodyPr wrap="none" rtlCol="0">
            <a:spAutoFit/>
          </a:bodyPr>
          <a:lstStyle/>
          <a:p>
            <a:pPr lvl="0">
              <a:defRPr/>
            </a:pPr>
            <a:r>
              <a:rPr lang="en-US" sz="1000" dirty="0"/>
              <a:t>Source: Ping Xu, James C. Garand, and Ling Zhu, “How immigration makes income inequality worse in the U.S.”, October, 2015, Figure 1.</a:t>
            </a:r>
          </a:p>
        </p:txBody>
      </p:sp>
    </p:spTree>
    <p:extLst>
      <p:ext uri="{BB962C8B-B14F-4D97-AF65-F5344CB8AC3E}">
        <p14:creationId xmlns:p14="http://schemas.microsoft.com/office/powerpoint/2010/main" val="28751310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B4E20-A00E-4948-BE0A-3D2959F50DA3}"/>
              </a:ext>
            </a:extLst>
          </p:cNvPr>
          <p:cNvSpPr>
            <a:spLocks noGrp="1"/>
          </p:cNvSpPr>
          <p:nvPr>
            <p:ph type="title"/>
          </p:nvPr>
        </p:nvSpPr>
        <p:spPr/>
        <p:txBody>
          <a:bodyPr/>
          <a:lstStyle/>
          <a:p>
            <a:r>
              <a:rPr lang="en-US" dirty="0">
                <a:solidFill>
                  <a:schemeClr val="bg1"/>
                </a:solidFill>
              </a:rPr>
              <a:t>Glo</a:t>
            </a:r>
            <a:r>
              <a:rPr lang="en-US" dirty="0"/>
              <a:t>balization</a:t>
            </a:r>
          </a:p>
        </p:txBody>
      </p:sp>
      <p:sp>
        <p:nvSpPr>
          <p:cNvPr id="3" name="Content Placeholder 2">
            <a:extLst>
              <a:ext uri="{FF2B5EF4-FFF2-40B4-BE49-F238E27FC236}">
                <a16:creationId xmlns:a16="http://schemas.microsoft.com/office/drawing/2014/main" id="{7A1C6CF0-B971-1545-A10A-634ADE0F3351}"/>
              </a:ext>
            </a:extLst>
          </p:cNvPr>
          <p:cNvSpPr>
            <a:spLocks noGrp="1"/>
          </p:cNvSpPr>
          <p:nvPr>
            <p:ph idx="1"/>
          </p:nvPr>
        </p:nvSpPr>
        <p:spPr/>
        <p:txBody>
          <a:bodyPr/>
          <a:lstStyle/>
          <a:p>
            <a:r>
              <a:rPr lang="en-US" dirty="0"/>
              <a:t>What is globalization?</a:t>
            </a:r>
          </a:p>
          <a:p>
            <a:pPr lvl="1"/>
            <a:r>
              <a:rPr lang="en-US" dirty="0"/>
              <a:t>Flow of goods, services, capital, and labor across international borders</a:t>
            </a:r>
          </a:p>
          <a:p>
            <a:r>
              <a:rPr lang="en-US" dirty="0"/>
              <a:t>How does it affect inequality?</a:t>
            </a:r>
          </a:p>
          <a:p>
            <a:pPr lvl="1"/>
            <a:r>
              <a:rPr lang="en-US" dirty="0"/>
              <a:t>Through a differential impact on low skilled workers and hence their wages</a:t>
            </a:r>
          </a:p>
          <a:p>
            <a:pPr lvl="1"/>
            <a:endParaRPr lang="en-US" dirty="0"/>
          </a:p>
          <a:p>
            <a:pPr lvl="1"/>
            <a:r>
              <a:rPr lang="en-US" dirty="0"/>
              <a:t>For the United States, globalization is thought to lower the wages of low skilled and hence low wage workers relative to those of high skilled workers</a:t>
            </a:r>
          </a:p>
          <a:p>
            <a:endParaRPr lang="en-US" dirty="0"/>
          </a:p>
        </p:txBody>
      </p:sp>
      <p:sp>
        <p:nvSpPr>
          <p:cNvPr id="4" name="Slide Number Placeholder 3">
            <a:extLst>
              <a:ext uri="{FF2B5EF4-FFF2-40B4-BE49-F238E27FC236}">
                <a16:creationId xmlns:a16="http://schemas.microsoft.com/office/drawing/2014/main" id="{392B3DA1-6851-8444-959C-B868BC7A8D8F}"/>
              </a:ext>
            </a:extLst>
          </p:cNvPr>
          <p:cNvSpPr>
            <a:spLocks noGrp="1"/>
          </p:cNvSpPr>
          <p:nvPr>
            <p:ph type="sldNum" sz="quarter" idx="12"/>
          </p:nvPr>
        </p:nvSpPr>
        <p:spPr/>
        <p:txBody>
          <a:bodyPr/>
          <a:lstStyle/>
          <a:p>
            <a:fld id="{D9F085D5-EC86-4F6A-B501-C1359CB39116}" type="slidenum">
              <a:rPr lang="en-GB" smtClean="0"/>
              <a:t>31</a:t>
            </a:fld>
            <a:endParaRPr lang="en-GB"/>
          </a:p>
        </p:txBody>
      </p:sp>
    </p:spTree>
    <p:extLst>
      <p:ext uri="{BB962C8B-B14F-4D97-AF65-F5344CB8AC3E}">
        <p14:creationId xmlns:p14="http://schemas.microsoft.com/office/powerpoint/2010/main" val="4238311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C64A6-7DA2-524F-8985-DBCB03DE5D4D}"/>
              </a:ext>
            </a:extLst>
          </p:cNvPr>
          <p:cNvSpPr>
            <a:spLocks noGrp="1"/>
          </p:cNvSpPr>
          <p:nvPr>
            <p:ph type="title"/>
          </p:nvPr>
        </p:nvSpPr>
        <p:spPr/>
        <p:txBody>
          <a:bodyPr/>
          <a:lstStyle/>
          <a:p>
            <a:r>
              <a:rPr lang="en-US" dirty="0">
                <a:solidFill>
                  <a:schemeClr val="bg1"/>
                </a:solidFill>
              </a:rPr>
              <a:t>Tec</a:t>
            </a:r>
            <a:r>
              <a:rPr lang="en-US" dirty="0"/>
              <a:t>hnological Change and Inequality</a:t>
            </a:r>
          </a:p>
        </p:txBody>
      </p:sp>
      <p:sp>
        <p:nvSpPr>
          <p:cNvPr id="3" name="Content Placeholder 2">
            <a:extLst>
              <a:ext uri="{FF2B5EF4-FFF2-40B4-BE49-F238E27FC236}">
                <a16:creationId xmlns:a16="http://schemas.microsoft.com/office/drawing/2014/main" id="{8EBB23C7-9FB2-F046-BEA9-D20CC47017D5}"/>
              </a:ext>
            </a:extLst>
          </p:cNvPr>
          <p:cNvSpPr>
            <a:spLocks noGrp="1"/>
          </p:cNvSpPr>
          <p:nvPr>
            <p:ph idx="1"/>
          </p:nvPr>
        </p:nvSpPr>
        <p:spPr/>
        <p:txBody>
          <a:bodyPr/>
          <a:lstStyle/>
          <a:p>
            <a:r>
              <a:rPr lang="en-US" dirty="0"/>
              <a:t>Much of the technology adopted in the last 30 years has eliminated low-skill or low-wage jobs.</a:t>
            </a:r>
          </a:p>
          <a:p>
            <a:pPr lvl="1"/>
            <a:r>
              <a:rPr lang="en-US" dirty="0"/>
              <a:t>Computers, advanced manufacturing equipment, steel mini-mills, automation</a:t>
            </a:r>
          </a:p>
          <a:p>
            <a:r>
              <a:rPr lang="en-US" dirty="0"/>
              <a:t>There is a “winner take all” aspect of the technology-driven economy.</a:t>
            </a:r>
          </a:p>
          <a:p>
            <a:pPr lvl="1"/>
            <a:r>
              <a:rPr lang="en-US" dirty="0"/>
              <a:t>This potentially favors a small group of individuals.</a:t>
            </a:r>
          </a:p>
          <a:p>
            <a:r>
              <a:rPr lang="en-US" dirty="0"/>
              <a:t>Both aspects increase inequality by increasing the rewards to:</a:t>
            </a:r>
          </a:p>
          <a:p>
            <a:pPr lvl="1"/>
            <a:r>
              <a:rPr lang="en-US" dirty="0"/>
              <a:t>Those with significant labor market skills</a:t>
            </a:r>
          </a:p>
          <a:p>
            <a:pPr lvl="1"/>
            <a:r>
              <a:rPr lang="en-US" dirty="0"/>
              <a:t>Owners over workers</a:t>
            </a:r>
          </a:p>
        </p:txBody>
      </p:sp>
      <p:sp>
        <p:nvSpPr>
          <p:cNvPr id="4" name="Slide Number Placeholder 3">
            <a:extLst>
              <a:ext uri="{FF2B5EF4-FFF2-40B4-BE49-F238E27FC236}">
                <a16:creationId xmlns:a16="http://schemas.microsoft.com/office/drawing/2014/main" id="{7B79DC94-BA23-AA49-8D84-000B6190D1F1}"/>
              </a:ext>
            </a:extLst>
          </p:cNvPr>
          <p:cNvSpPr>
            <a:spLocks noGrp="1"/>
          </p:cNvSpPr>
          <p:nvPr>
            <p:ph type="sldNum" sz="quarter" idx="12"/>
          </p:nvPr>
        </p:nvSpPr>
        <p:spPr/>
        <p:txBody>
          <a:bodyPr/>
          <a:lstStyle/>
          <a:p>
            <a:fld id="{D9F085D5-EC86-4F6A-B501-C1359CB39116}" type="slidenum">
              <a:rPr lang="en-GB" smtClean="0"/>
              <a:t>32</a:t>
            </a:fld>
            <a:endParaRPr lang="en-GB"/>
          </a:p>
        </p:txBody>
      </p:sp>
    </p:spTree>
    <p:extLst>
      <p:ext uri="{BB962C8B-B14F-4D97-AF65-F5344CB8AC3E}">
        <p14:creationId xmlns:p14="http://schemas.microsoft.com/office/powerpoint/2010/main" val="24457616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D51C2-3788-E54B-A148-73509E48E294}"/>
              </a:ext>
            </a:extLst>
          </p:cNvPr>
          <p:cNvSpPr>
            <a:spLocks noGrp="1"/>
          </p:cNvSpPr>
          <p:nvPr>
            <p:ph type="title"/>
          </p:nvPr>
        </p:nvSpPr>
        <p:spPr/>
        <p:txBody>
          <a:bodyPr/>
          <a:lstStyle/>
          <a:p>
            <a:r>
              <a:rPr lang="en-US" dirty="0">
                <a:solidFill>
                  <a:schemeClr val="bg1"/>
                </a:solidFill>
              </a:rPr>
              <a:t>Tec</a:t>
            </a:r>
            <a:r>
              <a:rPr lang="en-US" dirty="0"/>
              <a:t>hnology can Hurt Low Income Workers</a:t>
            </a:r>
          </a:p>
        </p:txBody>
      </p:sp>
      <p:sp>
        <p:nvSpPr>
          <p:cNvPr id="4" name="Slide Number Placeholder 3">
            <a:extLst>
              <a:ext uri="{FF2B5EF4-FFF2-40B4-BE49-F238E27FC236}">
                <a16:creationId xmlns:a16="http://schemas.microsoft.com/office/drawing/2014/main" id="{C3BD0EC0-43D3-C24A-9986-A4F02633701C}"/>
              </a:ext>
            </a:extLst>
          </p:cNvPr>
          <p:cNvSpPr>
            <a:spLocks noGrp="1"/>
          </p:cNvSpPr>
          <p:nvPr>
            <p:ph type="sldNum" sz="quarter" idx="12"/>
          </p:nvPr>
        </p:nvSpPr>
        <p:spPr/>
        <p:txBody>
          <a:bodyPr/>
          <a:lstStyle/>
          <a:p>
            <a:fld id="{D9F085D5-EC86-4F6A-B501-C1359CB39116}" type="slidenum">
              <a:rPr lang="en-GB" smtClean="0"/>
              <a:t>33</a:t>
            </a:fld>
            <a:endParaRPr lang="en-GB"/>
          </a:p>
        </p:txBody>
      </p:sp>
      <p:pic>
        <p:nvPicPr>
          <p:cNvPr id="6" name="Picture 5">
            <a:extLst>
              <a:ext uri="{FF2B5EF4-FFF2-40B4-BE49-F238E27FC236}">
                <a16:creationId xmlns:a16="http://schemas.microsoft.com/office/drawing/2014/main" id="{04029943-484F-D14C-A5D3-DCA228F22E81}"/>
              </a:ext>
            </a:extLst>
          </p:cNvPr>
          <p:cNvPicPr>
            <a:picLocks noChangeAspect="1"/>
          </p:cNvPicPr>
          <p:nvPr/>
        </p:nvPicPr>
        <p:blipFill>
          <a:blip r:embed="rId3"/>
          <a:stretch>
            <a:fillRect/>
          </a:stretch>
        </p:blipFill>
        <p:spPr>
          <a:xfrm>
            <a:off x="838200" y="1239282"/>
            <a:ext cx="4256314" cy="3347852"/>
          </a:xfrm>
          <a:prstGeom prst="rect">
            <a:avLst/>
          </a:prstGeom>
        </p:spPr>
      </p:pic>
      <p:pic>
        <p:nvPicPr>
          <p:cNvPr id="8" name="Picture 7">
            <a:extLst>
              <a:ext uri="{FF2B5EF4-FFF2-40B4-BE49-F238E27FC236}">
                <a16:creationId xmlns:a16="http://schemas.microsoft.com/office/drawing/2014/main" id="{559460F6-D0F7-C74B-83DE-BCC62264BBFA}"/>
              </a:ext>
            </a:extLst>
          </p:cNvPr>
          <p:cNvPicPr>
            <a:picLocks noChangeAspect="1"/>
          </p:cNvPicPr>
          <p:nvPr/>
        </p:nvPicPr>
        <p:blipFill>
          <a:blip r:embed="rId4"/>
          <a:stretch>
            <a:fillRect/>
          </a:stretch>
        </p:blipFill>
        <p:spPr>
          <a:xfrm>
            <a:off x="5934269" y="2971299"/>
            <a:ext cx="5419531" cy="3293118"/>
          </a:xfrm>
          <a:prstGeom prst="rect">
            <a:avLst/>
          </a:prstGeom>
        </p:spPr>
      </p:pic>
      <p:sp>
        <p:nvSpPr>
          <p:cNvPr id="9" name="TextBox 8">
            <a:extLst>
              <a:ext uri="{FF2B5EF4-FFF2-40B4-BE49-F238E27FC236}">
                <a16:creationId xmlns:a16="http://schemas.microsoft.com/office/drawing/2014/main" id="{ADD65DD2-CF7F-CE4B-9A8F-3E1CF6324F30}"/>
              </a:ext>
            </a:extLst>
          </p:cNvPr>
          <p:cNvSpPr txBox="1"/>
          <p:nvPr/>
        </p:nvSpPr>
        <p:spPr>
          <a:xfrm>
            <a:off x="5384800" y="2133600"/>
            <a:ext cx="5213030" cy="369332"/>
          </a:xfrm>
          <a:prstGeom prst="rect">
            <a:avLst/>
          </a:prstGeom>
          <a:noFill/>
        </p:spPr>
        <p:txBody>
          <a:bodyPr wrap="none" rtlCol="0">
            <a:spAutoFit/>
          </a:bodyPr>
          <a:lstStyle/>
          <a:p>
            <a:r>
              <a:rPr lang="en-US" dirty="0"/>
              <a:t>Early on, technology was good to low income workers</a:t>
            </a:r>
          </a:p>
        </p:txBody>
      </p:sp>
      <p:sp>
        <p:nvSpPr>
          <p:cNvPr id="10" name="TextBox 9">
            <a:extLst>
              <a:ext uri="{FF2B5EF4-FFF2-40B4-BE49-F238E27FC236}">
                <a16:creationId xmlns:a16="http://schemas.microsoft.com/office/drawing/2014/main" id="{9B7E65CC-CB3C-6F4B-BA25-40C8F1CF0251}"/>
              </a:ext>
            </a:extLst>
          </p:cNvPr>
          <p:cNvSpPr txBox="1"/>
          <p:nvPr/>
        </p:nvSpPr>
        <p:spPr>
          <a:xfrm>
            <a:off x="1723047" y="5395171"/>
            <a:ext cx="4043158" cy="369332"/>
          </a:xfrm>
          <a:prstGeom prst="rect">
            <a:avLst/>
          </a:prstGeom>
          <a:noFill/>
        </p:spPr>
        <p:txBody>
          <a:bodyPr wrap="square" rtlCol="0">
            <a:spAutoFit/>
          </a:bodyPr>
          <a:lstStyle/>
          <a:p>
            <a:r>
              <a:rPr lang="en-US" dirty="0"/>
              <a:t>Until it was bad for them….</a:t>
            </a:r>
          </a:p>
        </p:txBody>
      </p:sp>
    </p:spTree>
    <p:extLst>
      <p:ext uri="{BB962C8B-B14F-4D97-AF65-F5344CB8AC3E}">
        <p14:creationId xmlns:p14="http://schemas.microsoft.com/office/powerpoint/2010/main" val="144686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400E4-5E93-D544-96D8-F7D52B0BE826}"/>
              </a:ext>
            </a:extLst>
          </p:cNvPr>
          <p:cNvSpPr>
            <a:spLocks noGrp="1"/>
          </p:cNvSpPr>
          <p:nvPr>
            <p:ph type="title"/>
          </p:nvPr>
        </p:nvSpPr>
        <p:spPr>
          <a:xfrm>
            <a:off x="888999" y="0"/>
            <a:ext cx="10515600" cy="1325563"/>
          </a:xfrm>
        </p:spPr>
        <p:txBody>
          <a:bodyPr/>
          <a:lstStyle/>
          <a:p>
            <a:r>
              <a:rPr lang="en-US" dirty="0"/>
              <a:t> </a:t>
            </a:r>
            <a:r>
              <a:rPr lang="en-US" dirty="0">
                <a:solidFill>
                  <a:schemeClr val="bg1"/>
                </a:solidFill>
              </a:rPr>
              <a:t> A </a:t>
            </a:r>
            <a:r>
              <a:rPr lang="en-US" dirty="0"/>
              <a:t>Modern Example: Uber &amp; Lyft</a:t>
            </a:r>
          </a:p>
        </p:txBody>
      </p:sp>
      <p:sp>
        <p:nvSpPr>
          <p:cNvPr id="3" name="Content Placeholder 2">
            <a:extLst>
              <a:ext uri="{FF2B5EF4-FFF2-40B4-BE49-F238E27FC236}">
                <a16:creationId xmlns:a16="http://schemas.microsoft.com/office/drawing/2014/main" id="{15BE4FF6-283A-3942-A6AE-6C3A1B28E9F8}"/>
              </a:ext>
            </a:extLst>
          </p:cNvPr>
          <p:cNvSpPr>
            <a:spLocks noGrp="1"/>
          </p:cNvSpPr>
          <p:nvPr>
            <p:ph idx="1"/>
          </p:nvPr>
        </p:nvSpPr>
        <p:spPr/>
        <p:txBody>
          <a:bodyPr/>
          <a:lstStyle/>
          <a:p>
            <a:r>
              <a:rPr lang="en-US" dirty="0"/>
              <a:t>Technology:</a:t>
            </a:r>
          </a:p>
          <a:p>
            <a:pPr lvl="1"/>
            <a:r>
              <a:rPr lang="en-US" dirty="0"/>
              <a:t>Facilitates market power for owners.</a:t>
            </a:r>
          </a:p>
          <a:p>
            <a:pPr lvl="1"/>
            <a:r>
              <a:rPr lang="en-US" dirty="0"/>
              <a:t>Reduces bargaining power for labor.</a:t>
            </a:r>
          </a:p>
          <a:p>
            <a:pPr lvl="1"/>
            <a:r>
              <a:rPr lang="en-US" dirty="0"/>
              <a:t>Shifts costs of doing business onto labor.</a:t>
            </a:r>
          </a:p>
          <a:p>
            <a:pPr lvl="1"/>
            <a:endParaRPr lang="en-US" dirty="0"/>
          </a:p>
          <a:p>
            <a:r>
              <a:rPr lang="en-US" dirty="0"/>
              <a:t>Modern day Robber Barons?</a:t>
            </a:r>
          </a:p>
          <a:p>
            <a:pPr lvl="1"/>
            <a:r>
              <a:rPr lang="en-US" dirty="0"/>
              <a:t>Ruthlessly absorbing as much income as they can.</a:t>
            </a:r>
          </a:p>
          <a:p>
            <a:pPr lvl="1"/>
            <a:r>
              <a:rPr lang="en-US" dirty="0"/>
              <a:t>Lack of regard for labor.</a:t>
            </a:r>
          </a:p>
          <a:p>
            <a:endParaRPr lang="en-US" dirty="0"/>
          </a:p>
        </p:txBody>
      </p:sp>
      <p:sp>
        <p:nvSpPr>
          <p:cNvPr id="4" name="Slide Number Placeholder 3">
            <a:extLst>
              <a:ext uri="{FF2B5EF4-FFF2-40B4-BE49-F238E27FC236}">
                <a16:creationId xmlns:a16="http://schemas.microsoft.com/office/drawing/2014/main" id="{885EC1CA-E3F3-1C40-9DEB-5FFC75507055}"/>
              </a:ext>
            </a:extLst>
          </p:cNvPr>
          <p:cNvSpPr>
            <a:spLocks noGrp="1"/>
          </p:cNvSpPr>
          <p:nvPr>
            <p:ph type="sldNum" sz="quarter" idx="12"/>
          </p:nvPr>
        </p:nvSpPr>
        <p:spPr/>
        <p:txBody>
          <a:bodyPr/>
          <a:lstStyle/>
          <a:p>
            <a:fld id="{D9F085D5-EC86-4F6A-B501-C1359CB39116}" type="slidenum">
              <a:rPr lang="en-GB" smtClean="0"/>
              <a:t>34</a:t>
            </a:fld>
            <a:endParaRPr lang="en-GB"/>
          </a:p>
        </p:txBody>
      </p:sp>
    </p:spTree>
    <p:extLst>
      <p:ext uri="{BB962C8B-B14F-4D97-AF65-F5344CB8AC3E}">
        <p14:creationId xmlns:p14="http://schemas.microsoft.com/office/powerpoint/2010/main" val="2062623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71041-072D-2840-9F10-F972FA4ECD04}"/>
              </a:ext>
            </a:extLst>
          </p:cNvPr>
          <p:cNvSpPr>
            <a:spLocks noGrp="1"/>
          </p:cNvSpPr>
          <p:nvPr>
            <p:ph type="title"/>
          </p:nvPr>
        </p:nvSpPr>
        <p:spPr/>
        <p:txBody>
          <a:bodyPr/>
          <a:lstStyle/>
          <a:p>
            <a:r>
              <a:rPr lang="en-US" dirty="0">
                <a:solidFill>
                  <a:schemeClr val="bg1"/>
                </a:solidFill>
              </a:rPr>
              <a:t>Wh</a:t>
            </a:r>
            <a:r>
              <a:rPr lang="en-US" dirty="0"/>
              <a:t>at is driving increasing inequality?</a:t>
            </a:r>
          </a:p>
        </p:txBody>
      </p:sp>
      <p:sp>
        <p:nvSpPr>
          <p:cNvPr id="3" name="Content Placeholder 2">
            <a:extLst>
              <a:ext uri="{FF2B5EF4-FFF2-40B4-BE49-F238E27FC236}">
                <a16:creationId xmlns:a16="http://schemas.microsoft.com/office/drawing/2014/main" id="{EF585DAE-8DC8-0F4F-9C13-013C427DEA40}"/>
              </a:ext>
            </a:extLst>
          </p:cNvPr>
          <p:cNvSpPr>
            <a:spLocks noGrp="1"/>
          </p:cNvSpPr>
          <p:nvPr>
            <p:ph idx="1"/>
          </p:nvPr>
        </p:nvSpPr>
        <p:spPr/>
        <p:txBody>
          <a:bodyPr anchor="t" anchorCtr="0"/>
          <a:lstStyle/>
          <a:p>
            <a:r>
              <a:rPr lang="en-US" dirty="0"/>
              <a:t>Primary drivers:</a:t>
            </a:r>
          </a:p>
          <a:p>
            <a:pPr lvl="1"/>
            <a:r>
              <a:rPr lang="en-US" dirty="0"/>
              <a:t>Technology</a:t>
            </a:r>
          </a:p>
          <a:p>
            <a:pPr lvl="1"/>
            <a:r>
              <a:rPr lang="en-US" dirty="0"/>
              <a:t>Globalization</a:t>
            </a:r>
          </a:p>
          <a:p>
            <a:pPr lvl="1"/>
            <a:r>
              <a:rPr lang="en-US" dirty="0"/>
              <a:t>Institutions</a:t>
            </a:r>
          </a:p>
          <a:p>
            <a:r>
              <a:rPr lang="en-US" dirty="0"/>
              <a:t>These drivers can also influence personal choices in ways that affect measured income inequality.</a:t>
            </a:r>
          </a:p>
          <a:p>
            <a:pPr lvl="1"/>
            <a:r>
              <a:rPr lang="en-US" dirty="0"/>
              <a:t>For example, educational choices or labor </a:t>
            </a:r>
            <a:r>
              <a:rPr lang="en-US"/>
              <a:t>force participation</a:t>
            </a:r>
            <a:endParaRPr lang="en-US" dirty="0"/>
          </a:p>
        </p:txBody>
      </p:sp>
      <p:sp>
        <p:nvSpPr>
          <p:cNvPr id="4" name="Slide Number Placeholder 3">
            <a:extLst>
              <a:ext uri="{FF2B5EF4-FFF2-40B4-BE49-F238E27FC236}">
                <a16:creationId xmlns:a16="http://schemas.microsoft.com/office/drawing/2014/main" id="{B24A1240-F0A4-A44B-8471-8BE9199EB27D}"/>
              </a:ext>
            </a:extLst>
          </p:cNvPr>
          <p:cNvSpPr>
            <a:spLocks noGrp="1"/>
          </p:cNvSpPr>
          <p:nvPr>
            <p:ph type="sldNum" sz="quarter" idx="12"/>
          </p:nvPr>
        </p:nvSpPr>
        <p:spPr/>
        <p:txBody>
          <a:bodyPr/>
          <a:lstStyle/>
          <a:p>
            <a:fld id="{D9F085D5-EC86-4F6A-B501-C1359CB39116}" type="slidenum">
              <a:rPr lang="en-US" smtClean="0"/>
              <a:t>35</a:t>
            </a:fld>
            <a:endParaRPr lang="en-US" dirty="0"/>
          </a:p>
        </p:txBody>
      </p:sp>
    </p:spTree>
    <p:extLst>
      <p:ext uri="{BB962C8B-B14F-4D97-AF65-F5344CB8AC3E}">
        <p14:creationId xmlns:p14="http://schemas.microsoft.com/office/powerpoint/2010/main" val="1754476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802F7-AF6D-594D-A643-B0CC9B8863A5}"/>
              </a:ext>
            </a:extLst>
          </p:cNvPr>
          <p:cNvSpPr>
            <a:spLocks noGrp="1"/>
          </p:cNvSpPr>
          <p:nvPr>
            <p:ph type="title"/>
          </p:nvPr>
        </p:nvSpPr>
        <p:spPr/>
        <p:txBody>
          <a:bodyPr/>
          <a:lstStyle/>
          <a:p>
            <a:r>
              <a:rPr lang="en-US" dirty="0">
                <a:solidFill>
                  <a:schemeClr val="bg1"/>
                </a:solidFill>
              </a:rPr>
              <a:t>  So</a:t>
            </a:r>
            <a:r>
              <a:rPr lang="en-US" dirty="0"/>
              <a:t>urces of Inequality Through Late 1990s</a:t>
            </a:r>
          </a:p>
        </p:txBody>
      </p:sp>
      <p:sp>
        <p:nvSpPr>
          <p:cNvPr id="5" name="Slide Number Placeholder 4">
            <a:extLst>
              <a:ext uri="{FF2B5EF4-FFF2-40B4-BE49-F238E27FC236}">
                <a16:creationId xmlns:a16="http://schemas.microsoft.com/office/drawing/2014/main" id="{038ED347-E4F7-D344-8780-EAB3A6810AAE}"/>
              </a:ext>
            </a:extLst>
          </p:cNvPr>
          <p:cNvSpPr>
            <a:spLocks noGrp="1"/>
          </p:cNvSpPr>
          <p:nvPr>
            <p:ph type="sldNum" sz="quarter" idx="12"/>
          </p:nvPr>
        </p:nvSpPr>
        <p:spPr/>
        <p:txBody>
          <a:bodyPr/>
          <a:lstStyle/>
          <a:p>
            <a:fld id="{D9F085D5-EC86-4F6A-B501-C1359CB39116}" type="slidenum">
              <a:rPr lang="en-GB" smtClean="0"/>
              <a:t>36</a:t>
            </a:fld>
            <a:endParaRPr lang="en-GB"/>
          </a:p>
        </p:txBody>
      </p:sp>
      <p:pic>
        <p:nvPicPr>
          <p:cNvPr id="6" name="Picture 5">
            <a:extLst>
              <a:ext uri="{FF2B5EF4-FFF2-40B4-BE49-F238E27FC236}">
                <a16:creationId xmlns:a16="http://schemas.microsoft.com/office/drawing/2014/main" id="{BD9E60A4-3B86-E042-8E57-9F1B5741D3FA}"/>
              </a:ext>
            </a:extLst>
          </p:cNvPr>
          <p:cNvPicPr>
            <a:picLocks noChangeAspect="1"/>
          </p:cNvPicPr>
          <p:nvPr/>
        </p:nvPicPr>
        <p:blipFill>
          <a:blip r:embed="rId2"/>
          <a:stretch>
            <a:fillRect/>
          </a:stretch>
        </p:blipFill>
        <p:spPr>
          <a:xfrm>
            <a:off x="2398643" y="873261"/>
            <a:ext cx="7394713" cy="5356965"/>
          </a:xfrm>
          <a:prstGeom prst="rect">
            <a:avLst/>
          </a:prstGeom>
        </p:spPr>
      </p:pic>
    </p:spTree>
    <p:extLst>
      <p:ext uri="{BB962C8B-B14F-4D97-AF65-F5344CB8AC3E}">
        <p14:creationId xmlns:p14="http://schemas.microsoft.com/office/powerpoint/2010/main" val="42570769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896FD-218A-BE43-9122-0DBC057E3E3F}"/>
              </a:ext>
            </a:extLst>
          </p:cNvPr>
          <p:cNvSpPr>
            <a:spLocks noGrp="1"/>
          </p:cNvSpPr>
          <p:nvPr>
            <p:ph type="title"/>
          </p:nvPr>
        </p:nvSpPr>
        <p:spPr>
          <a:xfrm>
            <a:off x="922865" y="0"/>
            <a:ext cx="10515600" cy="1325563"/>
          </a:xfrm>
        </p:spPr>
        <p:txBody>
          <a:bodyPr/>
          <a:lstStyle/>
          <a:p>
            <a:r>
              <a:rPr lang="en-US" dirty="0">
                <a:solidFill>
                  <a:schemeClr val="bg1"/>
                </a:solidFill>
              </a:rPr>
              <a:t>Go</a:t>
            </a:r>
            <a:r>
              <a:rPr lang="en-US" dirty="0"/>
              <a:t>vernment Policy and Inequality</a:t>
            </a:r>
          </a:p>
        </p:txBody>
      </p:sp>
      <p:sp>
        <p:nvSpPr>
          <p:cNvPr id="3" name="Content Placeholder 2">
            <a:extLst>
              <a:ext uri="{FF2B5EF4-FFF2-40B4-BE49-F238E27FC236}">
                <a16:creationId xmlns:a16="http://schemas.microsoft.com/office/drawing/2014/main" id="{8A235438-CAAE-804C-AE7F-D152CD7BBC62}"/>
              </a:ext>
            </a:extLst>
          </p:cNvPr>
          <p:cNvSpPr>
            <a:spLocks noGrp="1"/>
          </p:cNvSpPr>
          <p:nvPr>
            <p:ph sz="half" idx="1"/>
          </p:nvPr>
        </p:nvSpPr>
        <p:spPr/>
        <p:txBody>
          <a:bodyPr/>
          <a:lstStyle/>
          <a:p>
            <a:r>
              <a:rPr lang="en-US" dirty="0"/>
              <a:t>Market Influence: PRE-distribution</a:t>
            </a:r>
          </a:p>
          <a:p>
            <a:pPr lvl="1"/>
            <a:r>
              <a:rPr lang="en-US" dirty="0"/>
              <a:t>Characteristics of labor</a:t>
            </a:r>
          </a:p>
          <a:p>
            <a:pPr lvl="2"/>
            <a:r>
              <a:rPr lang="en-US" dirty="0"/>
              <a:t>Access to education</a:t>
            </a:r>
          </a:p>
          <a:p>
            <a:pPr lvl="1"/>
            <a:r>
              <a:rPr lang="en-US" dirty="0"/>
              <a:t>Effects on labor demand</a:t>
            </a:r>
          </a:p>
          <a:p>
            <a:pPr lvl="2"/>
            <a:r>
              <a:rPr lang="en-US" dirty="0"/>
              <a:t>Market regulation</a:t>
            </a:r>
          </a:p>
          <a:p>
            <a:pPr lvl="3"/>
            <a:r>
              <a:rPr lang="en-US" dirty="0"/>
              <a:t>Competition policy</a:t>
            </a:r>
          </a:p>
          <a:p>
            <a:pPr lvl="2"/>
            <a:r>
              <a:rPr lang="en-US" dirty="0"/>
              <a:t>Labor regulations</a:t>
            </a:r>
          </a:p>
          <a:p>
            <a:pPr lvl="3"/>
            <a:r>
              <a:rPr lang="en-US" dirty="0"/>
              <a:t>Minimum wage, overtime, health insurance, etc.</a:t>
            </a:r>
          </a:p>
        </p:txBody>
      </p:sp>
      <p:sp>
        <p:nvSpPr>
          <p:cNvPr id="4" name="Content Placeholder 3">
            <a:extLst>
              <a:ext uri="{FF2B5EF4-FFF2-40B4-BE49-F238E27FC236}">
                <a16:creationId xmlns:a16="http://schemas.microsoft.com/office/drawing/2014/main" id="{3050D8AA-139E-B047-BF12-8FD87DC12318}"/>
              </a:ext>
            </a:extLst>
          </p:cNvPr>
          <p:cNvSpPr>
            <a:spLocks noGrp="1"/>
          </p:cNvSpPr>
          <p:nvPr>
            <p:ph sz="half" idx="2"/>
          </p:nvPr>
        </p:nvSpPr>
        <p:spPr/>
        <p:txBody>
          <a:bodyPr/>
          <a:lstStyle/>
          <a:p>
            <a:r>
              <a:rPr lang="en-US" dirty="0"/>
              <a:t>RE-distribution</a:t>
            </a:r>
          </a:p>
          <a:p>
            <a:pPr lvl="1"/>
            <a:r>
              <a:rPr lang="en-US" dirty="0"/>
              <a:t>Tax Rates</a:t>
            </a:r>
          </a:p>
          <a:p>
            <a:pPr lvl="1"/>
            <a:r>
              <a:rPr lang="en-US" dirty="0"/>
              <a:t>Income support</a:t>
            </a:r>
          </a:p>
          <a:p>
            <a:pPr lvl="2"/>
            <a:r>
              <a:rPr lang="en-US" dirty="0"/>
              <a:t>Direct aid</a:t>
            </a:r>
          </a:p>
          <a:p>
            <a:pPr lvl="2"/>
            <a:r>
              <a:rPr lang="en-US" dirty="0"/>
              <a:t>Food stamps</a:t>
            </a:r>
          </a:p>
          <a:p>
            <a:pPr lvl="2"/>
            <a:endParaRPr lang="en-US" dirty="0"/>
          </a:p>
          <a:p>
            <a:pPr lvl="2"/>
            <a:endParaRPr lang="en-US" dirty="0"/>
          </a:p>
          <a:p>
            <a:pPr lvl="2"/>
            <a:endParaRPr lang="en-US" dirty="0"/>
          </a:p>
          <a:p>
            <a:pPr lvl="2"/>
            <a:endParaRPr lang="en-US" dirty="0"/>
          </a:p>
        </p:txBody>
      </p:sp>
      <p:sp>
        <p:nvSpPr>
          <p:cNvPr id="5" name="Slide Number Placeholder 4">
            <a:extLst>
              <a:ext uri="{FF2B5EF4-FFF2-40B4-BE49-F238E27FC236}">
                <a16:creationId xmlns:a16="http://schemas.microsoft.com/office/drawing/2014/main" id="{B7E48B4F-BDD6-994D-B6C8-BE26FD5615EC}"/>
              </a:ext>
            </a:extLst>
          </p:cNvPr>
          <p:cNvSpPr>
            <a:spLocks noGrp="1"/>
          </p:cNvSpPr>
          <p:nvPr>
            <p:ph type="sldNum" sz="quarter" idx="12"/>
          </p:nvPr>
        </p:nvSpPr>
        <p:spPr/>
        <p:txBody>
          <a:bodyPr/>
          <a:lstStyle/>
          <a:p>
            <a:fld id="{D9F085D5-EC86-4F6A-B501-C1359CB39116}" type="slidenum">
              <a:rPr lang="en-US" smtClean="0"/>
              <a:t>37</a:t>
            </a:fld>
            <a:endParaRPr lang="en-US" dirty="0"/>
          </a:p>
        </p:txBody>
      </p:sp>
    </p:spTree>
    <p:extLst>
      <p:ext uri="{BB962C8B-B14F-4D97-AF65-F5344CB8AC3E}">
        <p14:creationId xmlns:p14="http://schemas.microsoft.com/office/powerpoint/2010/main" val="65017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Chart, bar chart&#10;&#10;Description automatically generated">
            <a:extLst>
              <a:ext uri="{FF2B5EF4-FFF2-40B4-BE49-F238E27FC236}">
                <a16:creationId xmlns:a16="http://schemas.microsoft.com/office/drawing/2014/main" id="{73588AF0-9676-6044-948F-E893973F35CD}"/>
              </a:ext>
            </a:extLst>
          </p:cNvPr>
          <p:cNvPicPr>
            <a:picLocks noGrp="1" noChangeAspect="1"/>
          </p:cNvPicPr>
          <p:nvPr>
            <p:ph idx="1"/>
          </p:nvPr>
        </p:nvPicPr>
        <p:blipFill>
          <a:blip r:embed="rId3" r:link="rId4"/>
          <a:stretch>
            <a:fillRect/>
          </a:stretch>
        </p:blipFill>
        <p:spPr>
          <a:xfrm>
            <a:off x="1706201" y="1170408"/>
            <a:ext cx="8690460" cy="4987309"/>
          </a:xfrm>
        </p:spPr>
      </p:pic>
      <p:sp>
        <p:nvSpPr>
          <p:cNvPr id="2" name="Title 1">
            <a:extLst>
              <a:ext uri="{FF2B5EF4-FFF2-40B4-BE49-F238E27FC236}">
                <a16:creationId xmlns:a16="http://schemas.microsoft.com/office/drawing/2014/main" id="{FE3F6FA4-AF02-1242-8474-6653A6ACA3CF}"/>
              </a:ext>
            </a:extLst>
          </p:cNvPr>
          <p:cNvSpPr>
            <a:spLocks noGrp="1"/>
          </p:cNvSpPr>
          <p:nvPr>
            <p:ph type="title"/>
          </p:nvPr>
        </p:nvSpPr>
        <p:spPr>
          <a:xfrm>
            <a:off x="838200" y="0"/>
            <a:ext cx="9233263" cy="1325563"/>
          </a:xfrm>
        </p:spPr>
        <p:txBody>
          <a:bodyPr/>
          <a:lstStyle/>
          <a:p>
            <a:r>
              <a:rPr lang="en-US" dirty="0">
                <a:solidFill>
                  <a:schemeClr val="bg1"/>
                </a:solidFill>
              </a:rPr>
              <a:t>Tax</a:t>
            </a:r>
            <a:r>
              <a:rPr lang="en-US" dirty="0"/>
              <a:t> and Transfer Programs: Income Shares</a:t>
            </a:r>
          </a:p>
        </p:txBody>
      </p:sp>
      <p:sp>
        <p:nvSpPr>
          <p:cNvPr id="4" name="Slide Number Placeholder 3">
            <a:extLst>
              <a:ext uri="{FF2B5EF4-FFF2-40B4-BE49-F238E27FC236}">
                <a16:creationId xmlns:a16="http://schemas.microsoft.com/office/drawing/2014/main" id="{0AC49C86-0741-E54F-A849-52E84BF5FAAD}"/>
              </a:ext>
            </a:extLst>
          </p:cNvPr>
          <p:cNvSpPr>
            <a:spLocks noGrp="1"/>
          </p:cNvSpPr>
          <p:nvPr>
            <p:ph type="sldNum" sz="quarter" idx="12"/>
          </p:nvPr>
        </p:nvSpPr>
        <p:spPr/>
        <p:txBody>
          <a:bodyPr/>
          <a:lstStyle/>
          <a:p>
            <a:fld id="{D9F085D5-EC86-4F6A-B501-C1359CB39116}" type="slidenum">
              <a:rPr lang="en-US" smtClean="0"/>
              <a:t>38</a:t>
            </a:fld>
            <a:endParaRPr lang="en-US" dirty="0"/>
          </a:p>
        </p:txBody>
      </p:sp>
      <p:sp>
        <p:nvSpPr>
          <p:cNvPr id="11" name="TextBox 10">
            <a:extLst>
              <a:ext uri="{FF2B5EF4-FFF2-40B4-BE49-F238E27FC236}">
                <a16:creationId xmlns:a16="http://schemas.microsoft.com/office/drawing/2014/main" id="{507E9A06-5AF5-B449-96B7-1AC7039047FE}"/>
              </a:ext>
            </a:extLst>
          </p:cNvPr>
          <p:cNvSpPr txBox="1"/>
          <p:nvPr/>
        </p:nvSpPr>
        <p:spPr>
          <a:xfrm>
            <a:off x="4940176" y="1553227"/>
            <a:ext cx="1111255" cy="461665"/>
          </a:xfrm>
          <a:prstGeom prst="rect">
            <a:avLst/>
          </a:prstGeom>
          <a:solidFill>
            <a:srgbClr val="0C4C88"/>
          </a:solidFill>
        </p:spPr>
        <p:txBody>
          <a:bodyPr wrap="square" rtlCol="0">
            <a:spAutoFit/>
          </a:bodyPr>
          <a:lstStyle/>
          <a:p>
            <a:pPr algn="ctr"/>
            <a:r>
              <a:rPr lang="en-US" sz="2400" b="1" dirty="0">
                <a:solidFill>
                  <a:schemeClr val="bg1"/>
                </a:solidFill>
              </a:rPr>
              <a:t>2017</a:t>
            </a:r>
          </a:p>
        </p:txBody>
      </p:sp>
      <p:sp>
        <p:nvSpPr>
          <p:cNvPr id="6" name="TextBox 5">
            <a:extLst>
              <a:ext uri="{FF2B5EF4-FFF2-40B4-BE49-F238E27FC236}">
                <a16:creationId xmlns:a16="http://schemas.microsoft.com/office/drawing/2014/main" id="{328104E7-6EFB-2243-BB0E-CD59E280A263}"/>
              </a:ext>
            </a:extLst>
          </p:cNvPr>
          <p:cNvSpPr txBox="1"/>
          <p:nvPr/>
        </p:nvSpPr>
        <p:spPr>
          <a:xfrm>
            <a:off x="3249827" y="6457890"/>
            <a:ext cx="8108310" cy="400110"/>
          </a:xfrm>
          <a:prstGeom prst="rect">
            <a:avLst/>
          </a:prstGeom>
          <a:noFill/>
        </p:spPr>
        <p:txBody>
          <a:bodyPr wrap="none" rtlCol="0">
            <a:spAutoFit/>
          </a:bodyPr>
          <a:lstStyle/>
          <a:p>
            <a:pPr lvl="0">
              <a:defRPr/>
            </a:pPr>
            <a:r>
              <a:rPr lang="en-US" sz="1000" dirty="0"/>
              <a:t>Source: U.S. Congressional Budget Office, “The Distribution of Household Income, 2016”, Average Income Before and After Means-Tested Transfers and</a:t>
            </a:r>
          </a:p>
          <a:p>
            <a:pPr lvl="0">
              <a:defRPr/>
            </a:pPr>
            <a:r>
              <a:rPr lang="en-US" sz="1000" dirty="0"/>
              <a:t>Federal Taxes, by Income Group, 2016.</a:t>
            </a:r>
          </a:p>
        </p:txBody>
      </p:sp>
    </p:spTree>
    <p:extLst>
      <p:ext uri="{BB962C8B-B14F-4D97-AF65-F5344CB8AC3E}">
        <p14:creationId xmlns:p14="http://schemas.microsoft.com/office/powerpoint/2010/main" val="8131749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350D-8F9B-BB4F-94CB-F370524BC72D}"/>
              </a:ext>
            </a:extLst>
          </p:cNvPr>
          <p:cNvSpPr>
            <a:spLocks noGrp="1"/>
          </p:cNvSpPr>
          <p:nvPr>
            <p:ph type="title"/>
          </p:nvPr>
        </p:nvSpPr>
        <p:spPr/>
        <p:txBody>
          <a:bodyPr>
            <a:normAutofit/>
          </a:bodyPr>
          <a:lstStyle/>
          <a:p>
            <a:r>
              <a:rPr lang="en-US" sz="3200" dirty="0">
                <a:solidFill>
                  <a:schemeClr val="bg1"/>
                </a:solidFill>
              </a:rPr>
              <a:t>Tax</a:t>
            </a:r>
            <a:r>
              <a:rPr lang="en-US" sz="3200" dirty="0"/>
              <a:t> and Transfer Programs help low-income Americans</a:t>
            </a:r>
          </a:p>
        </p:txBody>
      </p:sp>
      <p:sp>
        <p:nvSpPr>
          <p:cNvPr id="4" name="Slide Number Placeholder 3">
            <a:extLst>
              <a:ext uri="{FF2B5EF4-FFF2-40B4-BE49-F238E27FC236}">
                <a16:creationId xmlns:a16="http://schemas.microsoft.com/office/drawing/2014/main" id="{CDC3BB9C-1E28-2A41-8B93-603992C06570}"/>
              </a:ext>
            </a:extLst>
          </p:cNvPr>
          <p:cNvSpPr>
            <a:spLocks noGrp="1"/>
          </p:cNvSpPr>
          <p:nvPr>
            <p:ph type="sldNum" sz="quarter" idx="12"/>
          </p:nvPr>
        </p:nvSpPr>
        <p:spPr/>
        <p:txBody>
          <a:bodyPr/>
          <a:lstStyle/>
          <a:p>
            <a:fld id="{D9F085D5-EC86-4F6A-B501-C1359CB39116}" type="slidenum">
              <a:rPr lang="en-GB" smtClean="0"/>
              <a:t>39</a:t>
            </a:fld>
            <a:endParaRPr lang="en-GB"/>
          </a:p>
        </p:txBody>
      </p:sp>
      <p:sp>
        <p:nvSpPr>
          <p:cNvPr id="5" name="Content Placeholder 4">
            <a:extLst>
              <a:ext uri="{FF2B5EF4-FFF2-40B4-BE49-F238E27FC236}">
                <a16:creationId xmlns:a16="http://schemas.microsoft.com/office/drawing/2014/main" id="{56361E59-93B8-E04A-B44F-36B733C4C99C}"/>
              </a:ext>
            </a:extLst>
          </p:cNvPr>
          <p:cNvSpPr>
            <a:spLocks noGrp="1"/>
          </p:cNvSpPr>
          <p:nvPr>
            <p:ph idx="1"/>
          </p:nvPr>
        </p:nvSpPr>
        <p:spPr>
          <a:xfrm>
            <a:off x="838200" y="1570730"/>
            <a:ext cx="10373751" cy="365125"/>
          </a:xfrm>
        </p:spPr>
        <p:txBody>
          <a:bodyPr>
            <a:normAutofit fontScale="77500" lnSpcReduction="20000"/>
          </a:bodyPr>
          <a:lstStyle/>
          <a:p>
            <a:pPr marL="0" indent="0">
              <a:buNone/>
            </a:pPr>
            <a:r>
              <a:rPr lang="en-US" dirty="0"/>
              <a:t>US poverty levels with and without tax relief and government assistance, 1967-2015</a:t>
            </a:r>
          </a:p>
        </p:txBody>
      </p:sp>
      <p:pic>
        <p:nvPicPr>
          <p:cNvPr id="7" name="Picture 6">
            <a:extLst>
              <a:ext uri="{FF2B5EF4-FFF2-40B4-BE49-F238E27FC236}">
                <a16:creationId xmlns:a16="http://schemas.microsoft.com/office/drawing/2014/main" id="{283C0B17-241F-2747-A653-C71A409F12E4}"/>
              </a:ext>
            </a:extLst>
          </p:cNvPr>
          <p:cNvPicPr>
            <a:picLocks noChangeAspect="1"/>
          </p:cNvPicPr>
          <p:nvPr/>
        </p:nvPicPr>
        <p:blipFill>
          <a:blip r:embed="rId2"/>
          <a:stretch>
            <a:fillRect/>
          </a:stretch>
        </p:blipFill>
        <p:spPr>
          <a:xfrm>
            <a:off x="736955" y="2181022"/>
            <a:ext cx="10718089" cy="3273726"/>
          </a:xfrm>
          <a:prstGeom prst="rect">
            <a:avLst/>
          </a:prstGeom>
        </p:spPr>
      </p:pic>
      <p:sp>
        <p:nvSpPr>
          <p:cNvPr id="8" name="TextBox 7">
            <a:extLst>
              <a:ext uri="{FF2B5EF4-FFF2-40B4-BE49-F238E27FC236}">
                <a16:creationId xmlns:a16="http://schemas.microsoft.com/office/drawing/2014/main" id="{0E8C0785-3D7E-764A-A946-4E657DE3F0C8}"/>
              </a:ext>
            </a:extLst>
          </p:cNvPr>
          <p:cNvSpPr txBox="1"/>
          <p:nvPr/>
        </p:nvSpPr>
        <p:spPr>
          <a:xfrm>
            <a:off x="6635093" y="6472240"/>
            <a:ext cx="5017816" cy="246221"/>
          </a:xfrm>
          <a:prstGeom prst="rect">
            <a:avLst/>
          </a:prstGeom>
          <a:noFill/>
        </p:spPr>
        <p:txBody>
          <a:bodyPr wrap="square" rtlCol="0">
            <a:spAutoFit/>
          </a:bodyPr>
          <a:lstStyle/>
          <a:p>
            <a:pPr lvl="0">
              <a:defRPr/>
            </a:pPr>
            <a:r>
              <a:rPr lang="en-US" sz="1000" dirty="0"/>
              <a:t>Source: Peterson Institute of International Economics, “How to fix economic inequality”</a:t>
            </a:r>
          </a:p>
        </p:txBody>
      </p:sp>
    </p:spTree>
    <p:extLst>
      <p:ext uri="{BB962C8B-B14F-4D97-AF65-F5344CB8AC3E}">
        <p14:creationId xmlns:p14="http://schemas.microsoft.com/office/powerpoint/2010/main" val="329067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of clarification in the chat or raise your “digital” hand.</a:t>
            </a:r>
          </a:p>
          <a:p>
            <a:pPr lvl="1"/>
            <a:r>
              <a:rPr lang="en-US" dirty="0"/>
              <a:t>I will try to handle them as they come up.</a:t>
            </a:r>
          </a:p>
          <a:p>
            <a:endParaRPr lang="en-US" dirty="0"/>
          </a:p>
          <a:p>
            <a:r>
              <a:rPr lang="en-US" dirty="0"/>
              <a:t>We will do a verbal Q&amp;A once the material has been presented.</a:t>
            </a:r>
          </a:p>
          <a:p>
            <a:endParaRPr lang="en-US" dirty="0"/>
          </a:p>
          <a:p>
            <a:r>
              <a:rPr lang="en-US" dirty="0"/>
              <a:t>Slides will be available from the at the course web site later today.</a:t>
            </a:r>
          </a:p>
          <a:p>
            <a:pPr marL="0" indent="0">
              <a:buNone/>
            </a:pPr>
            <a:r>
              <a:rPr lang="en-US" dirty="0"/>
              <a:t>https://sites.google.com/view/macro-current-issues/home</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28431498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350D-8F9B-BB4F-94CB-F370524BC72D}"/>
              </a:ext>
            </a:extLst>
          </p:cNvPr>
          <p:cNvSpPr>
            <a:spLocks noGrp="1"/>
          </p:cNvSpPr>
          <p:nvPr>
            <p:ph type="title"/>
          </p:nvPr>
        </p:nvSpPr>
        <p:spPr/>
        <p:txBody>
          <a:bodyPr>
            <a:normAutofit/>
          </a:bodyPr>
          <a:lstStyle/>
          <a:p>
            <a:r>
              <a:rPr lang="en-US" sz="3200" dirty="0">
                <a:solidFill>
                  <a:schemeClr val="bg1"/>
                </a:solidFill>
              </a:rPr>
              <a:t>Tax</a:t>
            </a:r>
            <a:r>
              <a:rPr lang="en-US" sz="3200" dirty="0"/>
              <a:t> and Transfer Programs help low-income Americans</a:t>
            </a:r>
          </a:p>
        </p:txBody>
      </p:sp>
      <p:sp>
        <p:nvSpPr>
          <p:cNvPr id="4" name="Slide Number Placeholder 3">
            <a:extLst>
              <a:ext uri="{FF2B5EF4-FFF2-40B4-BE49-F238E27FC236}">
                <a16:creationId xmlns:a16="http://schemas.microsoft.com/office/drawing/2014/main" id="{CDC3BB9C-1E28-2A41-8B93-603992C06570}"/>
              </a:ext>
            </a:extLst>
          </p:cNvPr>
          <p:cNvSpPr>
            <a:spLocks noGrp="1"/>
          </p:cNvSpPr>
          <p:nvPr>
            <p:ph type="sldNum" sz="quarter" idx="12"/>
          </p:nvPr>
        </p:nvSpPr>
        <p:spPr/>
        <p:txBody>
          <a:bodyPr/>
          <a:lstStyle/>
          <a:p>
            <a:fld id="{D9F085D5-EC86-4F6A-B501-C1359CB39116}" type="slidenum">
              <a:rPr lang="en-GB" smtClean="0"/>
              <a:t>40</a:t>
            </a:fld>
            <a:endParaRPr lang="en-GB"/>
          </a:p>
        </p:txBody>
      </p:sp>
      <p:sp>
        <p:nvSpPr>
          <p:cNvPr id="5" name="Content Placeholder 4">
            <a:extLst>
              <a:ext uri="{FF2B5EF4-FFF2-40B4-BE49-F238E27FC236}">
                <a16:creationId xmlns:a16="http://schemas.microsoft.com/office/drawing/2014/main" id="{56361E59-93B8-E04A-B44F-36B733C4C99C}"/>
              </a:ext>
            </a:extLst>
          </p:cNvPr>
          <p:cNvSpPr>
            <a:spLocks noGrp="1"/>
          </p:cNvSpPr>
          <p:nvPr>
            <p:ph idx="1"/>
          </p:nvPr>
        </p:nvSpPr>
        <p:spPr>
          <a:xfrm>
            <a:off x="838200" y="1570730"/>
            <a:ext cx="10373751" cy="365125"/>
          </a:xfrm>
        </p:spPr>
        <p:txBody>
          <a:bodyPr>
            <a:normAutofit fontScale="70000" lnSpcReduction="20000"/>
          </a:bodyPr>
          <a:lstStyle/>
          <a:p>
            <a:pPr marL="0" indent="0">
              <a:buNone/>
            </a:pPr>
            <a:r>
              <a:rPr lang="en-US" dirty="0"/>
              <a:t>Change in the number of people in poverty in the US after transfer programs by age group</a:t>
            </a:r>
          </a:p>
        </p:txBody>
      </p:sp>
      <p:pic>
        <p:nvPicPr>
          <p:cNvPr id="6" name="Picture 5">
            <a:extLst>
              <a:ext uri="{FF2B5EF4-FFF2-40B4-BE49-F238E27FC236}">
                <a16:creationId xmlns:a16="http://schemas.microsoft.com/office/drawing/2014/main" id="{316488C6-4002-DF47-A5CD-425B00C5333B}"/>
              </a:ext>
            </a:extLst>
          </p:cNvPr>
          <p:cNvPicPr>
            <a:picLocks noChangeAspect="1"/>
          </p:cNvPicPr>
          <p:nvPr/>
        </p:nvPicPr>
        <p:blipFill>
          <a:blip r:embed="rId2"/>
          <a:stretch>
            <a:fillRect/>
          </a:stretch>
        </p:blipFill>
        <p:spPr>
          <a:xfrm>
            <a:off x="1202369" y="2058438"/>
            <a:ext cx="9645412" cy="4049204"/>
          </a:xfrm>
          <a:prstGeom prst="rect">
            <a:avLst/>
          </a:prstGeom>
        </p:spPr>
      </p:pic>
      <p:sp>
        <p:nvSpPr>
          <p:cNvPr id="8" name="TextBox 7">
            <a:extLst>
              <a:ext uri="{FF2B5EF4-FFF2-40B4-BE49-F238E27FC236}">
                <a16:creationId xmlns:a16="http://schemas.microsoft.com/office/drawing/2014/main" id="{5BAD4C91-296F-4640-BBC9-518707B7E684}"/>
              </a:ext>
            </a:extLst>
          </p:cNvPr>
          <p:cNvSpPr txBox="1"/>
          <p:nvPr/>
        </p:nvSpPr>
        <p:spPr>
          <a:xfrm>
            <a:off x="6635093" y="6472240"/>
            <a:ext cx="5017816" cy="246221"/>
          </a:xfrm>
          <a:prstGeom prst="rect">
            <a:avLst/>
          </a:prstGeom>
          <a:noFill/>
        </p:spPr>
        <p:txBody>
          <a:bodyPr wrap="square" rtlCol="0">
            <a:spAutoFit/>
          </a:bodyPr>
          <a:lstStyle/>
          <a:p>
            <a:pPr lvl="0">
              <a:defRPr/>
            </a:pPr>
            <a:r>
              <a:rPr lang="en-US" sz="1000" dirty="0"/>
              <a:t>Source: Peterson Institute of International Economics, “How to fix economic inequality”</a:t>
            </a:r>
          </a:p>
        </p:txBody>
      </p:sp>
    </p:spTree>
    <p:extLst>
      <p:ext uri="{BB962C8B-B14F-4D97-AF65-F5344CB8AC3E}">
        <p14:creationId xmlns:p14="http://schemas.microsoft.com/office/powerpoint/2010/main" val="34953728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0FC61-53F9-C140-957E-97FFAAD9E630}"/>
              </a:ext>
            </a:extLst>
          </p:cNvPr>
          <p:cNvSpPr>
            <a:spLocks noGrp="1"/>
          </p:cNvSpPr>
          <p:nvPr>
            <p:ph type="title"/>
          </p:nvPr>
        </p:nvSpPr>
        <p:spPr/>
        <p:txBody>
          <a:bodyPr/>
          <a:lstStyle/>
          <a:p>
            <a:r>
              <a:rPr lang="en-US" dirty="0">
                <a:solidFill>
                  <a:schemeClr val="bg1"/>
                </a:solidFill>
              </a:rPr>
              <a:t>Dra</a:t>
            </a:r>
            <a:r>
              <a:rPr lang="en-US" dirty="0"/>
              <a:t>matically Less Progressivity in the Tax Code</a:t>
            </a:r>
          </a:p>
        </p:txBody>
      </p:sp>
      <p:pic>
        <p:nvPicPr>
          <p:cNvPr id="8" name="Content Placeholder 7" descr="A screenshot of text&#10;&#10;Description automatically generated">
            <a:extLst>
              <a:ext uri="{FF2B5EF4-FFF2-40B4-BE49-F238E27FC236}">
                <a16:creationId xmlns:a16="http://schemas.microsoft.com/office/drawing/2014/main" id="{7D222406-8D40-DB49-BAB8-1E33A897AA17}"/>
              </a:ext>
            </a:extLst>
          </p:cNvPr>
          <p:cNvPicPr>
            <a:picLocks noGrp="1" noChangeAspect="1"/>
          </p:cNvPicPr>
          <p:nvPr>
            <p:ph idx="1"/>
          </p:nvPr>
        </p:nvPicPr>
        <p:blipFill>
          <a:blip r:embed="rId2" r:link="rId3"/>
          <a:stretch>
            <a:fillRect/>
          </a:stretch>
        </p:blipFill>
        <p:spPr>
          <a:xfrm>
            <a:off x="2450305" y="847639"/>
            <a:ext cx="7291390" cy="5382587"/>
          </a:xfrm>
        </p:spPr>
      </p:pic>
      <p:sp>
        <p:nvSpPr>
          <p:cNvPr id="4" name="Slide Number Placeholder 3">
            <a:extLst>
              <a:ext uri="{FF2B5EF4-FFF2-40B4-BE49-F238E27FC236}">
                <a16:creationId xmlns:a16="http://schemas.microsoft.com/office/drawing/2014/main" id="{0EA767E5-2B47-9B40-B95F-40574D30E8D8}"/>
              </a:ext>
            </a:extLst>
          </p:cNvPr>
          <p:cNvSpPr>
            <a:spLocks noGrp="1"/>
          </p:cNvSpPr>
          <p:nvPr>
            <p:ph type="sldNum" sz="quarter" idx="12"/>
          </p:nvPr>
        </p:nvSpPr>
        <p:spPr/>
        <p:txBody>
          <a:bodyPr/>
          <a:lstStyle/>
          <a:p>
            <a:fld id="{D9F085D5-EC86-4F6A-B501-C1359CB39116}" type="slidenum">
              <a:rPr lang="en-GB" smtClean="0"/>
              <a:t>41</a:t>
            </a:fld>
            <a:endParaRPr lang="en-GB"/>
          </a:p>
        </p:txBody>
      </p:sp>
      <p:sp>
        <p:nvSpPr>
          <p:cNvPr id="9" name="TextBox 8">
            <a:extLst>
              <a:ext uri="{FF2B5EF4-FFF2-40B4-BE49-F238E27FC236}">
                <a16:creationId xmlns:a16="http://schemas.microsoft.com/office/drawing/2014/main" id="{31196316-AAB0-7B4F-ABCE-91293574B5AF}"/>
              </a:ext>
            </a:extLst>
          </p:cNvPr>
          <p:cNvSpPr txBox="1"/>
          <p:nvPr/>
        </p:nvSpPr>
        <p:spPr>
          <a:xfrm>
            <a:off x="4969103" y="6412788"/>
            <a:ext cx="6384697" cy="523220"/>
          </a:xfrm>
          <a:prstGeom prst="rect">
            <a:avLst/>
          </a:prstGeom>
          <a:noFill/>
        </p:spPr>
        <p:txBody>
          <a:bodyPr wrap="none" rtlCol="0">
            <a:spAutoFit/>
          </a:bodyPr>
          <a:lstStyle/>
          <a:p>
            <a:r>
              <a:rPr lang="en-US" sz="1400" dirty="0"/>
              <a:t>Source: </a:t>
            </a:r>
            <a:r>
              <a:rPr lang="en-US" sz="1400"/>
              <a:t>New York </a:t>
            </a:r>
            <a:r>
              <a:rPr lang="en-US" sz="1400" dirty="0"/>
              <a:t>Times, from Thomas Piketty, Emmanuel </a:t>
            </a:r>
            <a:r>
              <a:rPr lang="en-US" sz="1400" dirty="0" err="1"/>
              <a:t>Saez</a:t>
            </a:r>
            <a:r>
              <a:rPr lang="en-US" sz="1400" dirty="0"/>
              <a:t> and Gabriel Zucman, “</a:t>
            </a:r>
          </a:p>
          <a:p>
            <a:r>
              <a:rPr lang="en-US" sz="1400" dirty="0"/>
              <a:t>Distributional National Accounts: Methods and Estimates for the United States”</a:t>
            </a:r>
          </a:p>
        </p:txBody>
      </p:sp>
      <p:sp>
        <p:nvSpPr>
          <p:cNvPr id="3" name="TextBox 2">
            <a:extLst>
              <a:ext uri="{FF2B5EF4-FFF2-40B4-BE49-F238E27FC236}">
                <a16:creationId xmlns:a16="http://schemas.microsoft.com/office/drawing/2014/main" id="{ED169B62-4EC1-7148-AC0A-3E8B3E97012F}"/>
              </a:ext>
            </a:extLst>
          </p:cNvPr>
          <p:cNvSpPr txBox="1"/>
          <p:nvPr/>
        </p:nvSpPr>
        <p:spPr>
          <a:xfrm>
            <a:off x="5384426" y="5641029"/>
            <a:ext cx="1423147" cy="369332"/>
          </a:xfrm>
          <a:prstGeom prst="rect">
            <a:avLst/>
          </a:prstGeom>
          <a:noFill/>
        </p:spPr>
        <p:txBody>
          <a:bodyPr wrap="none" rtlCol="0">
            <a:spAutoFit/>
          </a:bodyPr>
          <a:lstStyle/>
          <a:p>
            <a:r>
              <a:rPr lang="en-US" dirty="0"/>
              <a:t>1961 to 2011</a:t>
            </a:r>
          </a:p>
        </p:txBody>
      </p:sp>
    </p:spTree>
    <p:extLst>
      <p:ext uri="{BB962C8B-B14F-4D97-AF65-F5344CB8AC3E}">
        <p14:creationId xmlns:p14="http://schemas.microsoft.com/office/powerpoint/2010/main" val="13500050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Wh</a:t>
            </a:r>
            <a:r>
              <a:rPr lang="en-US" dirty="0"/>
              <a:t>at About Tax Rates?</a:t>
            </a:r>
          </a:p>
        </p:txBody>
      </p:sp>
      <p:sp>
        <p:nvSpPr>
          <p:cNvPr id="7" name="TextBox 6">
            <a:extLst>
              <a:ext uri="{FF2B5EF4-FFF2-40B4-BE49-F238E27FC236}">
                <a16:creationId xmlns:a16="http://schemas.microsoft.com/office/drawing/2014/main" id="{040F5EDB-56B6-4964-920E-70FE664B99D7}"/>
              </a:ext>
            </a:extLst>
          </p:cNvPr>
          <p:cNvSpPr txBox="1">
            <a:spLocks/>
          </p:cNvSpPr>
          <p:nvPr/>
        </p:nvSpPr>
        <p:spPr>
          <a:xfrm>
            <a:off x="13349926" y="497072"/>
            <a:ext cx="5130107" cy="96430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400 Taxpayers with highest incomes</a:t>
            </a:r>
          </a:p>
          <a:p>
            <a:pPr marL="0" indent="0">
              <a:buNone/>
            </a:pPr>
            <a:r>
              <a:rPr lang="en-US" b="0" dirty="0">
                <a:solidFill>
                  <a:srgbClr val="2B414D"/>
                </a:solidFill>
              </a:rPr>
              <a:t>1992-2007</a:t>
            </a:r>
            <a:endParaRPr lang="en-GB" b="0" dirty="0">
              <a:solidFill>
                <a:srgbClr val="2B414D"/>
              </a:solidFill>
            </a:endParaRPr>
          </a:p>
        </p:txBody>
      </p:sp>
      <p:sp>
        <p:nvSpPr>
          <p:cNvPr id="10" name="TextBox 9">
            <a:extLst>
              <a:ext uri="{FF2B5EF4-FFF2-40B4-BE49-F238E27FC236}">
                <a16:creationId xmlns:a16="http://schemas.microsoft.com/office/drawing/2014/main" id="{6C2E6E19-9AEA-44F4-987D-0EABB400F745}"/>
              </a:ext>
            </a:extLst>
          </p:cNvPr>
          <p:cNvSpPr txBox="1">
            <a:spLocks/>
          </p:cNvSpPr>
          <p:nvPr/>
        </p:nvSpPr>
        <p:spPr>
          <a:xfrm>
            <a:off x="5968307" y="2801261"/>
            <a:ext cx="1708023" cy="11744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b="0" dirty="0">
              <a:solidFill>
                <a:schemeClr val="bg1"/>
              </a:solidFill>
            </a:endParaRPr>
          </a:p>
        </p:txBody>
      </p:sp>
      <p:grpSp>
        <p:nvGrpSpPr>
          <p:cNvPr id="8" name="Group 7">
            <a:extLst>
              <a:ext uri="{FF2B5EF4-FFF2-40B4-BE49-F238E27FC236}">
                <a16:creationId xmlns:a16="http://schemas.microsoft.com/office/drawing/2014/main" id="{D6C06F63-3816-45BA-A2E3-13EA8F550BA5}"/>
              </a:ext>
            </a:extLst>
          </p:cNvPr>
          <p:cNvGrpSpPr/>
          <p:nvPr/>
        </p:nvGrpSpPr>
        <p:grpSpPr>
          <a:xfrm>
            <a:off x="14405139" y="954948"/>
            <a:ext cx="4074894" cy="4646919"/>
            <a:chOff x="6247729" y="1575606"/>
            <a:chExt cx="4074894" cy="4646919"/>
          </a:xfrm>
        </p:grpSpPr>
        <p:sp>
          <p:nvSpPr>
            <p:cNvPr id="12" name="TextBox 11">
              <a:extLst>
                <a:ext uri="{FF2B5EF4-FFF2-40B4-BE49-F238E27FC236}">
                  <a16:creationId xmlns:a16="http://schemas.microsoft.com/office/drawing/2014/main" id="{E5D4F430-DDB5-428A-BDBF-95BEF9F150E0}"/>
                </a:ext>
              </a:extLst>
            </p:cNvPr>
            <p:cNvSpPr txBox="1">
              <a:spLocks/>
            </p:cNvSpPr>
            <p:nvPr/>
          </p:nvSpPr>
          <p:spPr>
            <a:xfrm>
              <a:off x="6558081" y="5945526"/>
              <a:ext cx="791820" cy="276999"/>
            </a:xfrm>
            <a:prstGeom prst="rect">
              <a:avLst/>
            </a:prstGeom>
            <a:noFill/>
          </p:spPr>
          <p:txBody>
            <a:bodyPr wrap="none" lIns="0" rtlCol="0">
              <a:spAutoFit/>
            </a:bodyPr>
            <a:lstStyle/>
            <a:p>
              <a:pPr algn="ctr"/>
              <a:r>
                <a:rPr lang="en-US" sz="1200" b="1" dirty="0">
                  <a:solidFill>
                    <a:srgbClr val="2B414D"/>
                  </a:solidFill>
                </a:rPr>
                <a:t>Source: </a:t>
              </a:r>
              <a:r>
                <a:rPr lang="en-US" sz="1200" dirty="0">
                  <a:solidFill>
                    <a:srgbClr val="2B414D"/>
                  </a:solidFill>
                </a:rPr>
                <a:t>IRS</a:t>
              </a:r>
            </a:p>
          </p:txBody>
        </p:sp>
        <p:grpSp>
          <p:nvGrpSpPr>
            <p:cNvPr id="15" name="Group 14">
              <a:extLst>
                <a:ext uri="{FF2B5EF4-FFF2-40B4-BE49-F238E27FC236}">
                  <a16:creationId xmlns:a16="http://schemas.microsoft.com/office/drawing/2014/main" id="{507983D9-2C1C-46B1-8589-2A4F971C581A}"/>
                </a:ext>
              </a:extLst>
            </p:cNvPr>
            <p:cNvGrpSpPr>
              <a:grpSpLocks/>
            </p:cNvGrpSpPr>
            <p:nvPr/>
          </p:nvGrpSpPr>
          <p:grpSpPr>
            <a:xfrm>
              <a:off x="8209719" y="1595721"/>
              <a:ext cx="2112904" cy="4222400"/>
              <a:chOff x="6926250" y="2840993"/>
              <a:chExt cx="2096339" cy="4189293"/>
            </a:xfrm>
          </p:grpSpPr>
          <p:sp>
            <p:nvSpPr>
              <p:cNvPr id="3" name="Arrow: Pentagon 2">
                <a:extLst>
                  <a:ext uri="{FF2B5EF4-FFF2-40B4-BE49-F238E27FC236}">
                    <a16:creationId xmlns:a16="http://schemas.microsoft.com/office/drawing/2014/main" id="{9B576615-4685-4CFD-83AF-F30E9ADBEA4B}"/>
                  </a:ext>
                </a:extLst>
              </p:cNvPr>
              <p:cNvSpPr>
                <a:spLocks/>
              </p:cNvSpPr>
              <p:nvPr/>
            </p:nvSpPr>
            <p:spPr>
              <a:xfrm rot="5400000">
                <a:off x="6386687" y="3686574"/>
                <a:ext cx="3175462" cy="1484299"/>
              </a:xfrm>
              <a:prstGeom prst="homePlat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FD44E9F0-8652-495B-B8D6-CCC91CAA63A0}"/>
                  </a:ext>
                </a:extLst>
              </p:cNvPr>
              <p:cNvSpPr>
                <a:spLocks/>
              </p:cNvSpPr>
              <p:nvPr/>
            </p:nvSpPr>
            <p:spPr>
              <a:xfrm>
                <a:off x="7514023" y="6109493"/>
                <a:ext cx="920793" cy="920793"/>
              </a:xfrm>
              <a:prstGeom prst="ellipse">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bg1"/>
                  </a:solidFill>
                </a:endParaRPr>
              </a:p>
            </p:txBody>
          </p:sp>
          <p:sp>
            <p:nvSpPr>
              <p:cNvPr id="5" name="Rectangle 4">
                <a:extLst>
                  <a:ext uri="{FF2B5EF4-FFF2-40B4-BE49-F238E27FC236}">
                    <a16:creationId xmlns:a16="http://schemas.microsoft.com/office/drawing/2014/main" id="{D57E1C68-F631-4006-9C0C-624D469E6925}"/>
                  </a:ext>
                </a:extLst>
              </p:cNvPr>
              <p:cNvSpPr>
                <a:spLocks/>
              </p:cNvSpPr>
              <p:nvPr/>
            </p:nvSpPr>
            <p:spPr>
              <a:xfrm>
                <a:off x="6926250" y="3864009"/>
                <a:ext cx="2096339" cy="682305"/>
              </a:xfrm>
              <a:prstGeom prst="rect">
                <a:avLst/>
              </a:prstGeom>
            </p:spPr>
            <p:txBody>
              <a:bodyPr wrap="square">
                <a:spAutoFit/>
              </a:bodyPr>
              <a:lstStyle/>
              <a:p>
                <a:pPr algn="ctr"/>
                <a:r>
                  <a:rPr lang="en-US" sz="2400" b="1" dirty="0">
                    <a:solidFill>
                      <a:schemeClr val="bg1"/>
                    </a:solidFill>
                  </a:rPr>
                  <a:t>Average</a:t>
                </a:r>
              </a:p>
              <a:p>
                <a:pPr algn="ctr"/>
                <a:r>
                  <a:rPr lang="en-US" sz="2400" b="1" dirty="0">
                    <a:solidFill>
                      <a:schemeClr val="bg1"/>
                    </a:solidFill>
                  </a:rPr>
                  <a:t>Tax Rate</a:t>
                </a:r>
                <a:endParaRPr lang="en-GB" sz="2400" b="1" dirty="0">
                  <a:solidFill>
                    <a:schemeClr val="bg1"/>
                  </a:solidFill>
                </a:endParaRPr>
              </a:p>
            </p:txBody>
          </p:sp>
          <p:sp>
            <p:nvSpPr>
              <p:cNvPr id="6" name="Rectangle 5">
                <a:extLst>
                  <a:ext uri="{FF2B5EF4-FFF2-40B4-BE49-F238E27FC236}">
                    <a16:creationId xmlns:a16="http://schemas.microsoft.com/office/drawing/2014/main" id="{F11661B3-B045-476C-AF0B-872A7F70C244}"/>
                  </a:ext>
                </a:extLst>
              </p:cNvPr>
              <p:cNvSpPr>
                <a:spLocks/>
              </p:cNvSpPr>
              <p:nvPr/>
            </p:nvSpPr>
            <p:spPr>
              <a:xfrm>
                <a:off x="7549614" y="6115644"/>
                <a:ext cx="849611" cy="860361"/>
              </a:xfrm>
              <a:prstGeom prst="rect">
                <a:avLst/>
              </a:prstGeom>
            </p:spPr>
            <p:txBody>
              <a:bodyPr wrap="none">
                <a:spAutoFit/>
              </a:bodyPr>
              <a:lstStyle/>
              <a:p>
                <a:pPr algn="ctr">
                  <a:lnSpc>
                    <a:spcPts val="3000"/>
                  </a:lnSpc>
                </a:pPr>
                <a:r>
                  <a:rPr lang="en-US" sz="3600" b="1" dirty="0">
                    <a:solidFill>
                      <a:schemeClr val="bg1"/>
                    </a:solidFill>
                  </a:rPr>
                  <a:t>-</a:t>
                </a:r>
              </a:p>
              <a:p>
                <a:pPr algn="ctr">
                  <a:lnSpc>
                    <a:spcPts val="3000"/>
                  </a:lnSpc>
                </a:pPr>
                <a:r>
                  <a:rPr lang="en-US" sz="3000" b="1" dirty="0">
                    <a:solidFill>
                      <a:schemeClr val="bg1"/>
                    </a:solidFill>
                  </a:rPr>
                  <a:t>37%</a:t>
                </a:r>
              </a:p>
            </p:txBody>
          </p:sp>
        </p:grpSp>
        <p:grpSp>
          <p:nvGrpSpPr>
            <p:cNvPr id="21" name="Group 20">
              <a:extLst>
                <a:ext uri="{FF2B5EF4-FFF2-40B4-BE49-F238E27FC236}">
                  <a16:creationId xmlns:a16="http://schemas.microsoft.com/office/drawing/2014/main" id="{05D1111B-4346-4C5F-93F4-76362687D2CD}"/>
                </a:ext>
              </a:extLst>
            </p:cNvPr>
            <p:cNvGrpSpPr>
              <a:grpSpLocks/>
            </p:cNvGrpSpPr>
            <p:nvPr/>
          </p:nvGrpSpPr>
          <p:grpSpPr>
            <a:xfrm>
              <a:off x="6247729" y="1575606"/>
              <a:ext cx="2112904" cy="4266644"/>
              <a:chOff x="3506369" y="446025"/>
              <a:chExt cx="2553186" cy="5155721"/>
            </a:xfrm>
          </p:grpSpPr>
          <p:sp>
            <p:nvSpPr>
              <p:cNvPr id="17" name="Arrow: Pentagon 16">
                <a:extLst>
                  <a:ext uri="{FF2B5EF4-FFF2-40B4-BE49-F238E27FC236}">
                    <a16:creationId xmlns:a16="http://schemas.microsoft.com/office/drawing/2014/main" id="{2DB1DDBA-35FA-49FB-8056-288DA828597E}"/>
                  </a:ext>
                </a:extLst>
              </p:cNvPr>
              <p:cNvSpPr>
                <a:spLocks/>
              </p:cNvSpPr>
              <p:nvPr/>
            </p:nvSpPr>
            <p:spPr>
              <a:xfrm rot="16200000">
                <a:off x="2849220" y="2764121"/>
                <a:ext cx="3867482" cy="1807767"/>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E7FDBDF7-D2DB-4FC3-8709-F8CB169B8390}"/>
                  </a:ext>
                </a:extLst>
              </p:cNvPr>
              <p:cNvSpPr>
                <a:spLocks/>
              </p:cNvSpPr>
              <p:nvPr/>
            </p:nvSpPr>
            <p:spPr>
              <a:xfrm rot="10800000">
                <a:off x="4222233" y="475361"/>
                <a:ext cx="1121458" cy="1121458"/>
              </a:xfrm>
              <a:prstGeom prst="ellipse">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chemeClr val="tx1"/>
                  </a:solidFill>
                </a:endParaRPr>
              </a:p>
            </p:txBody>
          </p:sp>
          <p:sp>
            <p:nvSpPr>
              <p:cNvPr id="19" name="Rectangle 18">
                <a:extLst>
                  <a:ext uri="{FF2B5EF4-FFF2-40B4-BE49-F238E27FC236}">
                    <a16:creationId xmlns:a16="http://schemas.microsoft.com/office/drawing/2014/main" id="{D5F30077-B9C1-4557-BE72-D8AA1CE4F70F}"/>
                  </a:ext>
                </a:extLst>
              </p:cNvPr>
              <p:cNvSpPr>
                <a:spLocks/>
              </p:cNvSpPr>
              <p:nvPr/>
            </p:nvSpPr>
            <p:spPr>
              <a:xfrm>
                <a:off x="3506369" y="3566635"/>
                <a:ext cx="2553186" cy="830997"/>
              </a:xfrm>
              <a:prstGeom prst="rect">
                <a:avLst/>
              </a:prstGeom>
            </p:spPr>
            <p:txBody>
              <a:bodyPr wrap="square">
                <a:spAutoFit/>
              </a:bodyPr>
              <a:lstStyle/>
              <a:p>
                <a:pPr algn="ctr"/>
                <a:r>
                  <a:rPr lang="en-US" sz="2400" b="1" dirty="0">
                    <a:solidFill>
                      <a:srgbClr val="2B414D"/>
                    </a:solidFill>
                  </a:rPr>
                  <a:t>Average</a:t>
                </a:r>
              </a:p>
              <a:p>
                <a:pPr algn="ctr"/>
                <a:r>
                  <a:rPr lang="en-US" sz="2400" b="1" dirty="0">
                    <a:solidFill>
                      <a:srgbClr val="2B414D"/>
                    </a:solidFill>
                  </a:rPr>
                  <a:t>Income</a:t>
                </a:r>
                <a:endParaRPr lang="en-GB" sz="2400" b="1" dirty="0">
                  <a:solidFill>
                    <a:srgbClr val="2B414D"/>
                  </a:solidFill>
                </a:endParaRPr>
              </a:p>
            </p:txBody>
          </p:sp>
          <p:sp>
            <p:nvSpPr>
              <p:cNvPr id="20" name="Rectangle 19">
                <a:extLst>
                  <a:ext uri="{FF2B5EF4-FFF2-40B4-BE49-F238E27FC236}">
                    <a16:creationId xmlns:a16="http://schemas.microsoft.com/office/drawing/2014/main" id="{03825088-CD3C-4A9C-854C-6CE88644C6B3}"/>
                  </a:ext>
                </a:extLst>
              </p:cNvPr>
              <p:cNvSpPr>
                <a:spLocks/>
              </p:cNvSpPr>
              <p:nvPr/>
            </p:nvSpPr>
            <p:spPr>
              <a:xfrm>
                <a:off x="4025258" y="446025"/>
                <a:ext cx="1515406" cy="1047858"/>
              </a:xfrm>
              <a:prstGeom prst="rect">
                <a:avLst/>
              </a:prstGeom>
            </p:spPr>
            <p:txBody>
              <a:bodyPr wrap="square">
                <a:spAutoFit/>
              </a:bodyPr>
              <a:lstStyle/>
              <a:p>
                <a:pPr algn="ctr">
                  <a:lnSpc>
                    <a:spcPts val="3000"/>
                  </a:lnSpc>
                </a:pPr>
                <a:r>
                  <a:rPr lang="en-US" sz="3600" b="1" spc="-20" dirty="0">
                    <a:solidFill>
                      <a:srgbClr val="2B414D"/>
                    </a:solidFill>
                  </a:rPr>
                  <a:t>+</a:t>
                </a:r>
              </a:p>
              <a:p>
                <a:pPr algn="ctr">
                  <a:lnSpc>
                    <a:spcPts val="3000"/>
                  </a:lnSpc>
                </a:pPr>
                <a:r>
                  <a:rPr lang="en-US" sz="3000" b="1" spc="-20" dirty="0">
                    <a:solidFill>
                      <a:srgbClr val="2B414D"/>
                    </a:solidFill>
                  </a:rPr>
                  <a:t>392%</a:t>
                </a:r>
              </a:p>
            </p:txBody>
          </p:sp>
        </p:grpSp>
      </p:grpSp>
      <p:pic>
        <p:nvPicPr>
          <p:cNvPr id="22" name="Picture 21">
            <a:extLst>
              <a:ext uri="{FF2B5EF4-FFF2-40B4-BE49-F238E27FC236}">
                <a16:creationId xmlns:a16="http://schemas.microsoft.com/office/drawing/2014/main" id="{FA47076C-66C7-4601-839B-77F6DE45B15E}"/>
              </a:ext>
            </a:extLst>
          </p:cNvPr>
          <p:cNvPicPr>
            <a:picLocks noChangeAspect="1"/>
          </p:cNvPicPr>
          <p:nvPr/>
        </p:nvPicPr>
        <p:blipFill>
          <a:blip r:embed="rId3"/>
          <a:stretch>
            <a:fillRect/>
          </a:stretch>
        </p:blipFill>
        <p:spPr>
          <a:xfrm>
            <a:off x="2786076" y="1423478"/>
            <a:ext cx="6692900" cy="4665210"/>
          </a:xfrm>
          <a:prstGeom prst="rect">
            <a:avLst/>
          </a:prstGeom>
        </p:spPr>
      </p:pic>
      <p:sp>
        <p:nvSpPr>
          <p:cNvPr id="9" name="TextBox 8">
            <a:extLst>
              <a:ext uri="{FF2B5EF4-FFF2-40B4-BE49-F238E27FC236}">
                <a16:creationId xmlns:a16="http://schemas.microsoft.com/office/drawing/2014/main" id="{A405F742-0740-7844-AC29-F93D6D2BB8F6}"/>
              </a:ext>
            </a:extLst>
          </p:cNvPr>
          <p:cNvSpPr txBox="1"/>
          <p:nvPr/>
        </p:nvSpPr>
        <p:spPr>
          <a:xfrm>
            <a:off x="3031252" y="1907293"/>
            <a:ext cx="1191352" cy="369332"/>
          </a:xfrm>
          <a:prstGeom prst="rect">
            <a:avLst/>
          </a:prstGeom>
          <a:solidFill>
            <a:schemeClr val="bg1"/>
          </a:solidFill>
        </p:spPr>
        <p:txBody>
          <a:bodyPr wrap="none" rtlCol="0">
            <a:spAutoFit/>
          </a:bodyPr>
          <a:lstStyle/>
          <a:p>
            <a:r>
              <a:rPr lang="en-US" dirty="0"/>
              <a:t>1992-2014</a:t>
            </a:r>
          </a:p>
        </p:txBody>
      </p:sp>
      <p:sp>
        <p:nvSpPr>
          <p:cNvPr id="11" name="TextBox 10">
            <a:extLst>
              <a:ext uri="{FF2B5EF4-FFF2-40B4-BE49-F238E27FC236}">
                <a16:creationId xmlns:a16="http://schemas.microsoft.com/office/drawing/2014/main" id="{5E4B09DF-2F17-6243-9B33-5235FB9CC1B5}"/>
              </a:ext>
            </a:extLst>
          </p:cNvPr>
          <p:cNvSpPr txBox="1"/>
          <p:nvPr/>
        </p:nvSpPr>
        <p:spPr>
          <a:xfrm>
            <a:off x="3741380" y="3124071"/>
            <a:ext cx="1452642" cy="646331"/>
          </a:xfrm>
          <a:prstGeom prst="rect">
            <a:avLst/>
          </a:prstGeom>
          <a:solidFill>
            <a:srgbClr val="FFD800"/>
          </a:solidFill>
        </p:spPr>
        <p:txBody>
          <a:bodyPr wrap="none" rtlCol="0">
            <a:spAutoFit/>
          </a:bodyPr>
          <a:lstStyle/>
          <a:p>
            <a:r>
              <a:rPr lang="en-US" sz="3600" b="1" dirty="0"/>
              <a:t>+310%</a:t>
            </a:r>
          </a:p>
        </p:txBody>
      </p:sp>
      <p:sp>
        <p:nvSpPr>
          <p:cNvPr id="23" name="TextBox 22">
            <a:extLst>
              <a:ext uri="{FF2B5EF4-FFF2-40B4-BE49-F238E27FC236}">
                <a16:creationId xmlns:a16="http://schemas.microsoft.com/office/drawing/2014/main" id="{E0CE227F-0241-B34D-A61D-AF3BE4779AC6}"/>
              </a:ext>
            </a:extLst>
          </p:cNvPr>
          <p:cNvSpPr txBox="1"/>
          <p:nvPr/>
        </p:nvSpPr>
        <p:spPr>
          <a:xfrm>
            <a:off x="7102406" y="4025817"/>
            <a:ext cx="1130438" cy="646331"/>
          </a:xfrm>
          <a:prstGeom prst="rect">
            <a:avLst/>
          </a:prstGeom>
          <a:solidFill>
            <a:srgbClr val="E43300"/>
          </a:solidFill>
        </p:spPr>
        <p:txBody>
          <a:bodyPr wrap="none" rtlCol="0">
            <a:spAutoFit/>
          </a:bodyPr>
          <a:lstStyle/>
          <a:p>
            <a:r>
              <a:rPr lang="en-US" sz="3600" b="1" dirty="0"/>
              <a:t>-12%</a:t>
            </a:r>
          </a:p>
        </p:txBody>
      </p:sp>
      <p:sp>
        <p:nvSpPr>
          <p:cNvPr id="24" name="TextBox 23">
            <a:extLst>
              <a:ext uri="{FF2B5EF4-FFF2-40B4-BE49-F238E27FC236}">
                <a16:creationId xmlns:a16="http://schemas.microsoft.com/office/drawing/2014/main" id="{BAEB8277-01EC-C741-9B2B-D35F73868153}"/>
              </a:ext>
            </a:extLst>
          </p:cNvPr>
          <p:cNvSpPr txBox="1"/>
          <p:nvPr/>
        </p:nvSpPr>
        <p:spPr>
          <a:xfrm>
            <a:off x="3249827" y="6457890"/>
            <a:ext cx="3199915" cy="246221"/>
          </a:xfrm>
          <a:prstGeom prst="rect">
            <a:avLst/>
          </a:prstGeom>
          <a:noFill/>
        </p:spPr>
        <p:txBody>
          <a:bodyPr wrap="none" rtlCol="0">
            <a:spAutoFit/>
          </a:bodyPr>
          <a:lstStyle/>
          <a:p>
            <a:pPr lvl="0">
              <a:defRPr/>
            </a:pPr>
            <a:r>
              <a:rPr lang="en-US" sz="1000" dirty="0"/>
              <a:t>Source: IRS, Statistics of Income Division, December 2016.</a:t>
            </a:r>
          </a:p>
        </p:txBody>
      </p:sp>
      <p:sp>
        <p:nvSpPr>
          <p:cNvPr id="25" name="TextBox 24">
            <a:extLst>
              <a:ext uri="{FF2B5EF4-FFF2-40B4-BE49-F238E27FC236}">
                <a16:creationId xmlns:a16="http://schemas.microsoft.com/office/drawing/2014/main" id="{F6BE39EE-034A-F846-B3FA-B53AD88F27A5}"/>
              </a:ext>
            </a:extLst>
          </p:cNvPr>
          <p:cNvSpPr txBox="1"/>
          <p:nvPr/>
        </p:nvSpPr>
        <p:spPr>
          <a:xfrm>
            <a:off x="2786076" y="5601867"/>
            <a:ext cx="1454244" cy="369332"/>
          </a:xfrm>
          <a:prstGeom prst="rect">
            <a:avLst/>
          </a:prstGeom>
          <a:solidFill>
            <a:schemeClr val="bg1"/>
          </a:solidFill>
        </p:spPr>
        <p:txBody>
          <a:bodyPr wrap="none" rtlCol="0">
            <a:spAutoFit/>
          </a:bodyPr>
          <a:lstStyle/>
          <a:p>
            <a:r>
              <a:rPr lang="en-US" dirty="0">
                <a:solidFill>
                  <a:schemeClr val="bg1"/>
                </a:solidFill>
              </a:rPr>
              <a:t>                        </a:t>
            </a:r>
          </a:p>
        </p:txBody>
      </p:sp>
    </p:spTree>
    <p:extLst>
      <p:ext uri="{BB962C8B-B14F-4D97-AF65-F5344CB8AC3E}">
        <p14:creationId xmlns:p14="http://schemas.microsoft.com/office/powerpoint/2010/main" val="370957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02955-A410-BE45-85FD-5083D64D54CC}"/>
              </a:ext>
            </a:extLst>
          </p:cNvPr>
          <p:cNvSpPr>
            <a:spLocks noGrp="1"/>
          </p:cNvSpPr>
          <p:nvPr>
            <p:ph type="title"/>
          </p:nvPr>
        </p:nvSpPr>
        <p:spPr>
          <a:xfrm>
            <a:off x="804334" y="0"/>
            <a:ext cx="10515600" cy="1325563"/>
          </a:xfrm>
        </p:spPr>
        <p:txBody>
          <a:bodyPr/>
          <a:lstStyle/>
          <a:p>
            <a:r>
              <a:rPr lang="en-US" dirty="0">
                <a:solidFill>
                  <a:schemeClr val="bg1"/>
                </a:solidFill>
              </a:rPr>
              <a:t>Wh</a:t>
            </a:r>
            <a:r>
              <a:rPr lang="en-US" dirty="0"/>
              <a:t>ere Does Inequality Come From? Summary</a:t>
            </a:r>
          </a:p>
        </p:txBody>
      </p:sp>
      <p:sp>
        <p:nvSpPr>
          <p:cNvPr id="3" name="Content Placeholder 2">
            <a:extLst>
              <a:ext uri="{FF2B5EF4-FFF2-40B4-BE49-F238E27FC236}">
                <a16:creationId xmlns:a16="http://schemas.microsoft.com/office/drawing/2014/main" id="{257BB855-9421-9242-A11B-B69AFCB40C17}"/>
              </a:ext>
            </a:extLst>
          </p:cNvPr>
          <p:cNvSpPr>
            <a:spLocks noGrp="1"/>
          </p:cNvSpPr>
          <p:nvPr>
            <p:ph idx="1"/>
          </p:nvPr>
        </p:nvSpPr>
        <p:spPr/>
        <p:txBody>
          <a:bodyPr/>
          <a:lstStyle/>
          <a:p>
            <a:r>
              <a:rPr lang="en-US" dirty="0"/>
              <a:t>Labor characteristics</a:t>
            </a:r>
          </a:p>
          <a:p>
            <a:pPr lvl="1"/>
            <a:r>
              <a:rPr lang="en-US" dirty="0"/>
              <a:t>What do workers bring to the market?</a:t>
            </a:r>
          </a:p>
          <a:p>
            <a:r>
              <a:rPr lang="en-US" dirty="0"/>
              <a:t>Market forces</a:t>
            </a:r>
          </a:p>
          <a:p>
            <a:pPr lvl="1"/>
            <a:r>
              <a:rPr lang="en-US" dirty="0"/>
              <a:t>How does the market value the labor characteristics?</a:t>
            </a:r>
          </a:p>
          <a:p>
            <a:r>
              <a:rPr lang="en-US" dirty="0"/>
              <a:t>Government policies</a:t>
            </a:r>
          </a:p>
          <a:p>
            <a:pPr lvl="1"/>
            <a:r>
              <a:rPr lang="en-US"/>
              <a:t>PRE-distribution </a:t>
            </a:r>
            <a:r>
              <a:rPr lang="en-US" dirty="0"/>
              <a:t>– affecting markets</a:t>
            </a:r>
          </a:p>
          <a:p>
            <a:pPr lvl="1"/>
            <a:r>
              <a:rPr lang="en-US" dirty="0"/>
              <a:t>Redistribution – affecting incomes</a:t>
            </a:r>
          </a:p>
        </p:txBody>
      </p:sp>
      <p:sp>
        <p:nvSpPr>
          <p:cNvPr id="4" name="Slide Number Placeholder 3">
            <a:extLst>
              <a:ext uri="{FF2B5EF4-FFF2-40B4-BE49-F238E27FC236}">
                <a16:creationId xmlns:a16="http://schemas.microsoft.com/office/drawing/2014/main" id="{42CFEF58-9B84-8F4A-AFC1-7177C6CB89D5}"/>
              </a:ext>
            </a:extLst>
          </p:cNvPr>
          <p:cNvSpPr>
            <a:spLocks noGrp="1"/>
          </p:cNvSpPr>
          <p:nvPr>
            <p:ph type="sldNum" sz="quarter" idx="12"/>
          </p:nvPr>
        </p:nvSpPr>
        <p:spPr/>
        <p:txBody>
          <a:bodyPr/>
          <a:lstStyle/>
          <a:p>
            <a:fld id="{D9F085D5-EC86-4F6A-B501-C1359CB39116}" type="slidenum">
              <a:rPr lang="en-US" smtClean="0"/>
              <a:t>43</a:t>
            </a:fld>
            <a:endParaRPr lang="en-US" dirty="0"/>
          </a:p>
        </p:txBody>
      </p:sp>
    </p:spTree>
    <p:extLst>
      <p:ext uri="{BB962C8B-B14F-4D97-AF65-F5344CB8AC3E}">
        <p14:creationId xmlns:p14="http://schemas.microsoft.com/office/powerpoint/2010/main" val="2491647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607247B2-215B-4554-876C-1F0EB271D4AE}"/>
              </a:ext>
            </a:extLst>
          </p:cNvPr>
          <p:cNvSpPr>
            <a:spLocks/>
          </p:cNvSpPr>
          <p:nvPr/>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solidFill>
                  <a:schemeClr val="bg1"/>
                </a:solidFill>
              </a:rPr>
              <a:t>Ou</a:t>
            </a:r>
            <a:r>
              <a:rPr lang="en-US" dirty="0"/>
              <a:t>tline</a:t>
            </a:r>
          </a:p>
        </p:txBody>
      </p:sp>
      <p:sp>
        <p:nvSpPr>
          <p:cNvPr id="11" name="Slide Number Placeholder 10">
            <a:extLst>
              <a:ext uri="{FF2B5EF4-FFF2-40B4-BE49-F238E27FC236}">
                <a16:creationId xmlns:a16="http://schemas.microsoft.com/office/drawing/2014/main" id="{0A81A560-D6F0-4CF2-A6B8-0F9C43F36E71}"/>
              </a:ext>
            </a:extLst>
          </p:cNvPr>
          <p:cNvSpPr>
            <a:spLocks noGrp="1"/>
          </p:cNvSpPr>
          <p:nvPr>
            <p:ph type="sldNum" sz="quarter" idx="12"/>
          </p:nvPr>
        </p:nvSpPr>
        <p:spPr/>
        <p:txBody>
          <a:bodyPr/>
          <a:lstStyle/>
          <a:p>
            <a:fld id="{D9F085D5-EC86-4F6A-B501-C1359CB39116}" type="slidenum">
              <a:rPr lang="en-US" smtClean="0"/>
              <a:pPr/>
              <a:t>44</a:t>
            </a:fld>
            <a:endParaRPr lang="en-US" dirty="0"/>
          </a:p>
        </p:txBody>
      </p:sp>
      <p:cxnSp>
        <p:nvCxnSpPr>
          <p:cNvPr id="7" name="Straight Connector 6">
            <a:extLst>
              <a:ext uri="{FF2B5EF4-FFF2-40B4-BE49-F238E27FC236}">
                <a16:creationId xmlns:a16="http://schemas.microsoft.com/office/drawing/2014/main" id="{9F69183D-BA9A-4ADF-BD36-FB418154C4BB}"/>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F60C5E11-4956-F645-9B92-01DBB4FA25D2}"/>
              </a:ext>
            </a:extLst>
          </p:cNvPr>
          <p:cNvSpPr txBox="1">
            <a:spLocks/>
          </p:cNvSpPr>
          <p:nvPr/>
        </p:nvSpPr>
        <p:spPr>
          <a:xfrm>
            <a:off x="3310764" y="1325563"/>
            <a:ext cx="5181600" cy="4189162"/>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lumMod val="60000"/>
                    <a:lumOff val="40000"/>
                  </a:schemeClr>
                </a:solidFill>
              </a:rPr>
              <a:t>Definition </a:t>
            </a:r>
          </a:p>
          <a:p>
            <a:r>
              <a:rPr lang="en-US" dirty="0">
                <a:solidFill>
                  <a:schemeClr val="accent1">
                    <a:lumMod val="60000"/>
                    <a:lumOff val="40000"/>
                  </a:schemeClr>
                </a:solidFill>
              </a:rPr>
              <a:t>What happened?</a:t>
            </a:r>
          </a:p>
          <a:p>
            <a:r>
              <a:rPr lang="en-US" dirty="0"/>
              <a:t>Does it matter?</a:t>
            </a:r>
          </a:p>
          <a:p>
            <a:r>
              <a:rPr lang="en-US" dirty="0"/>
              <a:t>Is it a problem?</a:t>
            </a:r>
          </a:p>
          <a:p>
            <a:r>
              <a:rPr lang="en-US" dirty="0">
                <a:solidFill>
                  <a:schemeClr val="accent1">
                    <a:lumMod val="60000"/>
                    <a:lumOff val="40000"/>
                  </a:schemeClr>
                </a:solidFill>
              </a:rPr>
              <a:t>What to do about it</a:t>
            </a:r>
          </a:p>
        </p:txBody>
      </p:sp>
    </p:spTree>
    <p:extLst>
      <p:ext uri="{BB962C8B-B14F-4D97-AF65-F5344CB8AC3E}">
        <p14:creationId xmlns:p14="http://schemas.microsoft.com/office/powerpoint/2010/main" val="22631672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Wh</a:t>
            </a:r>
            <a:r>
              <a:rPr lang="en-US" dirty="0"/>
              <a:t>y Does Inequality Matter?</a:t>
            </a:r>
          </a:p>
        </p:txBody>
      </p:sp>
      <p:sp>
        <p:nvSpPr>
          <p:cNvPr id="3" name="Content Placeholder 2"/>
          <p:cNvSpPr>
            <a:spLocks noGrp="1"/>
          </p:cNvSpPr>
          <p:nvPr>
            <p:ph sz="half" idx="1"/>
          </p:nvPr>
        </p:nvSpPr>
        <p:spPr>
          <a:xfrm>
            <a:off x="838200" y="1345940"/>
            <a:ext cx="5181600" cy="1736894"/>
          </a:xfrm>
        </p:spPr>
        <p:txBody>
          <a:bodyPr/>
          <a:lstStyle/>
          <a:p>
            <a:r>
              <a:rPr lang="en-US" sz="2400" dirty="0"/>
              <a:t>Too little inequality can:</a:t>
            </a:r>
          </a:p>
          <a:p>
            <a:pPr lvl="1"/>
            <a:r>
              <a:rPr lang="en-US" sz="2000" dirty="0"/>
              <a:t>Reduce individual motivation</a:t>
            </a:r>
          </a:p>
          <a:p>
            <a:pPr lvl="1"/>
            <a:r>
              <a:rPr lang="en-US" sz="2000" dirty="0"/>
              <a:t>Slow economic growth</a:t>
            </a:r>
          </a:p>
        </p:txBody>
      </p:sp>
      <p:sp>
        <p:nvSpPr>
          <p:cNvPr id="4" name="Content Placeholder 3"/>
          <p:cNvSpPr>
            <a:spLocks noGrp="1"/>
          </p:cNvSpPr>
          <p:nvPr>
            <p:ph sz="half" idx="2"/>
          </p:nvPr>
        </p:nvSpPr>
        <p:spPr>
          <a:xfrm>
            <a:off x="6172200" y="1345940"/>
            <a:ext cx="5181600" cy="1736894"/>
          </a:xfrm>
        </p:spPr>
        <p:txBody>
          <a:bodyPr/>
          <a:lstStyle/>
          <a:p>
            <a:r>
              <a:rPr lang="en-US" sz="2400" dirty="0"/>
              <a:t>Too much inequality can:</a:t>
            </a:r>
          </a:p>
          <a:p>
            <a:pPr lvl="1"/>
            <a:r>
              <a:rPr lang="en-US" sz="2000" dirty="0"/>
              <a:t>Slow growth</a:t>
            </a:r>
          </a:p>
          <a:p>
            <a:pPr lvl="1"/>
            <a:r>
              <a:rPr lang="en-US" sz="2000" dirty="0"/>
              <a:t>Reduce individual motivation</a:t>
            </a:r>
          </a:p>
        </p:txBody>
      </p:sp>
      <p:pic>
        <p:nvPicPr>
          <p:cNvPr id="6" name="Picture 5">
            <a:extLst>
              <a:ext uri="{FF2B5EF4-FFF2-40B4-BE49-F238E27FC236}">
                <a16:creationId xmlns:a16="http://schemas.microsoft.com/office/drawing/2014/main" id="{B885F805-0170-41DD-B5AF-D9A95FF1BBA8}"/>
              </a:ext>
            </a:extLst>
          </p:cNvPr>
          <p:cNvPicPr>
            <a:picLocks noChangeAspect="1"/>
          </p:cNvPicPr>
          <p:nvPr/>
        </p:nvPicPr>
        <p:blipFill rotWithShape="1">
          <a:blip r:embed="rId2"/>
          <a:srcRect l="3333" t="25527" r="8947" b="18158"/>
          <a:stretch/>
        </p:blipFill>
        <p:spPr>
          <a:xfrm>
            <a:off x="4090737" y="4443664"/>
            <a:ext cx="4010526" cy="1716505"/>
          </a:xfrm>
          <a:prstGeom prst="rect">
            <a:avLst/>
          </a:prstGeom>
        </p:spPr>
      </p:pic>
      <p:sp>
        <p:nvSpPr>
          <p:cNvPr id="7" name="Content Placeholder 2">
            <a:extLst>
              <a:ext uri="{FF2B5EF4-FFF2-40B4-BE49-F238E27FC236}">
                <a16:creationId xmlns:a16="http://schemas.microsoft.com/office/drawing/2014/main" id="{856961F4-F892-0542-8186-A640950D4E1F}"/>
              </a:ext>
            </a:extLst>
          </p:cNvPr>
          <p:cNvSpPr txBox="1">
            <a:spLocks/>
          </p:cNvSpPr>
          <p:nvPr/>
        </p:nvSpPr>
        <p:spPr>
          <a:xfrm>
            <a:off x="914400" y="3443525"/>
            <a:ext cx="10515600" cy="1864801"/>
          </a:xfrm>
          <a:prstGeom prst="rect">
            <a:avLst/>
          </a:prstGeom>
        </p:spPr>
        <p:txBody>
          <a:bodyPr vert="horz" lIns="91440" tIns="45720" rIns="91440" bIns="45720" numCol="2" rtlCol="0" anchor="ctr" anchorCtr="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2000" dirty="0"/>
          </a:p>
          <a:p>
            <a:pPr lvl="1"/>
            <a:r>
              <a:rPr lang="en-US" sz="2000" dirty="0"/>
              <a:t>Divide society</a:t>
            </a:r>
          </a:p>
          <a:p>
            <a:pPr lvl="1"/>
            <a:r>
              <a:rPr lang="en-US" sz="2000" dirty="0"/>
              <a:t>Distort political environment</a:t>
            </a:r>
          </a:p>
          <a:p>
            <a:pPr lvl="1"/>
            <a:r>
              <a:rPr lang="en-US" sz="2000" dirty="0"/>
              <a:t>Reduce political participation</a:t>
            </a:r>
          </a:p>
          <a:p>
            <a:pPr marL="457200" lvl="1" indent="0">
              <a:buNone/>
            </a:pPr>
            <a:endParaRPr lang="en-US" sz="2000" dirty="0"/>
          </a:p>
          <a:p>
            <a:pPr lvl="1"/>
            <a:endParaRPr lang="en-US" sz="2000" dirty="0"/>
          </a:p>
          <a:p>
            <a:pPr lvl="1"/>
            <a:endParaRPr lang="en-US" sz="2000" dirty="0"/>
          </a:p>
          <a:p>
            <a:pPr lvl="1"/>
            <a:r>
              <a:rPr lang="en-US" sz="2000" dirty="0"/>
              <a:t>Reduce investments in public goods</a:t>
            </a:r>
          </a:p>
          <a:p>
            <a:pPr lvl="2"/>
            <a:r>
              <a:rPr lang="en-US" sz="2000" dirty="0"/>
              <a:t>Education</a:t>
            </a:r>
          </a:p>
          <a:p>
            <a:pPr lvl="2"/>
            <a:r>
              <a:rPr lang="en-US" sz="2000" dirty="0"/>
              <a:t>Environmental protections</a:t>
            </a:r>
          </a:p>
          <a:p>
            <a:endParaRPr lang="en-US" dirty="0"/>
          </a:p>
        </p:txBody>
      </p:sp>
      <p:cxnSp>
        <p:nvCxnSpPr>
          <p:cNvPr id="8" name="Straight Connector 7">
            <a:extLst>
              <a:ext uri="{FF2B5EF4-FFF2-40B4-BE49-F238E27FC236}">
                <a16:creationId xmlns:a16="http://schemas.microsoft.com/office/drawing/2014/main" id="{BAEA7477-25EE-2F4D-836F-DD7755042118}"/>
              </a:ext>
            </a:extLst>
          </p:cNvPr>
          <p:cNvCxnSpPr/>
          <p:nvPr/>
        </p:nvCxnSpPr>
        <p:spPr>
          <a:xfrm>
            <a:off x="2063932" y="2922289"/>
            <a:ext cx="645087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7BAA03F0-93B9-2541-B48F-CA652C3200AA}"/>
              </a:ext>
            </a:extLst>
          </p:cNvPr>
          <p:cNvSpPr txBox="1">
            <a:spLocks/>
          </p:cNvSpPr>
          <p:nvPr/>
        </p:nvSpPr>
        <p:spPr>
          <a:xfrm>
            <a:off x="838200" y="2818902"/>
            <a:ext cx="10515600" cy="1864801"/>
          </a:xfrm>
          <a:prstGeom prst="rect">
            <a:avLst/>
          </a:prstGeom>
        </p:spPr>
        <p:txBody>
          <a:bodyPr vert="horz" lIns="91440" tIns="45720" rIns="91440" bIns="45720" numCol="1"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Too much inequality may also:</a:t>
            </a:r>
          </a:p>
          <a:p>
            <a:pPr marL="0" indent="0">
              <a:buNone/>
            </a:pPr>
            <a:endParaRPr lang="en-US" dirty="0"/>
          </a:p>
        </p:txBody>
      </p:sp>
    </p:spTree>
    <p:extLst>
      <p:ext uri="{BB962C8B-B14F-4D97-AF65-F5344CB8AC3E}">
        <p14:creationId xmlns:p14="http://schemas.microsoft.com/office/powerpoint/2010/main" val="351660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A7D58-16EA-5045-97E9-602E1B437A97}"/>
              </a:ext>
            </a:extLst>
          </p:cNvPr>
          <p:cNvSpPr>
            <a:spLocks noGrp="1"/>
          </p:cNvSpPr>
          <p:nvPr>
            <p:ph type="title"/>
          </p:nvPr>
        </p:nvSpPr>
        <p:spPr>
          <a:xfrm>
            <a:off x="838200" y="0"/>
            <a:ext cx="10515600" cy="1325563"/>
          </a:xfrm>
        </p:spPr>
        <p:txBody>
          <a:bodyPr/>
          <a:lstStyle/>
          <a:p>
            <a:r>
              <a:rPr lang="en-US" dirty="0">
                <a:solidFill>
                  <a:schemeClr val="bg1"/>
                </a:solidFill>
              </a:rPr>
              <a:t>Ho</a:t>
            </a:r>
            <a:r>
              <a:rPr lang="en-US" dirty="0"/>
              <a:t>w Much Inequality Is too Much?</a:t>
            </a:r>
          </a:p>
        </p:txBody>
      </p:sp>
      <p:sp>
        <p:nvSpPr>
          <p:cNvPr id="4" name="Slide Number Placeholder 3">
            <a:extLst>
              <a:ext uri="{FF2B5EF4-FFF2-40B4-BE49-F238E27FC236}">
                <a16:creationId xmlns:a16="http://schemas.microsoft.com/office/drawing/2014/main" id="{AE72176A-272E-1C47-AC6E-2876288A2939}"/>
              </a:ext>
            </a:extLst>
          </p:cNvPr>
          <p:cNvSpPr>
            <a:spLocks noGrp="1"/>
          </p:cNvSpPr>
          <p:nvPr>
            <p:ph type="sldNum" sz="quarter" idx="12"/>
          </p:nvPr>
        </p:nvSpPr>
        <p:spPr/>
        <p:txBody>
          <a:bodyPr/>
          <a:lstStyle/>
          <a:p>
            <a:fld id="{D9F085D5-EC86-4F6A-B501-C1359CB39116}" type="slidenum">
              <a:rPr lang="en-US" smtClean="0"/>
              <a:t>46</a:t>
            </a:fld>
            <a:endParaRPr lang="en-US" dirty="0"/>
          </a:p>
        </p:txBody>
      </p:sp>
      <p:cxnSp>
        <p:nvCxnSpPr>
          <p:cNvPr id="6" name="Straight Connector 5">
            <a:extLst>
              <a:ext uri="{FF2B5EF4-FFF2-40B4-BE49-F238E27FC236}">
                <a16:creationId xmlns:a16="http://schemas.microsoft.com/office/drawing/2014/main" id="{66B61E7A-017E-424B-9F8C-92C29D5D88A0}"/>
              </a:ext>
            </a:extLst>
          </p:cNvPr>
          <p:cNvCxnSpPr/>
          <p:nvPr/>
        </p:nvCxnSpPr>
        <p:spPr>
          <a:xfrm>
            <a:off x="1999454" y="2046006"/>
            <a:ext cx="0" cy="3135085"/>
          </a:xfrm>
          <a:prstGeom prst="line">
            <a:avLst/>
          </a:prstGeom>
          <a:ln w="12700">
            <a:solidFill>
              <a:srgbClr val="2B414D"/>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293336A-1C2B-FF42-9C3C-B51E2D98A1B2}"/>
              </a:ext>
            </a:extLst>
          </p:cNvPr>
          <p:cNvCxnSpPr/>
          <p:nvPr/>
        </p:nvCxnSpPr>
        <p:spPr>
          <a:xfrm>
            <a:off x="1987108" y="5186855"/>
            <a:ext cx="7520152" cy="0"/>
          </a:xfrm>
          <a:prstGeom prst="line">
            <a:avLst/>
          </a:prstGeom>
          <a:ln w="12700">
            <a:solidFill>
              <a:srgbClr val="2B414D"/>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3AC503D-B133-2A42-B111-A43214FC5ECB}"/>
              </a:ext>
            </a:extLst>
          </p:cNvPr>
          <p:cNvCxnSpPr/>
          <p:nvPr/>
        </p:nvCxnSpPr>
        <p:spPr>
          <a:xfrm>
            <a:off x="7468437" y="2046006"/>
            <a:ext cx="0" cy="3135085"/>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876A85-E564-1A44-B742-3E7590C3EA43}"/>
              </a:ext>
            </a:extLst>
          </p:cNvPr>
          <p:cNvCxnSpPr/>
          <p:nvPr/>
        </p:nvCxnSpPr>
        <p:spPr>
          <a:xfrm>
            <a:off x="8171515" y="2568102"/>
            <a:ext cx="1186775" cy="817124"/>
          </a:xfrm>
          <a:prstGeom prst="line">
            <a:avLst/>
          </a:prstGeom>
          <a:ln w="19050">
            <a:tailEnd type="stealth" w="lg" len="lg"/>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36EF63E-C3AD-0047-AEAC-604E9ECC9830}"/>
              </a:ext>
            </a:extLst>
          </p:cNvPr>
          <p:cNvCxnSpPr>
            <a:cxnSpLocks/>
          </p:cNvCxnSpPr>
          <p:nvPr/>
        </p:nvCxnSpPr>
        <p:spPr>
          <a:xfrm>
            <a:off x="7877566" y="3968885"/>
            <a:ext cx="1235053" cy="806526"/>
          </a:xfrm>
          <a:prstGeom prst="line">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3ECBF5-8967-6B44-968A-4C25DFA22DDC}"/>
              </a:ext>
            </a:extLst>
          </p:cNvPr>
          <p:cNvCxnSpPr>
            <a:cxnSpLocks/>
          </p:cNvCxnSpPr>
          <p:nvPr/>
        </p:nvCxnSpPr>
        <p:spPr>
          <a:xfrm>
            <a:off x="4987817" y="3053286"/>
            <a:ext cx="1711559" cy="560262"/>
          </a:xfrm>
          <a:prstGeom prst="line">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01EF766-E3BA-EE4A-92CB-32E80F68BEE6}"/>
              </a:ext>
            </a:extLst>
          </p:cNvPr>
          <p:cNvCxnSpPr>
            <a:cxnSpLocks/>
          </p:cNvCxnSpPr>
          <p:nvPr/>
        </p:nvCxnSpPr>
        <p:spPr>
          <a:xfrm flipV="1">
            <a:off x="4969518" y="2383749"/>
            <a:ext cx="1728558" cy="405680"/>
          </a:xfrm>
          <a:prstGeom prst="line">
            <a:avLst/>
          </a:prstGeom>
          <a:ln w="19050">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236D01B-11A3-FC48-8C4C-44935CDE1284}"/>
              </a:ext>
            </a:extLst>
          </p:cNvPr>
          <p:cNvCxnSpPr>
            <a:cxnSpLocks/>
          </p:cNvCxnSpPr>
          <p:nvPr/>
        </p:nvCxnSpPr>
        <p:spPr>
          <a:xfrm>
            <a:off x="2489055" y="2568102"/>
            <a:ext cx="1154582" cy="167380"/>
          </a:xfrm>
          <a:prstGeom prst="line">
            <a:avLst/>
          </a:prstGeom>
          <a:ln w="1905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6D07A9-BC93-6940-BF0B-D66F66F96F3D}"/>
              </a:ext>
            </a:extLst>
          </p:cNvPr>
          <p:cNvCxnSpPr>
            <a:cxnSpLocks/>
          </p:cNvCxnSpPr>
          <p:nvPr/>
        </p:nvCxnSpPr>
        <p:spPr>
          <a:xfrm flipV="1">
            <a:off x="2411234" y="3385226"/>
            <a:ext cx="1232403" cy="880436"/>
          </a:xfrm>
          <a:prstGeom prst="line">
            <a:avLst/>
          </a:prstGeom>
          <a:ln w="19050">
            <a:tailEnd type="stealth" w="lg" len="lg"/>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813B057-8843-154A-AE6C-95685E87765E}"/>
              </a:ext>
            </a:extLst>
          </p:cNvPr>
          <p:cNvSpPr txBox="1"/>
          <p:nvPr/>
        </p:nvSpPr>
        <p:spPr>
          <a:xfrm rot="19453554">
            <a:off x="2400235" y="3556784"/>
            <a:ext cx="1086429" cy="369332"/>
          </a:xfrm>
          <a:prstGeom prst="rect">
            <a:avLst/>
          </a:prstGeom>
          <a:noFill/>
        </p:spPr>
        <p:txBody>
          <a:bodyPr wrap="square" rtlCol="0">
            <a:spAutoFit/>
          </a:bodyPr>
          <a:lstStyle/>
          <a:p>
            <a:r>
              <a:rPr lang="en-US" dirty="0">
                <a:solidFill>
                  <a:schemeClr val="accent1"/>
                </a:solidFill>
              </a:rPr>
              <a:t>Efficiency</a:t>
            </a:r>
          </a:p>
        </p:txBody>
      </p:sp>
      <p:sp>
        <p:nvSpPr>
          <p:cNvPr id="28" name="TextBox 27">
            <a:extLst>
              <a:ext uri="{FF2B5EF4-FFF2-40B4-BE49-F238E27FC236}">
                <a16:creationId xmlns:a16="http://schemas.microsoft.com/office/drawing/2014/main" id="{0FE2951D-854F-6549-B981-836AD350201A}"/>
              </a:ext>
            </a:extLst>
          </p:cNvPr>
          <p:cNvSpPr txBox="1"/>
          <p:nvPr/>
        </p:nvSpPr>
        <p:spPr>
          <a:xfrm rot="20761362">
            <a:off x="5244428" y="2232715"/>
            <a:ext cx="1086429" cy="369332"/>
          </a:xfrm>
          <a:prstGeom prst="rect">
            <a:avLst/>
          </a:prstGeom>
          <a:noFill/>
        </p:spPr>
        <p:txBody>
          <a:bodyPr wrap="square" rtlCol="0">
            <a:spAutoFit/>
          </a:bodyPr>
          <a:lstStyle/>
          <a:p>
            <a:r>
              <a:rPr lang="en-US" dirty="0">
                <a:solidFill>
                  <a:schemeClr val="accent1"/>
                </a:solidFill>
              </a:rPr>
              <a:t>Efficiency</a:t>
            </a:r>
          </a:p>
        </p:txBody>
      </p:sp>
      <p:sp>
        <p:nvSpPr>
          <p:cNvPr id="29" name="TextBox 28">
            <a:extLst>
              <a:ext uri="{FF2B5EF4-FFF2-40B4-BE49-F238E27FC236}">
                <a16:creationId xmlns:a16="http://schemas.microsoft.com/office/drawing/2014/main" id="{D90262F9-779E-A14E-9796-6414A3F80498}"/>
              </a:ext>
            </a:extLst>
          </p:cNvPr>
          <p:cNvSpPr txBox="1"/>
          <p:nvPr/>
        </p:nvSpPr>
        <p:spPr>
          <a:xfrm rot="2005034">
            <a:off x="8259963" y="2604762"/>
            <a:ext cx="1086429" cy="369332"/>
          </a:xfrm>
          <a:prstGeom prst="rect">
            <a:avLst/>
          </a:prstGeom>
          <a:noFill/>
        </p:spPr>
        <p:txBody>
          <a:bodyPr wrap="square" rtlCol="0">
            <a:spAutoFit/>
          </a:bodyPr>
          <a:lstStyle/>
          <a:p>
            <a:r>
              <a:rPr lang="en-US" dirty="0">
                <a:solidFill>
                  <a:schemeClr val="accent1"/>
                </a:solidFill>
              </a:rPr>
              <a:t>Efficiency</a:t>
            </a:r>
          </a:p>
        </p:txBody>
      </p:sp>
      <p:sp>
        <p:nvSpPr>
          <p:cNvPr id="30" name="TextBox 29">
            <a:extLst>
              <a:ext uri="{FF2B5EF4-FFF2-40B4-BE49-F238E27FC236}">
                <a16:creationId xmlns:a16="http://schemas.microsoft.com/office/drawing/2014/main" id="{B2761B19-A0D4-5B4D-A18D-C76A50023853}"/>
              </a:ext>
            </a:extLst>
          </p:cNvPr>
          <p:cNvSpPr txBox="1"/>
          <p:nvPr/>
        </p:nvSpPr>
        <p:spPr>
          <a:xfrm rot="557065">
            <a:off x="2702745" y="2288658"/>
            <a:ext cx="833636" cy="369332"/>
          </a:xfrm>
          <a:prstGeom prst="rect">
            <a:avLst/>
          </a:prstGeom>
          <a:noFill/>
        </p:spPr>
        <p:txBody>
          <a:bodyPr wrap="square" rtlCol="0">
            <a:spAutoFit/>
          </a:bodyPr>
          <a:lstStyle/>
          <a:p>
            <a:r>
              <a:rPr lang="en-US" dirty="0">
                <a:solidFill>
                  <a:srgbClr val="C00000"/>
                </a:solidFill>
              </a:rPr>
              <a:t>Equity</a:t>
            </a:r>
          </a:p>
        </p:txBody>
      </p:sp>
      <p:sp>
        <p:nvSpPr>
          <p:cNvPr id="31" name="TextBox 30">
            <a:extLst>
              <a:ext uri="{FF2B5EF4-FFF2-40B4-BE49-F238E27FC236}">
                <a16:creationId xmlns:a16="http://schemas.microsoft.com/office/drawing/2014/main" id="{E780808B-335A-164C-A760-A1BB7C41E46F}"/>
              </a:ext>
            </a:extLst>
          </p:cNvPr>
          <p:cNvSpPr txBox="1"/>
          <p:nvPr/>
        </p:nvSpPr>
        <p:spPr>
          <a:xfrm rot="1162252">
            <a:off x="5517558" y="2963699"/>
            <a:ext cx="833636" cy="369332"/>
          </a:xfrm>
          <a:prstGeom prst="rect">
            <a:avLst/>
          </a:prstGeom>
          <a:noFill/>
        </p:spPr>
        <p:txBody>
          <a:bodyPr wrap="square" rtlCol="0">
            <a:spAutoFit/>
          </a:bodyPr>
          <a:lstStyle/>
          <a:p>
            <a:r>
              <a:rPr lang="en-US" dirty="0">
                <a:solidFill>
                  <a:srgbClr val="C00000"/>
                </a:solidFill>
              </a:rPr>
              <a:t>Equity</a:t>
            </a:r>
          </a:p>
        </p:txBody>
      </p:sp>
      <p:sp>
        <p:nvSpPr>
          <p:cNvPr id="32" name="TextBox 31">
            <a:extLst>
              <a:ext uri="{FF2B5EF4-FFF2-40B4-BE49-F238E27FC236}">
                <a16:creationId xmlns:a16="http://schemas.microsoft.com/office/drawing/2014/main" id="{D49F7C20-1261-5C48-A51A-47B2513578CB}"/>
              </a:ext>
            </a:extLst>
          </p:cNvPr>
          <p:cNvSpPr txBox="1"/>
          <p:nvPr/>
        </p:nvSpPr>
        <p:spPr>
          <a:xfrm rot="1953950">
            <a:off x="8170686" y="4026541"/>
            <a:ext cx="833636" cy="369332"/>
          </a:xfrm>
          <a:prstGeom prst="rect">
            <a:avLst/>
          </a:prstGeom>
          <a:noFill/>
        </p:spPr>
        <p:txBody>
          <a:bodyPr wrap="square" rtlCol="0">
            <a:spAutoFit/>
          </a:bodyPr>
          <a:lstStyle/>
          <a:p>
            <a:r>
              <a:rPr lang="en-US" dirty="0">
                <a:solidFill>
                  <a:srgbClr val="C00000"/>
                </a:solidFill>
              </a:rPr>
              <a:t>Equity</a:t>
            </a:r>
          </a:p>
        </p:txBody>
      </p:sp>
      <p:sp>
        <p:nvSpPr>
          <p:cNvPr id="33" name="TextBox 32">
            <a:extLst>
              <a:ext uri="{FF2B5EF4-FFF2-40B4-BE49-F238E27FC236}">
                <a16:creationId xmlns:a16="http://schemas.microsoft.com/office/drawing/2014/main" id="{00364763-BA30-4141-B8EB-640F80695941}"/>
              </a:ext>
            </a:extLst>
          </p:cNvPr>
          <p:cNvSpPr txBox="1"/>
          <p:nvPr/>
        </p:nvSpPr>
        <p:spPr>
          <a:xfrm>
            <a:off x="7315991" y="5333444"/>
            <a:ext cx="311304" cy="369332"/>
          </a:xfrm>
          <a:prstGeom prst="rect">
            <a:avLst/>
          </a:prstGeom>
          <a:noFill/>
        </p:spPr>
        <p:txBody>
          <a:bodyPr wrap="none" rtlCol="0">
            <a:spAutoFit/>
          </a:bodyPr>
          <a:lstStyle/>
          <a:p>
            <a:r>
              <a:rPr lang="en-US" b="1" i="1" dirty="0"/>
              <a:t>X</a:t>
            </a:r>
          </a:p>
        </p:txBody>
      </p:sp>
      <p:cxnSp>
        <p:nvCxnSpPr>
          <p:cNvPr id="34" name="Straight Connector 33">
            <a:extLst>
              <a:ext uri="{FF2B5EF4-FFF2-40B4-BE49-F238E27FC236}">
                <a16:creationId xmlns:a16="http://schemas.microsoft.com/office/drawing/2014/main" id="{17EEC436-1B1A-8A4B-B1AE-CEFB2752B391}"/>
              </a:ext>
            </a:extLst>
          </p:cNvPr>
          <p:cNvCxnSpPr/>
          <p:nvPr/>
        </p:nvCxnSpPr>
        <p:spPr>
          <a:xfrm>
            <a:off x="4521021" y="2008050"/>
            <a:ext cx="0" cy="3135085"/>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078FCD7C-6D7F-2D4C-B640-BF5833A6E95D}"/>
              </a:ext>
            </a:extLst>
          </p:cNvPr>
          <p:cNvSpPr txBox="1"/>
          <p:nvPr/>
        </p:nvSpPr>
        <p:spPr>
          <a:xfrm>
            <a:off x="4374987" y="5333444"/>
            <a:ext cx="295274" cy="369332"/>
          </a:xfrm>
          <a:prstGeom prst="rect">
            <a:avLst/>
          </a:prstGeom>
          <a:noFill/>
        </p:spPr>
        <p:txBody>
          <a:bodyPr wrap="none" rtlCol="0">
            <a:spAutoFit/>
          </a:bodyPr>
          <a:lstStyle/>
          <a:p>
            <a:r>
              <a:rPr lang="en-US" b="1" i="1" dirty="0"/>
              <a:t>Z</a:t>
            </a:r>
          </a:p>
        </p:txBody>
      </p:sp>
      <p:sp>
        <p:nvSpPr>
          <p:cNvPr id="37" name="TextBox 36">
            <a:extLst>
              <a:ext uri="{FF2B5EF4-FFF2-40B4-BE49-F238E27FC236}">
                <a16:creationId xmlns:a16="http://schemas.microsoft.com/office/drawing/2014/main" id="{65DA0CDE-110B-4A49-8B4E-17D91A091E9B}"/>
              </a:ext>
            </a:extLst>
          </p:cNvPr>
          <p:cNvSpPr txBox="1"/>
          <p:nvPr/>
        </p:nvSpPr>
        <p:spPr>
          <a:xfrm>
            <a:off x="5215908" y="5333444"/>
            <a:ext cx="354969" cy="369332"/>
          </a:xfrm>
          <a:prstGeom prst="rect">
            <a:avLst/>
          </a:prstGeom>
          <a:noFill/>
        </p:spPr>
        <p:txBody>
          <a:bodyPr wrap="none" rtlCol="0">
            <a:spAutoFit/>
          </a:bodyPr>
          <a:lstStyle/>
          <a:p>
            <a:r>
              <a:rPr lang="en-US" b="1" i="1" dirty="0"/>
              <a:t>Z’</a:t>
            </a:r>
          </a:p>
        </p:txBody>
      </p:sp>
      <p:sp>
        <p:nvSpPr>
          <p:cNvPr id="38" name="TextBox 37">
            <a:extLst>
              <a:ext uri="{FF2B5EF4-FFF2-40B4-BE49-F238E27FC236}">
                <a16:creationId xmlns:a16="http://schemas.microsoft.com/office/drawing/2014/main" id="{9E30B3BF-A060-F947-94ED-D7055130DE13}"/>
              </a:ext>
            </a:extLst>
          </p:cNvPr>
          <p:cNvSpPr txBox="1"/>
          <p:nvPr/>
        </p:nvSpPr>
        <p:spPr>
          <a:xfrm>
            <a:off x="3356396" y="5333444"/>
            <a:ext cx="417487" cy="369332"/>
          </a:xfrm>
          <a:prstGeom prst="rect">
            <a:avLst/>
          </a:prstGeom>
          <a:noFill/>
        </p:spPr>
        <p:txBody>
          <a:bodyPr wrap="none" rtlCol="0">
            <a:spAutoFit/>
          </a:bodyPr>
          <a:lstStyle/>
          <a:p>
            <a:r>
              <a:rPr lang="en-US" b="1" i="1" dirty="0"/>
              <a:t>Z’’</a:t>
            </a:r>
          </a:p>
        </p:txBody>
      </p:sp>
      <p:sp>
        <p:nvSpPr>
          <p:cNvPr id="39" name="TextBox 38">
            <a:extLst>
              <a:ext uri="{FF2B5EF4-FFF2-40B4-BE49-F238E27FC236}">
                <a16:creationId xmlns:a16="http://schemas.microsoft.com/office/drawing/2014/main" id="{BCFFC583-E770-124D-9223-7232CA7893A2}"/>
              </a:ext>
            </a:extLst>
          </p:cNvPr>
          <p:cNvSpPr txBox="1"/>
          <p:nvPr/>
        </p:nvSpPr>
        <p:spPr>
          <a:xfrm>
            <a:off x="4388841" y="1676796"/>
            <a:ext cx="292068" cy="369332"/>
          </a:xfrm>
          <a:prstGeom prst="rect">
            <a:avLst/>
          </a:prstGeom>
          <a:noFill/>
        </p:spPr>
        <p:txBody>
          <a:bodyPr wrap="none" rtlCol="0">
            <a:spAutoFit/>
          </a:bodyPr>
          <a:lstStyle/>
          <a:p>
            <a:r>
              <a:rPr lang="en-US" dirty="0"/>
              <a:t>?</a:t>
            </a:r>
          </a:p>
        </p:txBody>
      </p:sp>
      <p:sp>
        <p:nvSpPr>
          <p:cNvPr id="40" name="TextBox 39">
            <a:extLst>
              <a:ext uri="{FF2B5EF4-FFF2-40B4-BE49-F238E27FC236}">
                <a16:creationId xmlns:a16="http://schemas.microsoft.com/office/drawing/2014/main" id="{8E00650E-818D-0342-A868-28EA2CD7617C}"/>
              </a:ext>
            </a:extLst>
          </p:cNvPr>
          <p:cNvSpPr txBox="1"/>
          <p:nvPr/>
        </p:nvSpPr>
        <p:spPr>
          <a:xfrm>
            <a:off x="5073913" y="5727536"/>
            <a:ext cx="1624163" cy="369332"/>
          </a:xfrm>
          <a:prstGeom prst="rect">
            <a:avLst/>
          </a:prstGeom>
          <a:noFill/>
        </p:spPr>
        <p:txBody>
          <a:bodyPr wrap="none" rtlCol="0">
            <a:spAutoFit/>
          </a:bodyPr>
          <a:lstStyle/>
          <a:p>
            <a:r>
              <a:rPr lang="en-US" dirty="0">
                <a:solidFill>
                  <a:srgbClr val="0C4C88"/>
                </a:solidFill>
              </a:rPr>
              <a:t>Gini Coefficient</a:t>
            </a:r>
          </a:p>
        </p:txBody>
      </p:sp>
      <p:sp>
        <p:nvSpPr>
          <p:cNvPr id="41" name="TextBox 40">
            <a:extLst>
              <a:ext uri="{FF2B5EF4-FFF2-40B4-BE49-F238E27FC236}">
                <a16:creationId xmlns:a16="http://schemas.microsoft.com/office/drawing/2014/main" id="{550C7CC3-E933-614F-BBA1-5894DA0D6748}"/>
              </a:ext>
            </a:extLst>
          </p:cNvPr>
          <p:cNvSpPr txBox="1"/>
          <p:nvPr/>
        </p:nvSpPr>
        <p:spPr>
          <a:xfrm>
            <a:off x="1849089" y="5192620"/>
            <a:ext cx="276038" cy="307777"/>
          </a:xfrm>
          <a:prstGeom prst="rect">
            <a:avLst/>
          </a:prstGeom>
          <a:noFill/>
        </p:spPr>
        <p:txBody>
          <a:bodyPr wrap="none" rtlCol="0">
            <a:spAutoFit/>
          </a:bodyPr>
          <a:lstStyle/>
          <a:p>
            <a:r>
              <a:rPr lang="en-US" sz="1400" dirty="0"/>
              <a:t>0</a:t>
            </a:r>
          </a:p>
        </p:txBody>
      </p:sp>
      <p:sp>
        <p:nvSpPr>
          <p:cNvPr id="42" name="TextBox 41">
            <a:extLst>
              <a:ext uri="{FF2B5EF4-FFF2-40B4-BE49-F238E27FC236}">
                <a16:creationId xmlns:a16="http://schemas.microsoft.com/office/drawing/2014/main" id="{5091FA16-B142-C144-A579-4E67C0F7B80B}"/>
              </a:ext>
            </a:extLst>
          </p:cNvPr>
          <p:cNvSpPr txBox="1"/>
          <p:nvPr/>
        </p:nvSpPr>
        <p:spPr>
          <a:xfrm>
            <a:off x="9277870" y="5167656"/>
            <a:ext cx="458780" cy="307777"/>
          </a:xfrm>
          <a:prstGeom prst="rect">
            <a:avLst/>
          </a:prstGeom>
          <a:noFill/>
        </p:spPr>
        <p:txBody>
          <a:bodyPr wrap="none" rtlCol="0">
            <a:spAutoFit/>
          </a:bodyPr>
          <a:lstStyle/>
          <a:p>
            <a:r>
              <a:rPr lang="en-US" sz="1400" dirty="0"/>
              <a:t>100</a:t>
            </a:r>
          </a:p>
        </p:txBody>
      </p:sp>
      <p:sp>
        <p:nvSpPr>
          <p:cNvPr id="35" name="TextBox 34">
            <a:extLst>
              <a:ext uri="{FF2B5EF4-FFF2-40B4-BE49-F238E27FC236}">
                <a16:creationId xmlns:a16="http://schemas.microsoft.com/office/drawing/2014/main" id="{B99A1039-4451-554A-994E-6E6E11D8F397}"/>
              </a:ext>
            </a:extLst>
          </p:cNvPr>
          <p:cNvSpPr txBox="1"/>
          <p:nvPr/>
        </p:nvSpPr>
        <p:spPr>
          <a:xfrm>
            <a:off x="7339862" y="1676796"/>
            <a:ext cx="292068"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218987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p:bldP spid="32" grpId="0"/>
      <p:bldP spid="39" grpId="0"/>
      <p:bldP spid="3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60DB83-A3C5-EE41-8A08-435974337D85}"/>
              </a:ext>
            </a:extLst>
          </p:cNvPr>
          <p:cNvSpPr>
            <a:spLocks noGrp="1"/>
          </p:cNvSpPr>
          <p:nvPr>
            <p:ph type="sldNum" sz="quarter" idx="12"/>
          </p:nvPr>
        </p:nvSpPr>
        <p:spPr/>
        <p:txBody>
          <a:bodyPr/>
          <a:lstStyle/>
          <a:p>
            <a:fld id="{D9F085D5-EC86-4F6A-B501-C1359CB39116}" type="slidenum">
              <a:rPr lang="en-GB" smtClean="0"/>
              <a:t>47</a:t>
            </a:fld>
            <a:endParaRPr lang="en-GB"/>
          </a:p>
        </p:txBody>
      </p:sp>
      <p:pic>
        <p:nvPicPr>
          <p:cNvPr id="3" name="Picture 2">
            <a:extLst>
              <a:ext uri="{FF2B5EF4-FFF2-40B4-BE49-F238E27FC236}">
                <a16:creationId xmlns:a16="http://schemas.microsoft.com/office/drawing/2014/main" id="{6E8C8D87-9BD1-F849-910B-7B798256A17A}"/>
              </a:ext>
            </a:extLst>
          </p:cNvPr>
          <p:cNvPicPr>
            <a:picLocks noChangeAspect="1"/>
          </p:cNvPicPr>
          <p:nvPr/>
        </p:nvPicPr>
        <p:blipFill>
          <a:blip r:embed="rId3"/>
          <a:stretch>
            <a:fillRect/>
          </a:stretch>
        </p:blipFill>
        <p:spPr>
          <a:xfrm>
            <a:off x="2114808" y="141345"/>
            <a:ext cx="7962383" cy="6088881"/>
          </a:xfrm>
          <a:prstGeom prst="rect">
            <a:avLst/>
          </a:prstGeom>
        </p:spPr>
      </p:pic>
      <p:sp>
        <p:nvSpPr>
          <p:cNvPr id="4" name="TextBox 3">
            <a:extLst>
              <a:ext uri="{FF2B5EF4-FFF2-40B4-BE49-F238E27FC236}">
                <a16:creationId xmlns:a16="http://schemas.microsoft.com/office/drawing/2014/main" id="{955E3C38-110F-3F49-89FE-CC00B49EDB30}"/>
              </a:ext>
            </a:extLst>
          </p:cNvPr>
          <p:cNvSpPr txBox="1"/>
          <p:nvPr/>
        </p:nvSpPr>
        <p:spPr>
          <a:xfrm>
            <a:off x="5128054" y="6456851"/>
            <a:ext cx="6580391" cy="276999"/>
          </a:xfrm>
          <a:prstGeom prst="rect">
            <a:avLst/>
          </a:prstGeom>
          <a:noFill/>
        </p:spPr>
        <p:txBody>
          <a:bodyPr wrap="none" rtlCol="0">
            <a:spAutoFit/>
          </a:bodyPr>
          <a:lstStyle/>
          <a:p>
            <a:r>
              <a:rPr lang="en-US" sz="1200" dirty="0">
                <a:hlinkClick r:id="rId4"/>
              </a:rPr>
              <a:t>https://equitablegrowth.org/research-paper/are-todays-inequalities-limiting-tomorrows-opportunities</a:t>
            </a:r>
            <a:endParaRPr lang="en-US" sz="1200" dirty="0"/>
          </a:p>
        </p:txBody>
      </p:sp>
      <p:grpSp>
        <p:nvGrpSpPr>
          <p:cNvPr id="10" name="Group 9">
            <a:extLst>
              <a:ext uri="{FF2B5EF4-FFF2-40B4-BE49-F238E27FC236}">
                <a16:creationId xmlns:a16="http://schemas.microsoft.com/office/drawing/2014/main" id="{FF9A5233-23AF-DB4A-ADAA-D5B625F7B448}"/>
              </a:ext>
            </a:extLst>
          </p:cNvPr>
          <p:cNvGrpSpPr/>
          <p:nvPr/>
        </p:nvGrpSpPr>
        <p:grpSpPr>
          <a:xfrm>
            <a:off x="7853082" y="2689412"/>
            <a:ext cx="1626752" cy="1324363"/>
            <a:chOff x="7853082" y="2689412"/>
            <a:chExt cx="1626752" cy="1324363"/>
          </a:xfrm>
        </p:grpSpPr>
        <p:sp>
          <p:nvSpPr>
            <p:cNvPr id="5" name="TextBox 4">
              <a:extLst>
                <a:ext uri="{FF2B5EF4-FFF2-40B4-BE49-F238E27FC236}">
                  <a16:creationId xmlns:a16="http://schemas.microsoft.com/office/drawing/2014/main" id="{0A617054-E3FC-3B45-84AE-1EA730C740A2}"/>
                </a:ext>
              </a:extLst>
            </p:cNvPr>
            <p:cNvSpPr txBox="1"/>
            <p:nvPr/>
          </p:nvSpPr>
          <p:spPr>
            <a:xfrm>
              <a:off x="8641976" y="3429000"/>
              <a:ext cx="837858" cy="584775"/>
            </a:xfrm>
            <a:prstGeom prst="rect">
              <a:avLst/>
            </a:prstGeom>
            <a:noFill/>
          </p:spPr>
          <p:txBody>
            <a:bodyPr wrap="none" rtlCol="0">
              <a:spAutoFit/>
            </a:bodyPr>
            <a:lstStyle/>
            <a:p>
              <a:r>
                <a:rPr lang="en-US" sz="3200" dirty="0"/>
                <a:t>U.S.</a:t>
              </a:r>
            </a:p>
          </p:txBody>
        </p:sp>
        <p:cxnSp>
          <p:nvCxnSpPr>
            <p:cNvPr id="7" name="Straight Connector 6">
              <a:extLst>
                <a:ext uri="{FF2B5EF4-FFF2-40B4-BE49-F238E27FC236}">
                  <a16:creationId xmlns:a16="http://schemas.microsoft.com/office/drawing/2014/main" id="{A20C02DA-662C-1049-95C9-D32A7EDCF00E}"/>
                </a:ext>
              </a:extLst>
            </p:cNvPr>
            <p:cNvCxnSpPr>
              <a:cxnSpLocks/>
            </p:cNvCxnSpPr>
            <p:nvPr/>
          </p:nvCxnSpPr>
          <p:spPr>
            <a:xfrm flipH="1" flipV="1">
              <a:off x="8458395" y="3014893"/>
              <a:ext cx="327017" cy="414107"/>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CF6156F-43B8-9447-B677-18FC538051D0}"/>
                </a:ext>
              </a:extLst>
            </p:cNvPr>
            <p:cNvSpPr/>
            <p:nvPr/>
          </p:nvSpPr>
          <p:spPr>
            <a:xfrm>
              <a:off x="7853082" y="2689412"/>
              <a:ext cx="1207823" cy="268941"/>
            </a:xfrm>
            <a:prstGeom prst="rect">
              <a:avLst/>
            </a:prstGeom>
            <a:noFill/>
            <a:ln w="38100">
              <a:solidFill>
                <a:srgbClr val="CF1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A082214D-215C-2545-8E34-BA845AF0CAB1}"/>
              </a:ext>
            </a:extLst>
          </p:cNvPr>
          <p:cNvSpPr txBox="1"/>
          <p:nvPr/>
        </p:nvSpPr>
        <p:spPr>
          <a:xfrm>
            <a:off x="9184195" y="2027643"/>
            <a:ext cx="692882" cy="369332"/>
          </a:xfrm>
          <a:prstGeom prst="rect">
            <a:avLst/>
          </a:prstGeom>
          <a:solidFill>
            <a:schemeClr val="bg2"/>
          </a:solidFill>
          <a:ln w="12700">
            <a:solidFill>
              <a:srgbClr val="CF1D01"/>
            </a:solidFill>
          </a:ln>
        </p:spPr>
        <p:txBody>
          <a:bodyPr wrap="none" rtlCol="0">
            <a:spAutoFit/>
          </a:bodyPr>
          <a:lstStyle/>
          <a:p>
            <a:r>
              <a:rPr lang="en-US" dirty="0"/>
              <a:t>Brazil</a:t>
            </a:r>
          </a:p>
        </p:txBody>
      </p:sp>
      <p:sp>
        <p:nvSpPr>
          <p:cNvPr id="13" name="TextBox 12">
            <a:extLst>
              <a:ext uri="{FF2B5EF4-FFF2-40B4-BE49-F238E27FC236}">
                <a16:creationId xmlns:a16="http://schemas.microsoft.com/office/drawing/2014/main" id="{5546C5AC-076F-924C-A21B-72687036DA77}"/>
              </a:ext>
            </a:extLst>
          </p:cNvPr>
          <p:cNvSpPr txBox="1"/>
          <p:nvPr/>
        </p:nvSpPr>
        <p:spPr>
          <a:xfrm>
            <a:off x="7252620" y="2008135"/>
            <a:ext cx="715260" cy="369332"/>
          </a:xfrm>
          <a:prstGeom prst="rect">
            <a:avLst/>
          </a:prstGeom>
          <a:solidFill>
            <a:schemeClr val="bg2"/>
          </a:solidFill>
          <a:ln w="12700">
            <a:solidFill>
              <a:srgbClr val="CF1D01"/>
            </a:solidFill>
          </a:ln>
        </p:spPr>
        <p:txBody>
          <a:bodyPr wrap="none" rtlCol="0">
            <a:spAutoFit/>
          </a:bodyPr>
          <a:lstStyle/>
          <a:p>
            <a:r>
              <a:rPr lang="en-US" dirty="0"/>
              <a:t>China</a:t>
            </a:r>
          </a:p>
        </p:txBody>
      </p:sp>
      <p:sp>
        <p:nvSpPr>
          <p:cNvPr id="14" name="TextBox 13">
            <a:extLst>
              <a:ext uri="{FF2B5EF4-FFF2-40B4-BE49-F238E27FC236}">
                <a16:creationId xmlns:a16="http://schemas.microsoft.com/office/drawing/2014/main" id="{19D77645-5E7C-7549-A2AC-4731A9BC2AD0}"/>
              </a:ext>
            </a:extLst>
          </p:cNvPr>
          <p:cNvSpPr txBox="1"/>
          <p:nvPr/>
        </p:nvSpPr>
        <p:spPr>
          <a:xfrm>
            <a:off x="8154327" y="1915802"/>
            <a:ext cx="360996" cy="276999"/>
          </a:xfrm>
          <a:prstGeom prst="rect">
            <a:avLst/>
          </a:prstGeom>
          <a:solidFill>
            <a:schemeClr val="bg2"/>
          </a:solidFill>
        </p:spPr>
        <p:txBody>
          <a:bodyPr wrap="none" rtlCol="0">
            <a:spAutoFit/>
          </a:bodyPr>
          <a:lstStyle/>
          <a:p>
            <a:r>
              <a:rPr lang="en-US" sz="1200" dirty="0"/>
              <a:t>     </a:t>
            </a:r>
          </a:p>
        </p:txBody>
      </p:sp>
      <p:sp>
        <p:nvSpPr>
          <p:cNvPr id="15" name="TextBox 14">
            <a:extLst>
              <a:ext uri="{FF2B5EF4-FFF2-40B4-BE49-F238E27FC236}">
                <a16:creationId xmlns:a16="http://schemas.microsoft.com/office/drawing/2014/main" id="{2B7DF44D-F8F9-FE4F-9F55-87258D394326}"/>
              </a:ext>
            </a:extLst>
          </p:cNvPr>
          <p:cNvSpPr txBox="1"/>
          <p:nvPr/>
        </p:nvSpPr>
        <p:spPr>
          <a:xfrm>
            <a:off x="3311069" y="3339698"/>
            <a:ext cx="1042786" cy="369332"/>
          </a:xfrm>
          <a:prstGeom prst="rect">
            <a:avLst/>
          </a:prstGeom>
          <a:solidFill>
            <a:schemeClr val="bg2"/>
          </a:solidFill>
          <a:ln w="12700">
            <a:solidFill>
              <a:srgbClr val="CF1D01"/>
            </a:solidFill>
          </a:ln>
        </p:spPr>
        <p:txBody>
          <a:bodyPr wrap="none" rtlCol="0">
            <a:spAutoFit/>
          </a:bodyPr>
          <a:lstStyle/>
          <a:p>
            <a:r>
              <a:rPr lang="en-US" dirty="0"/>
              <a:t>Germany</a:t>
            </a:r>
          </a:p>
        </p:txBody>
      </p:sp>
      <p:sp>
        <p:nvSpPr>
          <p:cNvPr id="16" name="TextBox 15">
            <a:extLst>
              <a:ext uri="{FF2B5EF4-FFF2-40B4-BE49-F238E27FC236}">
                <a16:creationId xmlns:a16="http://schemas.microsoft.com/office/drawing/2014/main" id="{89700EB2-C41C-0842-AA8C-DD3F4F7BB917}"/>
              </a:ext>
            </a:extLst>
          </p:cNvPr>
          <p:cNvSpPr txBox="1"/>
          <p:nvPr/>
        </p:nvSpPr>
        <p:spPr>
          <a:xfrm>
            <a:off x="7723338" y="1482831"/>
            <a:ext cx="616066" cy="369332"/>
          </a:xfrm>
          <a:prstGeom prst="rect">
            <a:avLst/>
          </a:prstGeom>
          <a:solidFill>
            <a:schemeClr val="bg2"/>
          </a:solidFill>
          <a:ln w="12700">
            <a:solidFill>
              <a:srgbClr val="CF1D01"/>
            </a:solidFill>
          </a:ln>
        </p:spPr>
        <p:txBody>
          <a:bodyPr wrap="none" rtlCol="0">
            <a:spAutoFit/>
          </a:bodyPr>
          <a:lstStyle/>
          <a:p>
            <a:r>
              <a:rPr lang="en-US" dirty="0"/>
              <a:t>Peru</a:t>
            </a:r>
          </a:p>
        </p:txBody>
      </p:sp>
      <p:sp>
        <p:nvSpPr>
          <p:cNvPr id="17" name="TextBox 16">
            <a:extLst>
              <a:ext uri="{FF2B5EF4-FFF2-40B4-BE49-F238E27FC236}">
                <a16:creationId xmlns:a16="http://schemas.microsoft.com/office/drawing/2014/main" id="{2FCEC4BC-8648-1D4F-9A9A-2694A5617729}"/>
              </a:ext>
            </a:extLst>
          </p:cNvPr>
          <p:cNvSpPr txBox="1"/>
          <p:nvPr/>
        </p:nvSpPr>
        <p:spPr>
          <a:xfrm>
            <a:off x="5435704" y="4209275"/>
            <a:ext cx="883575" cy="369332"/>
          </a:xfrm>
          <a:prstGeom prst="rect">
            <a:avLst/>
          </a:prstGeom>
          <a:solidFill>
            <a:schemeClr val="bg2"/>
          </a:solidFill>
          <a:ln w="12700">
            <a:solidFill>
              <a:srgbClr val="CF1D01"/>
            </a:solidFill>
          </a:ln>
        </p:spPr>
        <p:txBody>
          <a:bodyPr wrap="none" rtlCol="0">
            <a:spAutoFit/>
          </a:bodyPr>
          <a:lstStyle/>
          <a:p>
            <a:r>
              <a:rPr lang="en-US" dirty="0"/>
              <a:t>Canada</a:t>
            </a:r>
          </a:p>
        </p:txBody>
      </p:sp>
    </p:spTree>
    <p:extLst>
      <p:ext uri="{BB962C8B-B14F-4D97-AF65-F5344CB8AC3E}">
        <p14:creationId xmlns:p14="http://schemas.microsoft.com/office/powerpoint/2010/main" val="303816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11"/>
                                        </p:tgtEl>
                                        <p:attrNameLst>
                                          <p:attrName>ppt_x</p:attrName>
                                        </p:attrNameLst>
                                      </p:cBhvr>
                                      <p:tavLst>
                                        <p:tav tm="0">
                                          <p:val>
                                            <p:strVal val="ppt_x"/>
                                          </p:val>
                                        </p:tav>
                                        <p:tav tm="100000">
                                          <p:val>
                                            <p:strVal val="ppt_x"/>
                                          </p:val>
                                        </p:tav>
                                      </p:tavLst>
                                    </p:anim>
                                    <p:anim calcmode="lin" valueType="num">
                                      <p:cBhvr additive="base">
                                        <p:cTn id="17" dur="500"/>
                                        <p:tgtEl>
                                          <p:spTgt spid="11"/>
                                        </p:tgtEl>
                                        <p:attrNameLst>
                                          <p:attrName>ppt_y</p:attrName>
                                        </p:attrNameLst>
                                      </p:cBhvr>
                                      <p:tavLst>
                                        <p:tav tm="0">
                                          <p:val>
                                            <p:strVal val="ppt_y"/>
                                          </p:val>
                                        </p:tav>
                                        <p:tav tm="100000">
                                          <p:val>
                                            <p:strVal val="1+ppt_h/2"/>
                                          </p:val>
                                        </p:tav>
                                      </p:tavLst>
                                    </p:anim>
                                    <p:set>
                                      <p:cBhvr>
                                        <p:cTn id="18" dur="1" fill="hold">
                                          <p:stCondLst>
                                            <p:cond delay="499"/>
                                          </p:stCondLst>
                                        </p:cTn>
                                        <p:tgtEl>
                                          <p:spTgt spid="11"/>
                                        </p:tgtEl>
                                        <p:attrNameLst>
                                          <p:attrName>style.visibility</p:attrName>
                                        </p:attrNameLst>
                                      </p:cBhvr>
                                      <p:to>
                                        <p:strVal val="hidden"/>
                                      </p:to>
                                    </p:set>
                                  </p:childTnLst>
                                </p:cTn>
                              </p:par>
                              <p:par>
                                <p:cTn id="19" presetID="2" presetClass="exit" presetSubtype="4" fill="hold" grpId="1" nodeType="withEffect">
                                  <p:stCondLst>
                                    <p:cond delay="0"/>
                                  </p:stCondLst>
                                  <p:childTnLst>
                                    <p:anim calcmode="lin" valueType="num">
                                      <p:cBhvr additive="base">
                                        <p:cTn id="20" dur="500"/>
                                        <p:tgtEl>
                                          <p:spTgt spid="16"/>
                                        </p:tgtEl>
                                        <p:attrNameLst>
                                          <p:attrName>ppt_x</p:attrName>
                                        </p:attrNameLst>
                                      </p:cBhvr>
                                      <p:tavLst>
                                        <p:tav tm="0">
                                          <p:val>
                                            <p:strVal val="ppt_x"/>
                                          </p:val>
                                        </p:tav>
                                        <p:tav tm="100000">
                                          <p:val>
                                            <p:strVal val="ppt_x"/>
                                          </p:val>
                                        </p:tav>
                                      </p:tavLst>
                                    </p:anim>
                                    <p:anim calcmode="lin" valueType="num">
                                      <p:cBhvr additive="base">
                                        <p:cTn id="21" dur="500"/>
                                        <p:tgtEl>
                                          <p:spTgt spid="16"/>
                                        </p:tgtEl>
                                        <p:attrNameLst>
                                          <p:attrName>ppt_y</p:attrName>
                                        </p:attrNameLst>
                                      </p:cBhvr>
                                      <p:tavLst>
                                        <p:tav tm="0">
                                          <p:val>
                                            <p:strVal val="ppt_y"/>
                                          </p:val>
                                        </p:tav>
                                        <p:tav tm="100000">
                                          <p:val>
                                            <p:strVal val="1+ppt_h/2"/>
                                          </p:val>
                                        </p:tav>
                                      </p:tavLst>
                                    </p:anim>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grpId="1" nodeType="clickEffect">
                                  <p:stCondLst>
                                    <p:cond delay="0"/>
                                  </p:stCondLst>
                                  <p:childTnLst>
                                    <p:animEffect transition="out" filter="dissolv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9" presetClass="exit" presetSubtype="0" fill="hold" grpId="1" nodeType="withEffect">
                                  <p:stCondLst>
                                    <p:cond delay="0"/>
                                  </p:stCondLst>
                                  <p:childTnLst>
                                    <p:animEffect transition="out" filter="dissolv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4" grpId="0" animBg="1"/>
      <p:bldP spid="14" grpId="1" animBg="1"/>
      <p:bldP spid="15" grpId="0" animBg="1"/>
      <p:bldP spid="16" grpId="0" animBg="1"/>
      <p:bldP spid="16" grpId="1" animBg="1"/>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891F4C-6040-4748-9DB7-45D827104A0F}"/>
              </a:ext>
            </a:extLst>
          </p:cNvPr>
          <p:cNvSpPr>
            <a:spLocks noGrp="1"/>
          </p:cNvSpPr>
          <p:nvPr>
            <p:ph type="sldNum" sz="quarter" idx="12"/>
          </p:nvPr>
        </p:nvSpPr>
        <p:spPr/>
        <p:txBody>
          <a:bodyPr/>
          <a:lstStyle/>
          <a:p>
            <a:fld id="{D9F085D5-EC86-4F6A-B501-C1359CB39116}" type="slidenum">
              <a:rPr lang="en-GB" smtClean="0"/>
              <a:t>48</a:t>
            </a:fld>
            <a:endParaRPr lang="en-GB"/>
          </a:p>
        </p:txBody>
      </p:sp>
      <p:pic>
        <p:nvPicPr>
          <p:cNvPr id="4" name="Picture 3" descr="A screenshot of a cell phone&#10;&#10;Description automatically generated">
            <a:extLst>
              <a:ext uri="{FF2B5EF4-FFF2-40B4-BE49-F238E27FC236}">
                <a16:creationId xmlns:a16="http://schemas.microsoft.com/office/drawing/2014/main" id="{06C31B83-B77B-4B38-BF74-3DC034895A9A}"/>
              </a:ext>
            </a:extLst>
          </p:cNvPr>
          <p:cNvPicPr>
            <a:picLocks noChangeAspect="1"/>
          </p:cNvPicPr>
          <p:nvPr/>
        </p:nvPicPr>
        <p:blipFill>
          <a:blip r:embed="rId3"/>
          <a:stretch>
            <a:fillRect/>
          </a:stretch>
        </p:blipFill>
        <p:spPr>
          <a:xfrm>
            <a:off x="1779814" y="204994"/>
            <a:ext cx="8514161" cy="6025232"/>
          </a:xfrm>
          <a:prstGeom prst="rect">
            <a:avLst/>
          </a:prstGeom>
        </p:spPr>
      </p:pic>
    </p:spTree>
    <p:extLst>
      <p:ext uri="{BB962C8B-B14F-4D97-AF65-F5344CB8AC3E}">
        <p14:creationId xmlns:p14="http://schemas.microsoft.com/office/powerpoint/2010/main" val="15884084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14A18-E1DA-D945-9918-ABF83D25D687}"/>
              </a:ext>
            </a:extLst>
          </p:cNvPr>
          <p:cNvSpPr>
            <a:spLocks noGrp="1"/>
          </p:cNvSpPr>
          <p:nvPr>
            <p:ph type="title"/>
          </p:nvPr>
        </p:nvSpPr>
        <p:spPr/>
        <p:txBody>
          <a:bodyPr/>
          <a:lstStyle/>
          <a:p>
            <a:r>
              <a:rPr lang="en-US" dirty="0"/>
              <a:t> </a:t>
            </a:r>
            <a:r>
              <a:rPr lang="en-US" dirty="0">
                <a:solidFill>
                  <a:schemeClr val="bg1"/>
                </a:solidFill>
              </a:rPr>
              <a:t>An</a:t>
            </a:r>
            <a:r>
              <a:rPr lang="en-US" dirty="0"/>
              <a:t>  International Perspective: Trends</a:t>
            </a:r>
          </a:p>
        </p:txBody>
      </p:sp>
      <p:pic>
        <p:nvPicPr>
          <p:cNvPr id="5" name="Content Placeholder 4">
            <a:extLst>
              <a:ext uri="{FF2B5EF4-FFF2-40B4-BE49-F238E27FC236}">
                <a16:creationId xmlns:a16="http://schemas.microsoft.com/office/drawing/2014/main" id="{E02AD8C2-1B40-E24B-98B4-51A1EEDA31AA}"/>
              </a:ext>
            </a:extLst>
          </p:cNvPr>
          <p:cNvPicPr>
            <a:picLocks noGrp="1" noChangeAspect="1"/>
          </p:cNvPicPr>
          <p:nvPr>
            <p:ph idx="1"/>
          </p:nvPr>
        </p:nvPicPr>
        <p:blipFill>
          <a:blip r:embed="rId2"/>
          <a:stretch>
            <a:fillRect/>
          </a:stretch>
        </p:blipFill>
        <p:spPr>
          <a:xfrm>
            <a:off x="3186737" y="1103803"/>
            <a:ext cx="5818525" cy="5120302"/>
          </a:xfrm>
        </p:spPr>
      </p:pic>
      <p:sp>
        <p:nvSpPr>
          <p:cNvPr id="4" name="Slide Number Placeholder 3">
            <a:extLst>
              <a:ext uri="{FF2B5EF4-FFF2-40B4-BE49-F238E27FC236}">
                <a16:creationId xmlns:a16="http://schemas.microsoft.com/office/drawing/2014/main" id="{FD41301A-D600-6740-B5B4-67821CB068DA}"/>
              </a:ext>
            </a:extLst>
          </p:cNvPr>
          <p:cNvSpPr>
            <a:spLocks noGrp="1"/>
          </p:cNvSpPr>
          <p:nvPr>
            <p:ph type="sldNum" sz="quarter" idx="12"/>
          </p:nvPr>
        </p:nvSpPr>
        <p:spPr/>
        <p:txBody>
          <a:bodyPr/>
          <a:lstStyle/>
          <a:p>
            <a:fld id="{D9F085D5-EC86-4F6A-B501-C1359CB39116}" type="slidenum">
              <a:rPr lang="en-US" smtClean="0"/>
              <a:t>49</a:t>
            </a:fld>
            <a:endParaRPr lang="en-US" dirty="0"/>
          </a:p>
        </p:txBody>
      </p:sp>
      <p:sp>
        <p:nvSpPr>
          <p:cNvPr id="3" name="TextBox 2">
            <a:extLst>
              <a:ext uri="{FF2B5EF4-FFF2-40B4-BE49-F238E27FC236}">
                <a16:creationId xmlns:a16="http://schemas.microsoft.com/office/drawing/2014/main" id="{CBFF6DE5-BFE4-8C4A-BBC1-9F4BE2D934BA}"/>
              </a:ext>
            </a:extLst>
          </p:cNvPr>
          <p:cNvSpPr txBox="1"/>
          <p:nvPr/>
        </p:nvSpPr>
        <p:spPr>
          <a:xfrm>
            <a:off x="8589689" y="2145792"/>
            <a:ext cx="1203343" cy="369332"/>
          </a:xfrm>
          <a:prstGeom prst="rect">
            <a:avLst/>
          </a:prstGeom>
          <a:noFill/>
        </p:spPr>
        <p:txBody>
          <a:bodyPr wrap="none" rtlCol="0">
            <a:spAutoFit/>
          </a:bodyPr>
          <a:lstStyle/>
          <a:p>
            <a:r>
              <a:rPr lang="en-US" dirty="0"/>
              <a:t>U.S.: 17-18</a:t>
            </a:r>
          </a:p>
        </p:txBody>
      </p:sp>
      <p:sp>
        <p:nvSpPr>
          <p:cNvPr id="6" name="TextBox 5">
            <a:extLst>
              <a:ext uri="{FF2B5EF4-FFF2-40B4-BE49-F238E27FC236}">
                <a16:creationId xmlns:a16="http://schemas.microsoft.com/office/drawing/2014/main" id="{C1C0D70E-2093-274E-81F7-B7D4D857C2C5}"/>
              </a:ext>
            </a:extLst>
          </p:cNvPr>
          <p:cNvSpPr txBox="1"/>
          <p:nvPr/>
        </p:nvSpPr>
        <p:spPr>
          <a:xfrm>
            <a:off x="8413740" y="3479288"/>
            <a:ext cx="2884636" cy="369332"/>
          </a:xfrm>
          <a:prstGeom prst="rect">
            <a:avLst/>
          </a:prstGeom>
          <a:noFill/>
        </p:spPr>
        <p:txBody>
          <a:bodyPr wrap="none" rtlCol="0">
            <a:spAutoFit/>
          </a:bodyPr>
          <a:lstStyle/>
          <a:p>
            <a:r>
              <a:rPr lang="en-US" dirty="0"/>
              <a:t>Canada, UK, Germany: 12-13</a:t>
            </a:r>
          </a:p>
        </p:txBody>
      </p:sp>
      <p:sp>
        <p:nvSpPr>
          <p:cNvPr id="7" name="TextBox 6">
            <a:extLst>
              <a:ext uri="{FF2B5EF4-FFF2-40B4-BE49-F238E27FC236}">
                <a16:creationId xmlns:a16="http://schemas.microsoft.com/office/drawing/2014/main" id="{1BD77DB5-9F08-B74B-A816-DEC3FD57A2F0}"/>
              </a:ext>
            </a:extLst>
          </p:cNvPr>
          <p:cNvSpPr txBox="1"/>
          <p:nvPr/>
        </p:nvSpPr>
        <p:spPr>
          <a:xfrm>
            <a:off x="8413739" y="4484183"/>
            <a:ext cx="2374368" cy="369332"/>
          </a:xfrm>
          <a:prstGeom prst="rect">
            <a:avLst/>
          </a:prstGeom>
          <a:noFill/>
        </p:spPr>
        <p:txBody>
          <a:bodyPr wrap="none" rtlCol="0">
            <a:spAutoFit/>
          </a:bodyPr>
          <a:lstStyle/>
          <a:p>
            <a:r>
              <a:rPr lang="en-US" dirty="0"/>
              <a:t>Italy, France, Japan: 7-9</a:t>
            </a:r>
          </a:p>
        </p:txBody>
      </p:sp>
    </p:spTree>
    <p:extLst>
      <p:ext uri="{BB962C8B-B14F-4D97-AF65-F5344CB8AC3E}">
        <p14:creationId xmlns:p14="http://schemas.microsoft.com/office/powerpoint/2010/main" val="708849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AE4E16-0EA1-40DB-A268-EDEE8E15754E}"/>
              </a:ext>
            </a:extLst>
          </p:cNvPr>
          <p:cNvPicPr>
            <a:picLocks noChangeAspect="1"/>
          </p:cNvPicPr>
          <p:nvPr/>
        </p:nvPicPr>
        <p:blipFill rotWithShape="1">
          <a:blip r:embed="rId2"/>
          <a:srcRect t="12500" b="12500"/>
          <a:stretch/>
        </p:blipFill>
        <p:spPr>
          <a:xfrm>
            <a:off x="0" y="0"/>
            <a:ext cx="12192000" cy="6858000"/>
          </a:xfrm>
          <a:prstGeom prst="rect">
            <a:avLst/>
          </a:prstGeom>
        </p:spPr>
      </p:pic>
      <p:sp>
        <p:nvSpPr>
          <p:cNvPr id="2" name="Title 1"/>
          <p:cNvSpPr>
            <a:spLocks noGrp="1"/>
          </p:cNvSpPr>
          <p:nvPr>
            <p:ph type="ctrTitle"/>
          </p:nvPr>
        </p:nvSpPr>
        <p:spPr>
          <a:xfrm>
            <a:off x="1524000" y="1806869"/>
            <a:ext cx="9144000" cy="1289761"/>
          </a:xfrm>
        </p:spPr>
        <p:txBody>
          <a:bodyPr anchor="ctr" anchorCtr="0"/>
          <a:lstStyle/>
          <a:p>
            <a:r>
              <a:rPr lang="en-US" dirty="0">
                <a:solidFill>
                  <a:schemeClr val="bg1"/>
                </a:solidFill>
              </a:rPr>
              <a:t>Economic Inequality</a:t>
            </a:r>
          </a:p>
        </p:txBody>
      </p:sp>
      <p:sp>
        <p:nvSpPr>
          <p:cNvPr id="3" name="Subtitle 2"/>
          <p:cNvSpPr>
            <a:spLocks noGrp="1"/>
          </p:cNvSpPr>
          <p:nvPr>
            <p:ph type="subTitle" idx="1"/>
          </p:nvPr>
        </p:nvSpPr>
        <p:spPr>
          <a:xfrm>
            <a:off x="1413638" y="3753290"/>
            <a:ext cx="9144000" cy="2307265"/>
          </a:xfrm>
        </p:spPr>
        <p:txBody>
          <a:bodyPr>
            <a:normAutofit/>
          </a:bodyPr>
          <a:lstStyle/>
          <a:p>
            <a:pPr>
              <a:lnSpc>
                <a:spcPct val="100000"/>
              </a:lnSpc>
              <a:spcBef>
                <a:spcPts val="0"/>
              </a:spcBef>
            </a:pPr>
            <a:r>
              <a:rPr lang="en-US" sz="3200" dirty="0">
                <a:solidFill>
                  <a:schemeClr val="bg1"/>
                </a:solidFill>
              </a:rPr>
              <a:t>Adina </a:t>
            </a:r>
            <a:r>
              <a:rPr lang="en-US" sz="3200" dirty="0" err="1">
                <a:solidFill>
                  <a:schemeClr val="bg1"/>
                </a:solidFill>
              </a:rPr>
              <a:t>Ardelean</a:t>
            </a:r>
            <a:r>
              <a:rPr lang="en-US" sz="3200" b="1" dirty="0">
                <a:solidFill>
                  <a:schemeClr val="bg1"/>
                </a:solidFill>
              </a:rPr>
              <a:t>, Ph.D.</a:t>
            </a:r>
          </a:p>
          <a:p>
            <a:pPr>
              <a:lnSpc>
                <a:spcPct val="100000"/>
              </a:lnSpc>
              <a:spcBef>
                <a:spcPts val="0"/>
              </a:spcBef>
            </a:pPr>
            <a:r>
              <a:rPr lang="en-US" sz="2800" i="1">
                <a:solidFill>
                  <a:schemeClr val="bg1"/>
                </a:solidFill>
              </a:rPr>
              <a:t>Senior Lecturer</a:t>
            </a:r>
            <a:r>
              <a:rPr lang="en-US" sz="2800" i="1" dirty="0">
                <a:solidFill>
                  <a:schemeClr val="bg1"/>
                </a:solidFill>
              </a:rPr>
              <a:t>, Santa Clara University</a:t>
            </a:r>
          </a:p>
          <a:p>
            <a:pPr>
              <a:lnSpc>
                <a:spcPct val="100000"/>
              </a:lnSpc>
              <a:spcBef>
                <a:spcPts val="0"/>
              </a:spcBef>
            </a:pPr>
            <a:endParaRPr lang="en-US" sz="2800" i="1" dirty="0">
              <a:solidFill>
                <a:schemeClr val="bg1"/>
              </a:solidFill>
            </a:endParaRPr>
          </a:p>
          <a:p>
            <a:pPr>
              <a:lnSpc>
                <a:spcPct val="100000"/>
              </a:lnSpc>
              <a:spcBef>
                <a:spcPts val="0"/>
              </a:spcBef>
            </a:pPr>
            <a:r>
              <a:rPr lang="en-US" sz="3200" b="1" dirty="0">
                <a:solidFill>
                  <a:schemeClr val="bg1"/>
                </a:solidFill>
              </a:rPr>
              <a:t>OLLI, Washington University, St. Louis</a:t>
            </a:r>
          </a:p>
          <a:p>
            <a:pPr>
              <a:lnSpc>
                <a:spcPct val="100000"/>
              </a:lnSpc>
              <a:spcBef>
                <a:spcPts val="0"/>
              </a:spcBef>
            </a:pPr>
            <a:r>
              <a:rPr lang="en-US" sz="1800" dirty="0">
                <a:solidFill>
                  <a:schemeClr val="bg1"/>
                </a:solidFill>
              </a:rPr>
              <a:t>May 12, 2023</a:t>
            </a:r>
            <a:endParaRPr lang="en-US" sz="1800" b="1" dirty="0">
              <a:solidFill>
                <a:schemeClr val="bg1"/>
              </a:solidFill>
            </a:endParaRP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5</a:t>
            </a:fld>
            <a:endParaRPr lang="en-US" dirty="0"/>
          </a:p>
        </p:txBody>
      </p:sp>
      <p:pic>
        <p:nvPicPr>
          <p:cNvPr id="6" name="Picture 5">
            <a:extLst>
              <a:ext uri="{FF2B5EF4-FFF2-40B4-BE49-F238E27FC236}">
                <a16:creationId xmlns:a16="http://schemas.microsoft.com/office/drawing/2014/main" id="{E3739F97-2E48-4EBF-904D-C4533E495050}"/>
              </a:ext>
            </a:extLst>
          </p:cNvPr>
          <p:cNvPicPr>
            <a:picLocks noChangeAspect="1"/>
          </p:cNvPicPr>
          <p:nvPr/>
        </p:nvPicPr>
        <p:blipFill>
          <a:blip r:embed="rId3"/>
          <a:stretch>
            <a:fillRect/>
          </a:stretch>
        </p:blipFill>
        <p:spPr>
          <a:xfrm>
            <a:off x="3238502" y="351746"/>
            <a:ext cx="5714996" cy="952500"/>
          </a:xfrm>
          <a:prstGeom prst="rect">
            <a:avLst/>
          </a:prstGeom>
        </p:spPr>
      </p:pic>
    </p:spTree>
    <p:extLst>
      <p:ext uri="{BB962C8B-B14F-4D97-AF65-F5344CB8AC3E}">
        <p14:creationId xmlns:p14="http://schemas.microsoft.com/office/powerpoint/2010/main" val="17577126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14A18-E1DA-D945-9918-ABF83D25D687}"/>
              </a:ext>
            </a:extLst>
          </p:cNvPr>
          <p:cNvSpPr>
            <a:spLocks noGrp="1"/>
          </p:cNvSpPr>
          <p:nvPr>
            <p:ph type="title"/>
          </p:nvPr>
        </p:nvSpPr>
        <p:spPr/>
        <p:txBody>
          <a:bodyPr/>
          <a:lstStyle/>
          <a:p>
            <a:r>
              <a:rPr lang="en-US" dirty="0"/>
              <a:t> </a:t>
            </a:r>
            <a:r>
              <a:rPr lang="en-US" dirty="0">
                <a:solidFill>
                  <a:schemeClr val="bg1"/>
                </a:solidFill>
              </a:rPr>
              <a:t>An</a:t>
            </a:r>
            <a:r>
              <a:rPr lang="en-US" dirty="0"/>
              <a:t>  International Perspective: Gini</a:t>
            </a:r>
          </a:p>
        </p:txBody>
      </p:sp>
      <p:sp>
        <p:nvSpPr>
          <p:cNvPr id="4" name="Slide Number Placeholder 3">
            <a:extLst>
              <a:ext uri="{FF2B5EF4-FFF2-40B4-BE49-F238E27FC236}">
                <a16:creationId xmlns:a16="http://schemas.microsoft.com/office/drawing/2014/main" id="{FD41301A-D600-6740-B5B4-67821CB068DA}"/>
              </a:ext>
            </a:extLst>
          </p:cNvPr>
          <p:cNvSpPr>
            <a:spLocks noGrp="1"/>
          </p:cNvSpPr>
          <p:nvPr>
            <p:ph type="sldNum" sz="quarter" idx="12"/>
          </p:nvPr>
        </p:nvSpPr>
        <p:spPr/>
        <p:txBody>
          <a:bodyPr/>
          <a:lstStyle/>
          <a:p>
            <a:fld id="{D9F085D5-EC86-4F6A-B501-C1359CB39116}" type="slidenum">
              <a:rPr lang="en-US" smtClean="0"/>
              <a:t>50</a:t>
            </a:fld>
            <a:endParaRPr lang="en-US" dirty="0"/>
          </a:p>
        </p:txBody>
      </p:sp>
      <p:pic>
        <p:nvPicPr>
          <p:cNvPr id="10" name="Picture 9">
            <a:extLst>
              <a:ext uri="{FF2B5EF4-FFF2-40B4-BE49-F238E27FC236}">
                <a16:creationId xmlns:a16="http://schemas.microsoft.com/office/drawing/2014/main" id="{FA323E58-5D6C-AC4D-921F-CC4AC4F8D512}"/>
              </a:ext>
            </a:extLst>
          </p:cNvPr>
          <p:cNvPicPr>
            <a:picLocks noChangeAspect="1"/>
          </p:cNvPicPr>
          <p:nvPr/>
        </p:nvPicPr>
        <p:blipFill>
          <a:blip r:embed="rId2"/>
          <a:stretch>
            <a:fillRect/>
          </a:stretch>
        </p:blipFill>
        <p:spPr>
          <a:xfrm>
            <a:off x="1529698" y="1379724"/>
            <a:ext cx="7598696" cy="4796340"/>
          </a:xfrm>
          <a:prstGeom prst="rect">
            <a:avLst/>
          </a:prstGeom>
        </p:spPr>
      </p:pic>
      <p:sp>
        <p:nvSpPr>
          <p:cNvPr id="11" name="TextBox 10">
            <a:extLst>
              <a:ext uri="{FF2B5EF4-FFF2-40B4-BE49-F238E27FC236}">
                <a16:creationId xmlns:a16="http://schemas.microsoft.com/office/drawing/2014/main" id="{0FC19B6D-2A61-9C41-BBCB-211D2F56D981}"/>
              </a:ext>
            </a:extLst>
          </p:cNvPr>
          <p:cNvSpPr txBox="1"/>
          <p:nvPr/>
        </p:nvSpPr>
        <p:spPr>
          <a:xfrm>
            <a:off x="6180881" y="6504972"/>
            <a:ext cx="5172919" cy="261610"/>
          </a:xfrm>
          <a:prstGeom prst="rect">
            <a:avLst/>
          </a:prstGeom>
          <a:noFill/>
        </p:spPr>
        <p:txBody>
          <a:bodyPr wrap="square" rtlCol="0">
            <a:spAutoFit/>
          </a:bodyPr>
          <a:lstStyle/>
          <a:p>
            <a:r>
              <a:rPr lang="en-US" sz="1100" dirty="0"/>
              <a:t>Source: OECD </a:t>
            </a:r>
            <a:r>
              <a:rPr lang="en-US" sz="1100" dirty="0">
                <a:hlinkClick r:id="rId3"/>
              </a:rPr>
              <a:t>https://</a:t>
            </a:r>
            <a:r>
              <a:rPr lang="en-US" sz="1100" dirty="0" err="1">
                <a:hlinkClick r:id="rId3"/>
              </a:rPr>
              <a:t>data.oecd.org</a:t>
            </a:r>
            <a:r>
              <a:rPr lang="en-US" sz="1100" dirty="0">
                <a:hlinkClick r:id="rId3"/>
              </a:rPr>
              <a:t>/inequality/</a:t>
            </a:r>
            <a:r>
              <a:rPr lang="en-US" sz="1100" dirty="0" err="1">
                <a:hlinkClick r:id="rId3"/>
              </a:rPr>
              <a:t>income-inequality.htm#indicator-chart</a:t>
            </a:r>
            <a:endParaRPr lang="en-US" sz="1100" dirty="0"/>
          </a:p>
        </p:txBody>
      </p:sp>
      <p:sp>
        <p:nvSpPr>
          <p:cNvPr id="12" name="TextBox 11">
            <a:extLst>
              <a:ext uri="{FF2B5EF4-FFF2-40B4-BE49-F238E27FC236}">
                <a16:creationId xmlns:a16="http://schemas.microsoft.com/office/drawing/2014/main" id="{B75E235B-811A-C84F-B64A-41AD57A18475}"/>
              </a:ext>
            </a:extLst>
          </p:cNvPr>
          <p:cNvSpPr txBox="1"/>
          <p:nvPr/>
        </p:nvSpPr>
        <p:spPr>
          <a:xfrm>
            <a:off x="1759352" y="1030147"/>
            <a:ext cx="7234177" cy="369332"/>
          </a:xfrm>
          <a:prstGeom prst="rect">
            <a:avLst/>
          </a:prstGeom>
          <a:noFill/>
        </p:spPr>
        <p:txBody>
          <a:bodyPr wrap="square" rtlCol="0">
            <a:spAutoFit/>
          </a:bodyPr>
          <a:lstStyle/>
          <a:p>
            <a:r>
              <a:rPr lang="en-US" dirty="0"/>
              <a:t>Gini Coefficient, OECD countries, 2019 or latest year available</a:t>
            </a:r>
          </a:p>
        </p:txBody>
      </p:sp>
    </p:spTree>
    <p:extLst>
      <p:ext uri="{BB962C8B-B14F-4D97-AF65-F5344CB8AC3E}">
        <p14:creationId xmlns:p14="http://schemas.microsoft.com/office/powerpoint/2010/main" val="42442965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607247B2-215B-4554-876C-1F0EB271D4AE}"/>
              </a:ext>
            </a:extLst>
          </p:cNvPr>
          <p:cNvSpPr>
            <a:spLocks/>
          </p:cNvSpPr>
          <p:nvPr/>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solidFill>
                  <a:schemeClr val="bg1"/>
                </a:solidFill>
              </a:rPr>
              <a:t>Ou</a:t>
            </a:r>
            <a:r>
              <a:rPr lang="en-US" dirty="0"/>
              <a:t>tline</a:t>
            </a:r>
          </a:p>
        </p:txBody>
      </p:sp>
      <p:sp>
        <p:nvSpPr>
          <p:cNvPr id="11" name="Slide Number Placeholder 10">
            <a:extLst>
              <a:ext uri="{FF2B5EF4-FFF2-40B4-BE49-F238E27FC236}">
                <a16:creationId xmlns:a16="http://schemas.microsoft.com/office/drawing/2014/main" id="{0A81A560-D6F0-4CF2-A6B8-0F9C43F36E71}"/>
              </a:ext>
            </a:extLst>
          </p:cNvPr>
          <p:cNvSpPr>
            <a:spLocks noGrp="1"/>
          </p:cNvSpPr>
          <p:nvPr>
            <p:ph type="sldNum" sz="quarter" idx="12"/>
          </p:nvPr>
        </p:nvSpPr>
        <p:spPr/>
        <p:txBody>
          <a:bodyPr/>
          <a:lstStyle/>
          <a:p>
            <a:fld id="{D9F085D5-EC86-4F6A-B501-C1359CB39116}" type="slidenum">
              <a:rPr lang="en-US" smtClean="0"/>
              <a:pPr/>
              <a:t>51</a:t>
            </a:fld>
            <a:endParaRPr lang="en-US" dirty="0"/>
          </a:p>
        </p:txBody>
      </p:sp>
      <p:cxnSp>
        <p:nvCxnSpPr>
          <p:cNvPr id="7" name="Straight Connector 6">
            <a:extLst>
              <a:ext uri="{FF2B5EF4-FFF2-40B4-BE49-F238E27FC236}">
                <a16:creationId xmlns:a16="http://schemas.microsoft.com/office/drawing/2014/main" id="{9F69183D-BA9A-4ADF-BD36-FB418154C4BB}"/>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F60C5E11-4956-F645-9B92-01DBB4FA25D2}"/>
              </a:ext>
            </a:extLst>
          </p:cNvPr>
          <p:cNvSpPr txBox="1">
            <a:spLocks/>
          </p:cNvSpPr>
          <p:nvPr/>
        </p:nvSpPr>
        <p:spPr>
          <a:xfrm>
            <a:off x="3310764" y="1325563"/>
            <a:ext cx="5181600" cy="4189162"/>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lumMod val="60000"/>
                    <a:lumOff val="40000"/>
                  </a:schemeClr>
                </a:solidFill>
              </a:rPr>
              <a:t>Definition </a:t>
            </a:r>
          </a:p>
          <a:p>
            <a:r>
              <a:rPr lang="en-US" dirty="0">
                <a:solidFill>
                  <a:schemeClr val="accent1">
                    <a:lumMod val="60000"/>
                    <a:lumOff val="40000"/>
                  </a:schemeClr>
                </a:solidFill>
              </a:rPr>
              <a:t>What happened?</a:t>
            </a:r>
          </a:p>
          <a:p>
            <a:r>
              <a:rPr lang="en-US" dirty="0">
                <a:solidFill>
                  <a:schemeClr val="accent1">
                    <a:lumMod val="60000"/>
                    <a:lumOff val="40000"/>
                  </a:schemeClr>
                </a:solidFill>
              </a:rPr>
              <a:t>Does it matter?</a:t>
            </a:r>
          </a:p>
          <a:p>
            <a:r>
              <a:rPr lang="en-US" dirty="0">
                <a:solidFill>
                  <a:schemeClr val="accent1">
                    <a:lumMod val="60000"/>
                    <a:lumOff val="40000"/>
                  </a:schemeClr>
                </a:solidFill>
              </a:rPr>
              <a:t>Is it a problem?</a:t>
            </a:r>
          </a:p>
          <a:p>
            <a:r>
              <a:rPr lang="en-US" dirty="0"/>
              <a:t>What to do about it</a:t>
            </a:r>
          </a:p>
        </p:txBody>
      </p:sp>
    </p:spTree>
    <p:extLst>
      <p:ext uri="{BB962C8B-B14F-4D97-AF65-F5344CB8AC3E}">
        <p14:creationId xmlns:p14="http://schemas.microsoft.com/office/powerpoint/2010/main" val="103520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FB56B-CF2B-E74E-8081-40CF9C86D45B}"/>
              </a:ext>
            </a:extLst>
          </p:cNvPr>
          <p:cNvSpPr>
            <a:spLocks noGrp="1"/>
          </p:cNvSpPr>
          <p:nvPr>
            <p:ph type="title"/>
          </p:nvPr>
        </p:nvSpPr>
        <p:spPr/>
        <p:txBody>
          <a:bodyPr/>
          <a:lstStyle/>
          <a:p>
            <a:r>
              <a:rPr lang="en-US" dirty="0">
                <a:solidFill>
                  <a:schemeClr val="bg1"/>
                </a:solidFill>
              </a:rPr>
              <a:t> Ad</a:t>
            </a:r>
            <a:r>
              <a:rPr lang="en-US" dirty="0"/>
              <a:t>dressing Inequality: Is It A Problem?</a:t>
            </a:r>
          </a:p>
        </p:txBody>
      </p:sp>
      <p:sp>
        <p:nvSpPr>
          <p:cNvPr id="3" name="Content Placeholder 2">
            <a:extLst>
              <a:ext uri="{FF2B5EF4-FFF2-40B4-BE49-F238E27FC236}">
                <a16:creationId xmlns:a16="http://schemas.microsoft.com/office/drawing/2014/main" id="{5BDC2038-AEA5-F74B-9B84-598AD05F5C50}"/>
              </a:ext>
            </a:extLst>
          </p:cNvPr>
          <p:cNvSpPr>
            <a:spLocks noGrp="1"/>
          </p:cNvSpPr>
          <p:nvPr>
            <p:ph idx="1"/>
          </p:nvPr>
        </p:nvSpPr>
        <p:spPr/>
        <p:txBody>
          <a:bodyPr>
            <a:normAutofit lnSpcReduction="10000"/>
          </a:bodyPr>
          <a:lstStyle/>
          <a:p>
            <a:r>
              <a:rPr lang="en-US" dirty="0"/>
              <a:t>Why it might be a problem.</a:t>
            </a:r>
          </a:p>
          <a:p>
            <a:pPr lvl="1"/>
            <a:r>
              <a:rPr lang="en-US" dirty="0"/>
              <a:t>Economic issues (</a:t>
            </a:r>
            <a:r>
              <a:rPr lang="en-US" b="1" i="1" dirty="0"/>
              <a:t>Efficiency</a:t>
            </a:r>
            <a:r>
              <a:rPr lang="en-US" dirty="0"/>
              <a:t>)</a:t>
            </a:r>
          </a:p>
          <a:p>
            <a:pPr lvl="2"/>
            <a:r>
              <a:rPr lang="en-US" dirty="0"/>
              <a:t>There is evidence that at some level, increased inequality slows economic growth.</a:t>
            </a:r>
          </a:p>
          <a:p>
            <a:pPr lvl="2"/>
            <a:r>
              <a:rPr lang="en-US" dirty="0"/>
              <a:t>Or, inequality concentrates resources among investors.</a:t>
            </a:r>
          </a:p>
          <a:p>
            <a:pPr lvl="1"/>
            <a:r>
              <a:rPr lang="en-US" dirty="0"/>
              <a:t>Noneconomic issues (</a:t>
            </a:r>
            <a:r>
              <a:rPr lang="en-US" b="1" i="1" dirty="0"/>
              <a:t>Equity</a:t>
            </a:r>
            <a:r>
              <a:rPr lang="en-US" dirty="0"/>
              <a:t>)</a:t>
            </a:r>
          </a:p>
          <a:p>
            <a:pPr lvl="2"/>
            <a:r>
              <a:rPr lang="en-US" dirty="0"/>
              <a:t>Values, ethics and morals will drive individual evaluations of the level of inequality.</a:t>
            </a:r>
          </a:p>
          <a:p>
            <a:pPr lvl="3"/>
            <a:r>
              <a:rPr lang="en-US" dirty="0"/>
              <a:t>E.g., inequality is primarily a function of market outcomes, so should be left alone.</a:t>
            </a:r>
          </a:p>
          <a:p>
            <a:pPr lvl="3"/>
            <a:r>
              <a:rPr lang="en-US" dirty="0"/>
              <a:t>Or, a solid middle class is important for maintaining a civil society, which runs contrary to a high degree of inequality.</a:t>
            </a:r>
          </a:p>
          <a:p>
            <a:r>
              <a:rPr lang="en-US" dirty="0"/>
              <a:t>Suppose you think it’s a problem. How might it be addressed?</a:t>
            </a:r>
          </a:p>
          <a:p>
            <a:pPr lvl="2"/>
            <a:endParaRPr lang="en-US" dirty="0"/>
          </a:p>
        </p:txBody>
      </p:sp>
      <p:sp>
        <p:nvSpPr>
          <p:cNvPr id="4" name="Slide Number Placeholder 3">
            <a:extLst>
              <a:ext uri="{FF2B5EF4-FFF2-40B4-BE49-F238E27FC236}">
                <a16:creationId xmlns:a16="http://schemas.microsoft.com/office/drawing/2014/main" id="{6722330E-4C17-904B-9324-831B20935A2B}"/>
              </a:ext>
            </a:extLst>
          </p:cNvPr>
          <p:cNvSpPr>
            <a:spLocks noGrp="1"/>
          </p:cNvSpPr>
          <p:nvPr>
            <p:ph type="sldNum" sz="quarter" idx="12"/>
          </p:nvPr>
        </p:nvSpPr>
        <p:spPr/>
        <p:txBody>
          <a:bodyPr/>
          <a:lstStyle/>
          <a:p>
            <a:fld id="{D9F085D5-EC86-4F6A-B501-C1359CB39116}" type="slidenum">
              <a:rPr lang="en-US" smtClean="0"/>
              <a:t>52</a:t>
            </a:fld>
            <a:endParaRPr lang="en-US" dirty="0"/>
          </a:p>
        </p:txBody>
      </p:sp>
    </p:spTree>
    <p:extLst>
      <p:ext uri="{BB962C8B-B14F-4D97-AF65-F5344CB8AC3E}">
        <p14:creationId xmlns:p14="http://schemas.microsoft.com/office/powerpoint/2010/main" val="173661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730375"/>
            <a:ext cx="5388980" cy="4351338"/>
          </a:xfrm>
        </p:spPr>
        <p:txBody>
          <a:bodyPr anchor="ctr" anchorCtr="0">
            <a:normAutofit/>
          </a:bodyPr>
          <a:lstStyle/>
          <a:p>
            <a:r>
              <a:rPr lang="en-US" dirty="0"/>
              <a:t>RE-distribution</a:t>
            </a:r>
          </a:p>
          <a:p>
            <a:pPr lvl="1"/>
            <a:r>
              <a:rPr lang="en-US" dirty="0"/>
              <a:t>Tax and transfer programs</a:t>
            </a:r>
          </a:p>
          <a:p>
            <a:pPr lvl="1"/>
            <a:endParaRPr lang="en-US" dirty="0"/>
          </a:p>
          <a:p>
            <a:r>
              <a:rPr lang="en-US" dirty="0"/>
              <a:t>PRE-distribution</a:t>
            </a:r>
          </a:p>
          <a:p>
            <a:pPr lvl="1"/>
            <a:r>
              <a:rPr lang="en-US" dirty="0"/>
              <a:t>Access to healthcare and education</a:t>
            </a:r>
          </a:p>
          <a:p>
            <a:pPr lvl="1"/>
            <a:r>
              <a:rPr lang="en-US" dirty="0"/>
              <a:t>Strengthen labor unions</a:t>
            </a:r>
          </a:p>
          <a:p>
            <a:pPr lvl="1"/>
            <a:r>
              <a:rPr lang="en-US" dirty="0"/>
              <a:t>Collective bargaining</a:t>
            </a:r>
          </a:p>
          <a:p>
            <a:pPr lvl="1"/>
            <a:r>
              <a:rPr lang="en-US" dirty="0"/>
              <a:t>Other policies that favor labor over business owners </a:t>
            </a:r>
          </a:p>
          <a:p>
            <a:pPr lvl="1"/>
            <a:r>
              <a:rPr lang="en-US" dirty="0"/>
              <a:t>Minimum wages</a:t>
            </a:r>
          </a:p>
        </p:txBody>
      </p:sp>
      <p:sp>
        <p:nvSpPr>
          <p:cNvPr id="2" name="Title 1"/>
          <p:cNvSpPr>
            <a:spLocks noGrp="1"/>
          </p:cNvSpPr>
          <p:nvPr>
            <p:ph type="title"/>
          </p:nvPr>
        </p:nvSpPr>
        <p:spPr>
          <a:xfrm>
            <a:off x="939798" y="216007"/>
            <a:ext cx="10515600" cy="1325563"/>
          </a:xfrm>
        </p:spPr>
        <p:txBody>
          <a:bodyPr>
            <a:normAutofit/>
          </a:bodyPr>
          <a:lstStyle/>
          <a:p>
            <a:r>
              <a:rPr lang="en-US" dirty="0">
                <a:solidFill>
                  <a:schemeClr val="bg1"/>
                </a:solidFill>
              </a:rPr>
              <a:t>Ad</a:t>
            </a:r>
            <a:r>
              <a:rPr lang="en-US" dirty="0"/>
              <a:t>dressing Inequality: </a:t>
            </a:r>
            <a:br>
              <a:rPr lang="en-US" dirty="0"/>
            </a:br>
            <a:r>
              <a:rPr lang="en-US" dirty="0"/>
              <a:t>Immediately Available Policy Solutions (1/2)</a:t>
            </a:r>
          </a:p>
        </p:txBody>
      </p:sp>
      <p:pic>
        <p:nvPicPr>
          <p:cNvPr id="11" name="Picture 10">
            <a:extLst>
              <a:ext uri="{FF2B5EF4-FFF2-40B4-BE49-F238E27FC236}">
                <a16:creationId xmlns:a16="http://schemas.microsoft.com/office/drawing/2014/main" id="{DDBB3985-0913-4742-99ED-5F55BAEC898C}"/>
              </a:ext>
            </a:extLst>
          </p:cNvPr>
          <p:cNvPicPr>
            <a:picLocks noChangeAspect="1"/>
          </p:cNvPicPr>
          <p:nvPr/>
        </p:nvPicPr>
        <p:blipFill>
          <a:blip r:embed="rId2"/>
          <a:stretch>
            <a:fillRect/>
          </a:stretch>
        </p:blipFill>
        <p:spPr>
          <a:xfrm rot="60000">
            <a:off x="6477000" y="2382044"/>
            <a:ext cx="4572000" cy="3048000"/>
          </a:xfrm>
          <a:prstGeom prst="rect">
            <a:avLst/>
          </a:prstGeom>
        </p:spPr>
      </p:pic>
    </p:spTree>
    <p:extLst>
      <p:ext uri="{BB962C8B-B14F-4D97-AF65-F5344CB8AC3E}">
        <p14:creationId xmlns:p14="http://schemas.microsoft.com/office/powerpoint/2010/main" val="195122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Corporate Regulation Policies </a:t>
            </a:r>
          </a:p>
          <a:p>
            <a:pPr lvl="1"/>
            <a:r>
              <a:rPr lang="en-US" dirty="0"/>
              <a:t>Reverse trends in market power</a:t>
            </a:r>
          </a:p>
          <a:p>
            <a:pPr lvl="1"/>
            <a:endParaRPr lang="en-US" dirty="0"/>
          </a:p>
          <a:p>
            <a:r>
              <a:rPr lang="en-US" dirty="0"/>
              <a:t>Locally</a:t>
            </a:r>
          </a:p>
          <a:p>
            <a:pPr lvl="1"/>
            <a:r>
              <a:rPr lang="en-US" dirty="0"/>
              <a:t>Employment services: job training, interview skills, or assistance with day-to-day issues, such as child care</a:t>
            </a:r>
          </a:p>
          <a:p>
            <a:pPr lvl="1"/>
            <a:r>
              <a:rPr lang="en-US" dirty="0"/>
              <a:t>Cognizance of the potential for technologies to affect worker/employer power dynamics</a:t>
            </a:r>
          </a:p>
          <a:p>
            <a:pPr lvl="2"/>
            <a:r>
              <a:rPr lang="en-US" dirty="0"/>
              <a:t>Uber, Lyft, etc.</a:t>
            </a:r>
          </a:p>
        </p:txBody>
      </p:sp>
      <p:sp>
        <p:nvSpPr>
          <p:cNvPr id="2" name="Title 1"/>
          <p:cNvSpPr>
            <a:spLocks noGrp="1"/>
          </p:cNvSpPr>
          <p:nvPr>
            <p:ph type="title"/>
          </p:nvPr>
        </p:nvSpPr>
        <p:spPr/>
        <p:txBody>
          <a:bodyPr>
            <a:normAutofit/>
          </a:bodyPr>
          <a:lstStyle/>
          <a:p>
            <a:r>
              <a:rPr lang="en-US" dirty="0">
                <a:solidFill>
                  <a:schemeClr val="bg1"/>
                </a:solidFill>
              </a:rPr>
              <a:t>Ad</a:t>
            </a:r>
            <a:r>
              <a:rPr lang="en-US" dirty="0"/>
              <a:t>dressing Inequality: </a:t>
            </a:r>
            <a:br>
              <a:rPr lang="en-US" dirty="0"/>
            </a:br>
            <a:r>
              <a:rPr lang="en-US" dirty="0"/>
              <a:t>Immediately Available Policy Solutions (2/2)</a:t>
            </a:r>
          </a:p>
        </p:txBody>
      </p:sp>
    </p:spTree>
    <p:extLst>
      <p:ext uri="{BB962C8B-B14F-4D97-AF65-F5344CB8AC3E}">
        <p14:creationId xmlns:p14="http://schemas.microsoft.com/office/powerpoint/2010/main" val="86337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Ad</a:t>
            </a:r>
            <a:r>
              <a:rPr lang="en-US" dirty="0"/>
              <a:t>dressing Inequality: </a:t>
            </a:r>
            <a:br>
              <a:rPr lang="en-US" dirty="0"/>
            </a:br>
            <a:r>
              <a:rPr lang="en-US" dirty="0"/>
              <a:t>Long Term</a:t>
            </a:r>
          </a:p>
        </p:txBody>
      </p:sp>
      <p:sp>
        <p:nvSpPr>
          <p:cNvPr id="3" name="Content Placeholder 2"/>
          <p:cNvSpPr>
            <a:spLocks noGrp="1"/>
          </p:cNvSpPr>
          <p:nvPr>
            <p:ph idx="1"/>
          </p:nvPr>
        </p:nvSpPr>
        <p:spPr/>
        <p:txBody>
          <a:bodyPr>
            <a:normAutofit fontScale="92500" lnSpcReduction="20000"/>
          </a:bodyPr>
          <a:lstStyle/>
          <a:p>
            <a:r>
              <a:rPr lang="en-US" dirty="0"/>
              <a:t>It’s all about access to resources:</a:t>
            </a:r>
          </a:p>
          <a:p>
            <a:pPr lvl="1"/>
            <a:r>
              <a:rPr lang="en-US" dirty="0"/>
              <a:t>Education, in particular</a:t>
            </a:r>
          </a:p>
          <a:p>
            <a:pPr lvl="2"/>
            <a:r>
              <a:rPr lang="en-US" dirty="0"/>
              <a:t>Improve public education</a:t>
            </a:r>
          </a:p>
          <a:p>
            <a:pPr lvl="2"/>
            <a:r>
              <a:rPr lang="en-US" dirty="0"/>
              <a:t>Reduce disparities in quality of public education</a:t>
            </a:r>
          </a:p>
          <a:p>
            <a:pPr lvl="2"/>
            <a:r>
              <a:rPr lang="en-US" dirty="0"/>
              <a:t>Improve counseling in low-income schools</a:t>
            </a:r>
          </a:p>
          <a:p>
            <a:pPr lvl="3"/>
            <a:r>
              <a:rPr lang="en-US" dirty="0"/>
              <a:t>With respect to college – paths to success and funding</a:t>
            </a:r>
          </a:p>
          <a:p>
            <a:pPr lvl="2"/>
            <a:r>
              <a:rPr lang="en-US" dirty="0"/>
              <a:t>Investments are needed in early education, not later (e.g. universal pre-k)</a:t>
            </a:r>
          </a:p>
          <a:p>
            <a:pPr lvl="1"/>
            <a:r>
              <a:rPr lang="en-US" dirty="0"/>
              <a:t>Opportunities for wealth-building</a:t>
            </a:r>
          </a:p>
          <a:p>
            <a:pPr lvl="1"/>
            <a:r>
              <a:rPr lang="en-US" dirty="0"/>
              <a:t>Housing</a:t>
            </a:r>
          </a:p>
          <a:p>
            <a:r>
              <a:rPr lang="en-US" dirty="0"/>
              <a:t>Initiatives whose impacts cross neighborhood and class lines and increase upward mobility specifically for black men</a:t>
            </a:r>
          </a:p>
          <a:p>
            <a:pPr lvl="1"/>
            <a:r>
              <a:rPr lang="en-US" dirty="0"/>
              <a:t>Mentoring programs for black boys, efforts to reduce racial bias among whites, interventions to reduce discrimination in criminal justice, and efforts to facilitate greater interaction across racial groups.</a:t>
            </a:r>
          </a:p>
        </p:txBody>
      </p:sp>
    </p:spTree>
    <p:extLst>
      <p:ext uri="{BB962C8B-B14F-4D97-AF65-F5344CB8AC3E}">
        <p14:creationId xmlns:p14="http://schemas.microsoft.com/office/powerpoint/2010/main" val="18818286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32014-FD3E-B94A-999A-9C5867AC8896}"/>
              </a:ext>
            </a:extLst>
          </p:cNvPr>
          <p:cNvSpPr>
            <a:spLocks noGrp="1"/>
          </p:cNvSpPr>
          <p:nvPr>
            <p:ph type="title"/>
          </p:nvPr>
        </p:nvSpPr>
        <p:spPr/>
        <p:txBody>
          <a:bodyPr/>
          <a:lstStyle/>
          <a:p>
            <a:r>
              <a:rPr lang="en-US" dirty="0">
                <a:solidFill>
                  <a:schemeClr val="bg1"/>
                </a:solidFill>
              </a:rPr>
              <a:t> Th</a:t>
            </a:r>
            <a:r>
              <a:rPr lang="en-US" dirty="0"/>
              <a:t>e College Premium</a:t>
            </a:r>
          </a:p>
        </p:txBody>
      </p:sp>
      <p:sp>
        <p:nvSpPr>
          <p:cNvPr id="4" name="Slide Number Placeholder 3">
            <a:extLst>
              <a:ext uri="{FF2B5EF4-FFF2-40B4-BE49-F238E27FC236}">
                <a16:creationId xmlns:a16="http://schemas.microsoft.com/office/drawing/2014/main" id="{2F447B4C-F80F-2A49-87F5-1ABB25FF62BA}"/>
              </a:ext>
            </a:extLst>
          </p:cNvPr>
          <p:cNvSpPr>
            <a:spLocks noGrp="1"/>
          </p:cNvSpPr>
          <p:nvPr>
            <p:ph type="sldNum" sz="quarter" idx="12"/>
          </p:nvPr>
        </p:nvSpPr>
        <p:spPr/>
        <p:txBody>
          <a:bodyPr/>
          <a:lstStyle/>
          <a:p>
            <a:fld id="{D9F085D5-EC86-4F6A-B501-C1359CB39116}" type="slidenum">
              <a:rPr lang="en-GB" smtClean="0"/>
              <a:t>56</a:t>
            </a:fld>
            <a:endParaRPr lang="en-GB"/>
          </a:p>
        </p:txBody>
      </p:sp>
      <p:pic>
        <p:nvPicPr>
          <p:cNvPr id="8" name="Picture 7">
            <a:extLst>
              <a:ext uri="{FF2B5EF4-FFF2-40B4-BE49-F238E27FC236}">
                <a16:creationId xmlns:a16="http://schemas.microsoft.com/office/drawing/2014/main" id="{71782DF1-4E3E-3A43-9731-46D5504EBAFB}"/>
              </a:ext>
            </a:extLst>
          </p:cNvPr>
          <p:cNvPicPr>
            <a:picLocks noChangeAspect="1"/>
          </p:cNvPicPr>
          <p:nvPr/>
        </p:nvPicPr>
        <p:blipFill>
          <a:blip r:embed="rId3"/>
          <a:stretch>
            <a:fillRect/>
          </a:stretch>
        </p:blipFill>
        <p:spPr>
          <a:xfrm>
            <a:off x="838200" y="1325563"/>
            <a:ext cx="10129245" cy="4769186"/>
          </a:xfrm>
          <a:prstGeom prst="rect">
            <a:avLst/>
          </a:prstGeom>
        </p:spPr>
      </p:pic>
    </p:spTree>
    <p:extLst>
      <p:ext uri="{BB962C8B-B14F-4D97-AF65-F5344CB8AC3E}">
        <p14:creationId xmlns:p14="http://schemas.microsoft.com/office/powerpoint/2010/main" val="31041868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32014-FD3E-B94A-999A-9C5867AC8896}"/>
              </a:ext>
            </a:extLst>
          </p:cNvPr>
          <p:cNvSpPr>
            <a:spLocks noGrp="1"/>
          </p:cNvSpPr>
          <p:nvPr>
            <p:ph type="title"/>
          </p:nvPr>
        </p:nvSpPr>
        <p:spPr/>
        <p:txBody>
          <a:bodyPr/>
          <a:lstStyle/>
          <a:p>
            <a:r>
              <a:rPr lang="en-US" dirty="0">
                <a:solidFill>
                  <a:schemeClr val="bg1"/>
                </a:solidFill>
              </a:rPr>
              <a:t> Ea</a:t>
            </a:r>
            <a:r>
              <a:rPr lang="en-US" dirty="0"/>
              <a:t>rly Child Education </a:t>
            </a:r>
          </a:p>
        </p:txBody>
      </p:sp>
      <p:sp>
        <p:nvSpPr>
          <p:cNvPr id="4" name="Slide Number Placeholder 3">
            <a:extLst>
              <a:ext uri="{FF2B5EF4-FFF2-40B4-BE49-F238E27FC236}">
                <a16:creationId xmlns:a16="http://schemas.microsoft.com/office/drawing/2014/main" id="{2F447B4C-F80F-2A49-87F5-1ABB25FF62BA}"/>
              </a:ext>
            </a:extLst>
          </p:cNvPr>
          <p:cNvSpPr>
            <a:spLocks noGrp="1"/>
          </p:cNvSpPr>
          <p:nvPr>
            <p:ph type="sldNum" sz="quarter" idx="12"/>
          </p:nvPr>
        </p:nvSpPr>
        <p:spPr/>
        <p:txBody>
          <a:bodyPr/>
          <a:lstStyle/>
          <a:p>
            <a:fld id="{D9F085D5-EC86-4F6A-B501-C1359CB39116}" type="slidenum">
              <a:rPr lang="en-GB" smtClean="0"/>
              <a:t>57</a:t>
            </a:fld>
            <a:endParaRPr lang="en-GB"/>
          </a:p>
        </p:txBody>
      </p:sp>
      <p:sp>
        <p:nvSpPr>
          <p:cNvPr id="6" name="TextBox 5">
            <a:extLst>
              <a:ext uri="{FF2B5EF4-FFF2-40B4-BE49-F238E27FC236}">
                <a16:creationId xmlns:a16="http://schemas.microsoft.com/office/drawing/2014/main" id="{6991387B-3DB6-A247-A320-E4038CF9BFC2}"/>
              </a:ext>
            </a:extLst>
          </p:cNvPr>
          <p:cNvSpPr txBox="1"/>
          <p:nvPr/>
        </p:nvSpPr>
        <p:spPr>
          <a:xfrm>
            <a:off x="838200" y="1243785"/>
            <a:ext cx="10515600" cy="3970318"/>
          </a:xfrm>
          <a:prstGeom prst="rect">
            <a:avLst/>
          </a:prstGeom>
          <a:noFill/>
        </p:spPr>
        <p:txBody>
          <a:bodyPr wrap="square" rtlCol="0">
            <a:spAutoFit/>
          </a:bodyPr>
          <a:lstStyle/>
          <a:p>
            <a:endParaRPr lang="en-US" dirty="0"/>
          </a:p>
          <a:p>
            <a:pPr marL="285750" indent="-285750">
              <a:buClr>
                <a:schemeClr val="accent1">
                  <a:lumMod val="75000"/>
                </a:schemeClr>
              </a:buClr>
              <a:buSzPct val="125000"/>
              <a:buFont typeface="Arial" panose="020B0604020202020204" pitchFamily="34" charset="0"/>
              <a:buChar char="•"/>
            </a:pPr>
            <a:r>
              <a:rPr lang="en-US" sz="2000" dirty="0"/>
              <a:t>High-quality birth-five programs for disadvantaged kids can deliver a 13% per year return on investment improving education, employment, health outcomes and savings on later remediation costs.</a:t>
            </a:r>
          </a:p>
          <a:p>
            <a:pPr marL="285750" indent="-285750">
              <a:buClr>
                <a:schemeClr val="accent1">
                  <a:lumMod val="75000"/>
                </a:schemeClr>
              </a:buClr>
              <a:buSzPct val="125000"/>
              <a:buFont typeface="Arial" panose="020B0604020202020204" pitchFamily="34" charset="0"/>
              <a:buChar char="•"/>
            </a:pPr>
            <a:endParaRPr lang="en-US" sz="2000" dirty="0"/>
          </a:p>
          <a:p>
            <a:pPr marL="342900" indent="-342900">
              <a:buClr>
                <a:schemeClr val="accent1">
                  <a:lumMod val="75000"/>
                </a:schemeClr>
              </a:buClr>
              <a:buSzPct val="125000"/>
              <a:buFont typeface="Arial" panose="020B0604020202020204" pitchFamily="34" charset="0"/>
              <a:buChar char="•"/>
            </a:pPr>
            <a:r>
              <a:rPr lang="en-US" sz="2000" dirty="0"/>
              <a:t>Early education has tremendous benefits for kids. Research shows that kids who experience quality early learning:</a:t>
            </a:r>
          </a:p>
          <a:p>
            <a:pPr marL="742950" lvl="1" indent="-285750">
              <a:buClr>
                <a:schemeClr val="accent1">
                  <a:lumMod val="75000"/>
                </a:schemeClr>
              </a:buClr>
              <a:buSzPct val="125000"/>
              <a:buFont typeface="Arial" panose="020B0604020202020204" pitchFamily="34" charset="0"/>
              <a:buChar char="•"/>
            </a:pPr>
            <a:r>
              <a:rPr lang="en-US" dirty="0"/>
              <a:t>Are 25% more likely to graduate high school (Perry School Project)</a:t>
            </a:r>
          </a:p>
          <a:p>
            <a:pPr marL="742950" lvl="1" indent="-285750">
              <a:buClr>
                <a:schemeClr val="accent1">
                  <a:lumMod val="75000"/>
                </a:schemeClr>
              </a:buClr>
              <a:buSzPct val="125000"/>
              <a:buFont typeface="Arial" panose="020B0604020202020204" pitchFamily="34" charset="0"/>
              <a:buChar char="•"/>
            </a:pPr>
            <a:r>
              <a:rPr lang="en-US" dirty="0"/>
              <a:t>Are four times more likely to have completed a bachelor’s degree or higher (The Abecedarian Project)</a:t>
            </a:r>
          </a:p>
          <a:p>
            <a:pPr marL="742950" lvl="1" indent="-285750">
              <a:buClr>
                <a:schemeClr val="accent1">
                  <a:lumMod val="75000"/>
                </a:schemeClr>
              </a:buClr>
              <a:buSzPct val="125000"/>
              <a:buFont typeface="Arial" panose="020B0604020202020204" pitchFamily="34" charset="0"/>
              <a:buChar char="•"/>
            </a:pPr>
            <a:r>
              <a:rPr lang="en-US" dirty="0"/>
              <a:t>Earn up to 25% more in wages as an adult (The Jamaican Study)</a:t>
            </a:r>
          </a:p>
          <a:p>
            <a:pPr>
              <a:buClr>
                <a:schemeClr val="accent1">
                  <a:lumMod val="75000"/>
                </a:schemeClr>
              </a:buClr>
              <a:buSzPct val="125000"/>
            </a:pPr>
            <a:endParaRPr lang="en-US" sz="2000" dirty="0"/>
          </a:p>
          <a:p>
            <a:pPr marL="285750" indent="-285750">
              <a:buClr>
                <a:schemeClr val="accent1">
                  <a:lumMod val="75000"/>
                </a:schemeClr>
              </a:buClr>
              <a:buSzPct val="125000"/>
              <a:buFont typeface="Arial" panose="020B0604020202020204" pitchFamily="34" charset="0"/>
              <a:buChar char="•"/>
            </a:pPr>
            <a:r>
              <a:rPr lang="en-US" sz="2000" dirty="0"/>
              <a:t>Government-provided universal preschool education and childcare could financially benefit low-skilled and low-income workers and keep women in the workforce.</a:t>
            </a:r>
          </a:p>
        </p:txBody>
      </p:sp>
      <p:sp>
        <p:nvSpPr>
          <p:cNvPr id="7" name="TextBox 6">
            <a:extLst>
              <a:ext uri="{FF2B5EF4-FFF2-40B4-BE49-F238E27FC236}">
                <a16:creationId xmlns:a16="http://schemas.microsoft.com/office/drawing/2014/main" id="{EA47B8F8-EA35-6E44-A69A-580E40DDE0D6}"/>
              </a:ext>
            </a:extLst>
          </p:cNvPr>
          <p:cNvSpPr txBox="1"/>
          <p:nvPr/>
        </p:nvSpPr>
        <p:spPr>
          <a:xfrm>
            <a:off x="7523546" y="6462449"/>
            <a:ext cx="4039564" cy="265804"/>
          </a:xfrm>
          <a:prstGeom prst="rect">
            <a:avLst/>
          </a:prstGeom>
          <a:noFill/>
        </p:spPr>
        <p:txBody>
          <a:bodyPr wrap="square" rtlCol="0">
            <a:spAutoFit/>
          </a:bodyPr>
          <a:lstStyle/>
          <a:p>
            <a:r>
              <a:rPr lang="en-US" sz="1100" dirty="0"/>
              <a:t>Source: </a:t>
            </a:r>
            <a:r>
              <a:rPr lang="en-US" sz="1100" dirty="0">
                <a:hlinkClick r:id="rId3"/>
              </a:rPr>
              <a:t>https://heckmanequation.org/ </a:t>
            </a:r>
            <a:r>
              <a:rPr lang="en-US" sz="1100" dirty="0"/>
              <a:t> and </a:t>
            </a:r>
            <a:r>
              <a:rPr lang="en-US" sz="1100" dirty="0">
                <a:hlinkClick r:id="rId4"/>
              </a:rPr>
              <a:t>Start Early </a:t>
            </a:r>
            <a:r>
              <a:rPr lang="en-US" sz="1100" dirty="0"/>
              <a:t>website  </a:t>
            </a:r>
          </a:p>
        </p:txBody>
      </p:sp>
    </p:spTree>
    <p:extLst>
      <p:ext uri="{BB962C8B-B14F-4D97-AF65-F5344CB8AC3E}">
        <p14:creationId xmlns:p14="http://schemas.microsoft.com/office/powerpoint/2010/main" val="14685280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32014-FD3E-B94A-999A-9C5867AC8896}"/>
              </a:ext>
            </a:extLst>
          </p:cNvPr>
          <p:cNvSpPr>
            <a:spLocks noGrp="1"/>
          </p:cNvSpPr>
          <p:nvPr>
            <p:ph type="title"/>
          </p:nvPr>
        </p:nvSpPr>
        <p:spPr/>
        <p:txBody>
          <a:bodyPr/>
          <a:lstStyle/>
          <a:p>
            <a:r>
              <a:rPr lang="en-US" dirty="0">
                <a:solidFill>
                  <a:schemeClr val="bg1"/>
                </a:solidFill>
              </a:rPr>
              <a:t> Ea</a:t>
            </a:r>
            <a:r>
              <a:rPr lang="en-US" dirty="0"/>
              <a:t>rly Education – International Perspective</a:t>
            </a:r>
          </a:p>
        </p:txBody>
      </p:sp>
      <p:sp>
        <p:nvSpPr>
          <p:cNvPr id="4" name="Slide Number Placeholder 3">
            <a:extLst>
              <a:ext uri="{FF2B5EF4-FFF2-40B4-BE49-F238E27FC236}">
                <a16:creationId xmlns:a16="http://schemas.microsoft.com/office/drawing/2014/main" id="{2F447B4C-F80F-2A49-87F5-1ABB25FF62BA}"/>
              </a:ext>
            </a:extLst>
          </p:cNvPr>
          <p:cNvSpPr>
            <a:spLocks noGrp="1"/>
          </p:cNvSpPr>
          <p:nvPr>
            <p:ph type="sldNum" sz="quarter" idx="12"/>
          </p:nvPr>
        </p:nvSpPr>
        <p:spPr/>
        <p:txBody>
          <a:bodyPr/>
          <a:lstStyle/>
          <a:p>
            <a:fld id="{D9F085D5-EC86-4F6A-B501-C1359CB39116}" type="slidenum">
              <a:rPr lang="en-GB" smtClean="0"/>
              <a:t>58</a:t>
            </a:fld>
            <a:endParaRPr lang="en-GB"/>
          </a:p>
        </p:txBody>
      </p:sp>
      <p:pic>
        <p:nvPicPr>
          <p:cNvPr id="5" name="Picture 4">
            <a:extLst>
              <a:ext uri="{FF2B5EF4-FFF2-40B4-BE49-F238E27FC236}">
                <a16:creationId xmlns:a16="http://schemas.microsoft.com/office/drawing/2014/main" id="{78D6A18D-51B0-4E4E-A93A-0B9F0A0194FF}"/>
              </a:ext>
            </a:extLst>
          </p:cNvPr>
          <p:cNvPicPr>
            <a:picLocks noChangeAspect="1"/>
          </p:cNvPicPr>
          <p:nvPr/>
        </p:nvPicPr>
        <p:blipFill>
          <a:blip r:embed="rId2"/>
          <a:stretch>
            <a:fillRect/>
          </a:stretch>
        </p:blipFill>
        <p:spPr>
          <a:xfrm>
            <a:off x="597806" y="1453793"/>
            <a:ext cx="10845258" cy="4342849"/>
          </a:xfrm>
          <a:prstGeom prst="rect">
            <a:avLst/>
          </a:prstGeom>
        </p:spPr>
      </p:pic>
      <p:sp>
        <p:nvSpPr>
          <p:cNvPr id="3" name="TextBox 2">
            <a:extLst>
              <a:ext uri="{FF2B5EF4-FFF2-40B4-BE49-F238E27FC236}">
                <a16:creationId xmlns:a16="http://schemas.microsoft.com/office/drawing/2014/main" id="{0F8CC18A-7E03-C14F-8485-8930617CABFE}"/>
              </a:ext>
            </a:extLst>
          </p:cNvPr>
          <p:cNvSpPr txBox="1"/>
          <p:nvPr/>
        </p:nvSpPr>
        <p:spPr>
          <a:xfrm>
            <a:off x="5241471" y="6449786"/>
            <a:ext cx="6112329" cy="369332"/>
          </a:xfrm>
          <a:prstGeom prst="rect">
            <a:avLst/>
          </a:prstGeom>
          <a:noFill/>
        </p:spPr>
        <p:txBody>
          <a:bodyPr wrap="square" rtlCol="0">
            <a:spAutoFit/>
          </a:bodyPr>
          <a:lstStyle/>
          <a:p>
            <a:r>
              <a:rPr lang="en-US" dirty="0"/>
              <a:t>Source: OECD Public Spending on childcare and early education</a:t>
            </a:r>
          </a:p>
        </p:txBody>
      </p:sp>
    </p:spTree>
    <p:extLst>
      <p:ext uri="{BB962C8B-B14F-4D97-AF65-F5344CB8AC3E}">
        <p14:creationId xmlns:p14="http://schemas.microsoft.com/office/powerpoint/2010/main" val="10733246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470E-1A75-5847-86EF-ADBB2081F883}"/>
              </a:ext>
            </a:extLst>
          </p:cNvPr>
          <p:cNvSpPr>
            <a:spLocks noGrp="1"/>
          </p:cNvSpPr>
          <p:nvPr>
            <p:ph type="title"/>
          </p:nvPr>
        </p:nvSpPr>
        <p:spPr/>
        <p:txBody>
          <a:bodyPr/>
          <a:lstStyle/>
          <a:p>
            <a:r>
              <a:rPr lang="en-US" dirty="0">
                <a:solidFill>
                  <a:schemeClr val="bg1"/>
                </a:solidFill>
              </a:rPr>
              <a:t>Wh</a:t>
            </a:r>
            <a:r>
              <a:rPr lang="en-US" dirty="0"/>
              <a:t>at to do About Inequality?</a:t>
            </a:r>
          </a:p>
        </p:txBody>
      </p:sp>
      <p:sp>
        <p:nvSpPr>
          <p:cNvPr id="3" name="Content Placeholder 2">
            <a:extLst>
              <a:ext uri="{FF2B5EF4-FFF2-40B4-BE49-F238E27FC236}">
                <a16:creationId xmlns:a16="http://schemas.microsoft.com/office/drawing/2014/main" id="{FA76E66A-D182-914E-971B-64118C2E9465}"/>
              </a:ext>
            </a:extLst>
          </p:cNvPr>
          <p:cNvSpPr>
            <a:spLocks noGrp="1"/>
          </p:cNvSpPr>
          <p:nvPr>
            <p:ph idx="1"/>
          </p:nvPr>
        </p:nvSpPr>
        <p:spPr>
          <a:xfrm>
            <a:off x="1547649" y="1570556"/>
            <a:ext cx="3866322" cy="3716887"/>
          </a:xfrm>
        </p:spPr>
        <p:txBody>
          <a:bodyPr/>
          <a:lstStyle/>
          <a:p>
            <a:pPr>
              <a:lnSpc>
                <a:spcPct val="100000"/>
              </a:lnSpc>
            </a:pPr>
            <a:r>
              <a:rPr lang="en-US" dirty="0"/>
              <a:t>Nothing?</a:t>
            </a:r>
          </a:p>
          <a:p>
            <a:pPr>
              <a:lnSpc>
                <a:spcPct val="100000"/>
              </a:lnSpc>
            </a:pPr>
            <a:r>
              <a:rPr lang="en-US" dirty="0"/>
              <a:t>Redistribution?</a:t>
            </a:r>
          </a:p>
          <a:p>
            <a:pPr>
              <a:lnSpc>
                <a:spcPct val="100000"/>
              </a:lnSpc>
            </a:pPr>
            <a:r>
              <a:rPr lang="en-US" dirty="0"/>
              <a:t>PRE-distribution?</a:t>
            </a:r>
          </a:p>
          <a:p>
            <a:pPr>
              <a:lnSpc>
                <a:spcPct val="100000"/>
              </a:lnSpc>
            </a:pPr>
            <a:r>
              <a:rPr lang="en-US" dirty="0"/>
              <a:t>Access to resources?</a:t>
            </a:r>
          </a:p>
        </p:txBody>
      </p:sp>
      <p:sp>
        <p:nvSpPr>
          <p:cNvPr id="4" name="Slide Number Placeholder 3">
            <a:extLst>
              <a:ext uri="{FF2B5EF4-FFF2-40B4-BE49-F238E27FC236}">
                <a16:creationId xmlns:a16="http://schemas.microsoft.com/office/drawing/2014/main" id="{171884B6-5E76-4348-8EDA-1509A0771B2C}"/>
              </a:ext>
            </a:extLst>
          </p:cNvPr>
          <p:cNvSpPr>
            <a:spLocks noGrp="1"/>
          </p:cNvSpPr>
          <p:nvPr>
            <p:ph type="sldNum" sz="quarter" idx="12"/>
          </p:nvPr>
        </p:nvSpPr>
        <p:spPr/>
        <p:txBody>
          <a:bodyPr/>
          <a:lstStyle/>
          <a:p>
            <a:fld id="{D9F085D5-EC86-4F6A-B501-C1359CB39116}" type="slidenum">
              <a:rPr lang="en-US" smtClean="0"/>
              <a:t>59</a:t>
            </a:fld>
            <a:endParaRPr lang="en-US" dirty="0"/>
          </a:p>
        </p:txBody>
      </p:sp>
      <p:pic>
        <p:nvPicPr>
          <p:cNvPr id="6" name="Picture 5" descr="A stone statue of a person&#10;&#10;Description automatically generated">
            <a:extLst>
              <a:ext uri="{FF2B5EF4-FFF2-40B4-BE49-F238E27FC236}">
                <a16:creationId xmlns:a16="http://schemas.microsoft.com/office/drawing/2014/main" id="{3403D7C6-E771-314A-97A6-7BA091F7EC87}"/>
              </a:ext>
            </a:extLst>
          </p:cNvPr>
          <p:cNvPicPr>
            <a:picLocks noChangeAspect="1"/>
          </p:cNvPicPr>
          <p:nvPr/>
        </p:nvPicPr>
        <p:blipFill>
          <a:blip r:embed="rId2" r:link="rId3"/>
          <a:stretch>
            <a:fillRect/>
          </a:stretch>
        </p:blipFill>
        <p:spPr>
          <a:xfrm>
            <a:off x="7333754" y="1087413"/>
            <a:ext cx="3310597" cy="4983138"/>
          </a:xfrm>
          <a:prstGeom prst="rect">
            <a:avLst/>
          </a:prstGeom>
        </p:spPr>
      </p:pic>
    </p:spTree>
    <p:extLst>
      <p:ext uri="{BB962C8B-B14F-4D97-AF65-F5344CB8AC3E}">
        <p14:creationId xmlns:p14="http://schemas.microsoft.com/office/powerpoint/2010/main" val="1495046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a:t>
            </a:r>
            <a:r>
              <a:rPr lang="en-US" dirty="0" err="1"/>
              <a:t>Haveman</a:t>
            </a:r>
            <a:r>
              <a:rPr lang="en-US" dirty="0"/>
              <a:t>, Executive Director of NEED</a:t>
            </a:r>
          </a:p>
          <a:p>
            <a:r>
              <a:rPr lang="en-US" dirty="0"/>
              <a:t>This slide deck was reviewed by:</a:t>
            </a:r>
          </a:p>
          <a:p>
            <a:pPr lvl="1"/>
            <a:r>
              <a:rPr lang="en-US" dirty="0"/>
              <a:t>Timothy </a:t>
            </a:r>
            <a:r>
              <a:rPr lang="en-US" dirty="0" err="1"/>
              <a:t>Smeeding</a:t>
            </a:r>
            <a:r>
              <a:rPr lang="en-US" dirty="0"/>
              <a:t>, University of Wisconsin</a:t>
            </a:r>
          </a:p>
          <a:p>
            <a:pPr lvl="1"/>
            <a:r>
              <a:rPr lang="en-US" dirty="0"/>
              <a:t>Robert Wright, </a:t>
            </a:r>
            <a:r>
              <a:rPr lang="en-US" dirty="0" err="1"/>
              <a:t>Augustana</a:t>
            </a:r>
            <a:r>
              <a:rPr lang="en-US" dirty="0"/>
              <a:t> University</a:t>
            </a:r>
          </a:p>
          <a:p>
            <a:r>
              <a:rPr lang="en-US" dirty="0"/>
              <a:t>Disclaimer</a:t>
            </a:r>
          </a:p>
          <a:p>
            <a:pPr lvl="1"/>
            <a:r>
              <a:rPr lang="en-US" dirty="0"/>
              <a:t>NEED presentations are designed to be nonpartisan</a:t>
            </a:r>
          </a:p>
          <a:p>
            <a:pPr lvl="1"/>
            <a:r>
              <a:rPr lang="en-US" dirty="0"/>
              <a:t>It is, however, inevitable that the presenter will be asked for and will provide their </a:t>
            </a:r>
            <a:r>
              <a:rPr lang="en-US"/>
              <a:t>own views</a:t>
            </a:r>
            <a:endParaRPr lang="en-US" dirty="0"/>
          </a:p>
          <a:p>
            <a:pPr lvl="1"/>
            <a:r>
              <a:rPr lang="en-US" dirty="0"/>
              <a:t>Such views are those of the presenter and not necessarily those of the National Economic Education Delegation (</a:t>
            </a:r>
            <a:r>
              <a:rPr lang="en-US"/>
              <a:t>NEED)</a:t>
            </a:r>
            <a:endParaRPr lang="en-US" dirty="0"/>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US" smtClean="0"/>
              <a:t>6</a:t>
            </a:fld>
            <a:endParaRPr lang="en-US" dirty="0"/>
          </a:p>
        </p:txBody>
      </p:sp>
    </p:spTree>
    <p:extLst>
      <p:ext uri="{BB962C8B-B14F-4D97-AF65-F5344CB8AC3E}">
        <p14:creationId xmlns:p14="http://schemas.microsoft.com/office/powerpoint/2010/main" val="7556114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759B4-350D-574B-9122-6537BD0EB624}"/>
              </a:ext>
            </a:extLst>
          </p:cNvPr>
          <p:cNvSpPr>
            <a:spLocks noGrp="1"/>
          </p:cNvSpPr>
          <p:nvPr>
            <p:ph type="title"/>
          </p:nvPr>
        </p:nvSpPr>
        <p:spPr/>
        <p:txBody>
          <a:bodyPr/>
          <a:lstStyle/>
          <a:p>
            <a:r>
              <a:rPr lang="en-US" dirty="0">
                <a:solidFill>
                  <a:schemeClr val="bg1"/>
                </a:solidFill>
              </a:rPr>
              <a:t>Ten</a:t>
            </a:r>
            <a:r>
              <a:rPr lang="en-US" dirty="0"/>
              <a:t>sion in Policy Solutions</a:t>
            </a:r>
          </a:p>
        </p:txBody>
      </p:sp>
      <p:sp>
        <p:nvSpPr>
          <p:cNvPr id="3" name="Content Placeholder 2">
            <a:extLst>
              <a:ext uri="{FF2B5EF4-FFF2-40B4-BE49-F238E27FC236}">
                <a16:creationId xmlns:a16="http://schemas.microsoft.com/office/drawing/2014/main" id="{6E4E776A-D8EF-9E46-978B-43FDA188160D}"/>
              </a:ext>
            </a:extLst>
          </p:cNvPr>
          <p:cNvSpPr>
            <a:spLocks noGrp="1"/>
          </p:cNvSpPr>
          <p:nvPr>
            <p:ph idx="1"/>
          </p:nvPr>
        </p:nvSpPr>
        <p:spPr/>
        <p:txBody>
          <a:bodyPr>
            <a:normAutofit/>
          </a:bodyPr>
          <a:lstStyle/>
          <a:p>
            <a:r>
              <a:rPr lang="en-US" dirty="0"/>
              <a:t>Is it possible to increase growth at the same time that you reduce income inequality?</a:t>
            </a:r>
          </a:p>
          <a:p>
            <a:pPr lvl="1"/>
            <a:r>
              <a:rPr lang="en-US" dirty="0"/>
              <a:t>Common refrain among some that government intervention in the economy is always and everywhere bad for growth.</a:t>
            </a:r>
          </a:p>
          <a:p>
            <a:pPr marL="0" indent="0">
              <a:buNone/>
            </a:pPr>
            <a:endParaRPr lang="en-US" dirty="0"/>
          </a:p>
          <a:p>
            <a:r>
              <a:rPr lang="en-US" dirty="0"/>
              <a:t>Possibly: expanding equality of access promotes the full utilization of resources.</a:t>
            </a:r>
          </a:p>
          <a:p>
            <a:pPr lvl="1"/>
            <a:r>
              <a:rPr lang="en-US" dirty="0"/>
              <a:t>Expanding equality of access requires resources likely from the well-to-do.</a:t>
            </a:r>
          </a:p>
        </p:txBody>
      </p:sp>
      <p:sp>
        <p:nvSpPr>
          <p:cNvPr id="4" name="Slide Number Placeholder 3">
            <a:extLst>
              <a:ext uri="{FF2B5EF4-FFF2-40B4-BE49-F238E27FC236}">
                <a16:creationId xmlns:a16="http://schemas.microsoft.com/office/drawing/2014/main" id="{5A12D27E-955B-F44B-8521-49AA0C0EADCD}"/>
              </a:ext>
            </a:extLst>
          </p:cNvPr>
          <p:cNvSpPr>
            <a:spLocks noGrp="1"/>
          </p:cNvSpPr>
          <p:nvPr>
            <p:ph type="sldNum" sz="quarter" idx="12"/>
          </p:nvPr>
        </p:nvSpPr>
        <p:spPr/>
        <p:txBody>
          <a:bodyPr/>
          <a:lstStyle/>
          <a:p>
            <a:fld id="{D9F085D5-EC86-4F6A-B501-C1359CB39116}" type="slidenum">
              <a:rPr lang="en-US" smtClean="0"/>
              <a:t>60</a:t>
            </a:fld>
            <a:endParaRPr lang="en-US" dirty="0"/>
          </a:p>
        </p:txBody>
      </p:sp>
    </p:spTree>
    <p:extLst>
      <p:ext uri="{BB962C8B-B14F-4D97-AF65-F5344CB8AC3E}">
        <p14:creationId xmlns:p14="http://schemas.microsoft.com/office/powerpoint/2010/main" val="27866331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7F1E8724-8449-4533-8976-EFBFF6B0EA10}"/>
              </a:ext>
            </a:extLst>
          </p:cNvPr>
          <p:cNvPicPr>
            <a:picLocks noChangeAspect="1"/>
          </p:cNvPicPr>
          <p:nvPr/>
        </p:nvPicPr>
        <p:blipFill>
          <a:blip r:embed="rId2">
            <a:duotone>
              <a:schemeClr val="bg2">
                <a:shade val="45000"/>
                <a:satMod val="135000"/>
              </a:schemeClr>
              <a:prstClr val="white"/>
            </a:duotone>
          </a:blip>
          <a:stretch>
            <a:fillRect/>
          </a:stretch>
        </p:blipFill>
        <p:spPr>
          <a:xfrm>
            <a:off x="8904936" y="2050431"/>
            <a:ext cx="2805481" cy="3247622"/>
          </a:xfrm>
          <a:prstGeom prst="rect">
            <a:avLst/>
          </a:prstGeom>
        </p:spPr>
      </p:pic>
      <p:sp>
        <p:nvSpPr>
          <p:cNvPr id="2" name="Title 1"/>
          <p:cNvSpPr>
            <a:spLocks noGrp="1"/>
          </p:cNvSpPr>
          <p:nvPr>
            <p:ph type="title"/>
          </p:nvPr>
        </p:nvSpPr>
        <p:spPr/>
        <p:txBody>
          <a:bodyPr/>
          <a:lstStyle/>
          <a:p>
            <a:r>
              <a:rPr lang="en-US">
                <a:solidFill>
                  <a:schemeClr val="bg1"/>
                </a:solidFill>
              </a:rPr>
              <a:t> Su</a:t>
            </a:r>
            <a:r>
              <a:rPr lang="en-US"/>
              <a:t>mmary</a:t>
            </a:r>
            <a:endParaRPr lang="en-US" dirty="0"/>
          </a:p>
        </p:txBody>
      </p:sp>
      <p:sp>
        <p:nvSpPr>
          <p:cNvPr id="3" name="Content Placeholder 2"/>
          <p:cNvSpPr>
            <a:spLocks noGrp="1"/>
          </p:cNvSpPr>
          <p:nvPr>
            <p:ph idx="1"/>
          </p:nvPr>
        </p:nvSpPr>
        <p:spPr>
          <a:xfrm>
            <a:off x="827982" y="1459275"/>
            <a:ext cx="7715250" cy="4660900"/>
          </a:xfrm>
        </p:spPr>
        <p:txBody>
          <a:bodyPr/>
          <a:lstStyle/>
          <a:p>
            <a:r>
              <a:rPr lang="en-US" dirty="0"/>
              <a:t>Income inequality is clearly increasing.</a:t>
            </a:r>
          </a:p>
          <a:p>
            <a:pPr lvl="1"/>
            <a:r>
              <a:rPr lang="en-US" dirty="0"/>
              <a:t>The economy is clearly favoring owners of productive resources over labor.</a:t>
            </a:r>
          </a:p>
          <a:p>
            <a:r>
              <a:rPr lang="en-US" dirty="0"/>
              <a:t>The causes appear to be largely driven by:</a:t>
            </a:r>
          </a:p>
          <a:p>
            <a:pPr lvl="1"/>
            <a:r>
              <a:rPr lang="en-US" dirty="0"/>
              <a:t>The market – technology, competition, and trade</a:t>
            </a:r>
          </a:p>
          <a:p>
            <a:pPr lvl="1"/>
            <a:r>
              <a:rPr lang="en-US" dirty="0"/>
              <a:t>Changing institutions.</a:t>
            </a:r>
          </a:p>
          <a:p>
            <a:r>
              <a:rPr lang="en-US" dirty="0"/>
              <a:t>Open questions are:</a:t>
            </a:r>
          </a:p>
          <a:p>
            <a:pPr lvl="1"/>
            <a:r>
              <a:rPr lang="en-US" dirty="0"/>
              <a:t>To act or not to act?</a:t>
            </a:r>
          </a:p>
          <a:p>
            <a:pPr lvl="1"/>
            <a:r>
              <a:rPr lang="en-US" dirty="0"/>
              <a:t>If so, how?</a:t>
            </a:r>
          </a:p>
          <a:p>
            <a:r>
              <a:rPr lang="en-US" dirty="0"/>
              <a:t>The level of inequality is a policy choice.</a:t>
            </a:r>
          </a:p>
          <a:p>
            <a:pPr lvl="1"/>
            <a:endParaRPr lang="en-US" dirty="0"/>
          </a:p>
        </p:txBody>
      </p:sp>
      <p:grpSp>
        <p:nvGrpSpPr>
          <p:cNvPr id="5" name="Group 4">
            <a:extLst>
              <a:ext uri="{FF2B5EF4-FFF2-40B4-BE49-F238E27FC236}">
                <a16:creationId xmlns:a16="http://schemas.microsoft.com/office/drawing/2014/main" id="{446F715B-E9A7-46B7-BE1C-780B0735D7F3}"/>
              </a:ext>
            </a:extLst>
          </p:cNvPr>
          <p:cNvGrpSpPr>
            <a:grpSpLocks/>
          </p:cNvGrpSpPr>
          <p:nvPr/>
        </p:nvGrpSpPr>
        <p:grpSpPr>
          <a:xfrm>
            <a:off x="8704223" y="2903680"/>
            <a:ext cx="2383949" cy="1541125"/>
            <a:chOff x="8439150" y="2876550"/>
            <a:chExt cx="2801938" cy="1811338"/>
          </a:xfrm>
        </p:grpSpPr>
        <p:sp>
          <p:nvSpPr>
            <p:cNvPr id="17" name="Oval 6">
              <a:extLst>
                <a:ext uri="{FF2B5EF4-FFF2-40B4-BE49-F238E27FC236}">
                  <a16:creationId xmlns:a16="http://schemas.microsoft.com/office/drawing/2014/main" id="{863EC9BA-F29B-4714-BEB7-59311E88FD5A}"/>
                </a:ext>
              </a:extLst>
            </p:cNvPr>
            <p:cNvSpPr>
              <a:spLocks noChangeArrowheads="1"/>
            </p:cNvSpPr>
            <p:nvPr/>
          </p:nvSpPr>
          <p:spPr bwMode="auto">
            <a:xfrm>
              <a:off x="10942638" y="2878139"/>
              <a:ext cx="161925" cy="1587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0" name="Group 29">
              <a:extLst>
                <a:ext uri="{FF2B5EF4-FFF2-40B4-BE49-F238E27FC236}">
                  <a16:creationId xmlns:a16="http://schemas.microsoft.com/office/drawing/2014/main" id="{BB1FAC40-34B9-4C49-BF2F-5633919A1CA6}"/>
                </a:ext>
              </a:extLst>
            </p:cNvPr>
            <p:cNvGrpSpPr>
              <a:grpSpLocks/>
            </p:cNvGrpSpPr>
            <p:nvPr/>
          </p:nvGrpSpPr>
          <p:grpSpPr>
            <a:xfrm>
              <a:off x="9669145" y="3917950"/>
              <a:ext cx="320675" cy="769938"/>
              <a:chOff x="8751888" y="3917950"/>
              <a:chExt cx="320675" cy="769938"/>
            </a:xfrm>
            <a:solidFill>
              <a:srgbClr val="0C4C88"/>
            </a:solidFill>
          </p:grpSpPr>
          <p:sp>
            <p:nvSpPr>
              <p:cNvPr id="31" name="Freeform 10">
                <a:extLst>
                  <a:ext uri="{FF2B5EF4-FFF2-40B4-BE49-F238E27FC236}">
                    <a16:creationId xmlns:a16="http://schemas.microsoft.com/office/drawing/2014/main" id="{B3943380-46DC-4CAE-B77E-DAAA5431C774}"/>
                  </a:ext>
                </a:extLst>
              </p:cNvPr>
              <p:cNvSpPr>
                <a:spLocks/>
              </p:cNvSpPr>
              <p:nvPr/>
            </p:nvSpPr>
            <p:spPr bwMode="auto">
              <a:xfrm>
                <a:off x="8751888" y="4068763"/>
                <a:ext cx="320675" cy="619125"/>
              </a:xfrm>
              <a:custGeom>
                <a:avLst/>
                <a:gdLst>
                  <a:gd name="T0" fmla="*/ 107 w 166"/>
                  <a:gd name="T1" fmla="*/ 324 h 324"/>
                  <a:gd name="T2" fmla="*/ 126 w 166"/>
                  <a:gd name="T3" fmla="*/ 304 h 324"/>
                  <a:gd name="T4" fmla="*/ 126 w 166"/>
                  <a:gd name="T5" fmla="*/ 50 h 324"/>
                  <a:gd name="T6" fmla="*/ 128 w 166"/>
                  <a:gd name="T7" fmla="*/ 48 h 324"/>
                  <a:gd name="T8" fmla="*/ 134 w 166"/>
                  <a:gd name="T9" fmla="*/ 48 h 324"/>
                  <a:gd name="T10" fmla="*/ 136 w 166"/>
                  <a:gd name="T11" fmla="*/ 50 h 324"/>
                  <a:gd name="T12" fmla="*/ 136 w 166"/>
                  <a:gd name="T13" fmla="*/ 140 h 324"/>
                  <a:gd name="T14" fmla="*/ 151 w 166"/>
                  <a:gd name="T15" fmla="*/ 155 h 324"/>
                  <a:gd name="T16" fmla="*/ 166 w 166"/>
                  <a:gd name="T17" fmla="*/ 140 h 324"/>
                  <a:gd name="T18" fmla="*/ 166 w 166"/>
                  <a:gd name="T19" fmla="*/ 37 h 324"/>
                  <a:gd name="T20" fmla="*/ 127 w 166"/>
                  <a:gd name="T21" fmla="*/ 0 h 324"/>
                  <a:gd name="T22" fmla="*/ 39 w 166"/>
                  <a:gd name="T23" fmla="*/ 0 h 324"/>
                  <a:gd name="T24" fmla="*/ 0 w 166"/>
                  <a:gd name="T25" fmla="*/ 37 h 324"/>
                  <a:gd name="T26" fmla="*/ 0 w 166"/>
                  <a:gd name="T27" fmla="*/ 140 h 324"/>
                  <a:gd name="T28" fmla="*/ 15 w 166"/>
                  <a:gd name="T29" fmla="*/ 155 h 324"/>
                  <a:gd name="T30" fmla="*/ 30 w 166"/>
                  <a:gd name="T31" fmla="*/ 140 h 324"/>
                  <a:gd name="T32" fmla="*/ 30 w 166"/>
                  <a:gd name="T33" fmla="*/ 50 h 324"/>
                  <a:gd name="T34" fmla="*/ 32 w 166"/>
                  <a:gd name="T35" fmla="*/ 48 h 324"/>
                  <a:gd name="T36" fmla="*/ 38 w 166"/>
                  <a:gd name="T37" fmla="*/ 48 h 324"/>
                  <a:gd name="T38" fmla="*/ 40 w 166"/>
                  <a:gd name="T39" fmla="*/ 50 h 324"/>
                  <a:gd name="T40" fmla="*/ 40 w 166"/>
                  <a:gd name="T41" fmla="*/ 304 h 324"/>
                  <a:gd name="T42" fmla="*/ 59 w 166"/>
                  <a:gd name="T43" fmla="*/ 324 h 324"/>
                  <a:gd name="T44" fmla="*/ 78 w 166"/>
                  <a:gd name="T45" fmla="*/ 304 h 324"/>
                  <a:gd name="T46" fmla="*/ 78 w 166"/>
                  <a:gd name="T47" fmla="*/ 154 h 324"/>
                  <a:gd name="T48" fmla="*/ 80 w 166"/>
                  <a:gd name="T49" fmla="*/ 152 h 324"/>
                  <a:gd name="T50" fmla="*/ 86 w 166"/>
                  <a:gd name="T51" fmla="*/ 152 h 324"/>
                  <a:gd name="T52" fmla="*/ 88 w 166"/>
                  <a:gd name="T53" fmla="*/ 154 h 324"/>
                  <a:gd name="T54" fmla="*/ 88 w 166"/>
                  <a:gd name="T55" fmla="*/ 304 h 324"/>
                  <a:gd name="T56" fmla="*/ 107 w 166"/>
                  <a:gd name="T57"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6" h="324">
                    <a:moveTo>
                      <a:pt x="107" y="324"/>
                    </a:moveTo>
                    <a:cubicBezTo>
                      <a:pt x="118" y="324"/>
                      <a:pt x="126" y="315"/>
                      <a:pt x="126" y="304"/>
                    </a:cubicBezTo>
                    <a:cubicBezTo>
                      <a:pt x="126" y="304"/>
                      <a:pt x="126" y="50"/>
                      <a:pt x="126" y="50"/>
                    </a:cubicBezTo>
                    <a:cubicBezTo>
                      <a:pt x="126" y="49"/>
                      <a:pt x="127" y="48"/>
                      <a:pt x="128" y="48"/>
                    </a:cubicBezTo>
                    <a:cubicBezTo>
                      <a:pt x="134" y="48"/>
                      <a:pt x="134" y="48"/>
                      <a:pt x="134" y="48"/>
                    </a:cubicBezTo>
                    <a:cubicBezTo>
                      <a:pt x="135" y="48"/>
                      <a:pt x="136" y="49"/>
                      <a:pt x="136" y="50"/>
                    </a:cubicBezTo>
                    <a:cubicBezTo>
                      <a:pt x="136" y="50"/>
                      <a:pt x="136" y="140"/>
                      <a:pt x="136" y="140"/>
                    </a:cubicBezTo>
                    <a:cubicBezTo>
                      <a:pt x="136" y="148"/>
                      <a:pt x="142" y="155"/>
                      <a:pt x="151" y="155"/>
                    </a:cubicBezTo>
                    <a:cubicBezTo>
                      <a:pt x="159" y="155"/>
                      <a:pt x="166" y="148"/>
                      <a:pt x="166" y="140"/>
                    </a:cubicBezTo>
                    <a:cubicBezTo>
                      <a:pt x="166" y="140"/>
                      <a:pt x="166" y="38"/>
                      <a:pt x="166" y="37"/>
                    </a:cubicBezTo>
                    <a:cubicBezTo>
                      <a:pt x="166" y="16"/>
                      <a:pt x="146" y="0"/>
                      <a:pt x="127" y="0"/>
                    </a:cubicBezTo>
                    <a:cubicBezTo>
                      <a:pt x="126" y="0"/>
                      <a:pt x="39" y="0"/>
                      <a:pt x="39" y="0"/>
                    </a:cubicBezTo>
                    <a:cubicBezTo>
                      <a:pt x="19" y="0"/>
                      <a:pt x="0" y="16"/>
                      <a:pt x="0" y="37"/>
                    </a:cubicBezTo>
                    <a:cubicBezTo>
                      <a:pt x="0" y="38"/>
                      <a:pt x="0" y="140"/>
                      <a:pt x="0" y="140"/>
                    </a:cubicBezTo>
                    <a:cubicBezTo>
                      <a:pt x="0" y="148"/>
                      <a:pt x="7" y="155"/>
                      <a:pt x="15" y="155"/>
                    </a:cubicBezTo>
                    <a:cubicBezTo>
                      <a:pt x="23" y="155"/>
                      <a:pt x="30" y="148"/>
                      <a:pt x="30" y="140"/>
                    </a:cubicBezTo>
                    <a:cubicBezTo>
                      <a:pt x="30" y="50"/>
                      <a:pt x="30" y="50"/>
                      <a:pt x="30" y="50"/>
                    </a:cubicBezTo>
                    <a:cubicBezTo>
                      <a:pt x="30" y="49"/>
                      <a:pt x="31" y="48"/>
                      <a:pt x="32" y="48"/>
                    </a:cubicBezTo>
                    <a:cubicBezTo>
                      <a:pt x="38" y="48"/>
                      <a:pt x="38" y="48"/>
                      <a:pt x="38" y="48"/>
                    </a:cubicBezTo>
                    <a:cubicBezTo>
                      <a:pt x="39" y="48"/>
                      <a:pt x="40" y="49"/>
                      <a:pt x="40" y="50"/>
                    </a:cubicBezTo>
                    <a:cubicBezTo>
                      <a:pt x="40" y="50"/>
                      <a:pt x="40" y="304"/>
                      <a:pt x="40" y="304"/>
                    </a:cubicBezTo>
                    <a:cubicBezTo>
                      <a:pt x="40" y="315"/>
                      <a:pt x="48" y="324"/>
                      <a:pt x="59" y="324"/>
                    </a:cubicBezTo>
                    <a:cubicBezTo>
                      <a:pt x="70" y="324"/>
                      <a:pt x="78" y="315"/>
                      <a:pt x="78" y="304"/>
                    </a:cubicBezTo>
                    <a:cubicBezTo>
                      <a:pt x="78" y="304"/>
                      <a:pt x="78" y="154"/>
                      <a:pt x="78" y="154"/>
                    </a:cubicBezTo>
                    <a:cubicBezTo>
                      <a:pt x="78" y="153"/>
                      <a:pt x="79" y="152"/>
                      <a:pt x="80" y="152"/>
                    </a:cubicBezTo>
                    <a:cubicBezTo>
                      <a:pt x="86" y="152"/>
                      <a:pt x="86" y="152"/>
                      <a:pt x="86" y="152"/>
                    </a:cubicBezTo>
                    <a:cubicBezTo>
                      <a:pt x="87" y="152"/>
                      <a:pt x="88" y="153"/>
                      <a:pt x="88" y="154"/>
                    </a:cubicBezTo>
                    <a:cubicBezTo>
                      <a:pt x="88" y="154"/>
                      <a:pt x="88" y="304"/>
                      <a:pt x="88" y="304"/>
                    </a:cubicBezTo>
                    <a:cubicBezTo>
                      <a:pt x="88" y="315"/>
                      <a:pt x="96" y="324"/>
                      <a:pt x="107" y="3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11">
                <a:extLst>
                  <a:ext uri="{FF2B5EF4-FFF2-40B4-BE49-F238E27FC236}">
                    <a16:creationId xmlns:a16="http://schemas.microsoft.com/office/drawing/2014/main" id="{49BD028E-453E-4C64-A147-937010D6A727}"/>
                  </a:ext>
                </a:extLst>
              </p:cNvPr>
              <p:cNvSpPr>
                <a:spLocks/>
              </p:cNvSpPr>
              <p:nvPr/>
            </p:nvSpPr>
            <p:spPr bwMode="auto">
              <a:xfrm>
                <a:off x="8851900" y="3917950"/>
                <a:ext cx="120650" cy="141288"/>
              </a:xfrm>
              <a:custGeom>
                <a:avLst/>
                <a:gdLst>
                  <a:gd name="T0" fmla="*/ 16 w 62"/>
                  <a:gd name="T1" fmla="*/ 16 h 74"/>
                  <a:gd name="T2" fmla="*/ 0 w 62"/>
                  <a:gd name="T3" fmla="*/ 43 h 74"/>
                  <a:gd name="T4" fmla="*/ 31 w 62"/>
                  <a:gd name="T5" fmla="*/ 74 h 74"/>
                  <a:gd name="T6" fmla="*/ 62 w 62"/>
                  <a:gd name="T7" fmla="*/ 43 h 74"/>
                  <a:gd name="T8" fmla="*/ 48 w 62"/>
                  <a:gd name="T9" fmla="*/ 18 h 74"/>
                  <a:gd name="T10" fmla="*/ 48 w 62"/>
                  <a:gd name="T11" fmla="*/ 0 h 74"/>
                  <a:gd name="T12" fmla="*/ 40 w 62"/>
                  <a:gd name="T13" fmla="*/ 14 h 74"/>
                  <a:gd name="T14" fmla="*/ 37 w 62"/>
                  <a:gd name="T15" fmla="*/ 13 h 74"/>
                  <a:gd name="T16" fmla="*/ 37 w 62"/>
                  <a:gd name="T17" fmla="*/ 0 h 74"/>
                  <a:gd name="T18" fmla="*/ 30 w 62"/>
                  <a:gd name="T19" fmla="*/ 13 h 74"/>
                  <a:gd name="T20" fmla="*/ 26 w 62"/>
                  <a:gd name="T21" fmla="*/ 13 h 74"/>
                  <a:gd name="T22" fmla="*/ 26 w 62"/>
                  <a:gd name="T23" fmla="*/ 0 h 74"/>
                  <a:gd name="T24" fmla="*/ 16 w 62"/>
                  <a:gd name="T25" fmla="*/ 1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74">
                    <a:moveTo>
                      <a:pt x="16" y="16"/>
                    </a:moveTo>
                    <a:cubicBezTo>
                      <a:pt x="7" y="21"/>
                      <a:pt x="0" y="32"/>
                      <a:pt x="0" y="43"/>
                    </a:cubicBezTo>
                    <a:cubicBezTo>
                      <a:pt x="0" y="61"/>
                      <a:pt x="14" y="74"/>
                      <a:pt x="31" y="74"/>
                    </a:cubicBezTo>
                    <a:cubicBezTo>
                      <a:pt x="48" y="74"/>
                      <a:pt x="62" y="61"/>
                      <a:pt x="62" y="43"/>
                    </a:cubicBezTo>
                    <a:cubicBezTo>
                      <a:pt x="62" y="33"/>
                      <a:pt x="57" y="24"/>
                      <a:pt x="48" y="18"/>
                    </a:cubicBezTo>
                    <a:cubicBezTo>
                      <a:pt x="48" y="0"/>
                      <a:pt x="48" y="0"/>
                      <a:pt x="48" y="0"/>
                    </a:cubicBezTo>
                    <a:cubicBezTo>
                      <a:pt x="40" y="14"/>
                      <a:pt x="40" y="14"/>
                      <a:pt x="40" y="14"/>
                    </a:cubicBezTo>
                    <a:cubicBezTo>
                      <a:pt x="39" y="14"/>
                      <a:pt x="38" y="13"/>
                      <a:pt x="37" y="13"/>
                    </a:cubicBezTo>
                    <a:cubicBezTo>
                      <a:pt x="37" y="0"/>
                      <a:pt x="37" y="0"/>
                      <a:pt x="37" y="0"/>
                    </a:cubicBezTo>
                    <a:cubicBezTo>
                      <a:pt x="30" y="13"/>
                      <a:pt x="30" y="13"/>
                      <a:pt x="30" y="13"/>
                    </a:cubicBezTo>
                    <a:cubicBezTo>
                      <a:pt x="29" y="13"/>
                      <a:pt x="27" y="13"/>
                      <a:pt x="26" y="13"/>
                    </a:cubicBezTo>
                    <a:cubicBezTo>
                      <a:pt x="26" y="0"/>
                      <a:pt x="26" y="0"/>
                      <a:pt x="26" y="0"/>
                    </a:cubicBezTo>
                    <a:lnTo>
                      <a:pt x="16" y="1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pic>
          <p:nvPicPr>
            <p:cNvPr id="7" name="Picture 6">
              <a:extLst>
                <a:ext uri="{FF2B5EF4-FFF2-40B4-BE49-F238E27FC236}">
                  <a16:creationId xmlns:a16="http://schemas.microsoft.com/office/drawing/2014/main" id="{4C23EBD4-DAE5-454E-AF23-693CBD2E1A1D}"/>
                </a:ext>
              </a:extLst>
            </p:cNvPr>
            <p:cNvPicPr>
              <a:picLocks noChangeAspect="1"/>
            </p:cNvPicPr>
            <p:nvPr/>
          </p:nvPicPr>
          <p:blipFill>
            <a:blip r:embed="rId3"/>
            <a:stretch>
              <a:fillRect/>
            </a:stretch>
          </p:blipFill>
          <p:spPr>
            <a:xfrm>
              <a:off x="10333989" y="2876550"/>
              <a:ext cx="431800" cy="1081200"/>
            </a:xfrm>
            <a:prstGeom prst="rect">
              <a:avLst/>
            </a:prstGeom>
          </p:spPr>
        </p:pic>
        <p:pic>
          <p:nvPicPr>
            <p:cNvPr id="8" name="Picture 7">
              <a:extLst>
                <a:ext uri="{FF2B5EF4-FFF2-40B4-BE49-F238E27FC236}">
                  <a16:creationId xmlns:a16="http://schemas.microsoft.com/office/drawing/2014/main" id="{9818C085-B3BE-4D96-BE96-E7E5190474D8}"/>
                </a:ext>
              </a:extLst>
            </p:cNvPr>
            <p:cNvPicPr>
              <a:picLocks noChangeAspect="1"/>
            </p:cNvPicPr>
            <p:nvPr/>
          </p:nvPicPr>
          <p:blipFill>
            <a:blip r:embed="rId3"/>
            <a:stretch>
              <a:fillRect/>
            </a:stretch>
          </p:blipFill>
          <p:spPr>
            <a:xfrm>
              <a:off x="9860280" y="2876550"/>
              <a:ext cx="431800" cy="1081200"/>
            </a:xfrm>
            <a:prstGeom prst="rect">
              <a:avLst/>
            </a:prstGeom>
          </p:spPr>
        </p:pic>
        <p:pic>
          <p:nvPicPr>
            <p:cNvPr id="9" name="Picture 8">
              <a:extLst>
                <a:ext uri="{FF2B5EF4-FFF2-40B4-BE49-F238E27FC236}">
                  <a16:creationId xmlns:a16="http://schemas.microsoft.com/office/drawing/2014/main" id="{0A170B94-7B12-4695-B253-3B2FF75F2EAB}"/>
                </a:ext>
              </a:extLst>
            </p:cNvPr>
            <p:cNvPicPr>
              <a:picLocks noChangeAspect="1"/>
            </p:cNvPicPr>
            <p:nvPr/>
          </p:nvPicPr>
          <p:blipFill>
            <a:blip r:embed="rId3"/>
            <a:stretch>
              <a:fillRect/>
            </a:stretch>
          </p:blipFill>
          <p:spPr>
            <a:xfrm>
              <a:off x="9386570" y="2876550"/>
              <a:ext cx="431800" cy="1081200"/>
            </a:xfrm>
            <a:prstGeom prst="rect">
              <a:avLst/>
            </a:prstGeom>
          </p:spPr>
        </p:pic>
        <p:pic>
          <p:nvPicPr>
            <p:cNvPr id="10" name="Picture 9">
              <a:extLst>
                <a:ext uri="{FF2B5EF4-FFF2-40B4-BE49-F238E27FC236}">
                  <a16:creationId xmlns:a16="http://schemas.microsoft.com/office/drawing/2014/main" id="{32A412EB-F981-4468-8D20-78C6320A8E46}"/>
                </a:ext>
              </a:extLst>
            </p:cNvPr>
            <p:cNvPicPr>
              <a:picLocks noChangeAspect="1"/>
            </p:cNvPicPr>
            <p:nvPr/>
          </p:nvPicPr>
          <p:blipFill>
            <a:blip r:embed="rId3"/>
            <a:stretch>
              <a:fillRect/>
            </a:stretch>
          </p:blipFill>
          <p:spPr>
            <a:xfrm>
              <a:off x="8912860" y="2876550"/>
              <a:ext cx="431800" cy="1081200"/>
            </a:xfrm>
            <a:prstGeom prst="rect">
              <a:avLst/>
            </a:prstGeom>
          </p:spPr>
        </p:pic>
        <p:pic>
          <p:nvPicPr>
            <p:cNvPr id="11" name="Picture 10">
              <a:extLst>
                <a:ext uri="{FF2B5EF4-FFF2-40B4-BE49-F238E27FC236}">
                  <a16:creationId xmlns:a16="http://schemas.microsoft.com/office/drawing/2014/main" id="{71B0D2F4-507A-4457-8268-F848424517B4}"/>
                </a:ext>
              </a:extLst>
            </p:cNvPr>
            <p:cNvPicPr>
              <a:picLocks noChangeAspect="1"/>
            </p:cNvPicPr>
            <p:nvPr/>
          </p:nvPicPr>
          <p:blipFill>
            <a:blip r:embed="rId3"/>
            <a:stretch>
              <a:fillRect/>
            </a:stretch>
          </p:blipFill>
          <p:spPr>
            <a:xfrm>
              <a:off x="8439150" y="2876550"/>
              <a:ext cx="431800" cy="1081200"/>
            </a:xfrm>
            <a:prstGeom prst="rect">
              <a:avLst/>
            </a:prstGeom>
          </p:spPr>
        </p:pic>
        <p:sp>
          <p:nvSpPr>
            <p:cNvPr id="16" name="Freeform 5">
              <a:extLst>
                <a:ext uri="{FF2B5EF4-FFF2-40B4-BE49-F238E27FC236}">
                  <a16:creationId xmlns:a16="http://schemas.microsoft.com/office/drawing/2014/main" id="{B2C535EA-334F-4D2B-84EC-CC51163E62C8}"/>
                </a:ext>
              </a:extLst>
            </p:cNvPr>
            <p:cNvSpPr>
              <a:spLocks/>
            </p:cNvSpPr>
            <p:nvPr/>
          </p:nvSpPr>
          <p:spPr bwMode="auto">
            <a:xfrm>
              <a:off x="10806113" y="3060701"/>
              <a:ext cx="434975" cy="898526"/>
            </a:xfrm>
            <a:custGeom>
              <a:avLst/>
              <a:gdLst>
                <a:gd name="T0" fmla="*/ 20 w 203"/>
                <a:gd name="T1" fmla="*/ 202 h 422"/>
                <a:gd name="T2" fmla="*/ 39 w 203"/>
                <a:gd name="T3" fmla="*/ 182 h 422"/>
                <a:gd name="T4" fmla="*/ 39 w 203"/>
                <a:gd name="T5" fmla="*/ 64 h 422"/>
                <a:gd name="T6" fmla="*/ 41 w 203"/>
                <a:gd name="T7" fmla="*/ 62 h 422"/>
                <a:gd name="T8" fmla="*/ 45 w 203"/>
                <a:gd name="T9" fmla="*/ 62 h 422"/>
                <a:gd name="T10" fmla="*/ 47 w 203"/>
                <a:gd name="T11" fmla="*/ 64 h 422"/>
                <a:gd name="T12" fmla="*/ 47 w 203"/>
                <a:gd name="T13" fmla="*/ 397 h 422"/>
                <a:gd name="T14" fmla="*/ 72 w 203"/>
                <a:gd name="T15" fmla="*/ 422 h 422"/>
                <a:gd name="T16" fmla="*/ 97 w 203"/>
                <a:gd name="T17" fmla="*/ 397 h 422"/>
                <a:gd name="T18" fmla="*/ 97 w 203"/>
                <a:gd name="T19" fmla="*/ 201 h 422"/>
                <a:gd name="T20" fmla="*/ 99 w 203"/>
                <a:gd name="T21" fmla="*/ 199 h 422"/>
                <a:gd name="T22" fmla="*/ 103 w 203"/>
                <a:gd name="T23" fmla="*/ 199 h 422"/>
                <a:gd name="T24" fmla="*/ 105 w 203"/>
                <a:gd name="T25" fmla="*/ 201 h 422"/>
                <a:gd name="T26" fmla="*/ 105 w 203"/>
                <a:gd name="T27" fmla="*/ 397 h 422"/>
                <a:gd name="T28" fmla="*/ 131 w 203"/>
                <a:gd name="T29" fmla="*/ 422 h 422"/>
                <a:gd name="T30" fmla="*/ 156 w 203"/>
                <a:gd name="T31" fmla="*/ 397 h 422"/>
                <a:gd name="T32" fmla="*/ 156 w 203"/>
                <a:gd name="T33" fmla="*/ 64 h 422"/>
                <a:gd name="T34" fmla="*/ 158 w 203"/>
                <a:gd name="T35" fmla="*/ 62 h 422"/>
                <a:gd name="T36" fmla="*/ 162 w 203"/>
                <a:gd name="T37" fmla="*/ 62 h 422"/>
                <a:gd name="T38" fmla="*/ 164 w 203"/>
                <a:gd name="T39" fmla="*/ 64 h 422"/>
                <a:gd name="T40" fmla="*/ 164 w 203"/>
                <a:gd name="T41" fmla="*/ 182 h 422"/>
                <a:gd name="T42" fmla="*/ 183 w 203"/>
                <a:gd name="T43" fmla="*/ 202 h 422"/>
                <a:gd name="T44" fmla="*/ 203 w 203"/>
                <a:gd name="T45" fmla="*/ 182 h 422"/>
                <a:gd name="T46" fmla="*/ 203 w 203"/>
                <a:gd name="T47" fmla="*/ 48 h 422"/>
                <a:gd name="T48" fmla="*/ 157 w 203"/>
                <a:gd name="T49" fmla="*/ 0 h 422"/>
                <a:gd name="T50" fmla="*/ 105 w 203"/>
                <a:gd name="T51" fmla="*/ 0 h 422"/>
                <a:gd name="T52" fmla="*/ 46 w 203"/>
                <a:gd name="T53" fmla="*/ 0 h 422"/>
                <a:gd name="T54" fmla="*/ 0 w 203"/>
                <a:gd name="T55" fmla="*/ 48 h 422"/>
                <a:gd name="T56" fmla="*/ 0 w 203"/>
                <a:gd name="T57" fmla="*/ 182 h 422"/>
                <a:gd name="T58" fmla="*/ 20 w 203"/>
                <a:gd name="T59" fmla="*/ 20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3" h="422">
                  <a:moveTo>
                    <a:pt x="20" y="202"/>
                  </a:moveTo>
                  <a:cubicBezTo>
                    <a:pt x="30" y="202"/>
                    <a:pt x="39" y="193"/>
                    <a:pt x="39" y="182"/>
                  </a:cubicBezTo>
                  <a:cubicBezTo>
                    <a:pt x="39" y="182"/>
                    <a:pt x="39" y="64"/>
                    <a:pt x="39" y="64"/>
                  </a:cubicBezTo>
                  <a:cubicBezTo>
                    <a:pt x="39" y="63"/>
                    <a:pt x="40" y="62"/>
                    <a:pt x="41" y="62"/>
                  </a:cubicBezTo>
                  <a:cubicBezTo>
                    <a:pt x="45" y="62"/>
                    <a:pt x="45" y="62"/>
                    <a:pt x="45" y="62"/>
                  </a:cubicBezTo>
                  <a:cubicBezTo>
                    <a:pt x="46" y="62"/>
                    <a:pt x="47" y="63"/>
                    <a:pt x="47" y="64"/>
                  </a:cubicBezTo>
                  <a:cubicBezTo>
                    <a:pt x="47" y="64"/>
                    <a:pt x="47" y="397"/>
                    <a:pt x="47" y="397"/>
                  </a:cubicBezTo>
                  <a:cubicBezTo>
                    <a:pt x="47" y="410"/>
                    <a:pt x="58" y="422"/>
                    <a:pt x="72" y="422"/>
                  </a:cubicBezTo>
                  <a:cubicBezTo>
                    <a:pt x="86" y="422"/>
                    <a:pt x="97" y="410"/>
                    <a:pt x="97" y="397"/>
                  </a:cubicBezTo>
                  <a:cubicBezTo>
                    <a:pt x="97" y="397"/>
                    <a:pt x="97" y="201"/>
                    <a:pt x="97" y="201"/>
                  </a:cubicBezTo>
                  <a:cubicBezTo>
                    <a:pt x="97" y="199"/>
                    <a:pt x="98" y="199"/>
                    <a:pt x="99" y="199"/>
                  </a:cubicBezTo>
                  <a:cubicBezTo>
                    <a:pt x="103" y="199"/>
                    <a:pt x="103" y="199"/>
                    <a:pt x="103" y="199"/>
                  </a:cubicBezTo>
                  <a:cubicBezTo>
                    <a:pt x="105" y="199"/>
                    <a:pt x="105" y="199"/>
                    <a:pt x="105" y="201"/>
                  </a:cubicBezTo>
                  <a:cubicBezTo>
                    <a:pt x="105" y="201"/>
                    <a:pt x="105" y="397"/>
                    <a:pt x="105" y="397"/>
                  </a:cubicBezTo>
                  <a:cubicBezTo>
                    <a:pt x="105" y="410"/>
                    <a:pt x="117" y="422"/>
                    <a:pt x="131" y="422"/>
                  </a:cubicBezTo>
                  <a:cubicBezTo>
                    <a:pt x="144" y="422"/>
                    <a:pt x="156" y="410"/>
                    <a:pt x="156" y="397"/>
                  </a:cubicBezTo>
                  <a:cubicBezTo>
                    <a:pt x="156" y="397"/>
                    <a:pt x="156" y="64"/>
                    <a:pt x="156" y="64"/>
                  </a:cubicBezTo>
                  <a:cubicBezTo>
                    <a:pt x="156" y="63"/>
                    <a:pt x="156" y="62"/>
                    <a:pt x="158" y="62"/>
                  </a:cubicBezTo>
                  <a:cubicBezTo>
                    <a:pt x="162" y="62"/>
                    <a:pt x="162" y="62"/>
                    <a:pt x="162" y="62"/>
                  </a:cubicBezTo>
                  <a:cubicBezTo>
                    <a:pt x="163" y="62"/>
                    <a:pt x="164" y="63"/>
                    <a:pt x="164" y="64"/>
                  </a:cubicBezTo>
                  <a:cubicBezTo>
                    <a:pt x="164" y="64"/>
                    <a:pt x="164" y="182"/>
                    <a:pt x="164" y="182"/>
                  </a:cubicBezTo>
                  <a:cubicBezTo>
                    <a:pt x="164" y="193"/>
                    <a:pt x="172" y="202"/>
                    <a:pt x="183" y="202"/>
                  </a:cubicBezTo>
                  <a:cubicBezTo>
                    <a:pt x="194" y="202"/>
                    <a:pt x="203" y="193"/>
                    <a:pt x="203" y="182"/>
                  </a:cubicBezTo>
                  <a:cubicBezTo>
                    <a:pt x="203" y="182"/>
                    <a:pt x="203" y="49"/>
                    <a:pt x="203" y="48"/>
                  </a:cubicBezTo>
                  <a:cubicBezTo>
                    <a:pt x="203" y="21"/>
                    <a:pt x="182" y="0"/>
                    <a:pt x="157" y="0"/>
                  </a:cubicBezTo>
                  <a:cubicBezTo>
                    <a:pt x="156" y="0"/>
                    <a:pt x="122" y="0"/>
                    <a:pt x="105" y="0"/>
                  </a:cubicBezTo>
                  <a:cubicBezTo>
                    <a:pt x="105" y="0"/>
                    <a:pt x="47" y="0"/>
                    <a:pt x="46" y="0"/>
                  </a:cubicBezTo>
                  <a:cubicBezTo>
                    <a:pt x="21" y="0"/>
                    <a:pt x="0" y="21"/>
                    <a:pt x="0" y="48"/>
                  </a:cubicBezTo>
                  <a:cubicBezTo>
                    <a:pt x="0" y="49"/>
                    <a:pt x="0" y="182"/>
                    <a:pt x="0" y="182"/>
                  </a:cubicBezTo>
                  <a:cubicBezTo>
                    <a:pt x="0" y="193"/>
                    <a:pt x="9" y="202"/>
                    <a:pt x="20" y="20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26" name="Group 25">
              <a:extLst>
                <a:ext uri="{FF2B5EF4-FFF2-40B4-BE49-F238E27FC236}">
                  <a16:creationId xmlns:a16="http://schemas.microsoft.com/office/drawing/2014/main" id="{92740979-7212-4AB5-BBF1-311540104E15}"/>
                </a:ext>
              </a:extLst>
            </p:cNvPr>
            <p:cNvGrpSpPr>
              <a:grpSpLocks/>
            </p:cNvGrpSpPr>
            <p:nvPr/>
          </p:nvGrpSpPr>
          <p:grpSpPr>
            <a:xfrm>
              <a:off x="8742363" y="3917950"/>
              <a:ext cx="320675" cy="769938"/>
              <a:chOff x="8751888" y="3917950"/>
              <a:chExt cx="320675" cy="769938"/>
            </a:xfrm>
          </p:grpSpPr>
          <p:sp>
            <p:nvSpPr>
              <p:cNvPr id="24" name="Freeform 10">
                <a:extLst>
                  <a:ext uri="{FF2B5EF4-FFF2-40B4-BE49-F238E27FC236}">
                    <a16:creationId xmlns:a16="http://schemas.microsoft.com/office/drawing/2014/main" id="{F4BB354E-529A-4905-8BBA-FD778D6E9428}"/>
                  </a:ext>
                </a:extLst>
              </p:cNvPr>
              <p:cNvSpPr>
                <a:spLocks/>
              </p:cNvSpPr>
              <p:nvPr/>
            </p:nvSpPr>
            <p:spPr bwMode="auto">
              <a:xfrm>
                <a:off x="8751888" y="4068763"/>
                <a:ext cx="320675" cy="619125"/>
              </a:xfrm>
              <a:custGeom>
                <a:avLst/>
                <a:gdLst>
                  <a:gd name="T0" fmla="*/ 107 w 166"/>
                  <a:gd name="T1" fmla="*/ 324 h 324"/>
                  <a:gd name="T2" fmla="*/ 126 w 166"/>
                  <a:gd name="T3" fmla="*/ 304 h 324"/>
                  <a:gd name="T4" fmla="*/ 126 w 166"/>
                  <a:gd name="T5" fmla="*/ 50 h 324"/>
                  <a:gd name="T6" fmla="*/ 128 w 166"/>
                  <a:gd name="T7" fmla="*/ 48 h 324"/>
                  <a:gd name="T8" fmla="*/ 134 w 166"/>
                  <a:gd name="T9" fmla="*/ 48 h 324"/>
                  <a:gd name="T10" fmla="*/ 136 w 166"/>
                  <a:gd name="T11" fmla="*/ 50 h 324"/>
                  <a:gd name="T12" fmla="*/ 136 w 166"/>
                  <a:gd name="T13" fmla="*/ 140 h 324"/>
                  <a:gd name="T14" fmla="*/ 151 w 166"/>
                  <a:gd name="T15" fmla="*/ 155 h 324"/>
                  <a:gd name="T16" fmla="*/ 166 w 166"/>
                  <a:gd name="T17" fmla="*/ 140 h 324"/>
                  <a:gd name="T18" fmla="*/ 166 w 166"/>
                  <a:gd name="T19" fmla="*/ 37 h 324"/>
                  <a:gd name="T20" fmla="*/ 127 w 166"/>
                  <a:gd name="T21" fmla="*/ 0 h 324"/>
                  <a:gd name="T22" fmla="*/ 39 w 166"/>
                  <a:gd name="T23" fmla="*/ 0 h 324"/>
                  <a:gd name="T24" fmla="*/ 0 w 166"/>
                  <a:gd name="T25" fmla="*/ 37 h 324"/>
                  <a:gd name="T26" fmla="*/ 0 w 166"/>
                  <a:gd name="T27" fmla="*/ 140 h 324"/>
                  <a:gd name="T28" fmla="*/ 15 w 166"/>
                  <a:gd name="T29" fmla="*/ 155 h 324"/>
                  <a:gd name="T30" fmla="*/ 30 w 166"/>
                  <a:gd name="T31" fmla="*/ 140 h 324"/>
                  <a:gd name="T32" fmla="*/ 30 w 166"/>
                  <a:gd name="T33" fmla="*/ 50 h 324"/>
                  <a:gd name="T34" fmla="*/ 32 w 166"/>
                  <a:gd name="T35" fmla="*/ 48 h 324"/>
                  <a:gd name="T36" fmla="*/ 38 w 166"/>
                  <a:gd name="T37" fmla="*/ 48 h 324"/>
                  <a:gd name="T38" fmla="*/ 40 w 166"/>
                  <a:gd name="T39" fmla="*/ 50 h 324"/>
                  <a:gd name="T40" fmla="*/ 40 w 166"/>
                  <a:gd name="T41" fmla="*/ 304 h 324"/>
                  <a:gd name="T42" fmla="*/ 59 w 166"/>
                  <a:gd name="T43" fmla="*/ 324 h 324"/>
                  <a:gd name="T44" fmla="*/ 78 w 166"/>
                  <a:gd name="T45" fmla="*/ 304 h 324"/>
                  <a:gd name="T46" fmla="*/ 78 w 166"/>
                  <a:gd name="T47" fmla="*/ 154 h 324"/>
                  <a:gd name="T48" fmla="*/ 80 w 166"/>
                  <a:gd name="T49" fmla="*/ 152 h 324"/>
                  <a:gd name="T50" fmla="*/ 86 w 166"/>
                  <a:gd name="T51" fmla="*/ 152 h 324"/>
                  <a:gd name="T52" fmla="*/ 88 w 166"/>
                  <a:gd name="T53" fmla="*/ 154 h 324"/>
                  <a:gd name="T54" fmla="*/ 88 w 166"/>
                  <a:gd name="T55" fmla="*/ 304 h 324"/>
                  <a:gd name="T56" fmla="*/ 107 w 166"/>
                  <a:gd name="T57"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6" h="324">
                    <a:moveTo>
                      <a:pt x="107" y="324"/>
                    </a:moveTo>
                    <a:cubicBezTo>
                      <a:pt x="118" y="324"/>
                      <a:pt x="126" y="315"/>
                      <a:pt x="126" y="304"/>
                    </a:cubicBezTo>
                    <a:cubicBezTo>
                      <a:pt x="126" y="304"/>
                      <a:pt x="126" y="50"/>
                      <a:pt x="126" y="50"/>
                    </a:cubicBezTo>
                    <a:cubicBezTo>
                      <a:pt x="126" y="49"/>
                      <a:pt x="127" y="48"/>
                      <a:pt x="128" y="48"/>
                    </a:cubicBezTo>
                    <a:cubicBezTo>
                      <a:pt x="134" y="48"/>
                      <a:pt x="134" y="48"/>
                      <a:pt x="134" y="48"/>
                    </a:cubicBezTo>
                    <a:cubicBezTo>
                      <a:pt x="135" y="48"/>
                      <a:pt x="136" y="49"/>
                      <a:pt x="136" y="50"/>
                    </a:cubicBezTo>
                    <a:cubicBezTo>
                      <a:pt x="136" y="50"/>
                      <a:pt x="136" y="140"/>
                      <a:pt x="136" y="140"/>
                    </a:cubicBezTo>
                    <a:cubicBezTo>
                      <a:pt x="136" y="148"/>
                      <a:pt x="142" y="155"/>
                      <a:pt x="151" y="155"/>
                    </a:cubicBezTo>
                    <a:cubicBezTo>
                      <a:pt x="159" y="155"/>
                      <a:pt x="166" y="148"/>
                      <a:pt x="166" y="140"/>
                    </a:cubicBezTo>
                    <a:cubicBezTo>
                      <a:pt x="166" y="140"/>
                      <a:pt x="166" y="38"/>
                      <a:pt x="166" y="37"/>
                    </a:cubicBezTo>
                    <a:cubicBezTo>
                      <a:pt x="166" y="16"/>
                      <a:pt x="146" y="0"/>
                      <a:pt x="127" y="0"/>
                    </a:cubicBezTo>
                    <a:cubicBezTo>
                      <a:pt x="126" y="0"/>
                      <a:pt x="39" y="0"/>
                      <a:pt x="39" y="0"/>
                    </a:cubicBezTo>
                    <a:cubicBezTo>
                      <a:pt x="19" y="0"/>
                      <a:pt x="0" y="16"/>
                      <a:pt x="0" y="37"/>
                    </a:cubicBezTo>
                    <a:cubicBezTo>
                      <a:pt x="0" y="38"/>
                      <a:pt x="0" y="140"/>
                      <a:pt x="0" y="140"/>
                    </a:cubicBezTo>
                    <a:cubicBezTo>
                      <a:pt x="0" y="148"/>
                      <a:pt x="7" y="155"/>
                      <a:pt x="15" y="155"/>
                    </a:cubicBezTo>
                    <a:cubicBezTo>
                      <a:pt x="23" y="155"/>
                      <a:pt x="30" y="148"/>
                      <a:pt x="30" y="140"/>
                    </a:cubicBezTo>
                    <a:cubicBezTo>
                      <a:pt x="30" y="50"/>
                      <a:pt x="30" y="50"/>
                      <a:pt x="30" y="50"/>
                    </a:cubicBezTo>
                    <a:cubicBezTo>
                      <a:pt x="30" y="49"/>
                      <a:pt x="31" y="48"/>
                      <a:pt x="32" y="48"/>
                    </a:cubicBezTo>
                    <a:cubicBezTo>
                      <a:pt x="38" y="48"/>
                      <a:pt x="38" y="48"/>
                      <a:pt x="38" y="48"/>
                    </a:cubicBezTo>
                    <a:cubicBezTo>
                      <a:pt x="39" y="48"/>
                      <a:pt x="40" y="49"/>
                      <a:pt x="40" y="50"/>
                    </a:cubicBezTo>
                    <a:cubicBezTo>
                      <a:pt x="40" y="50"/>
                      <a:pt x="40" y="304"/>
                      <a:pt x="40" y="304"/>
                    </a:cubicBezTo>
                    <a:cubicBezTo>
                      <a:pt x="40" y="315"/>
                      <a:pt x="48" y="324"/>
                      <a:pt x="59" y="324"/>
                    </a:cubicBezTo>
                    <a:cubicBezTo>
                      <a:pt x="70" y="324"/>
                      <a:pt x="78" y="315"/>
                      <a:pt x="78" y="304"/>
                    </a:cubicBezTo>
                    <a:cubicBezTo>
                      <a:pt x="78" y="304"/>
                      <a:pt x="78" y="154"/>
                      <a:pt x="78" y="154"/>
                    </a:cubicBezTo>
                    <a:cubicBezTo>
                      <a:pt x="78" y="153"/>
                      <a:pt x="79" y="152"/>
                      <a:pt x="80" y="152"/>
                    </a:cubicBezTo>
                    <a:cubicBezTo>
                      <a:pt x="86" y="152"/>
                      <a:pt x="86" y="152"/>
                      <a:pt x="86" y="152"/>
                    </a:cubicBezTo>
                    <a:cubicBezTo>
                      <a:pt x="87" y="152"/>
                      <a:pt x="88" y="153"/>
                      <a:pt x="88" y="154"/>
                    </a:cubicBezTo>
                    <a:cubicBezTo>
                      <a:pt x="88" y="154"/>
                      <a:pt x="88" y="304"/>
                      <a:pt x="88" y="304"/>
                    </a:cubicBezTo>
                    <a:cubicBezTo>
                      <a:pt x="88" y="315"/>
                      <a:pt x="96" y="324"/>
                      <a:pt x="107" y="32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11">
                <a:extLst>
                  <a:ext uri="{FF2B5EF4-FFF2-40B4-BE49-F238E27FC236}">
                    <a16:creationId xmlns:a16="http://schemas.microsoft.com/office/drawing/2014/main" id="{C5324CFE-4DFE-4253-867E-6A84B7EAB2AC}"/>
                  </a:ext>
                </a:extLst>
              </p:cNvPr>
              <p:cNvSpPr>
                <a:spLocks/>
              </p:cNvSpPr>
              <p:nvPr/>
            </p:nvSpPr>
            <p:spPr bwMode="auto">
              <a:xfrm>
                <a:off x="8851900" y="3917950"/>
                <a:ext cx="120650" cy="141288"/>
              </a:xfrm>
              <a:custGeom>
                <a:avLst/>
                <a:gdLst>
                  <a:gd name="T0" fmla="*/ 16 w 62"/>
                  <a:gd name="T1" fmla="*/ 16 h 74"/>
                  <a:gd name="T2" fmla="*/ 0 w 62"/>
                  <a:gd name="T3" fmla="*/ 43 h 74"/>
                  <a:gd name="T4" fmla="*/ 31 w 62"/>
                  <a:gd name="T5" fmla="*/ 74 h 74"/>
                  <a:gd name="T6" fmla="*/ 62 w 62"/>
                  <a:gd name="T7" fmla="*/ 43 h 74"/>
                  <a:gd name="T8" fmla="*/ 48 w 62"/>
                  <a:gd name="T9" fmla="*/ 18 h 74"/>
                  <a:gd name="T10" fmla="*/ 48 w 62"/>
                  <a:gd name="T11" fmla="*/ 0 h 74"/>
                  <a:gd name="T12" fmla="*/ 40 w 62"/>
                  <a:gd name="T13" fmla="*/ 14 h 74"/>
                  <a:gd name="T14" fmla="*/ 37 w 62"/>
                  <a:gd name="T15" fmla="*/ 13 h 74"/>
                  <a:gd name="T16" fmla="*/ 37 w 62"/>
                  <a:gd name="T17" fmla="*/ 0 h 74"/>
                  <a:gd name="T18" fmla="*/ 30 w 62"/>
                  <a:gd name="T19" fmla="*/ 13 h 74"/>
                  <a:gd name="T20" fmla="*/ 26 w 62"/>
                  <a:gd name="T21" fmla="*/ 13 h 74"/>
                  <a:gd name="T22" fmla="*/ 26 w 62"/>
                  <a:gd name="T23" fmla="*/ 0 h 74"/>
                  <a:gd name="T24" fmla="*/ 16 w 62"/>
                  <a:gd name="T25" fmla="*/ 1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74">
                    <a:moveTo>
                      <a:pt x="16" y="16"/>
                    </a:moveTo>
                    <a:cubicBezTo>
                      <a:pt x="7" y="21"/>
                      <a:pt x="0" y="32"/>
                      <a:pt x="0" y="43"/>
                    </a:cubicBezTo>
                    <a:cubicBezTo>
                      <a:pt x="0" y="61"/>
                      <a:pt x="14" y="74"/>
                      <a:pt x="31" y="74"/>
                    </a:cubicBezTo>
                    <a:cubicBezTo>
                      <a:pt x="48" y="74"/>
                      <a:pt x="62" y="61"/>
                      <a:pt x="62" y="43"/>
                    </a:cubicBezTo>
                    <a:cubicBezTo>
                      <a:pt x="62" y="33"/>
                      <a:pt x="57" y="24"/>
                      <a:pt x="48" y="18"/>
                    </a:cubicBezTo>
                    <a:cubicBezTo>
                      <a:pt x="48" y="0"/>
                      <a:pt x="48" y="0"/>
                      <a:pt x="48" y="0"/>
                    </a:cubicBezTo>
                    <a:cubicBezTo>
                      <a:pt x="40" y="14"/>
                      <a:pt x="40" y="14"/>
                      <a:pt x="40" y="14"/>
                    </a:cubicBezTo>
                    <a:cubicBezTo>
                      <a:pt x="39" y="14"/>
                      <a:pt x="38" y="13"/>
                      <a:pt x="37" y="13"/>
                    </a:cubicBezTo>
                    <a:cubicBezTo>
                      <a:pt x="37" y="0"/>
                      <a:pt x="37" y="0"/>
                      <a:pt x="37" y="0"/>
                    </a:cubicBezTo>
                    <a:cubicBezTo>
                      <a:pt x="30" y="13"/>
                      <a:pt x="30" y="13"/>
                      <a:pt x="30" y="13"/>
                    </a:cubicBezTo>
                    <a:cubicBezTo>
                      <a:pt x="29" y="13"/>
                      <a:pt x="27" y="13"/>
                      <a:pt x="26" y="13"/>
                    </a:cubicBezTo>
                    <a:cubicBezTo>
                      <a:pt x="26" y="0"/>
                      <a:pt x="26" y="0"/>
                      <a:pt x="26" y="0"/>
                    </a:cubicBezTo>
                    <a:lnTo>
                      <a:pt x="16" y="16"/>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27" name="Group 26">
              <a:extLst>
                <a:ext uri="{FF2B5EF4-FFF2-40B4-BE49-F238E27FC236}">
                  <a16:creationId xmlns:a16="http://schemas.microsoft.com/office/drawing/2014/main" id="{F7DAA15D-9AF0-41E9-9E93-F7FDD1867324}"/>
                </a:ext>
              </a:extLst>
            </p:cNvPr>
            <p:cNvGrpSpPr>
              <a:grpSpLocks/>
            </p:cNvGrpSpPr>
            <p:nvPr/>
          </p:nvGrpSpPr>
          <p:grpSpPr>
            <a:xfrm>
              <a:off x="9205754" y="3917950"/>
              <a:ext cx="320675" cy="769938"/>
              <a:chOff x="8751888" y="3917950"/>
              <a:chExt cx="320675" cy="769938"/>
            </a:xfrm>
            <a:solidFill>
              <a:srgbClr val="0C4C88"/>
            </a:solidFill>
          </p:grpSpPr>
          <p:sp>
            <p:nvSpPr>
              <p:cNvPr id="28" name="Freeform 10">
                <a:extLst>
                  <a:ext uri="{FF2B5EF4-FFF2-40B4-BE49-F238E27FC236}">
                    <a16:creationId xmlns:a16="http://schemas.microsoft.com/office/drawing/2014/main" id="{40E1818B-5EC3-4BBF-9806-5288E72B9052}"/>
                  </a:ext>
                </a:extLst>
              </p:cNvPr>
              <p:cNvSpPr>
                <a:spLocks/>
              </p:cNvSpPr>
              <p:nvPr/>
            </p:nvSpPr>
            <p:spPr bwMode="auto">
              <a:xfrm>
                <a:off x="8751888" y="4068763"/>
                <a:ext cx="320675" cy="619125"/>
              </a:xfrm>
              <a:custGeom>
                <a:avLst/>
                <a:gdLst>
                  <a:gd name="T0" fmla="*/ 107 w 166"/>
                  <a:gd name="T1" fmla="*/ 324 h 324"/>
                  <a:gd name="T2" fmla="*/ 126 w 166"/>
                  <a:gd name="T3" fmla="*/ 304 h 324"/>
                  <a:gd name="T4" fmla="*/ 126 w 166"/>
                  <a:gd name="T5" fmla="*/ 50 h 324"/>
                  <a:gd name="T6" fmla="*/ 128 w 166"/>
                  <a:gd name="T7" fmla="*/ 48 h 324"/>
                  <a:gd name="T8" fmla="*/ 134 w 166"/>
                  <a:gd name="T9" fmla="*/ 48 h 324"/>
                  <a:gd name="T10" fmla="*/ 136 w 166"/>
                  <a:gd name="T11" fmla="*/ 50 h 324"/>
                  <a:gd name="T12" fmla="*/ 136 w 166"/>
                  <a:gd name="T13" fmla="*/ 140 h 324"/>
                  <a:gd name="T14" fmla="*/ 151 w 166"/>
                  <a:gd name="T15" fmla="*/ 155 h 324"/>
                  <a:gd name="T16" fmla="*/ 166 w 166"/>
                  <a:gd name="T17" fmla="*/ 140 h 324"/>
                  <a:gd name="T18" fmla="*/ 166 w 166"/>
                  <a:gd name="T19" fmla="*/ 37 h 324"/>
                  <a:gd name="T20" fmla="*/ 127 w 166"/>
                  <a:gd name="T21" fmla="*/ 0 h 324"/>
                  <a:gd name="T22" fmla="*/ 39 w 166"/>
                  <a:gd name="T23" fmla="*/ 0 h 324"/>
                  <a:gd name="T24" fmla="*/ 0 w 166"/>
                  <a:gd name="T25" fmla="*/ 37 h 324"/>
                  <a:gd name="T26" fmla="*/ 0 w 166"/>
                  <a:gd name="T27" fmla="*/ 140 h 324"/>
                  <a:gd name="T28" fmla="*/ 15 w 166"/>
                  <a:gd name="T29" fmla="*/ 155 h 324"/>
                  <a:gd name="T30" fmla="*/ 30 w 166"/>
                  <a:gd name="T31" fmla="*/ 140 h 324"/>
                  <a:gd name="T32" fmla="*/ 30 w 166"/>
                  <a:gd name="T33" fmla="*/ 50 h 324"/>
                  <a:gd name="T34" fmla="*/ 32 w 166"/>
                  <a:gd name="T35" fmla="*/ 48 h 324"/>
                  <a:gd name="T36" fmla="*/ 38 w 166"/>
                  <a:gd name="T37" fmla="*/ 48 h 324"/>
                  <a:gd name="T38" fmla="*/ 40 w 166"/>
                  <a:gd name="T39" fmla="*/ 50 h 324"/>
                  <a:gd name="T40" fmla="*/ 40 w 166"/>
                  <a:gd name="T41" fmla="*/ 304 h 324"/>
                  <a:gd name="T42" fmla="*/ 59 w 166"/>
                  <a:gd name="T43" fmla="*/ 324 h 324"/>
                  <a:gd name="T44" fmla="*/ 78 w 166"/>
                  <a:gd name="T45" fmla="*/ 304 h 324"/>
                  <a:gd name="T46" fmla="*/ 78 w 166"/>
                  <a:gd name="T47" fmla="*/ 154 h 324"/>
                  <a:gd name="T48" fmla="*/ 80 w 166"/>
                  <a:gd name="T49" fmla="*/ 152 h 324"/>
                  <a:gd name="T50" fmla="*/ 86 w 166"/>
                  <a:gd name="T51" fmla="*/ 152 h 324"/>
                  <a:gd name="T52" fmla="*/ 88 w 166"/>
                  <a:gd name="T53" fmla="*/ 154 h 324"/>
                  <a:gd name="T54" fmla="*/ 88 w 166"/>
                  <a:gd name="T55" fmla="*/ 304 h 324"/>
                  <a:gd name="T56" fmla="*/ 107 w 166"/>
                  <a:gd name="T57"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6" h="324">
                    <a:moveTo>
                      <a:pt x="107" y="324"/>
                    </a:moveTo>
                    <a:cubicBezTo>
                      <a:pt x="118" y="324"/>
                      <a:pt x="126" y="315"/>
                      <a:pt x="126" y="304"/>
                    </a:cubicBezTo>
                    <a:cubicBezTo>
                      <a:pt x="126" y="304"/>
                      <a:pt x="126" y="50"/>
                      <a:pt x="126" y="50"/>
                    </a:cubicBezTo>
                    <a:cubicBezTo>
                      <a:pt x="126" y="49"/>
                      <a:pt x="127" y="48"/>
                      <a:pt x="128" y="48"/>
                    </a:cubicBezTo>
                    <a:cubicBezTo>
                      <a:pt x="134" y="48"/>
                      <a:pt x="134" y="48"/>
                      <a:pt x="134" y="48"/>
                    </a:cubicBezTo>
                    <a:cubicBezTo>
                      <a:pt x="135" y="48"/>
                      <a:pt x="136" y="49"/>
                      <a:pt x="136" y="50"/>
                    </a:cubicBezTo>
                    <a:cubicBezTo>
                      <a:pt x="136" y="50"/>
                      <a:pt x="136" y="140"/>
                      <a:pt x="136" y="140"/>
                    </a:cubicBezTo>
                    <a:cubicBezTo>
                      <a:pt x="136" y="148"/>
                      <a:pt x="142" y="155"/>
                      <a:pt x="151" y="155"/>
                    </a:cubicBezTo>
                    <a:cubicBezTo>
                      <a:pt x="159" y="155"/>
                      <a:pt x="166" y="148"/>
                      <a:pt x="166" y="140"/>
                    </a:cubicBezTo>
                    <a:cubicBezTo>
                      <a:pt x="166" y="140"/>
                      <a:pt x="166" y="38"/>
                      <a:pt x="166" y="37"/>
                    </a:cubicBezTo>
                    <a:cubicBezTo>
                      <a:pt x="166" y="16"/>
                      <a:pt x="146" y="0"/>
                      <a:pt x="127" y="0"/>
                    </a:cubicBezTo>
                    <a:cubicBezTo>
                      <a:pt x="126" y="0"/>
                      <a:pt x="39" y="0"/>
                      <a:pt x="39" y="0"/>
                    </a:cubicBezTo>
                    <a:cubicBezTo>
                      <a:pt x="19" y="0"/>
                      <a:pt x="0" y="16"/>
                      <a:pt x="0" y="37"/>
                    </a:cubicBezTo>
                    <a:cubicBezTo>
                      <a:pt x="0" y="38"/>
                      <a:pt x="0" y="140"/>
                      <a:pt x="0" y="140"/>
                    </a:cubicBezTo>
                    <a:cubicBezTo>
                      <a:pt x="0" y="148"/>
                      <a:pt x="7" y="155"/>
                      <a:pt x="15" y="155"/>
                    </a:cubicBezTo>
                    <a:cubicBezTo>
                      <a:pt x="23" y="155"/>
                      <a:pt x="30" y="148"/>
                      <a:pt x="30" y="140"/>
                    </a:cubicBezTo>
                    <a:cubicBezTo>
                      <a:pt x="30" y="50"/>
                      <a:pt x="30" y="50"/>
                      <a:pt x="30" y="50"/>
                    </a:cubicBezTo>
                    <a:cubicBezTo>
                      <a:pt x="30" y="49"/>
                      <a:pt x="31" y="48"/>
                      <a:pt x="32" y="48"/>
                    </a:cubicBezTo>
                    <a:cubicBezTo>
                      <a:pt x="38" y="48"/>
                      <a:pt x="38" y="48"/>
                      <a:pt x="38" y="48"/>
                    </a:cubicBezTo>
                    <a:cubicBezTo>
                      <a:pt x="39" y="48"/>
                      <a:pt x="40" y="49"/>
                      <a:pt x="40" y="50"/>
                    </a:cubicBezTo>
                    <a:cubicBezTo>
                      <a:pt x="40" y="50"/>
                      <a:pt x="40" y="304"/>
                      <a:pt x="40" y="304"/>
                    </a:cubicBezTo>
                    <a:cubicBezTo>
                      <a:pt x="40" y="315"/>
                      <a:pt x="48" y="324"/>
                      <a:pt x="59" y="324"/>
                    </a:cubicBezTo>
                    <a:cubicBezTo>
                      <a:pt x="70" y="324"/>
                      <a:pt x="78" y="315"/>
                      <a:pt x="78" y="304"/>
                    </a:cubicBezTo>
                    <a:cubicBezTo>
                      <a:pt x="78" y="304"/>
                      <a:pt x="78" y="154"/>
                      <a:pt x="78" y="154"/>
                    </a:cubicBezTo>
                    <a:cubicBezTo>
                      <a:pt x="78" y="153"/>
                      <a:pt x="79" y="152"/>
                      <a:pt x="80" y="152"/>
                    </a:cubicBezTo>
                    <a:cubicBezTo>
                      <a:pt x="86" y="152"/>
                      <a:pt x="86" y="152"/>
                      <a:pt x="86" y="152"/>
                    </a:cubicBezTo>
                    <a:cubicBezTo>
                      <a:pt x="87" y="152"/>
                      <a:pt x="88" y="153"/>
                      <a:pt x="88" y="154"/>
                    </a:cubicBezTo>
                    <a:cubicBezTo>
                      <a:pt x="88" y="154"/>
                      <a:pt x="88" y="304"/>
                      <a:pt x="88" y="304"/>
                    </a:cubicBezTo>
                    <a:cubicBezTo>
                      <a:pt x="88" y="315"/>
                      <a:pt x="96" y="324"/>
                      <a:pt x="107" y="3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11">
                <a:extLst>
                  <a:ext uri="{FF2B5EF4-FFF2-40B4-BE49-F238E27FC236}">
                    <a16:creationId xmlns:a16="http://schemas.microsoft.com/office/drawing/2014/main" id="{37179649-AED2-42D6-B3C8-DD9845CFA4A9}"/>
                  </a:ext>
                </a:extLst>
              </p:cNvPr>
              <p:cNvSpPr>
                <a:spLocks/>
              </p:cNvSpPr>
              <p:nvPr/>
            </p:nvSpPr>
            <p:spPr bwMode="auto">
              <a:xfrm>
                <a:off x="8851900" y="3917950"/>
                <a:ext cx="120650" cy="141288"/>
              </a:xfrm>
              <a:custGeom>
                <a:avLst/>
                <a:gdLst>
                  <a:gd name="T0" fmla="*/ 16 w 62"/>
                  <a:gd name="T1" fmla="*/ 16 h 74"/>
                  <a:gd name="T2" fmla="*/ 0 w 62"/>
                  <a:gd name="T3" fmla="*/ 43 h 74"/>
                  <a:gd name="T4" fmla="*/ 31 w 62"/>
                  <a:gd name="T5" fmla="*/ 74 h 74"/>
                  <a:gd name="T6" fmla="*/ 62 w 62"/>
                  <a:gd name="T7" fmla="*/ 43 h 74"/>
                  <a:gd name="T8" fmla="*/ 48 w 62"/>
                  <a:gd name="T9" fmla="*/ 18 h 74"/>
                  <a:gd name="T10" fmla="*/ 48 w 62"/>
                  <a:gd name="T11" fmla="*/ 0 h 74"/>
                  <a:gd name="T12" fmla="*/ 40 w 62"/>
                  <a:gd name="T13" fmla="*/ 14 h 74"/>
                  <a:gd name="T14" fmla="*/ 37 w 62"/>
                  <a:gd name="T15" fmla="*/ 13 h 74"/>
                  <a:gd name="T16" fmla="*/ 37 w 62"/>
                  <a:gd name="T17" fmla="*/ 0 h 74"/>
                  <a:gd name="T18" fmla="*/ 30 w 62"/>
                  <a:gd name="T19" fmla="*/ 13 h 74"/>
                  <a:gd name="T20" fmla="*/ 26 w 62"/>
                  <a:gd name="T21" fmla="*/ 13 h 74"/>
                  <a:gd name="T22" fmla="*/ 26 w 62"/>
                  <a:gd name="T23" fmla="*/ 0 h 74"/>
                  <a:gd name="T24" fmla="*/ 16 w 62"/>
                  <a:gd name="T25" fmla="*/ 1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74">
                    <a:moveTo>
                      <a:pt x="16" y="16"/>
                    </a:moveTo>
                    <a:cubicBezTo>
                      <a:pt x="7" y="21"/>
                      <a:pt x="0" y="32"/>
                      <a:pt x="0" y="43"/>
                    </a:cubicBezTo>
                    <a:cubicBezTo>
                      <a:pt x="0" y="61"/>
                      <a:pt x="14" y="74"/>
                      <a:pt x="31" y="74"/>
                    </a:cubicBezTo>
                    <a:cubicBezTo>
                      <a:pt x="48" y="74"/>
                      <a:pt x="62" y="61"/>
                      <a:pt x="62" y="43"/>
                    </a:cubicBezTo>
                    <a:cubicBezTo>
                      <a:pt x="62" y="33"/>
                      <a:pt x="57" y="24"/>
                      <a:pt x="48" y="18"/>
                    </a:cubicBezTo>
                    <a:cubicBezTo>
                      <a:pt x="48" y="0"/>
                      <a:pt x="48" y="0"/>
                      <a:pt x="48" y="0"/>
                    </a:cubicBezTo>
                    <a:cubicBezTo>
                      <a:pt x="40" y="14"/>
                      <a:pt x="40" y="14"/>
                      <a:pt x="40" y="14"/>
                    </a:cubicBezTo>
                    <a:cubicBezTo>
                      <a:pt x="39" y="14"/>
                      <a:pt x="38" y="13"/>
                      <a:pt x="37" y="13"/>
                    </a:cubicBezTo>
                    <a:cubicBezTo>
                      <a:pt x="37" y="0"/>
                      <a:pt x="37" y="0"/>
                      <a:pt x="37" y="0"/>
                    </a:cubicBezTo>
                    <a:cubicBezTo>
                      <a:pt x="30" y="13"/>
                      <a:pt x="30" y="13"/>
                      <a:pt x="30" y="13"/>
                    </a:cubicBezTo>
                    <a:cubicBezTo>
                      <a:pt x="29" y="13"/>
                      <a:pt x="27" y="13"/>
                      <a:pt x="26" y="13"/>
                    </a:cubicBezTo>
                    <a:cubicBezTo>
                      <a:pt x="26" y="0"/>
                      <a:pt x="26" y="0"/>
                      <a:pt x="26" y="0"/>
                    </a:cubicBezTo>
                    <a:lnTo>
                      <a:pt x="16" y="1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33" name="Group 32">
              <a:extLst>
                <a:ext uri="{FF2B5EF4-FFF2-40B4-BE49-F238E27FC236}">
                  <a16:creationId xmlns:a16="http://schemas.microsoft.com/office/drawing/2014/main" id="{30CFBD6A-937F-4DDB-8CB0-EC3348ED4AA8}"/>
                </a:ext>
              </a:extLst>
            </p:cNvPr>
            <p:cNvGrpSpPr>
              <a:grpSpLocks/>
            </p:cNvGrpSpPr>
            <p:nvPr/>
          </p:nvGrpSpPr>
          <p:grpSpPr>
            <a:xfrm>
              <a:off x="10132535" y="3917950"/>
              <a:ext cx="320675" cy="769938"/>
              <a:chOff x="8751888" y="3917950"/>
              <a:chExt cx="320675" cy="769938"/>
            </a:xfrm>
            <a:solidFill>
              <a:srgbClr val="0C4C88"/>
            </a:solidFill>
          </p:grpSpPr>
          <p:sp>
            <p:nvSpPr>
              <p:cNvPr id="34" name="Freeform 10">
                <a:extLst>
                  <a:ext uri="{FF2B5EF4-FFF2-40B4-BE49-F238E27FC236}">
                    <a16:creationId xmlns:a16="http://schemas.microsoft.com/office/drawing/2014/main" id="{FAF85E04-B34A-4E60-A950-43A89F09C7BD}"/>
                  </a:ext>
                </a:extLst>
              </p:cNvPr>
              <p:cNvSpPr>
                <a:spLocks/>
              </p:cNvSpPr>
              <p:nvPr/>
            </p:nvSpPr>
            <p:spPr bwMode="auto">
              <a:xfrm>
                <a:off x="8751888" y="4068763"/>
                <a:ext cx="320675" cy="619125"/>
              </a:xfrm>
              <a:custGeom>
                <a:avLst/>
                <a:gdLst>
                  <a:gd name="T0" fmla="*/ 107 w 166"/>
                  <a:gd name="T1" fmla="*/ 324 h 324"/>
                  <a:gd name="T2" fmla="*/ 126 w 166"/>
                  <a:gd name="T3" fmla="*/ 304 h 324"/>
                  <a:gd name="T4" fmla="*/ 126 w 166"/>
                  <a:gd name="T5" fmla="*/ 50 h 324"/>
                  <a:gd name="T6" fmla="*/ 128 w 166"/>
                  <a:gd name="T7" fmla="*/ 48 h 324"/>
                  <a:gd name="T8" fmla="*/ 134 w 166"/>
                  <a:gd name="T9" fmla="*/ 48 h 324"/>
                  <a:gd name="T10" fmla="*/ 136 w 166"/>
                  <a:gd name="T11" fmla="*/ 50 h 324"/>
                  <a:gd name="T12" fmla="*/ 136 w 166"/>
                  <a:gd name="T13" fmla="*/ 140 h 324"/>
                  <a:gd name="T14" fmla="*/ 151 w 166"/>
                  <a:gd name="T15" fmla="*/ 155 h 324"/>
                  <a:gd name="T16" fmla="*/ 166 w 166"/>
                  <a:gd name="T17" fmla="*/ 140 h 324"/>
                  <a:gd name="T18" fmla="*/ 166 w 166"/>
                  <a:gd name="T19" fmla="*/ 37 h 324"/>
                  <a:gd name="T20" fmla="*/ 127 w 166"/>
                  <a:gd name="T21" fmla="*/ 0 h 324"/>
                  <a:gd name="T22" fmla="*/ 39 w 166"/>
                  <a:gd name="T23" fmla="*/ 0 h 324"/>
                  <a:gd name="T24" fmla="*/ 0 w 166"/>
                  <a:gd name="T25" fmla="*/ 37 h 324"/>
                  <a:gd name="T26" fmla="*/ 0 w 166"/>
                  <a:gd name="T27" fmla="*/ 140 h 324"/>
                  <a:gd name="T28" fmla="*/ 15 w 166"/>
                  <a:gd name="T29" fmla="*/ 155 h 324"/>
                  <a:gd name="T30" fmla="*/ 30 w 166"/>
                  <a:gd name="T31" fmla="*/ 140 h 324"/>
                  <a:gd name="T32" fmla="*/ 30 w 166"/>
                  <a:gd name="T33" fmla="*/ 50 h 324"/>
                  <a:gd name="T34" fmla="*/ 32 w 166"/>
                  <a:gd name="T35" fmla="*/ 48 h 324"/>
                  <a:gd name="T36" fmla="*/ 38 w 166"/>
                  <a:gd name="T37" fmla="*/ 48 h 324"/>
                  <a:gd name="T38" fmla="*/ 40 w 166"/>
                  <a:gd name="T39" fmla="*/ 50 h 324"/>
                  <a:gd name="T40" fmla="*/ 40 w 166"/>
                  <a:gd name="T41" fmla="*/ 304 h 324"/>
                  <a:gd name="T42" fmla="*/ 59 w 166"/>
                  <a:gd name="T43" fmla="*/ 324 h 324"/>
                  <a:gd name="T44" fmla="*/ 78 w 166"/>
                  <a:gd name="T45" fmla="*/ 304 h 324"/>
                  <a:gd name="T46" fmla="*/ 78 w 166"/>
                  <a:gd name="T47" fmla="*/ 154 h 324"/>
                  <a:gd name="T48" fmla="*/ 80 w 166"/>
                  <a:gd name="T49" fmla="*/ 152 h 324"/>
                  <a:gd name="T50" fmla="*/ 86 w 166"/>
                  <a:gd name="T51" fmla="*/ 152 h 324"/>
                  <a:gd name="T52" fmla="*/ 88 w 166"/>
                  <a:gd name="T53" fmla="*/ 154 h 324"/>
                  <a:gd name="T54" fmla="*/ 88 w 166"/>
                  <a:gd name="T55" fmla="*/ 304 h 324"/>
                  <a:gd name="T56" fmla="*/ 107 w 166"/>
                  <a:gd name="T57"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6" h="324">
                    <a:moveTo>
                      <a:pt x="107" y="324"/>
                    </a:moveTo>
                    <a:cubicBezTo>
                      <a:pt x="118" y="324"/>
                      <a:pt x="126" y="315"/>
                      <a:pt x="126" y="304"/>
                    </a:cubicBezTo>
                    <a:cubicBezTo>
                      <a:pt x="126" y="304"/>
                      <a:pt x="126" y="50"/>
                      <a:pt x="126" y="50"/>
                    </a:cubicBezTo>
                    <a:cubicBezTo>
                      <a:pt x="126" y="49"/>
                      <a:pt x="127" y="48"/>
                      <a:pt x="128" y="48"/>
                    </a:cubicBezTo>
                    <a:cubicBezTo>
                      <a:pt x="134" y="48"/>
                      <a:pt x="134" y="48"/>
                      <a:pt x="134" y="48"/>
                    </a:cubicBezTo>
                    <a:cubicBezTo>
                      <a:pt x="135" y="48"/>
                      <a:pt x="136" y="49"/>
                      <a:pt x="136" y="50"/>
                    </a:cubicBezTo>
                    <a:cubicBezTo>
                      <a:pt x="136" y="50"/>
                      <a:pt x="136" y="140"/>
                      <a:pt x="136" y="140"/>
                    </a:cubicBezTo>
                    <a:cubicBezTo>
                      <a:pt x="136" y="148"/>
                      <a:pt x="142" y="155"/>
                      <a:pt x="151" y="155"/>
                    </a:cubicBezTo>
                    <a:cubicBezTo>
                      <a:pt x="159" y="155"/>
                      <a:pt x="166" y="148"/>
                      <a:pt x="166" y="140"/>
                    </a:cubicBezTo>
                    <a:cubicBezTo>
                      <a:pt x="166" y="140"/>
                      <a:pt x="166" y="38"/>
                      <a:pt x="166" y="37"/>
                    </a:cubicBezTo>
                    <a:cubicBezTo>
                      <a:pt x="166" y="16"/>
                      <a:pt x="146" y="0"/>
                      <a:pt x="127" y="0"/>
                    </a:cubicBezTo>
                    <a:cubicBezTo>
                      <a:pt x="126" y="0"/>
                      <a:pt x="39" y="0"/>
                      <a:pt x="39" y="0"/>
                    </a:cubicBezTo>
                    <a:cubicBezTo>
                      <a:pt x="19" y="0"/>
                      <a:pt x="0" y="16"/>
                      <a:pt x="0" y="37"/>
                    </a:cubicBezTo>
                    <a:cubicBezTo>
                      <a:pt x="0" y="38"/>
                      <a:pt x="0" y="140"/>
                      <a:pt x="0" y="140"/>
                    </a:cubicBezTo>
                    <a:cubicBezTo>
                      <a:pt x="0" y="148"/>
                      <a:pt x="7" y="155"/>
                      <a:pt x="15" y="155"/>
                    </a:cubicBezTo>
                    <a:cubicBezTo>
                      <a:pt x="23" y="155"/>
                      <a:pt x="30" y="148"/>
                      <a:pt x="30" y="140"/>
                    </a:cubicBezTo>
                    <a:cubicBezTo>
                      <a:pt x="30" y="50"/>
                      <a:pt x="30" y="50"/>
                      <a:pt x="30" y="50"/>
                    </a:cubicBezTo>
                    <a:cubicBezTo>
                      <a:pt x="30" y="49"/>
                      <a:pt x="31" y="48"/>
                      <a:pt x="32" y="48"/>
                    </a:cubicBezTo>
                    <a:cubicBezTo>
                      <a:pt x="38" y="48"/>
                      <a:pt x="38" y="48"/>
                      <a:pt x="38" y="48"/>
                    </a:cubicBezTo>
                    <a:cubicBezTo>
                      <a:pt x="39" y="48"/>
                      <a:pt x="40" y="49"/>
                      <a:pt x="40" y="50"/>
                    </a:cubicBezTo>
                    <a:cubicBezTo>
                      <a:pt x="40" y="50"/>
                      <a:pt x="40" y="304"/>
                      <a:pt x="40" y="304"/>
                    </a:cubicBezTo>
                    <a:cubicBezTo>
                      <a:pt x="40" y="315"/>
                      <a:pt x="48" y="324"/>
                      <a:pt x="59" y="324"/>
                    </a:cubicBezTo>
                    <a:cubicBezTo>
                      <a:pt x="70" y="324"/>
                      <a:pt x="78" y="315"/>
                      <a:pt x="78" y="304"/>
                    </a:cubicBezTo>
                    <a:cubicBezTo>
                      <a:pt x="78" y="304"/>
                      <a:pt x="78" y="154"/>
                      <a:pt x="78" y="154"/>
                    </a:cubicBezTo>
                    <a:cubicBezTo>
                      <a:pt x="78" y="153"/>
                      <a:pt x="79" y="152"/>
                      <a:pt x="80" y="152"/>
                    </a:cubicBezTo>
                    <a:cubicBezTo>
                      <a:pt x="86" y="152"/>
                      <a:pt x="86" y="152"/>
                      <a:pt x="86" y="152"/>
                    </a:cubicBezTo>
                    <a:cubicBezTo>
                      <a:pt x="87" y="152"/>
                      <a:pt x="88" y="153"/>
                      <a:pt x="88" y="154"/>
                    </a:cubicBezTo>
                    <a:cubicBezTo>
                      <a:pt x="88" y="154"/>
                      <a:pt x="88" y="304"/>
                      <a:pt x="88" y="304"/>
                    </a:cubicBezTo>
                    <a:cubicBezTo>
                      <a:pt x="88" y="315"/>
                      <a:pt x="96" y="324"/>
                      <a:pt x="107" y="3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11">
                <a:extLst>
                  <a:ext uri="{FF2B5EF4-FFF2-40B4-BE49-F238E27FC236}">
                    <a16:creationId xmlns:a16="http://schemas.microsoft.com/office/drawing/2014/main" id="{D4EE9AD8-B487-47A4-9BC7-15904CA9EABF}"/>
                  </a:ext>
                </a:extLst>
              </p:cNvPr>
              <p:cNvSpPr>
                <a:spLocks/>
              </p:cNvSpPr>
              <p:nvPr/>
            </p:nvSpPr>
            <p:spPr bwMode="auto">
              <a:xfrm>
                <a:off x="8851900" y="3917950"/>
                <a:ext cx="120650" cy="141288"/>
              </a:xfrm>
              <a:custGeom>
                <a:avLst/>
                <a:gdLst>
                  <a:gd name="T0" fmla="*/ 16 w 62"/>
                  <a:gd name="T1" fmla="*/ 16 h 74"/>
                  <a:gd name="T2" fmla="*/ 0 w 62"/>
                  <a:gd name="T3" fmla="*/ 43 h 74"/>
                  <a:gd name="T4" fmla="*/ 31 w 62"/>
                  <a:gd name="T5" fmla="*/ 74 h 74"/>
                  <a:gd name="T6" fmla="*/ 62 w 62"/>
                  <a:gd name="T7" fmla="*/ 43 h 74"/>
                  <a:gd name="T8" fmla="*/ 48 w 62"/>
                  <a:gd name="T9" fmla="*/ 18 h 74"/>
                  <a:gd name="T10" fmla="*/ 48 w 62"/>
                  <a:gd name="T11" fmla="*/ 0 h 74"/>
                  <a:gd name="T12" fmla="*/ 40 w 62"/>
                  <a:gd name="T13" fmla="*/ 14 h 74"/>
                  <a:gd name="T14" fmla="*/ 37 w 62"/>
                  <a:gd name="T15" fmla="*/ 13 h 74"/>
                  <a:gd name="T16" fmla="*/ 37 w 62"/>
                  <a:gd name="T17" fmla="*/ 0 h 74"/>
                  <a:gd name="T18" fmla="*/ 30 w 62"/>
                  <a:gd name="T19" fmla="*/ 13 h 74"/>
                  <a:gd name="T20" fmla="*/ 26 w 62"/>
                  <a:gd name="T21" fmla="*/ 13 h 74"/>
                  <a:gd name="T22" fmla="*/ 26 w 62"/>
                  <a:gd name="T23" fmla="*/ 0 h 74"/>
                  <a:gd name="T24" fmla="*/ 16 w 62"/>
                  <a:gd name="T25" fmla="*/ 1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74">
                    <a:moveTo>
                      <a:pt x="16" y="16"/>
                    </a:moveTo>
                    <a:cubicBezTo>
                      <a:pt x="7" y="21"/>
                      <a:pt x="0" y="32"/>
                      <a:pt x="0" y="43"/>
                    </a:cubicBezTo>
                    <a:cubicBezTo>
                      <a:pt x="0" y="61"/>
                      <a:pt x="14" y="74"/>
                      <a:pt x="31" y="74"/>
                    </a:cubicBezTo>
                    <a:cubicBezTo>
                      <a:pt x="48" y="74"/>
                      <a:pt x="62" y="61"/>
                      <a:pt x="62" y="43"/>
                    </a:cubicBezTo>
                    <a:cubicBezTo>
                      <a:pt x="62" y="33"/>
                      <a:pt x="57" y="24"/>
                      <a:pt x="48" y="18"/>
                    </a:cubicBezTo>
                    <a:cubicBezTo>
                      <a:pt x="48" y="0"/>
                      <a:pt x="48" y="0"/>
                      <a:pt x="48" y="0"/>
                    </a:cubicBezTo>
                    <a:cubicBezTo>
                      <a:pt x="40" y="14"/>
                      <a:pt x="40" y="14"/>
                      <a:pt x="40" y="14"/>
                    </a:cubicBezTo>
                    <a:cubicBezTo>
                      <a:pt x="39" y="14"/>
                      <a:pt x="38" y="13"/>
                      <a:pt x="37" y="13"/>
                    </a:cubicBezTo>
                    <a:cubicBezTo>
                      <a:pt x="37" y="0"/>
                      <a:pt x="37" y="0"/>
                      <a:pt x="37" y="0"/>
                    </a:cubicBezTo>
                    <a:cubicBezTo>
                      <a:pt x="30" y="13"/>
                      <a:pt x="30" y="13"/>
                      <a:pt x="30" y="13"/>
                    </a:cubicBezTo>
                    <a:cubicBezTo>
                      <a:pt x="29" y="13"/>
                      <a:pt x="27" y="13"/>
                      <a:pt x="26" y="13"/>
                    </a:cubicBezTo>
                    <a:cubicBezTo>
                      <a:pt x="26" y="0"/>
                      <a:pt x="26" y="0"/>
                      <a:pt x="26" y="0"/>
                    </a:cubicBezTo>
                    <a:lnTo>
                      <a:pt x="16" y="1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nvGrpSpPr>
            <p:cNvPr id="36" name="Group 35">
              <a:extLst>
                <a:ext uri="{FF2B5EF4-FFF2-40B4-BE49-F238E27FC236}">
                  <a16:creationId xmlns:a16="http://schemas.microsoft.com/office/drawing/2014/main" id="{96250D31-31BE-45E4-B941-A073D3CDD111}"/>
                </a:ext>
              </a:extLst>
            </p:cNvPr>
            <p:cNvGrpSpPr/>
            <p:nvPr/>
          </p:nvGrpSpPr>
          <p:grpSpPr>
            <a:xfrm>
              <a:off x="10595926" y="3917950"/>
              <a:ext cx="320675" cy="769938"/>
              <a:chOff x="8751888" y="3917950"/>
              <a:chExt cx="320675" cy="769938"/>
            </a:xfrm>
            <a:solidFill>
              <a:srgbClr val="0C4C88"/>
            </a:solidFill>
          </p:grpSpPr>
          <p:sp>
            <p:nvSpPr>
              <p:cNvPr id="37" name="Freeform 10">
                <a:extLst>
                  <a:ext uri="{FF2B5EF4-FFF2-40B4-BE49-F238E27FC236}">
                    <a16:creationId xmlns:a16="http://schemas.microsoft.com/office/drawing/2014/main" id="{A479415C-6C30-4732-8773-3ACE89E49F44}"/>
                  </a:ext>
                </a:extLst>
              </p:cNvPr>
              <p:cNvSpPr>
                <a:spLocks/>
              </p:cNvSpPr>
              <p:nvPr/>
            </p:nvSpPr>
            <p:spPr bwMode="auto">
              <a:xfrm>
                <a:off x="8751888" y="4068763"/>
                <a:ext cx="320675" cy="619125"/>
              </a:xfrm>
              <a:custGeom>
                <a:avLst/>
                <a:gdLst>
                  <a:gd name="T0" fmla="*/ 107 w 166"/>
                  <a:gd name="T1" fmla="*/ 324 h 324"/>
                  <a:gd name="T2" fmla="*/ 126 w 166"/>
                  <a:gd name="T3" fmla="*/ 304 h 324"/>
                  <a:gd name="T4" fmla="*/ 126 w 166"/>
                  <a:gd name="T5" fmla="*/ 50 h 324"/>
                  <a:gd name="T6" fmla="*/ 128 w 166"/>
                  <a:gd name="T7" fmla="*/ 48 h 324"/>
                  <a:gd name="T8" fmla="*/ 134 w 166"/>
                  <a:gd name="T9" fmla="*/ 48 h 324"/>
                  <a:gd name="T10" fmla="*/ 136 w 166"/>
                  <a:gd name="T11" fmla="*/ 50 h 324"/>
                  <a:gd name="T12" fmla="*/ 136 w 166"/>
                  <a:gd name="T13" fmla="*/ 140 h 324"/>
                  <a:gd name="T14" fmla="*/ 151 w 166"/>
                  <a:gd name="T15" fmla="*/ 155 h 324"/>
                  <a:gd name="T16" fmla="*/ 166 w 166"/>
                  <a:gd name="T17" fmla="*/ 140 h 324"/>
                  <a:gd name="T18" fmla="*/ 166 w 166"/>
                  <a:gd name="T19" fmla="*/ 37 h 324"/>
                  <a:gd name="T20" fmla="*/ 127 w 166"/>
                  <a:gd name="T21" fmla="*/ 0 h 324"/>
                  <a:gd name="T22" fmla="*/ 39 w 166"/>
                  <a:gd name="T23" fmla="*/ 0 h 324"/>
                  <a:gd name="T24" fmla="*/ 0 w 166"/>
                  <a:gd name="T25" fmla="*/ 37 h 324"/>
                  <a:gd name="T26" fmla="*/ 0 w 166"/>
                  <a:gd name="T27" fmla="*/ 140 h 324"/>
                  <a:gd name="T28" fmla="*/ 15 w 166"/>
                  <a:gd name="T29" fmla="*/ 155 h 324"/>
                  <a:gd name="T30" fmla="*/ 30 w 166"/>
                  <a:gd name="T31" fmla="*/ 140 h 324"/>
                  <a:gd name="T32" fmla="*/ 30 w 166"/>
                  <a:gd name="T33" fmla="*/ 50 h 324"/>
                  <a:gd name="T34" fmla="*/ 32 w 166"/>
                  <a:gd name="T35" fmla="*/ 48 h 324"/>
                  <a:gd name="T36" fmla="*/ 38 w 166"/>
                  <a:gd name="T37" fmla="*/ 48 h 324"/>
                  <a:gd name="T38" fmla="*/ 40 w 166"/>
                  <a:gd name="T39" fmla="*/ 50 h 324"/>
                  <a:gd name="T40" fmla="*/ 40 w 166"/>
                  <a:gd name="T41" fmla="*/ 304 h 324"/>
                  <a:gd name="T42" fmla="*/ 59 w 166"/>
                  <a:gd name="T43" fmla="*/ 324 h 324"/>
                  <a:gd name="T44" fmla="*/ 78 w 166"/>
                  <a:gd name="T45" fmla="*/ 304 h 324"/>
                  <a:gd name="T46" fmla="*/ 78 w 166"/>
                  <a:gd name="T47" fmla="*/ 154 h 324"/>
                  <a:gd name="T48" fmla="*/ 80 w 166"/>
                  <a:gd name="T49" fmla="*/ 152 h 324"/>
                  <a:gd name="T50" fmla="*/ 86 w 166"/>
                  <a:gd name="T51" fmla="*/ 152 h 324"/>
                  <a:gd name="T52" fmla="*/ 88 w 166"/>
                  <a:gd name="T53" fmla="*/ 154 h 324"/>
                  <a:gd name="T54" fmla="*/ 88 w 166"/>
                  <a:gd name="T55" fmla="*/ 304 h 324"/>
                  <a:gd name="T56" fmla="*/ 107 w 166"/>
                  <a:gd name="T57"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6" h="324">
                    <a:moveTo>
                      <a:pt x="107" y="324"/>
                    </a:moveTo>
                    <a:cubicBezTo>
                      <a:pt x="118" y="324"/>
                      <a:pt x="126" y="315"/>
                      <a:pt x="126" y="304"/>
                    </a:cubicBezTo>
                    <a:cubicBezTo>
                      <a:pt x="126" y="304"/>
                      <a:pt x="126" y="50"/>
                      <a:pt x="126" y="50"/>
                    </a:cubicBezTo>
                    <a:cubicBezTo>
                      <a:pt x="126" y="49"/>
                      <a:pt x="127" y="48"/>
                      <a:pt x="128" y="48"/>
                    </a:cubicBezTo>
                    <a:cubicBezTo>
                      <a:pt x="134" y="48"/>
                      <a:pt x="134" y="48"/>
                      <a:pt x="134" y="48"/>
                    </a:cubicBezTo>
                    <a:cubicBezTo>
                      <a:pt x="135" y="48"/>
                      <a:pt x="136" y="49"/>
                      <a:pt x="136" y="50"/>
                    </a:cubicBezTo>
                    <a:cubicBezTo>
                      <a:pt x="136" y="50"/>
                      <a:pt x="136" y="140"/>
                      <a:pt x="136" y="140"/>
                    </a:cubicBezTo>
                    <a:cubicBezTo>
                      <a:pt x="136" y="148"/>
                      <a:pt x="142" y="155"/>
                      <a:pt x="151" y="155"/>
                    </a:cubicBezTo>
                    <a:cubicBezTo>
                      <a:pt x="159" y="155"/>
                      <a:pt x="166" y="148"/>
                      <a:pt x="166" y="140"/>
                    </a:cubicBezTo>
                    <a:cubicBezTo>
                      <a:pt x="166" y="140"/>
                      <a:pt x="166" y="38"/>
                      <a:pt x="166" y="37"/>
                    </a:cubicBezTo>
                    <a:cubicBezTo>
                      <a:pt x="166" y="16"/>
                      <a:pt x="146" y="0"/>
                      <a:pt x="127" y="0"/>
                    </a:cubicBezTo>
                    <a:cubicBezTo>
                      <a:pt x="126" y="0"/>
                      <a:pt x="39" y="0"/>
                      <a:pt x="39" y="0"/>
                    </a:cubicBezTo>
                    <a:cubicBezTo>
                      <a:pt x="19" y="0"/>
                      <a:pt x="0" y="16"/>
                      <a:pt x="0" y="37"/>
                    </a:cubicBezTo>
                    <a:cubicBezTo>
                      <a:pt x="0" y="38"/>
                      <a:pt x="0" y="140"/>
                      <a:pt x="0" y="140"/>
                    </a:cubicBezTo>
                    <a:cubicBezTo>
                      <a:pt x="0" y="148"/>
                      <a:pt x="7" y="155"/>
                      <a:pt x="15" y="155"/>
                    </a:cubicBezTo>
                    <a:cubicBezTo>
                      <a:pt x="23" y="155"/>
                      <a:pt x="30" y="148"/>
                      <a:pt x="30" y="140"/>
                    </a:cubicBezTo>
                    <a:cubicBezTo>
                      <a:pt x="30" y="50"/>
                      <a:pt x="30" y="50"/>
                      <a:pt x="30" y="50"/>
                    </a:cubicBezTo>
                    <a:cubicBezTo>
                      <a:pt x="30" y="49"/>
                      <a:pt x="31" y="48"/>
                      <a:pt x="32" y="48"/>
                    </a:cubicBezTo>
                    <a:cubicBezTo>
                      <a:pt x="38" y="48"/>
                      <a:pt x="38" y="48"/>
                      <a:pt x="38" y="48"/>
                    </a:cubicBezTo>
                    <a:cubicBezTo>
                      <a:pt x="39" y="48"/>
                      <a:pt x="40" y="49"/>
                      <a:pt x="40" y="50"/>
                    </a:cubicBezTo>
                    <a:cubicBezTo>
                      <a:pt x="40" y="50"/>
                      <a:pt x="40" y="304"/>
                      <a:pt x="40" y="304"/>
                    </a:cubicBezTo>
                    <a:cubicBezTo>
                      <a:pt x="40" y="315"/>
                      <a:pt x="48" y="324"/>
                      <a:pt x="59" y="324"/>
                    </a:cubicBezTo>
                    <a:cubicBezTo>
                      <a:pt x="70" y="324"/>
                      <a:pt x="78" y="315"/>
                      <a:pt x="78" y="304"/>
                    </a:cubicBezTo>
                    <a:cubicBezTo>
                      <a:pt x="78" y="304"/>
                      <a:pt x="78" y="154"/>
                      <a:pt x="78" y="154"/>
                    </a:cubicBezTo>
                    <a:cubicBezTo>
                      <a:pt x="78" y="153"/>
                      <a:pt x="79" y="152"/>
                      <a:pt x="80" y="152"/>
                    </a:cubicBezTo>
                    <a:cubicBezTo>
                      <a:pt x="86" y="152"/>
                      <a:pt x="86" y="152"/>
                      <a:pt x="86" y="152"/>
                    </a:cubicBezTo>
                    <a:cubicBezTo>
                      <a:pt x="87" y="152"/>
                      <a:pt x="88" y="153"/>
                      <a:pt x="88" y="154"/>
                    </a:cubicBezTo>
                    <a:cubicBezTo>
                      <a:pt x="88" y="154"/>
                      <a:pt x="88" y="304"/>
                      <a:pt x="88" y="304"/>
                    </a:cubicBezTo>
                    <a:cubicBezTo>
                      <a:pt x="88" y="315"/>
                      <a:pt x="96" y="324"/>
                      <a:pt x="107" y="3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11">
                <a:extLst>
                  <a:ext uri="{FF2B5EF4-FFF2-40B4-BE49-F238E27FC236}">
                    <a16:creationId xmlns:a16="http://schemas.microsoft.com/office/drawing/2014/main" id="{9B04DF24-4B5E-423F-A744-295F8C757513}"/>
                  </a:ext>
                </a:extLst>
              </p:cNvPr>
              <p:cNvSpPr>
                <a:spLocks/>
              </p:cNvSpPr>
              <p:nvPr/>
            </p:nvSpPr>
            <p:spPr bwMode="auto">
              <a:xfrm>
                <a:off x="8851900" y="3917950"/>
                <a:ext cx="120650" cy="141288"/>
              </a:xfrm>
              <a:custGeom>
                <a:avLst/>
                <a:gdLst>
                  <a:gd name="T0" fmla="*/ 16 w 62"/>
                  <a:gd name="T1" fmla="*/ 16 h 74"/>
                  <a:gd name="T2" fmla="*/ 0 w 62"/>
                  <a:gd name="T3" fmla="*/ 43 h 74"/>
                  <a:gd name="T4" fmla="*/ 31 w 62"/>
                  <a:gd name="T5" fmla="*/ 74 h 74"/>
                  <a:gd name="T6" fmla="*/ 62 w 62"/>
                  <a:gd name="T7" fmla="*/ 43 h 74"/>
                  <a:gd name="T8" fmla="*/ 48 w 62"/>
                  <a:gd name="T9" fmla="*/ 18 h 74"/>
                  <a:gd name="T10" fmla="*/ 48 w 62"/>
                  <a:gd name="T11" fmla="*/ 0 h 74"/>
                  <a:gd name="T12" fmla="*/ 40 w 62"/>
                  <a:gd name="T13" fmla="*/ 14 h 74"/>
                  <a:gd name="T14" fmla="*/ 37 w 62"/>
                  <a:gd name="T15" fmla="*/ 13 h 74"/>
                  <a:gd name="T16" fmla="*/ 37 w 62"/>
                  <a:gd name="T17" fmla="*/ 0 h 74"/>
                  <a:gd name="T18" fmla="*/ 30 w 62"/>
                  <a:gd name="T19" fmla="*/ 13 h 74"/>
                  <a:gd name="T20" fmla="*/ 26 w 62"/>
                  <a:gd name="T21" fmla="*/ 13 h 74"/>
                  <a:gd name="T22" fmla="*/ 26 w 62"/>
                  <a:gd name="T23" fmla="*/ 0 h 74"/>
                  <a:gd name="T24" fmla="*/ 16 w 62"/>
                  <a:gd name="T25" fmla="*/ 1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74">
                    <a:moveTo>
                      <a:pt x="16" y="16"/>
                    </a:moveTo>
                    <a:cubicBezTo>
                      <a:pt x="7" y="21"/>
                      <a:pt x="0" y="32"/>
                      <a:pt x="0" y="43"/>
                    </a:cubicBezTo>
                    <a:cubicBezTo>
                      <a:pt x="0" y="61"/>
                      <a:pt x="14" y="74"/>
                      <a:pt x="31" y="74"/>
                    </a:cubicBezTo>
                    <a:cubicBezTo>
                      <a:pt x="48" y="74"/>
                      <a:pt x="62" y="61"/>
                      <a:pt x="62" y="43"/>
                    </a:cubicBezTo>
                    <a:cubicBezTo>
                      <a:pt x="62" y="33"/>
                      <a:pt x="57" y="24"/>
                      <a:pt x="48" y="18"/>
                    </a:cubicBezTo>
                    <a:cubicBezTo>
                      <a:pt x="48" y="0"/>
                      <a:pt x="48" y="0"/>
                      <a:pt x="48" y="0"/>
                    </a:cubicBezTo>
                    <a:cubicBezTo>
                      <a:pt x="40" y="14"/>
                      <a:pt x="40" y="14"/>
                      <a:pt x="40" y="14"/>
                    </a:cubicBezTo>
                    <a:cubicBezTo>
                      <a:pt x="39" y="14"/>
                      <a:pt x="38" y="13"/>
                      <a:pt x="37" y="13"/>
                    </a:cubicBezTo>
                    <a:cubicBezTo>
                      <a:pt x="37" y="0"/>
                      <a:pt x="37" y="0"/>
                      <a:pt x="37" y="0"/>
                    </a:cubicBezTo>
                    <a:cubicBezTo>
                      <a:pt x="30" y="13"/>
                      <a:pt x="30" y="13"/>
                      <a:pt x="30" y="13"/>
                    </a:cubicBezTo>
                    <a:cubicBezTo>
                      <a:pt x="29" y="13"/>
                      <a:pt x="27" y="13"/>
                      <a:pt x="26" y="13"/>
                    </a:cubicBezTo>
                    <a:cubicBezTo>
                      <a:pt x="26" y="0"/>
                      <a:pt x="26" y="0"/>
                      <a:pt x="26" y="0"/>
                    </a:cubicBezTo>
                    <a:lnTo>
                      <a:pt x="16" y="1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240921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D93436-3375-AE4D-9441-E1D77BDB35AD}"/>
              </a:ext>
            </a:extLst>
          </p:cNvPr>
          <p:cNvSpPr>
            <a:spLocks noGrp="1"/>
          </p:cNvSpPr>
          <p:nvPr>
            <p:ph type="sldNum" sz="quarter" idx="12"/>
          </p:nvPr>
        </p:nvSpPr>
        <p:spPr/>
        <p:txBody>
          <a:bodyPr/>
          <a:lstStyle/>
          <a:p>
            <a:fld id="{D9F085D5-EC86-4F6A-B501-C1359CB39116}" type="slidenum">
              <a:rPr lang="en-GB" smtClean="0"/>
              <a:t>62</a:t>
            </a:fld>
            <a:endParaRPr lang="en-GB"/>
          </a:p>
        </p:txBody>
      </p:sp>
      <p:pic>
        <p:nvPicPr>
          <p:cNvPr id="3" name="Picture 2">
            <a:extLst>
              <a:ext uri="{FF2B5EF4-FFF2-40B4-BE49-F238E27FC236}">
                <a16:creationId xmlns:a16="http://schemas.microsoft.com/office/drawing/2014/main" id="{74BFC1F8-820B-6F4F-8F2A-F6554421B041}"/>
              </a:ext>
            </a:extLst>
          </p:cNvPr>
          <p:cNvPicPr>
            <a:picLocks noChangeAspect="1"/>
          </p:cNvPicPr>
          <p:nvPr/>
        </p:nvPicPr>
        <p:blipFill>
          <a:blip r:embed="rId2"/>
          <a:stretch>
            <a:fillRect/>
          </a:stretch>
        </p:blipFill>
        <p:spPr>
          <a:xfrm>
            <a:off x="1756335" y="274109"/>
            <a:ext cx="8679329" cy="5956117"/>
          </a:xfrm>
          <a:prstGeom prst="rect">
            <a:avLst/>
          </a:prstGeom>
        </p:spPr>
      </p:pic>
      <p:sp>
        <p:nvSpPr>
          <p:cNvPr id="4" name="Rectangle 3">
            <a:extLst>
              <a:ext uri="{FF2B5EF4-FFF2-40B4-BE49-F238E27FC236}">
                <a16:creationId xmlns:a16="http://schemas.microsoft.com/office/drawing/2014/main" id="{2D40E987-3E98-FE4A-B25F-544F79AD213D}"/>
              </a:ext>
            </a:extLst>
          </p:cNvPr>
          <p:cNvSpPr/>
          <p:nvPr/>
        </p:nvSpPr>
        <p:spPr>
          <a:xfrm>
            <a:off x="4394389" y="1159895"/>
            <a:ext cx="4554279" cy="646331"/>
          </a:xfrm>
          <a:prstGeom prst="rect">
            <a:avLst/>
          </a:prstGeom>
        </p:spPr>
        <p:txBody>
          <a:bodyPr wrap="square">
            <a:spAutoFit/>
          </a:bodyPr>
          <a:lstStyle/>
          <a:p>
            <a:r>
              <a:rPr lang="en-US" b="1" dirty="0"/>
              <a:t>9 out of 10 </a:t>
            </a:r>
            <a:r>
              <a:rPr lang="en-US" dirty="0"/>
              <a:t>of those born in the early 1940s could expect to earn more than their parents</a:t>
            </a:r>
          </a:p>
        </p:txBody>
      </p:sp>
      <p:cxnSp>
        <p:nvCxnSpPr>
          <p:cNvPr id="5" name="Straight Arrow Connector 4">
            <a:extLst>
              <a:ext uri="{FF2B5EF4-FFF2-40B4-BE49-F238E27FC236}">
                <a16:creationId xmlns:a16="http://schemas.microsoft.com/office/drawing/2014/main" id="{7DCD50CE-FC38-B844-872E-80FAD672C532}"/>
              </a:ext>
            </a:extLst>
          </p:cNvPr>
          <p:cNvCxnSpPr>
            <a:cxnSpLocks/>
          </p:cNvCxnSpPr>
          <p:nvPr/>
        </p:nvCxnSpPr>
        <p:spPr>
          <a:xfrm flipH="1">
            <a:off x="3603812" y="1416424"/>
            <a:ext cx="790578" cy="358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3F60861-AB60-B64E-9677-EB31D36878C2}"/>
              </a:ext>
            </a:extLst>
          </p:cNvPr>
          <p:cNvSpPr/>
          <p:nvPr/>
        </p:nvSpPr>
        <p:spPr>
          <a:xfrm>
            <a:off x="6895071" y="2431477"/>
            <a:ext cx="4260610" cy="646331"/>
          </a:xfrm>
          <a:prstGeom prst="rect">
            <a:avLst/>
          </a:prstGeom>
        </p:spPr>
        <p:txBody>
          <a:bodyPr wrap="square">
            <a:spAutoFit/>
          </a:bodyPr>
          <a:lstStyle/>
          <a:p>
            <a:pPr lvl="1"/>
            <a:r>
              <a:rPr lang="en-US" b="1" dirty="0"/>
              <a:t>1 in 2 </a:t>
            </a:r>
            <a:r>
              <a:rPr lang="en-US" dirty="0"/>
              <a:t>Millennials (born after 1980) earn more than their parents.</a:t>
            </a:r>
          </a:p>
        </p:txBody>
      </p:sp>
      <p:cxnSp>
        <p:nvCxnSpPr>
          <p:cNvPr id="7" name="Straight Arrow Connector 6">
            <a:extLst>
              <a:ext uri="{FF2B5EF4-FFF2-40B4-BE49-F238E27FC236}">
                <a16:creationId xmlns:a16="http://schemas.microsoft.com/office/drawing/2014/main" id="{D7660861-5314-D34B-ABE0-B2EBF5B94F76}"/>
              </a:ext>
            </a:extLst>
          </p:cNvPr>
          <p:cNvCxnSpPr>
            <a:cxnSpLocks/>
          </p:cNvCxnSpPr>
          <p:nvPr/>
        </p:nvCxnSpPr>
        <p:spPr>
          <a:xfrm flipH="1">
            <a:off x="9663953" y="3429000"/>
            <a:ext cx="162218" cy="51547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3C69E68-4168-0249-9187-542FECDE3E44}"/>
              </a:ext>
            </a:extLst>
          </p:cNvPr>
          <p:cNvSpPr txBox="1"/>
          <p:nvPr/>
        </p:nvSpPr>
        <p:spPr>
          <a:xfrm>
            <a:off x="357353" y="189187"/>
            <a:ext cx="1805302" cy="646331"/>
          </a:xfrm>
          <a:prstGeom prst="rect">
            <a:avLst/>
          </a:prstGeom>
          <a:noFill/>
        </p:spPr>
        <p:txBody>
          <a:bodyPr wrap="none" rtlCol="0">
            <a:spAutoFit/>
          </a:bodyPr>
          <a:lstStyle/>
          <a:p>
            <a:r>
              <a:rPr lang="en-US" sz="3600" b="1" dirty="0"/>
              <a:t>Mobility</a:t>
            </a:r>
          </a:p>
        </p:txBody>
      </p:sp>
      <p:sp>
        <p:nvSpPr>
          <p:cNvPr id="8" name="TextBox 7">
            <a:extLst>
              <a:ext uri="{FF2B5EF4-FFF2-40B4-BE49-F238E27FC236}">
                <a16:creationId xmlns:a16="http://schemas.microsoft.com/office/drawing/2014/main" id="{C0044010-4D27-95C5-C2A1-EF8DF69E2EFD}"/>
              </a:ext>
            </a:extLst>
          </p:cNvPr>
          <p:cNvSpPr txBox="1"/>
          <p:nvPr/>
        </p:nvSpPr>
        <p:spPr>
          <a:xfrm>
            <a:off x="4029074" y="4435424"/>
            <a:ext cx="5284908" cy="523220"/>
          </a:xfrm>
          <a:prstGeom prst="rect">
            <a:avLst/>
          </a:prstGeom>
          <a:noFill/>
        </p:spPr>
        <p:txBody>
          <a:bodyPr wrap="none" rtlCol="0">
            <a:spAutoFit/>
          </a:bodyPr>
          <a:lstStyle/>
          <a:p>
            <a:r>
              <a:rPr lang="en-US" sz="2800" dirty="0"/>
              <a:t>Kathy Wilson, Kent State University</a:t>
            </a:r>
          </a:p>
        </p:txBody>
      </p:sp>
    </p:spTree>
    <p:extLst>
      <p:ext uri="{BB962C8B-B14F-4D97-AF65-F5344CB8AC3E}">
        <p14:creationId xmlns:p14="http://schemas.microsoft.com/office/powerpoint/2010/main" val="13790045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p:txBody>
          <a:bodyPr/>
          <a:lstStyle/>
          <a:p>
            <a:r>
              <a:rPr lang="en-US" dirty="0"/>
              <a:t> </a:t>
            </a:r>
            <a:r>
              <a:rPr lang="en-US" dirty="0">
                <a:solidFill>
                  <a:schemeClr val="bg1"/>
                </a:solidFill>
              </a:rPr>
              <a:t>Th</a:t>
            </a:r>
            <a:r>
              <a:rPr lang="en-US" dirty="0"/>
              <a:t>ank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451580"/>
          </a:xfrm>
        </p:spPr>
        <p:txBody>
          <a:bodyPr>
            <a:normAutofit fontScale="775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Adina </a:t>
            </a:r>
            <a:r>
              <a:rPr lang="en-US" dirty="0" err="1"/>
              <a:t>Ardelean</a:t>
            </a:r>
            <a:r>
              <a:rPr lang="en-US" dirty="0"/>
              <a:t>, </a:t>
            </a:r>
            <a:r>
              <a:rPr lang="en-US"/>
              <a:t>Ph.D.</a:t>
            </a:r>
            <a:endParaRPr lang="en-US" dirty="0"/>
          </a:p>
          <a:p>
            <a:pPr marL="0" indent="0" algn="ctr">
              <a:buNone/>
            </a:pPr>
            <a:r>
              <a:rPr lang="en-US" dirty="0" err="1"/>
              <a:t>atardelean@scu.edu</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dirty="0">
                <a:hlinkClick r:id="rId4"/>
              </a:rPr>
              <a:t>www.NEEDelegation.org/testimonials.php</a:t>
            </a:r>
            <a:endParaRPr lang="en-US" dirty="0"/>
          </a:p>
          <a:p>
            <a:pPr marL="0" indent="0" algn="ctr">
              <a:buNone/>
            </a:pPr>
            <a:endParaRPr lang="en-US" dirty="0"/>
          </a:p>
          <a:p>
            <a:pPr marL="0" indent="0" algn="ctr">
              <a:buNone/>
            </a:pPr>
            <a:r>
              <a:rPr lang="en-US" dirty="0"/>
              <a:t>Become a Friend of NEED:  </a:t>
            </a:r>
            <a:r>
              <a:rPr lang="en-US" dirty="0" err="1"/>
              <a:t>www.NEEDelegation.org</a:t>
            </a:r>
            <a:r>
              <a:rPr lang="en-US" dirty="0"/>
              <a:t>/</a:t>
            </a:r>
            <a:r>
              <a:rPr lang="en-US" dirty="0" err="1"/>
              <a:t>friend.php</a:t>
            </a:r>
            <a:endParaRPr lang="en-US" dirty="0"/>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63</a:t>
            </a:fld>
            <a:endParaRPr lang="en-GB"/>
          </a:p>
        </p:txBody>
      </p:sp>
    </p:spTree>
    <p:extLst>
      <p:ext uri="{BB962C8B-B14F-4D97-AF65-F5344CB8AC3E}">
        <p14:creationId xmlns:p14="http://schemas.microsoft.com/office/powerpoint/2010/main" val="2339932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a:extLst>
              <a:ext uri="{FF2B5EF4-FFF2-40B4-BE49-F238E27FC236}">
                <a16:creationId xmlns:a16="http://schemas.microsoft.com/office/drawing/2014/main" id="{607247B2-215B-4554-876C-1F0EB271D4AE}"/>
              </a:ext>
            </a:extLst>
          </p:cNvPr>
          <p:cNvSpPr>
            <a:spLocks/>
          </p:cNvSpPr>
          <p:nvPr/>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solidFill>
                  <a:schemeClr val="bg1"/>
                </a:solidFill>
              </a:rPr>
              <a:t>Ou</a:t>
            </a:r>
            <a:r>
              <a:rPr lang="en-US" dirty="0"/>
              <a:t>tline</a:t>
            </a:r>
          </a:p>
        </p:txBody>
      </p:sp>
      <p:sp>
        <p:nvSpPr>
          <p:cNvPr id="11" name="Slide Number Placeholder 10">
            <a:extLst>
              <a:ext uri="{FF2B5EF4-FFF2-40B4-BE49-F238E27FC236}">
                <a16:creationId xmlns:a16="http://schemas.microsoft.com/office/drawing/2014/main" id="{0A81A560-D6F0-4CF2-A6B8-0F9C43F36E71}"/>
              </a:ext>
            </a:extLst>
          </p:cNvPr>
          <p:cNvSpPr>
            <a:spLocks noGrp="1"/>
          </p:cNvSpPr>
          <p:nvPr>
            <p:ph type="sldNum" sz="quarter" idx="12"/>
          </p:nvPr>
        </p:nvSpPr>
        <p:spPr/>
        <p:txBody>
          <a:bodyPr/>
          <a:lstStyle/>
          <a:p>
            <a:fld id="{D9F085D5-EC86-4F6A-B501-C1359CB39116}" type="slidenum">
              <a:rPr lang="en-US" smtClean="0"/>
              <a:pPr/>
              <a:t>7</a:t>
            </a:fld>
            <a:endParaRPr lang="en-US" dirty="0"/>
          </a:p>
        </p:txBody>
      </p:sp>
      <p:cxnSp>
        <p:nvCxnSpPr>
          <p:cNvPr id="7" name="Straight Connector 6">
            <a:extLst>
              <a:ext uri="{FF2B5EF4-FFF2-40B4-BE49-F238E27FC236}">
                <a16:creationId xmlns:a16="http://schemas.microsoft.com/office/drawing/2014/main" id="{9F69183D-BA9A-4ADF-BD36-FB418154C4BB}"/>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sp>
        <p:nvSpPr>
          <p:cNvPr id="12" name="Content Placeholder 3">
            <a:extLst>
              <a:ext uri="{FF2B5EF4-FFF2-40B4-BE49-F238E27FC236}">
                <a16:creationId xmlns:a16="http://schemas.microsoft.com/office/drawing/2014/main" id="{F60C5E11-4956-F645-9B92-01DBB4FA25D2}"/>
              </a:ext>
            </a:extLst>
          </p:cNvPr>
          <p:cNvSpPr txBox="1">
            <a:spLocks/>
          </p:cNvSpPr>
          <p:nvPr/>
        </p:nvSpPr>
        <p:spPr>
          <a:xfrm>
            <a:off x="3310764" y="1325563"/>
            <a:ext cx="5181600" cy="4189162"/>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Definition </a:t>
            </a:r>
          </a:p>
          <a:p>
            <a:r>
              <a:rPr lang="en-US" dirty="0">
                <a:solidFill>
                  <a:schemeClr val="accent1">
                    <a:lumMod val="60000"/>
                    <a:lumOff val="40000"/>
                  </a:schemeClr>
                </a:solidFill>
              </a:rPr>
              <a:t>What happened?</a:t>
            </a:r>
          </a:p>
          <a:p>
            <a:r>
              <a:rPr lang="en-US" dirty="0">
                <a:solidFill>
                  <a:schemeClr val="accent1">
                    <a:lumMod val="60000"/>
                    <a:lumOff val="40000"/>
                  </a:schemeClr>
                </a:solidFill>
              </a:rPr>
              <a:t>Does it matter?</a:t>
            </a:r>
          </a:p>
          <a:p>
            <a:r>
              <a:rPr lang="en-US" dirty="0">
                <a:solidFill>
                  <a:schemeClr val="accent1">
                    <a:lumMod val="60000"/>
                    <a:lumOff val="40000"/>
                  </a:schemeClr>
                </a:solidFill>
              </a:rPr>
              <a:t>Is it a problem?</a:t>
            </a:r>
          </a:p>
          <a:p>
            <a:r>
              <a:rPr lang="en-US" dirty="0">
                <a:solidFill>
                  <a:schemeClr val="accent1">
                    <a:lumMod val="60000"/>
                    <a:lumOff val="40000"/>
                  </a:schemeClr>
                </a:solidFill>
              </a:rPr>
              <a:t>What to do about it</a:t>
            </a:r>
          </a:p>
        </p:txBody>
      </p:sp>
    </p:spTree>
    <p:extLst>
      <p:ext uri="{BB962C8B-B14F-4D97-AF65-F5344CB8AC3E}">
        <p14:creationId xmlns:p14="http://schemas.microsoft.com/office/powerpoint/2010/main" val="75156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Inc</a:t>
            </a:r>
            <a:r>
              <a:rPr lang="en-US" dirty="0"/>
              <a:t>ome Inequality</a:t>
            </a:r>
          </a:p>
        </p:txBody>
      </p:sp>
      <p:sp>
        <p:nvSpPr>
          <p:cNvPr id="3" name="Content Placeholder 2"/>
          <p:cNvSpPr>
            <a:spLocks noGrp="1"/>
          </p:cNvSpPr>
          <p:nvPr>
            <p:ph sz="half" idx="1"/>
          </p:nvPr>
        </p:nvSpPr>
        <p:spPr>
          <a:xfrm>
            <a:off x="838200" y="1730375"/>
            <a:ext cx="5181600" cy="4189162"/>
          </a:xfrm>
        </p:spPr>
        <p:txBody>
          <a:bodyPr anchor="ctr" anchorCtr="0"/>
          <a:lstStyle/>
          <a:p>
            <a:r>
              <a:rPr lang="en-US" dirty="0"/>
              <a:t>Definition:</a:t>
            </a:r>
          </a:p>
          <a:p>
            <a:pPr lvl="1"/>
            <a:r>
              <a:rPr lang="en-US" dirty="0"/>
              <a:t>The extent to which the distribution of income deviates from complete equality</a:t>
            </a:r>
          </a:p>
          <a:p>
            <a:pPr lvl="1"/>
            <a:endParaRPr lang="en-US" dirty="0"/>
          </a:p>
          <a:p>
            <a:pPr lvl="1"/>
            <a:r>
              <a:rPr lang="en-US" dirty="0"/>
              <a:t>The dispersion of income throughout the economy</a:t>
            </a:r>
          </a:p>
        </p:txBody>
      </p:sp>
      <p:sp>
        <p:nvSpPr>
          <p:cNvPr id="4" name="Slide Number Placeholder 3">
            <a:extLst>
              <a:ext uri="{FF2B5EF4-FFF2-40B4-BE49-F238E27FC236}">
                <a16:creationId xmlns:a16="http://schemas.microsoft.com/office/drawing/2014/main" id="{CB994391-A037-42D0-906C-187BB297664B}"/>
              </a:ext>
            </a:extLst>
          </p:cNvPr>
          <p:cNvSpPr>
            <a:spLocks noGrp="1"/>
          </p:cNvSpPr>
          <p:nvPr>
            <p:ph type="sldNum" sz="quarter" idx="12"/>
          </p:nvPr>
        </p:nvSpPr>
        <p:spPr/>
        <p:txBody>
          <a:bodyPr/>
          <a:lstStyle/>
          <a:p>
            <a:fld id="{D9F085D5-EC86-4F6A-B501-C1359CB39116}" type="slidenum">
              <a:rPr lang="en-US" smtClean="0"/>
              <a:pPr/>
              <a:t>8</a:t>
            </a:fld>
            <a:endParaRPr lang="en-US" dirty="0"/>
          </a:p>
        </p:txBody>
      </p:sp>
      <p:cxnSp>
        <p:nvCxnSpPr>
          <p:cNvPr id="7" name="Straight Connector 6">
            <a:extLst>
              <a:ext uri="{FF2B5EF4-FFF2-40B4-BE49-F238E27FC236}">
                <a16:creationId xmlns:a16="http://schemas.microsoft.com/office/drawing/2014/main" id="{9282F4B6-A172-4E44-9BB2-C7E8C87349DA}"/>
              </a:ext>
            </a:extLst>
          </p:cNvPr>
          <p:cNvCxnSpPr>
            <a:cxnSpLocks/>
          </p:cNvCxnSpPr>
          <p:nvPr/>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C9698A85-EA40-4EBB-8EFF-6FFBC920CAD3}"/>
              </a:ext>
            </a:extLst>
          </p:cNvPr>
          <p:cNvPicPr>
            <a:picLocks noChangeAspect="1"/>
          </p:cNvPicPr>
          <p:nvPr/>
        </p:nvPicPr>
        <p:blipFill>
          <a:blip r:embed="rId2"/>
          <a:stretch>
            <a:fillRect/>
          </a:stretch>
        </p:blipFill>
        <p:spPr>
          <a:xfrm>
            <a:off x="6308899" y="2321122"/>
            <a:ext cx="4511501" cy="300766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19773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4A4F-0F5C-B34D-AED1-761D951E1B63}"/>
              </a:ext>
            </a:extLst>
          </p:cNvPr>
          <p:cNvSpPr>
            <a:spLocks noGrp="1"/>
          </p:cNvSpPr>
          <p:nvPr>
            <p:ph type="title"/>
          </p:nvPr>
        </p:nvSpPr>
        <p:spPr/>
        <p:txBody>
          <a:bodyPr/>
          <a:lstStyle/>
          <a:p>
            <a:r>
              <a:rPr lang="en-US" dirty="0">
                <a:solidFill>
                  <a:schemeClr val="bg1"/>
                </a:solidFill>
              </a:rPr>
              <a:t>Dif</a:t>
            </a:r>
            <a:r>
              <a:rPr lang="en-US" dirty="0"/>
              <a:t>ferent Ways of Thinking About Inequality </a:t>
            </a:r>
          </a:p>
        </p:txBody>
      </p:sp>
      <p:sp>
        <p:nvSpPr>
          <p:cNvPr id="3" name="Content Placeholder 2">
            <a:extLst>
              <a:ext uri="{FF2B5EF4-FFF2-40B4-BE49-F238E27FC236}">
                <a16:creationId xmlns:a16="http://schemas.microsoft.com/office/drawing/2014/main" id="{44AC5FE0-2677-AA4F-816D-9FB980AE2D5D}"/>
              </a:ext>
            </a:extLst>
          </p:cNvPr>
          <p:cNvSpPr>
            <a:spLocks noGrp="1"/>
          </p:cNvSpPr>
          <p:nvPr>
            <p:ph idx="1"/>
          </p:nvPr>
        </p:nvSpPr>
        <p:spPr>
          <a:xfrm>
            <a:off x="3922240" y="1325563"/>
            <a:ext cx="4347519" cy="4351338"/>
          </a:xfrm>
        </p:spPr>
        <p:txBody>
          <a:bodyPr/>
          <a:lstStyle/>
          <a:p>
            <a:r>
              <a:rPr lang="en-US" dirty="0"/>
              <a:t>Income Inequality</a:t>
            </a:r>
          </a:p>
          <a:p>
            <a:pPr lvl="1"/>
            <a:r>
              <a:rPr lang="en-US" dirty="0"/>
              <a:t>Before taxes and transfers</a:t>
            </a:r>
          </a:p>
          <a:p>
            <a:pPr lvl="1"/>
            <a:r>
              <a:rPr lang="en-US" dirty="0"/>
              <a:t>After taxes and transfers</a:t>
            </a:r>
          </a:p>
          <a:p>
            <a:r>
              <a:rPr lang="en-US" dirty="0"/>
              <a:t>Wealth Inequality</a:t>
            </a:r>
          </a:p>
          <a:p>
            <a:r>
              <a:rPr lang="en-US" dirty="0"/>
              <a:t>Consumption Inequality</a:t>
            </a:r>
          </a:p>
        </p:txBody>
      </p:sp>
      <p:sp>
        <p:nvSpPr>
          <p:cNvPr id="4" name="Slide Number Placeholder 3">
            <a:extLst>
              <a:ext uri="{FF2B5EF4-FFF2-40B4-BE49-F238E27FC236}">
                <a16:creationId xmlns:a16="http://schemas.microsoft.com/office/drawing/2014/main" id="{F71795BF-E1AA-5348-8D73-947F1CBCC4DE}"/>
              </a:ext>
            </a:extLst>
          </p:cNvPr>
          <p:cNvSpPr>
            <a:spLocks noGrp="1"/>
          </p:cNvSpPr>
          <p:nvPr>
            <p:ph type="sldNum" sz="quarter" idx="12"/>
          </p:nvPr>
        </p:nvSpPr>
        <p:spPr/>
        <p:txBody>
          <a:bodyPr/>
          <a:lstStyle/>
          <a:p>
            <a:fld id="{D9F085D5-EC86-4F6A-B501-C1359CB39116}" type="slidenum">
              <a:rPr lang="en-US" smtClean="0"/>
              <a:t>9</a:t>
            </a:fld>
            <a:endParaRPr lang="en-US" dirty="0"/>
          </a:p>
        </p:txBody>
      </p:sp>
    </p:spTree>
    <p:extLst>
      <p:ext uri="{BB962C8B-B14F-4D97-AF65-F5344CB8AC3E}">
        <p14:creationId xmlns:p14="http://schemas.microsoft.com/office/powerpoint/2010/main" val="328083150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107371</TotalTime>
  <Words>2710</Words>
  <Application>Microsoft Macintosh PowerPoint</Application>
  <PresentationFormat>Widescreen</PresentationFormat>
  <Paragraphs>511</Paragraphs>
  <Slides>63</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Arial</vt:lpstr>
      <vt:lpstr>Calibri</vt:lpstr>
      <vt:lpstr>Courier New</vt:lpstr>
      <vt:lpstr>Custom Design</vt:lpstr>
      <vt:lpstr>PowerPoint Presentation</vt:lpstr>
      <vt:lpstr> Available NEED Topics Include:</vt:lpstr>
      <vt:lpstr> Course Outline</vt:lpstr>
      <vt:lpstr>Submitting Questions</vt:lpstr>
      <vt:lpstr>Economic Inequality</vt:lpstr>
      <vt:lpstr>Credits and Disclaimer</vt:lpstr>
      <vt:lpstr>Outline</vt:lpstr>
      <vt:lpstr>Income Inequality</vt:lpstr>
      <vt:lpstr>Different Ways of Thinking About Inequality </vt:lpstr>
      <vt:lpstr> National Income Inequality: Share of Top 10%</vt:lpstr>
      <vt:lpstr>The Abrupt Increase in Inequality</vt:lpstr>
      <vt:lpstr>Most of the Action Is at the Top: Pre-Tax</vt:lpstr>
      <vt:lpstr>Inequality is rising in advanced economies</vt:lpstr>
      <vt:lpstr>The bottom half of workers: the U.S. vs. Europe</vt:lpstr>
      <vt:lpstr>Gini Coefficient</vt:lpstr>
      <vt:lpstr>The Gini Coefficient</vt:lpstr>
      <vt:lpstr>Forming the GINI Curve: 2015</vt:lpstr>
      <vt:lpstr>Income Share Changes Between 1970  and 2015</vt:lpstr>
      <vt:lpstr>The Gini Coefficient, 1985-2013</vt:lpstr>
      <vt:lpstr>How Has Inequality Influenced Incomes?</vt:lpstr>
      <vt:lpstr>Wealth Inequality Exceeds Income Inequality</vt:lpstr>
      <vt:lpstr>Income and Wealth Inequality</vt:lpstr>
      <vt:lpstr>Outline</vt:lpstr>
      <vt:lpstr>Where Does Inequality Come From?</vt:lpstr>
      <vt:lpstr>Labor Income is Unhinged from Productivity</vt:lpstr>
      <vt:lpstr> Declining Unionization</vt:lpstr>
      <vt:lpstr> Competition in the Economy</vt:lpstr>
      <vt:lpstr> CEO Pay Has Been Growing Rapidly</vt:lpstr>
      <vt:lpstr> CEO Compensation – Tied to Stock Prices</vt:lpstr>
      <vt:lpstr> Immigration and Inequality</vt:lpstr>
      <vt:lpstr>Globalization</vt:lpstr>
      <vt:lpstr>Technological Change and Inequality</vt:lpstr>
      <vt:lpstr>Technology can Hurt Low Income Workers</vt:lpstr>
      <vt:lpstr>  A Modern Example: Uber &amp; Lyft</vt:lpstr>
      <vt:lpstr>What is driving increasing inequality?</vt:lpstr>
      <vt:lpstr>  Sources of Inequality Through Late 1990s</vt:lpstr>
      <vt:lpstr>Government Policy and Inequality</vt:lpstr>
      <vt:lpstr>Tax and Transfer Programs: Income Shares</vt:lpstr>
      <vt:lpstr>Tax and Transfer Programs help low-income Americans</vt:lpstr>
      <vt:lpstr>Tax and Transfer Programs help low-income Americans</vt:lpstr>
      <vt:lpstr>Dramatically Less Progressivity in the Tax Code</vt:lpstr>
      <vt:lpstr>What About Tax Rates?</vt:lpstr>
      <vt:lpstr>Where Does Inequality Come From? Summary</vt:lpstr>
      <vt:lpstr>Outline</vt:lpstr>
      <vt:lpstr>Why Does Inequality Matter?</vt:lpstr>
      <vt:lpstr>How Much Inequality Is too Much?</vt:lpstr>
      <vt:lpstr>PowerPoint Presentation</vt:lpstr>
      <vt:lpstr>PowerPoint Presentation</vt:lpstr>
      <vt:lpstr> An  International Perspective: Trends</vt:lpstr>
      <vt:lpstr> An  International Perspective: Gini</vt:lpstr>
      <vt:lpstr>Outline</vt:lpstr>
      <vt:lpstr> Addressing Inequality: Is It A Problem?</vt:lpstr>
      <vt:lpstr>Addressing Inequality:  Immediately Available Policy Solutions (1/2)</vt:lpstr>
      <vt:lpstr>Addressing Inequality:  Immediately Available Policy Solutions (2/2)</vt:lpstr>
      <vt:lpstr>Addressing Inequality:  Long Term</vt:lpstr>
      <vt:lpstr> The College Premium</vt:lpstr>
      <vt:lpstr> Early Child Education </vt:lpstr>
      <vt:lpstr> Early Education – International Perspective</vt:lpstr>
      <vt:lpstr>What to do About Inequality?</vt:lpstr>
      <vt:lpstr>Tension in Policy Solutions</vt:lpstr>
      <vt:lpstr> Summary</vt:lpstr>
      <vt:lpstr>PowerPoint Presentation</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424</cp:revision>
  <cp:lastPrinted>2023-05-05T19:48:48Z</cp:lastPrinted>
  <dcterms:created xsi:type="dcterms:W3CDTF">2017-05-03T22:30:38Z</dcterms:created>
  <dcterms:modified xsi:type="dcterms:W3CDTF">2023-05-14T20:18:00Z</dcterms:modified>
</cp:coreProperties>
</file>