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7"/>
  </p:notesMasterIdLst>
  <p:sldIdLst>
    <p:sldId id="1026" r:id="rId2"/>
    <p:sldId id="4151" r:id="rId3"/>
    <p:sldId id="4152" r:id="rId4"/>
    <p:sldId id="1027" r:id="rId5"/>
    <p:sldId id="1153" r:id="rId6"/>
    <p:sldId id="327" r:id="rId7"/>
    <p:sldId id="259" r:id="rId8"/>
    <p:sldId id="275" r:id="rId9"/>
    <p:sldId id="4098" r:id="rId10"/>
    <p:sldId id="335" r:id="rId11"/>
    <p:sldId id="1148" r:id="rId12"/>
    <p:sldId id="305" r:id="rId13"/>
    <p:sldId id="306" r:id="rId14"/>
    <p:sldId id="1233" r:id="rId15"/>
    <p:sldId id="1157" r:id="rId16"/>
    <p:sldId id="263" r:id="rId17"/>
    <p:sldId id="1730" r:id="rId18"/>
    <p:sldId id="338" r:id="rId19"/>
    <p:sldId id="3547" r:id="rId20"/>
    <p:sldId id="1733" r:id="rId21"/>
    <p:sldId id="324" r:id="rId22"/>
    <p:sldId id="279" r:id="rId23"/>
    <p:sldId id="1094" r:id="rId24"/>
    <p:sldId id="1159" r:id="rId25"/>
    <p:sldId id="1099" r:id="rId26"/>
    <p:sldId id="4095" r:id="rId27"/>
    <p:sldId id="380" r:id="rId28"/>
    <p:sldId id="374" r:id="rId29"/>
    <p:sldId id="381" r:id="rId30"/>
    <p:sldId id="1150" r:id="rId31"/>
    <p:sldId id="285" r:id="rId32"/>
    <p:sldId id="370" r:id="rId33"/>
    <p:sldId id="1151" r:id="rId34"/>
    <p:sldId id="1152" r:id="rId35"/>
    <p:sldId id="383" r:id="rId36"/>
    <p:sldId id="323" r:id="rId37"/>
    <p:sldId id="1161" r:id="rId38"/>
    <p:sldId id="1231" r:id="rId39"/>
    <p:sldId id="373" r:id="rId40"/>
    <p:sldId id="1149" r:id="rId41"/>
    <p:sldId id="337" r:id="rId42"/>
    <p:sldId id="1155" r:id="rId43"/>
    <p:sldId id="1230" r:id="rId44"/>
    <p:sldId id="384" r:id="rId45"/>
    <p:sldId id="319" r:id="rId46"/>
    <p:sldId id="376" r:id="rId47"/>
    <p:sldId id="377" r:id="rId48"/>
    <p:sldId id="314" r:id="rId49"/>
    <p:sldId id="375" r:id="rId50"/>
    <p:sldId id="303" r:id="rId51"/>
    <p:sldId id="310" r:id="rId52"/>
    <p:sldId id="385" r:id="rId53"/>
    <p:sldId id="3544" r:id="rId54"/>
    <p:sldId id="3504" r:id="rId55"/>
    <p:sldId id="3536" r:id="rId56"/>
    <p:sldId id="386" r:id="rId57"/>
    <p:sldId id="1162" r:id="rId58"/>
    <p:sldId id="1194" r:id="rId59"/>
    <p:sldId id="1179" r:id="rId60"/>
    <p:sldId id="388" r:id="rId61"/>
    <p:sldId id="3543" r:id="rId62"/>
    <p:sldId id="1158" r:id="rId63"/>
    <p:sldId id="311" r:id="rId64"/>
    <p:sldId id="389" r:id="rId65"/>
    <p:sldId id="1197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81" autoAdjust="0"/>
    <p:restoredTop sz="91429"/>
  </p:normalViewPr>
  <p:slideViewPr>
    <p:cSldViewPr snapToGrid="0" snapToObjects="1">
      <p:cViewPr varScale="1">
        <p:scale>
          <a:sx n="81" d="100"/>
          <a:sy n="81" d="100"/>
        </p:scale>
        <p:origin x="192" y="9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07053832143101E-2"/>
          <c:y val="3.2657254528624099E-2"/>
          <c:w val="0.904333200307056"/>
          <c:h val="0.857473314988962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C4C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Sheet1!$M$31:$M$35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10.8</c:v>
                </c:pt>
                <c:pt idx="2">
                  <c:v>17.399999999999999</c:v>
                </c:pt>
                <c:pt idx="3">
                  <c:v>24.5</c:v>
                </c:pt>
                <c:pt idx="4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8-4BB4-A6B3-4260C4A1C183}"/>
            </c:ext>
          </c:extLst>
        </c:ser>
        <c:ser>
          <c:idx val="1"/>
          <c:order val="1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4.2824682325999898E-3"/>
                  <c:y val="6.19390734109695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EB-44AF-A915-056375139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Sheet1!$N$31:$N$35</c:f>
              <c:numCache>
                <c:formatCode>General</c:formatCode>
                <c:ptCount val="5"/>
                <c:pt idx="0">
                  <c:v>3.1</c:v>
                </c:pt>
                <c:pt idx="1">
                  <c:v>8.2000000000000011</c:v>
                </c:pt>
                <c:pt idx="2">
                  <c:v>14.3</c:v>
                </c:pt>
                <c:pt idx="3">
                  <c:v>23.2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08-4BB4-A6B3-4260C4A1C1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672152"/>
        <c:axId val="2090675720"/>
      </c:barChart>
      <c:catAx>
        <c:axId val="20906721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675720"/>
        <c:crosses val="autoZero"/>
        <c:auto val="1"/>
        <c:lblAlgn val="ctr"/>
        <c:lblOffset val="100"/>
        <c:noMultiLvlLbl val="0"/>
      </c:catAx>
      <c:valAx>
        <c:axId val="2090675720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672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C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A9-42F7-A4C5-DCDA07EAA8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A9-42F7-A4C5-DCDA07EAA8B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A9-42F7-A4C5-DCDA07EAA8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A9-42F7-A4C5-DCDA07EAA8B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94-4F7D-8020-88B279E61B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Sheet1!$P$6:$P$10</c:f>
              <c:numCache>
                <c:formatCode>General</c:formatCode>
                <c:ptCount val="5"/>
                <c:pt idx="0">
                  <c:v>3.1</c:v>
                </c:pt>
                <c:pt idx="1">
                  <c:v>8.2000000000000011</c:v>
                </c:pt>
                <c:pt idx="2">
                  <c:v>14.3</c:v>
                </c:pt>
                <c:pt idx="3">
                  <c:v>23.2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A9-42F7-A4C5-DCDA07EAA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091363752"/>
        <c:axId val="2091297480"/>
      </c:barChart>
      <c:catAx>
        <c:axId val="20913637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297480"/>
        <c:crosses val="autoZero"/>
        <c:auto val="1"/>
        <c:lblAlgn val="ctr"/>
        <c:lblOffset val="100"/>
        <c:noMultiLvlLbl val="0"/>
      </c:catAx>
      <c:valAx>
        <c:axId val="20912974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6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Sheet1!$I$6:$M$6</c:f>
              <c:numCache>
                <c:formatCode>General</c:formatCode>
                <c:ptCount val="5"/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9-4F47-ACE1-C24E3044C52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Sheet1!$I$7:$M$7</c:f>
              <c:numCache>
                <c:formatCode>General</c:formatCode>
                <c:ptCount val="5"/>
                <c:pt idx="3">
                  <c:v>23.2</c:v>
                </c:pt>
                <c:pt idx="4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9-4F47-ACE1-C24E3044C522}"/>
            </c:ext>
          </c:extLst>
        </c:ser>
        <c:ser>
          <c:idx val="2"/>
          <c:order val="2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Sheet1!$I$8:$M$8</c:f>
              <c:numCache>
                <c:formatCode>General</c:formatCode>
                <c:ptCount val="5"/>
                <c:pt idx="2">
                  <c:v>14.3</c:v>
                </c:pt>
                <c:pt idx="3">
                  <c:v>14.3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9-4F47-ACE1-C24E3044C522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Sheet1!$I$9:$M$9</c:f>
              <c:numCache>
                <c:formatCode>General</c:formatCode>
                <c:ptCount val="5"/>
                <c:pt idx="1">
                  <c:v>8.2000000000000011</c:v>
                </c:pt>
                <c:pt idx="2">
                  <c:v>8.2000000000000011</c:v>
                </c:pt>
                <c:pt idx="3">
                  <c:v>8.2000000000000011</c:v>
                </c:pt>
                <c:pt idx="4">
                  <c:v>8.2000000000000011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79-4F47-ACE1-C24E3044C522}"/>
            </c:ext>
          </c:extLst>
        </c:ser>
        <c:ser>
          <c:idx val="4"/>
          <c:order val="4"/>
          <c:spPr>
            <a:solidFill>
              <a:srgbClr val="0C4C88"/>
            </a:solidFill>
            <a:ln>
              <a:noFill/>
            </a:ln>
            <a:effectLst/>
          </c:spPr>
          <c:invertIfNegative val="0"/>
          <c:val>
            <c:numRef>
              <c:f>Sheet1!$I$10:$M$10</c:f>
              <c:numCache>
                <c:formatCode>General</c:formatCode>
                <c:ptCount val="5"/>
                <c:pt idx="0">
                  <c:v>3.1</c:v>
                </c:pt>
                <c:pt idx="1">
                  <c:v>3.1</c:v>
                </c:pt>
                <c:pt idx="2">
                  <c:v>3.1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9-4F47-ACE1-C24E3044C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1197256"/>
        <c:axId val="2091391512"/>
      </c:barChart>
      <c:catAx>
        <c:axId val="20911972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91512"/>
        <c:crosses val="autoZero"/>
        <c:auto val="1"/>
        <c:lblAlgn val="ctr"/>
        <c:lblOffset val="100"/>
        <c:noMultiLvlLbl val="0"/>
      </c:catAx>
      <c:valAx>
        <c:axId val="20913915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19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0.09536</cdr:x>
      <cdr:y>0.04943</cdr:y>
    </cdr:from>
    <cdr:to>
      <cdr:x>0.88806</cdr:x>
      <cdr:y>0.89556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499406" y="161925"/>
          <a:ext cx="4151366" cy="2771775"/>
        </a:xfrm>
        <a:custGeom xmlns:a="http://schemas.openxmlformats.org/drawingml/2006/main">
          <a:avLst/>
          <a:gdLst>
            <a:gd name="connsiteX0" fmla="*/ 0 w 4233076"/>
            <a:gd name="connsiteY0" fmla="*/ 2897433 h 2897433"/>
            <a:gd name="connsiteX1" fmla="*/ 444500 w 4233076"/>
            <a:gd name="connsiteY1" fmla="*/ 2808533 h 2897433"/>
            <a:gd name="connsiteX2" fmla="*/ 1346200 w 4233076"/>
            <a:gd name="connsiteY2" fmla="*/ 2567233 h 2897433"/>
            <a:gd name="connsiteX3" fmla="*/ 2273300 w 4233076"/>
            <a:gd name="connsiteY3" fmla="*/ 2186233 h 2897433"/>
            <a:gd name="connsiteX4" fmla="*/ 3175000 w 4233076"/>
            <a:gd name="connsiteY4" fmla="*/ 1551233 h 2897433"/>
            <a:gd name="connsiteX5" fmla="*/ 4140200 w 4233076"/>
            <a:gd name="connsiteY5" fmla="*/ 128833 h 2897433"/>
            <a:gd name="connsiteX6" fmla="*/ 4140200 w 4233076"/>
            <a:gd name="connsiteY6" fmla="*/ 154233 h 289743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4233076" h="2897433">
              <a:moveTo>
                <a:pt x="0" y="2897433"/>
              </a:moveTo>
              <a:cubicBezTo>
                <a:pt x="110066" y="2880499"/>
                <a:pt x="220133" y="2863566"/>
                <a:pt x="444500" y="2808533"/>
              </a:cubicBezTo>
              <a:cubicBezTo>
                <a:pt x="668867" y="2753500"/>
                <a:pt x="1041400" y="2670950"/>
                <a:pt x="1346200" y="2567233"/>
              </a:cubicBezTo>
              <a:cubicBezTo>
                <a:pt x="1651000" y="2463516"/>
                <a:pt x="1968500" y="2355566"/>
                <a:pt x="2273300" y="2186233"/>
              </a:cubicBezTo>
              <a:cubicBezTo>
                <a:pt x="2578100" y="2016900"/>
                <a:pt x="2863850" y="1894133"/>
                <a:pt x="3175000" y="1551233"/>
              </a:cubicBezTo>
              <a:cubicBezTo>
                <a:pt x="3486150" y="1208333"/>
                <a:pt x="3979333" y="361666"/>
                <a:pt x="4140200" y="128833"/>
              </a:cubicBezTo>
              <a:cubicBezTo>
                <a:pt x="4301067" y="-104000"/>
                <a:pt x="4220633" y="25116"/>
                <a:pt x="4140200" y="154233"/>
              </a:cubicBezTo>
            </a:path>
          </a:pathLst>
        </a:custGeom>
        <a:noFill xmlns:a="http://schemas.openxmlformats.org/drawingml/2006/main"/>
        <a:ln xmlns:a="http://schemas.openxmlformats.org/drawingml/2006/main" w="25400">
          <a:solidFill>
            <a:srgbClr val="0C4C8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0.09294</cdr:x>
      <cdr:y>0.05637</cdr:y>
    </cdr:from>
    <cdr:to>
      <cdr:x>0.88745</cdr:x>
      <cdr:y>0.89944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C3594F26-1885-4937-8DE7-7E5C225A6AB8}"/>
            </a:ext>
          </a:extLst>
        </cdr:cNvPr>
        <cdr:cNvCxnSpPr/>
      </cdr:nvCxnSpPr>
      <cdr:spPr>
        <a:xfrm xmlns:a="http://schemas.openxmlformats.org/drawingml/2006/main" flipV="1">
          <a:off x="486706" y="184666"/>
          <a:ext cx="4160891" cy="276173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5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4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89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The return on invested capital definition is based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(2015), and the data presented here are updated and augmented versions of the figures presented in Chapter 6 of that volume. The McKinsey data includes McKinsey analysis of Standard &amp; Poor’s data and exclude financial firms from the analysis because of the practical complexities of computing returns on invested capital for such firms. ​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(2015); McKinsey &amp; Company; Furman and Orszag (2015). , by way of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voxeu.org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/article/forms-and-sources-inequality-united-states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Furman, J and P Orszag (2015), “A Firm-Level Perspective on the Role of Rents in the Rise in Inequality”, Presentation at “A Just Society” Centennial Event in Honor of Joseph Stiglitz Columbia University, October 16,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74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35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/2019/04/24/upshot/why-america-may-already-have-its-highest-minimum-wage.html?action=</a:t>
            </a:r>
            <a:r>
              <a:rPr lang="en-US" dirty="0" err="1"/>
              <a:t>click&amp;module</a:t>
            </a:r>
            <a:r>
              <a:rPr lang="en-US" dirty="0"/>
              <a:t>=</a:t>
            </a:r>
            <a:r>
              <a:rPr lang="en-US" dirty="0" err="1"/>
              <a:t>RelatedLinks&amp;pgtype</a:t>
            </a:r>
            <a:r>
              <a:rPr lang="en-US" dirty="0"/>
              <a:t>=Article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73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your</a:t>
            </a:r>
            <a:r>
              <a:rPr lang="en-US" baseline="0" dirty="0"/>
              <a:t> own experience at FTC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D649D-2BFF-4C29-BFA2-4D8DBD4600D6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73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8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threshReal1979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cfac_v18.png" TargetMode="External"/><Relationship Id="rId7" Type="http://schemas.openxmlformats.org/officeDocument/2006/relationships/image" Target="file:////Users/Jon/NEED%20Dropbox/Presentations/Inequality/Charts/cfac_all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file:////Users/Jon/NEED%20Dropbox/Presentations/Inequality/Charts/cfac_actual.png" TargetMode="Externa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groupgrow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WealthShares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both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topcutoff_real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prod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oncentration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2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minwage_onlynom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minwage.png" TargetMode="External"/><Relationship Id="rId4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file:////Users/Jon/NEED%20Dropbox/Presentations/US%20Economic%20Update/Images/MinWageBinding.p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hinker.jp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Kyle.Montanio@UCD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South Dakota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April-May,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28917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</a:t>
            </a:r>
            <a:r>
              <a:rPr lang="en-US" dirty="0"/>
              <a:t>ferent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Consumption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7681D-5731-C752-88E7-15A0C12199F9}"/>
              </a:ext>
            </a:extLst>
          </p:cNvPr>
          <p:cNvSpPr txBox="1"/>
          <p:nvPr/>
        </p:nvSpPr>
        <p:spPr>
          <a:xfrm>
            <a:off x="6327378" y="2120949"/>
            <a:ext cx="4855780" cy="2616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sz="2000" dirty="0"/>
          </a:p>
          <a:p>
            <a:r>
              <a:rPr lang="en-US" sz="2000" b="1" dirty="0"/>
              <a:t>Income</a:t>
            </a:r>
            <a:r>
              <a:rPr lang="en-US" sz="2000" dirty="0"/>
              <a:t> is measured over a period of time, say one year. </a:t>
            </a:r>
          </a:p>
          <a:p>
            <a:endParaRPr lang="en-US" sz="2000" dirty="0"/>
          </a:p>
          <a:p>
            <a:r>
              <a:rPr lang="en-US" sz="2000" b="1" dirty="0"/>
              <a:t>Wealth </a:t>
            </a:r>
            <a:r>
              <a:rPr lang="en-US" sz="2000" dirty="0"/>
              <a:t>is one’s accumulated savings, including physical and financial assets (net worth).  </a:t>
            </a:r>
          </a:p>
        </p:txBody>
      </p:sp>
    </p:spTree>
    <p:extLst>
      <p:ext uri="{BB962C8B-B14F-4D97-AF65-F5344CB8AC3E}">
        <p14:creationId xmlns:p14="http://schemas.microsoft.com/office/powerpoint/2010/main" val="72941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37669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the income gap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in the middle and lower parts of the distribution slowed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 shares at the very top of the distribution rose to levels last seen more than 80 years ago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3249827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2757592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873673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Pre-Tax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22" y="1559685"/>
            <a:ext cx="9028555" cy="467054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7E7534-C17A-714B-BC4E-C06DBD307713}"/>
              </a:ext>
            </a:extLst>
          </p:cNvPr>
          <p:cNvSpPr txBox="1"/>
          <p:nvPr/>
        </p:nvSpPr>
        <p:spPr>
          <a:xfrm>
            <a:off x="7627638" y="2335457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A21CD-D54C-6446-8E85-1704839BE9AE}"/>
              </a:ext>
            </a:extLst>
          </p:cNvPr>
          <p:cNvSpPr/>
          <p:nvPr/>
        </p:nvSpPr>
        <p:spPr>
          <a:xfrm>
            <a:off x="7784123" y="2704789"/>
            <a:ext cx="700658" cy="245200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61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/>
              <a:t>International Perspective: Comparables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U.S.: 17-18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Germany: 12-13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Japan: 7-9</a:t>
            </a:r>
          </a:p>
        </p:txBody>
      </p:sp>
    </p:spTree>
    <p:extLst>
      <p:ext uri="{BB962C8B-B14F-4D97-AF65-F5344CB8AC3E}">
        <p14:creationId xmlns:p14="http://schemas.microsoft.com/office/powerpoint/2010/main" val="3010959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1" y="216007"/>
            <a:ext cx="10515600" cy="132556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2017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130421" y="1775370"/>
          <a:ext cx="5931159" cy="410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9040019D-1220-43B2-9045-1979E8BECB85}"/>
              </a:ext>
            </a:extLst>
          </p:cNvPr>
          <p:cNvSpPr txBox="1">
            <a:spLocks/>
          </p:cNvSpPr>
          <p:nvPr/>
        </p:nvSpPr>
        <p:spPr>
          <a:xfrm>
            <a:off x="4064000" y="5777541"/>
            <a:ext cx="4064000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Income Quintiles</a:t>
            </a:r>
            <a:endParaRPr lang="en-GB" sz="1400" dirty="0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A4ECEEF2-DBA6-4721-9442-3A63A3586E5E}"/>
              </a:ext>
            </a:extLst>
          </p:cNvPr>
          <p:cNvSpPr txBox="1">
            <a:spLocks/>
          </p:cNvSpPr>
          <p:nvPr/>
        </p:nvSpPr>
        <p:spPr>
          <a:xfrm rot="16200000">
            <a:off x="1980226" y="3649818"/>
            <a:ext cx="1682583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Share of All Income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B1FCB-B995-4B43-8B13-8D04DF8C85A1}"/>
              </a:ext>
            </a:extLst>
          </p:cNvPr>
          <p:cNvSpPr txBox="1"/>
          <p:nvPr/>
        </p:nvSpPr>
        <p:spPr>
          <a:xfrm>
            <a:off x="2330687" y="5568397"/>
            <a:ext cx="1333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C4C88"/>
                </a:solidFill>
              </a:rPr>
              <a:t>% of Population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D68C0-71E3-A140-80ED-3B4498EF707B}"/>
              </a:ext>
            </a:extLst>
          </p:cNvPr>
          <p:cNvSpPr txBox="1"/>
          <p:nvPr/>
        </p:nvSpPr>
        <p:spPr>
          <a:xfrm>
            <a:off x="9861441" y="2984481"/>
            <a:ext cx="5501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C4C88"/>
                </a:solidFill>
              </a:rPr>
              <a:t>1970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00B0F0"/>
                </a:solidFill>
              </a:rPr>
              <a:t>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36B7B-D227-4674-8129-838768EC0AE2}"/>
              </a:ext>
            </a:extLst>
          </p:cNvPr>
          <p:cNvSpPr/>
          <p:nvPr/>
        </p:nvSpPr>
        <p:spPr>
          <a:xfrm>
            <a:off x="9652686" y="3027404"/>
            <a:ext cx="182880" cy="182880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DB1996-B1DD-42B0-9A1C-BD71B896CE33}"/>
              </a:ext>
            </a:extLst>
          </p:cNvPr>
          <p:cNvSpPr/>
          <p:nvPr/>
        </p:nvSpPr>
        <p:spPr>
          <a:xfrm>
            <a:off x="9652686" y="3472245"/>
            <a:ext cx="182880" cy="182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57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80CB-F31D-E549-8CF3-89035806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</a:t>
            </a:r>
            <a:r>
              <a:rPr lang="en-US" dirty="0"/>
              <a:t>intile Income Cutoffs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B583D6-78F6-5C4F-957D-BEB9BCA1A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72246" y="999831"/>
            <a:ext cx="7847506" cy="52303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93F5B-10F3-3A47-8DC6-4959A61F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04548-F466-3841-A3E8-F75805017490}"/>
              </a:ext>
            </a:extLst>
          </p:cNvPr>
          <p:cNvSpPr txBox="1"/>
          <p:nvPr/>
        </p:nvSpPr>
        <p:spPr>
          <a:xfrm>
            <a:off x="4019518" y="1593769"/>
            <a:ext cx="1226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Top 5%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8F67EF-C0B8-1944-9017-A34EA5921D9D}"/>
              </a:ext>
            </a:extLst>
          </p:cNvPr>
          <p:cNvCxnSpPr>
            <a:cxnSpLocks/>
          </p:cNvCxnSpPr>
          <p:nvPr/>
        </p:nvCxnSpPr>
        <p:spPr>
          <a:xfrm flipV="1">
            <a:off x="5598560" y="1669144"/>
            <a:ext cx="3080983" cy="186235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F249E8-51FF-2F4E-805B-7E22ADCC950B}"/>
              </a:ext>
            </a:extLst>
          </p:cNvPr>
          <p:cNvCxnSpPr>
            <a:cxnSpLocks/>
          </p:cNvCxnSpPr>
          <p:nvPr/>
        </p:nvCxnSpPr>
        <p:spPr>
          <a:xfrm>
            <a:off x="4838442" y="2116989"/>
            <a:ext cx="828773" cy="644140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919F536C-DDF8-AA4A-BC34-1EAB3449B7F8}"/>
              </a:ext>
            </a:extLst>
          </p:cNvPr>
          <p:cNvSpPr/>
          <p:nvPr/>
        </p:nvSpPr>
        <p:spPr>
          <a:xfrm>
            <a:off x="6524786" y="3721421"/>
            <a:ext cx="821411" cy="1038387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40" y="0"/>
            <a:ext cx="10515600" cy="1325563"/>
          </a:xfrm>
        </p:spPr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Changes from Growing Inequality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130C3-A0BB-4FBA-9909-8E21280200C7}"/>
              </a:ext>
            </a:extLst>
          </p:cNvPr>
          <p:cNvSpPr/>
          <p:nvPr/>
        </p:nvSpPr>
        <p:spPr>
          <a:xfrm>
            <a:off x="8897510" y="2425148"/>
            <a:ext cx="262393" cy="166977"/>
          </a:xfrm>
          <a:prstGeom prst="rect">
            <a:avLst/>
          </a:prstGeom>
          <a:solidFill>
            <a:srgbClr val="FA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684D68-A2BD-4803-9FBE-15A519DC75BF}"/>
              </a:ext>
            </a:extLst>
          </p:cNvPr>
          <p:cNvGrpSpPr>
            <a:grpSpLocks/>
          </p:cNvGrpSpPr>
          <p:nvPr/>
        </p:nvGrpSpPr>
        <p:grpSpPr>
          <a:xfrm>
            <a:off x="838200" y="1325563"/>
            <a:ext cx="10329819" cy="5110726"/>
            <a:chOff x="1804288" y="1749440"/>
            <a:chExt cx="9634106" cy="4766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6066" y="1749440"/>
              <a:ext cx="5922328" cy="4766519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5590510" y="3523090"/>
              <a:ext cx="1484058" cy="193181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4288" y="3806297"/>
              <a:ext cx="2159138" cy="88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C4C88"/>
                  </a:solidFill>
                </a:rPr>
                <a:t>Bottom 90% </a:t>
              </a:r>
            </a:p>
            <a:p>
              <a:r>
                <a:rPr lang="en-US" sz="2800" b="1" dirty="0">
                  <a:solidFill>
                    <a:srgbClr val="0C4C88"/>
                  </a:solidFill>
                </a:rPr>
                <a:t>of Households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221750" y="4288346"/>
              <a:ext cx="1119674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4327F1-4A4A-C74F-AA97-9C2855D4280A}"/>
              </a:ext>
            </a:extLst>
          </p:cNvPr>
          <p:cNvCxnSpPr>
            <a:cxnSpLocks/>
          </p:cNvCxnSpPr>
          <p:nvPr/>
        </p:nvCxnSpPr>
        <p:spPr>
          <a:xfrm>
            <a:off x="11353800" y="3359020"/>
            <a:ext cx="0" cy="1939587"/>
          </a:xfrm>
          <a:prstGeom prst="line">
            <a:avLst/>
          </a:prstGeom>
          <a:ln w="317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DC8F7F-CB5D-024B-879E-4F64CCE343A7}"/>
              </a:ext>
            </a:extLst>
          </p:cNvPr>
          <p:cNvCxnSpPr>
            <a:cxnSpLocks/>
          </p:cNvCxnSpPr>
          <p:nvPr/>
        </p:nvCxnSpPr>
        <p:spPr>
          <a:xfrm flipV="1">
            <a:off x="11360150" y="2108200"/>
            <a:ext cx="0" cy="983568"/>
          </a:xfrm>
          <a:prstGeom prst="line">
            <a:avLst/>
          </a:prstGeom>
          <a:ln w="31750">
            <a:solidFill>
              <a:srgbClr val="00B05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D32623D-65BB-EB46-84A3-B2EB733D47BF}"/>
              </a:ext>
            </a:extLst>
          </p:cNvPr>
          <p:cNvSpPr/>
          <p:nvPr/>
        </p:nvSpPr>
        <p:spPr>
          <a:xfrm>
            <a:off x="9159903" y="1996234"/>
            <a:ext cx="1812897" cy="316948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9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Changes from Growing Inequality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130C3-A0BB-4FBA-9909-8E21280200C7}"/>
              </a:ext>
            </a:extLst>
          </p:cNvPr>
          <p:cNvSpPr/>
          <p:nvPr/>
        </p:nvSpPr>
        <p:spPr>
          <a:xfrm>
            <a:off x="8897510" y="2425148"/>
            <a:ext cx="262393" cy="166977"/>
          </a:xfrm>
          <a:prstGeom prst="rect">
            <a:avLst/>
          </a:prstGeom>
          <a:solidFill>
            <a:srgbClr val="FA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684D68-A2BD-4803-9FBE-15A519DC75BF}"/>
              </a:ext>
            </a:extLst>
          </p:cNvPr>
          <p:cNvGrpSpPr>
            <a:grpSpLocks/>
          </p:cNvGrpSpPr>
          <p:nvPr/>
        </p:nvGrpSpPr>
        <p:grpSpPr>
          <a:xfrm>
            <a:off x="838200" y="1325563"/>
            <a:ext cx="10329819" cy="5110726"/>
            <a:chOff x="1804288" y="1749440"/>
            <a:chExt cx="9634106" cy="4766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6066" y="1749440"/>
              <a:ext cx="5922328" cy="476651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804288" y="4232705"/>
              <a:ext cx="3474415" cy="48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C4C88"/>
                  </a:solidFill>
                </a:rPr>
                <a:t>Middle class hit hardest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FD70356-BE6A-17DD-636B-AC67F6784620}"/>
              </a:ext>
            </a:extLst>
          </p:cNvPr>
          <p:cNvSpPr/>
          <p:nvPr/>
        </p:nvSpPr>
        <p:spPr>
          <a:xfrm>
            <a:off x="4897839" y="3988153"/>
            <a:ext cx="6270180" cy="60670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3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976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8E13-FAD2-DD40-857C-52D6ADA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Has Inequality Influenced Incomes?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2D384-1194-8245-A72D-582E7A07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9" name="Content Placeholder 8" descr="Chart, waterfall chart&#10;&#10;Description automatically generated">
            <a:extLst>
              <a:ext uri="{FF2B5EF4-FFF2-40B4-BE49-F238E27FC236}">
                <a16:creationId xmlns:a16="http://schemas.microsoft.com/office/drawing/2014/main" id="{7403932A-D3C9-2D46-A86B-4C841C111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47010" y="1201026"/>
            <a:ext cx="10058400" cy="5029200"/>
          </a:xfr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0CFDD551-326E-9641-A0D8-0427B5380EA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147010" y="1201026"/>
            <a:ext cx="10058400" cy="5029200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A79C77EB-E5FD-0F40-9A0F-AC97FFF75B79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1147010" y="1217355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53F4-0499-6A4B-8978-DC0F337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Has Been Primarily at the Very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0F66D-79EF-9049-939A-3B1286EB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4A935-F0A9-9241-B411-89833521BDC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613211" y="1130809"/>
            <a:ext cx="7003013" cy="50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58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Gini Coefficient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8AA204-D3B9-43CA-808D-2E9D5C80FF2B}"/>
              </a:ext>
            </a:extLst>
          </p:cNvPr>
          <p:cNvGrpSpPr>
            <a:grpSpLocks/>
          </p:cNvGrpSpPr>
          <p:nvPr/>
        </p:nvGrpSpPr>
        <p:grpSpPr>
          <a:xfrm>
            <a:off x="7015145" y="2624526"/>
            <a:ext cx="3495709" cy="2272071"/>
            <a:chOff x="7501523" y="2892728"/>
            <a:chExt cx="3495709" cy="2272071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8459327" y="3354393"/>
              <a:ext cx="1004411" cy="0"/>
            </a:xfrm>
            <a:prstGeom prst="line">
              <a:avLst/>
            </a:prstGeom>
            <a:ln w="47625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720616" y="289272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505317" y="3454625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C4C88"/>
                  </a:solidFill>
                </a:rPr>
                <a:t>A + B</a:t>
              </a:r>
              <a:endParaRPr lang="en-US" sz="2400" dirty="0">
                <a:solidFill>
                  <a:srgbClr val="0C4C88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01523" y="3123561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Gini =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66998" y="4333802"/>
              <a:ext cx="34302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Bigger A: More inequality</a:t>
              </a:r>
            </a:p>
            <a:p>
              <a:r>
                <a:rPr lang="en-US" sz="2400" dirty="0">
                  <a:solidFill>
                    <a:srgbClr val="0C4C88"/>
                  </a:solidFill>
                </a:rPr>
                <a:t>Smaller A: Less inequality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538375" y="3123560"/>
              <a:ext cx="8851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x 100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2DBEB2-4AD5-4BB2-A3B3-5006CE56C9DE}"/>
              </a:ext>
            </a:extLst>
          </p:cNvPr>
          <p:cNvGrpSpPr>
            <a:grpSpLocks/>
          </p:cNvGrpSpPr>
          <p:nvPr/>
        </p:nvGrpSpPr>
        <p:grpSpPr>
          <a:xfrm>
            <a:off x="-593717" y="997700"/>
            <a:ext cx="6499974" cy="4469655"/>
            <a:chOff x="-221358" y="906424"/>
            <a:chExt cx="6499974" cy="44696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095500" y="2197100"/>
              <a:ext cx="25400" cy="281940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cxnSpLocks/>
            </p:cNvCxnSpPr>
            <p:nvPr/>
          </p:nvCxnSpPr>
          <p:spPr>
            <a:xfrm flipV="1">
              <a:off x="2120900" y="5003800"/>
              <a:ext cx="4157716" cy="952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95500" y="2476500"/>
              <a:ext cx="3952865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032500" y="2476500"/>
              <a:ext cx="0" cy="252730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476979" y="2349500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100%</a:t>
              </a:r>
            </a:p>
          </p:txBody>
        </p:sp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5689297" y="5068302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100%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2161844" y="2460956"/>
              <a:ext cx="3911600" cy="2511425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9617209">
              <a:off x="2834840" y="3555483"/>
              <a:ext cx="2140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Equality (45 degrees)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2163385" y="4959350"/>
              <a:ext cx="3853240" cy="9525"/>
            </a:xfrm>
            <a:prstGeom prst="line">
              <a:avLst/>
            </a:prstGeom>
            <a:ln w="38100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016625" y="2534166"/>
              <a:ext cx="6350" cy="2425184"/>
            </a:xfrm>
            <a:prstGeom prst="line">
              <a:avLst/>
            </a:prstGeom>
            <a:ln w="38100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614665" y="4679249"/>
              <a:ext cx="801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C4C88"/>
                  </a:solidFill>
                </a:rPr>
                <a:t>Extreme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5409363" y="4176818"/>
              <a:ext cx="9156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C4C88"/>
                  </a:solidFill>
                </a:rPr>
                <a:t>Inequality</a:t>
              </a:r>
            </a:p>
          </p:txBody>
        </p:sp>
        <p:sp>
          <p:nvSpPr>
            <p:cNvPr id="29" name="Arc 28"/>
            <p:cNvSpPr/>
            <p:nvPr/>
          </p:nvSpPr>
          <p:spPr>
            <a:xfrm rot="4866410">
              <a:off x="883087" y="-198021"/>
              <a:ext cx="4017940" cy="6226830"/>
            </a:xfrm>
            <a:prstGeom prst="arc">
              <a:avLst>
                <a:gd name="adj1" fmla="val 16286264"/>
                <a:gd name="adj2" fmla="val 1588498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64315" y="3570409"/>
              <a:ext cx="365760" cy="365760"/>
            </a:xfrm>
            <a:prstGeom prst="ellipse">
              <a:avLst/>
            </a:prstGeom>
            <a:solidFill>
              <a:srgbClr val="0C4C88"/>
            </a:solidFill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78264" y="4187305"/>
              <a:ext cx="365760" cy="365760"/>
            </a:xfrm>
            <a:prstGeom prst="ellipse">
              <a:avLst/>
            </a:prstGeom>
            <a:solidFill>
              <a:srgbClr val="0C4C88"/>
            </a:solidFill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9251" y="3375360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50%</a:t>
              </a:r>
            </a:p>
          </p:txBody>
        </p:sp>
        <p:sp>
          <p:nvSpPr>
            <p:cNvPr id="28" name="TextBox 27"/>
            <p:cNvSpPr txBox="1">
              <a:spLocks/>
            </p:cNvSpPr>
            <p:nvPr/>
          </p:nvSpPr>
          <p:spPr>
            <a:xfrm>
              <a:off x="4169869" y="5068302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50%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2120899" y="3543458"/>
              <a:ext cx="2311401" cy="1656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32300" y="3543457"/>
              <a:ext cx="0" cy="146669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9FC916E-66B0-46D3-86FF-339A19108F76}"/>
              </a:ext>
            </a:extLst>
          </p:cNvPr>
          <p:cNvSpPr txBox="1"/>
          <p:nvPr/>
        </p:nvSpPr>
        <p:spPr>
          <a:xfrm rot="16200000">
            <a:off x="329776" y="3368703"/>
            <a:ext cx="952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2B414D"/>
                </a:solidFill>
              </a:rPr>
              <a:t>% of</a:t>
            </a:r>
          </a:p>
          <a:p>
            <a:pPr algn="ctr"/>
            <a:r>
              <a:rPr lang="en-US" sz="1400" dirty="0">
                <a:solidFill>
                  <a:srgbClr val="2B414D"/>
                </a:solidFill>
              </a:rPr>
              <a:t>All Income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B9C598-4C82-432B-BE4C-D9543747A30C}"/>
              </a:ext>
            </a:extLst>
          </p:cNvPr>
          <p:cNvSpPr txBox="1"/>
          <p:nvPr/>
        </p:nvSpPr>
        <p:spPr>
          <a:xfrm>
            <a:off x="3300029" y="5467090"/>
            <a:ext cx="1333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B414D"/>
                </a:solidFill>
              </a:rPr>
              <a:t>% of Population</a:t>
            </a:r>
          </a:p>
        </p:txBody>
      </p:sp>
    </p:spTree>
    <p:extLst>
      <p:ext uri="{BB962C8B-B14F-4D97-AF65-F5344CB8AC3E}">
        <p14:creationId xmlns:p14="http://schemas.microsoft.com/office/powerpoint/2010/main" val="1568042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For</a:t>
            </a:r>
            <a:r>
              <a:rPr lang="en-US" dirty="0"/>
              <a:t>ming the GINI Coefficient: 2015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46449" y="2247900"/>
          <a:ext cx="5277130" cy="327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5905" y="1950940"/>
            <a:ext cx="261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Quintile Shares </a:t>
            </a:r>
            <a:r>
              <a:rPr lang="en-US">
                <a:solidFill>
                  <a:srgbClr val="2B414D"/>
                </a:solidFill>
              </a:rPr>
              <a:t>of Income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713813" y="1950940"/>
            <a:ext cx="404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CUMULATIVE Quintile Shares of Income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20C33FA-7B48-4B31-AC98-236071E09959}"/>
              </a:ext>
            </a:extLst>
          </p:cNvPr>
          <p:cNvSpPr txBox="1">
            <a:spLocks/>
          </p:cNvSpPr>
          <p:nvPr/>
        </p:nvSpPr>
        <p:spPr>
          <a:xfrm>
            <a:off x="1353014" y="5447341"/>
            <a:ext cx="4064000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2B414D"/>
                </a:solidFill>
              </a:rPr>
              <a:t>Income Quintiles</a:t>
            </a:r>
            <a:endParaRPr lang="en-GB" sz="1400" dirty="0">
              <a:solidFill>
                <a:srgbClr val="2B414D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2500D4-44A5-6243-B4D2-9E22DCF5896E}"/>
              </a:ext>
            </a:extLst>
          </p:cNvPr>
          <p:cNvGrpSpPr/>
          <p:nvPr/>
        </p:nvGrpSpPr>
        <p:grpSpPr>
          <a:xfrm>
            <a:off x="6119830" y="2247900"/>
            <a:ext cx="5237023" cy="3551350"/>
            <a:chOff x="6119830" y="2247900"/>
            <a:chExt cx="5237023" cy="3551350"/>
          </a:xfrm>
        </p:grpSpPr>
        <p:graphicFrame>
          <p:nvGraphicFramePr>
            <p:cNvPr id="6" name="Chart 5"/>
            <p:cNvGraphicFramePr>
              <a:graphicFrameLocks/>
            </p:cNvGraphicFramePr>
            <p:nvPr/>
          </p:nvGraphicFramePr>
          <p:xfrm>
            <a:off x="6119830" y="2247900"/>
            <a:ext cx="5237023" cy="3275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4A3D9DD-835D-42E8-9742-C30CED55D1A0}"/>
                </a:ext>
              </a:extLst>
            </p:cNvPr>
            <p:cNvSpPr txBox="1">
              <a:spLocks/>
            </p:cNvSpPr>
            <p:nvPr/>
          </p:nvSpPr>
          <p:spPr>
            <a:xfrm>
              <a:off x="6706341" y="5447341"/>
              <a:ext cx="4064000" cy="35190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rgbClr val="0C4C88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24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0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rgbClr val="2B414D"/>
                  </a:solidFill>
                </a:rPr>
                <a:t>Income Quintiles</a:t>
              </a:r>
              <a:endParaRPr lang="en-GB" sz="1400" dirty="0">
                <a:solidFill>
                  <a:srgbClr val="2B414D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946A3A2-B18F-A642-9D53-B1DB0FF7E258}"/>
              </a:ext>
            </a:extLst>
          </p:cNvPr>
          <p:cNvSpPr txBox="1"/>
          <p:nvPr/>
        </p:nvSpPr>
        <p:spPr>
          <a:xfrm>
            <a:off x="3249827" y="6457890"/>
            <a:ext cx="46955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2015 1-year American Community Survey, based on pre-tax household income.</a:t>
            </a:r>
          </a:p>
        </p:txBody>
      </p:sp>
    </p:spTree>
    <p:extLst>
      <p:ext uri="{BB962C8B-B14F-4D97-AF65-F5344CB8AC3E}">
        <p14:creationId xmlns:p14="http://schemas.microsoft.com/office/powerpoint/2010/main" val="25442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Inequality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84A47D-19FE-4D7C-A2CF-6DA9061D8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9276" y="2632054"/>
            <a:ext cx="4823798" cy="2051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Income Inequality (Gini)</a:t>
            </a:r>
          </a:p>
          <a:p>
            <a:endParaRPr lang="en-US" dirty="0"/>
          </a:p>
          <a:p>
            <a:r>
              <a:rPr lang="en-US" b="0" dirty="0"/>
              <a:t>US: 	48.4%</a:t>
            </a:r>
          </a:p>
          <a:p>
            <a:r>
              <a:rPr lang="en-US" b="0" dirty="0"/>
              <a:t>DC: 	43.6%</a:t>
            </a:r>
            <a:endParaRPr lang="en-GB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7135" y="1310985"/>
            <a:ext cx="7036512" cy="46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60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1875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Concentration Has Been Rising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4330D59F-457E-9E47-A6F1-D0BD24D7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877191" y="1145256"/>
            <a:ext cx="9095608" cy="488790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BF1A30-4642-4543-AC17-72EB419EA0DE}"/>
              </a:ext>
            </a:extLst>
          </p:cNvPr>
          <p:cNvSpPr/>
          <p:nvPr/>
        </p:nvSpPr>
        <p:spPr>
          <a:xfrm>
            <a:off x="7236370" y="3429000"/>
            <a:ext cx="1371600" cy="191551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8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1"/>
            <a:r>
              <a:rPr lang="en-US" dirty="0"/>
              <a:t>Immigration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3249827" y="6457890"/>
            <a:ext cx="7255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Ping Xu, James C. Garand, and Ling Zhu, “How immigration makes income inequality worse in the U.S.”, October, 2015,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8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4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253331"/>
            <a:ext cx="11375871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Week 1 (4/19): 	Trade and Globalization (Alan Deardorff, University of Michigan)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r>
              <a:rPr lang="en-US" b="1" dirty="0"/>
              <a:t>Week 2 (4/26): 	Economic Inequality (Kyle </a:t>
            </a:r>
            <a:r>
              <a:rPr lang="en-US" b="1" dirty="0" err="1"/>
              <a:t>Montanio</a:t>
            </a:r>
            <a:r>
              <a:rPr lang="en-US" b="1" dirty="0"/>
              <a:t>, Univ. Colorado-Denver)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Week 3 (5/3): 	Climate Change (Sarah Jacobson, Williams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314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BFB3-12D4-A141-9F5E-CCD193D8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es, Transfers, and Income: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CD0EB-911C-EE4D-97CD-76D43771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A048B6-475A-9F45-B347-E840FB2F2F8F}"/>
              </a:ext>
            </a:extLst>
          </p:cNvPr>
          <p:cNvSpPr txBox="1"/>
          <p:nvPr/>
        </p:nvSpPr>
        <p:spPr>
          <a:xfrm>
            <a:off x="6581340" y="6472240"/>
            <a:ext cx="47724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2016”.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A4211C-F96F-EC44-B3F3-2298BDC42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29862" y="1152778"/>
            <a:ext cx="9932276" cy="5028214"/>
          </a:xfrm>
        </p:spPr>
      </p:pic>
    </p:spTree>
    <p:extLst>
      <p:ext uri="{BB962C8B-B14F-4D97-AF65-F5344CB8AC3E}">
        <p14:creationId xmlns:p14="http://schemas.microsoft.com/office/powerpoint/2010/main" val="3091040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Tax Rates?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F5EDB-56B6-4964-920E-70FE664B99D7}"/>
              </a:ext>
            </a:extLst>
          </p:cNvPr>
          <p:cNvSpPr txBox="1">
            <a:spLocks/>
          </p:cNvSpPr>
          <p:nvPr/>
        </p:nvSpPr>
        <p:spPr>
          <a:xfrm>
            <a:off x="13349926" y="497072"/>
            <a:ext cx="5130107" cy="964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400 Taxpayers with highest incomes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1992-2007</a:t>
            </a:r>
            <a:endParaRPr lang="en-GB" b="0" dirty="0">
              <a:solidFill>
                <a:srgbClr val="2B414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E6E19-9AEA-44F4-987D-0EABB400F745}"/>
              </a:ext>
            </a:extLst>
          </p:cNvPr>
          <p:cNvSpPr txBox="1">
            <a:spLocks/>
          </p:cNvSpPr>
          <p:nvPr/>
        </p:nvSpPr>
        <p:spPr>
          <a:xfrm>
            <a:off x="8065129" y="2801261"/>
            <a:ext cx="1708023" cy="1174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C06F63-3816-45BA-A2E3-13EA8F550BA5}"/>
              </a:ext>
            </a:extLst>
          </p:cNvPr>
          <p:cNvGrpSpPr/>
          <p:nvPr/>
        </p:nvGrpSpPr>
        <p:grpSpPr>
          <a:xfrm>
            <a:off x="14405139" y="954948"/>
            <a:ext cx="4074894" cy="4646919"/>
            <a:chOff x="6247729" y="1575606"/>
            <a:chExt cx="4074894" cy="464691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D4F430-DDB5-428A-BDBF-95BEF9F150E0}"/>
                </a:ext>
              </a:extLst>
            </p:cNvPr>
            <p:cNvSpPr txBox="1">
              <a:spLocks/>
            </p:cNvSpPr>
            <p:nvPr/>
          </p:nvSpPr>
          <p:spPr>
            <a:xfrm>
              <a:off x="6558081" y="5945526"/>
              <a:ext cx="791820" cy="2769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B414D"/>
                  </a:solidFill>
                </a:rPr>
                <a:t>Source: </a:t>
              </a:r>
              <a:r>
                <a:rPr lang="en-US" sz="1200" dirty="0">
                  <a:solidFill>
                    <a:srgbClr val="2B414D"/>
                  </a:solidFill>
                </a:rPr>
                <a:t>IRS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07983D9-2C1C-46B1-8589-2A4F971C581A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09719" y="1595721"/>
              <a:ext cx="2112904" cy="4222400"/>
              <a:chOff x="6926250" y="2840993"/>
              <a:chExt cx="2096339" cy="4189293"/>
            </a:xfrm>
          </p:grpSpPr>
          <p:sp>
            <p:nvSpPr>
              <p:cNvPr id="3" name="Arrow: Pentagon 2">
                <a:extLst>
                  <a:ext uri="{FF2B5EF4-FFF2-40B4-BE49-F238E27FC236}">
                    <a16:creationId xmlns:a16="http://schemas.microsoft.com/office/drawing/2014/main" id="{9B576615-4685-4CFD-83AF-F30E9ADBEA4B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6386687" y="3686574"/>
                <a:ext cx="3175462" cy="1484299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D44E9F0-8652-495B-B8D6-CCC91CAA63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4023" y="6109493"/>
                <a:ext cx="920793" cy="920793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7E1C68-F631-4006-9C0C-624D469E69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26250" y="3864009"/>
                <a:ext cx="2096339" cy="68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Tax Rate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1661B3-B045-476C-AF0B-872A7F70C2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49614" y="6115644"/>
                <a:ext cx="849611" cy="860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-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dirty="0">
                    <a:solidFill>
                      <a:schemeClr val="bg1"/>
                    </a:solidFill>
                  </a:rPr>
                  <a:t>37%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D1111B-4346-4C5F-93F4-76362687D2CD}"/>
                </a:ext>
              </a:extLst>
            </p:cNvPr>
            <p:cNvGrpSpPr>
              <a:grpSpLocks/>
            </p:cNvGrpSpPr>
            <p:nvPr/>
          </p:nvGrpSpPr>
          <p:grpSpPr>
            <a:xfrm>
              <a:off x="6247729" y="1575606"/>
              <a:ext cx="2112904" cy="4266644"/>
              <a:chOff x="3506369" y="446025"/>
              <a:chExt cx="2553186" cy="515572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2DB1DDBA-35FA-49FB-8056-288DA828597E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2849220" y="2764121"/>
                <a:ext cx="3867482" cy="1807767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7FDBDF7-D2DB-4FC3-8709-F8CB169B8390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4222233" y="475361"/>
                <a:ext cx="1121458" cy="1121458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F30077-B9C1-4557-BE72-D8AA1CE4F7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06369" y="3566635"/>
                <a:ext cx="25531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Income</a:t>
                </a:r>
                <a:endParaRPr lang="en-GB" sz="2400" b="1" dirty="0">
                  <a:solidFill>
                    <a:srgbClr val="2B414D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825088-CD3C-4A9C-854C-6CE88644C6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25258" y="446025"/>
                <a:ext cx="1515406" cy="1047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spc="-20" dirty="0">
                    <a:solidFill>
                      <a:srgbClr val="2B414D"/>
                    </a:solidFill>
                  </a:rPr>
                  <a:t>+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spc="-20" dirty="0">
                    <a:solidFill>
                      <a:srgbClr val="2B414D"/>
                    </a:solidFill>
                  </a:rPr>
                  <a:t>392%</a:t>
                </a:r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A47076C-66C7-4601-839B-77F6DE45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898" y="1475134"/>
            <a:ext cx="6692900" cy="4665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05F742-0740-7844-AC29-F93D6D2BB8F6}"/>
              </a:ext>
            </a:extLst>
          </p:cNvPr>
          <p:cNvSpPr txBox="1"/>
          <p:nvPr/>
        </p:nvSpPr>
        <p:spPr>
          <a:xfrm>
            <a:off x="5128074" y="1907293"/>
            <a:ext cx="1191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1992-2014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B09DF-2F17-6243-9B33-5235FB9CC1B5}"/>
              </a:ext>
            </a:extLst>
          </p:cNvPr>
          <p:cNvSpPr txBox="1"/>
          <p:nvPr/>
        </p:nvSpPr>
        <p:spPr>
          <a:xfrm>
            <a:off x="5838202" y="3124071"/>
            <a:ext cx="1452642" cy="646331"/>
          </a:xfrm>
          <a:prstGeom prst="rect">
            <a:avLst/>
          </a:prstGeom>
          <a:solidFill>
            <a:srgbClr val="FFD8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+310%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CE227F-0241-B34D-A61D-AF3BE4779AC6}"/>
              </a:ext>
            </a:extLst>
          </p:cNvPr>
          <p:cNvSpPr txBox="1"/>
          <p:nvPr/>
        </p:nvSpPr>
        <p:spPr>
          <a:xfrm>
            <a:off x="9199228" y="4025817"/>
            <a:ext cx="1130438" cy="646331"/>
          </a:xfrm>
          <a:prstGeom prst="rect">
            <a:avLst/>
          </a:prstGeom>
          <a:solidFill>
            <a:srgbClr val="E433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-12%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EB8277-01EC-C741-9B2B-D35F73868153}"/>
              </a:ext>
            </a:extLst>
          </p:cNvPr>
          <p:cNvSpPr txBox="1"/>
          <p:nvPr/>
        </p:nvSpPr>
        <p:spPr>
          <a:xfrm>
            <a:off x="3249827" y="6457890"/>
            <a:ext cx="3199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IRS, Statistics of Income Division, December 2016.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E39EE-034A-F846-B3FA-B53AD88F27A5}"/>
              </a:ext>
            </a:extLst>
          </p:cNvPr>
          <p:cNvSpPr txBox="1"/>
          <p:nvPr/>
        </p:nvSpPr>
        <p:spPr>
          <a:xfrm>
            <a:off x="4882898" y="5601867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       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2CE411-B669-F748-86A2-C272833B9109}"/>
              </a:ext>
            </a:extLst>
          </p:cNvPr>
          <p:cNvSpPr/>
          <p:nvPr/>
        </p:nvSpPr>
        <p:spPr>
          <a:xfrm>
            <a:off x="830053" y="1890315"/>
            <a:ext cx="37985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Tax and inheritance laws (reduced rates on high income groups)</a:t>
            </a:r>
          </a:p>
        </p:txBody>
      </p:sp>
    </p:spTree>
    <p:extLst>
      <p:ext uri="{BB962C8B-B14F-4D97-AF65-F5344CB8AC3E}">
        <p14:creationId xmlns:p14="http://schemas.microsoft.com/office/powerpoint/2010/main" val="3847443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262D-3E8F-8A4F-A09D-7E2EB398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Rates Over Time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2EEC894C-1DC1-0543-B189-4664CB0AB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84070" y="880986"/>
            <a:ext cx="8023859" cy="53492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F942-07A6-774D-8116-4B88194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988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68DB-F145-544A-99AE-22E9798D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Top Tax Rate and Income Cutoff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16EB4-07C2-0C46-8AB8-F30D501A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361B5E54-5D49-F947-B9CF-E23D6EB0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43334" y="1177560"/>
            <a:ext cx="10105332" cy="505266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40CD74-F158-A34B-AB8F-5EB62FB0D69B}"/>
              </a:ext>
            </a:extLst>
          </p:cNvPr>
          <p:cNvSpPr txBox="1"/>
          <p:nvPr/>
        </p:nvSpPr>
        <p:spPr>
          <a:xfrm>
            <a:off x="6554167" y="1457324"/>
            <a:ext cx="35198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Massive tax cut for those with</a:t>
            </a:r>
          </a:p>
          <a:p>
            <a:r>
              <a:rPr lang="en-US" sz="2000" dirty="0"/>
              <a:t>More than $4 million in income.</a:t>
            </a:r>
          </a:p>
          <a:p>
            <a:endParaRPr lang="en-US" sz="2000" dirty="0"/>
          </a:p>
          <a:p>
            <a:r>
              <a:rPr lang="en-US" sz="2000" dirty="0"/>
              <a:t>And for those with more than </a:t>
            </a:r>
          </a:p>
          <a:p>
            <a:r>
              <a:rPr lang="en-US" sz="2000"/>
              <a:t>About $</a:t>
            </a:r>
            <a:r>
              <a:rPr lang="en-US" sz="2000" dirty="0"/>
              <a:t>200,000 in income.</a:t>
            </a:r>
          </a:p>
        </p:txBody>
      </p:sp>
    </p:spTree>
    <p:extLst>
      <p:ext uri="{BB962C8B-B14F-4D97-AF65-F5344CB8AC3E}">
        <p14:creationId xmlns:p14="http://schemas.microsoft.com/office/powerpoint/2010/main" val="270156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3820592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46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2955-A410-BE45-85FD-5083D64D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BB855-9421-9242-A11B-B69AFCB40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What do workers bring to the market?</a:t>
            </a:r>
          </a:p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How does the market value the labor characteristics?</a:t>
            </a:r>
          </a:p>
          <a:p>
            <a:r>
              <a:rPr lang="en-US" dirty="0"/>
              <a:t>Government policies</a:t>
            </a:r>
          </a:p>
          <a:p>
            <a:pPr lvl="1"/>
            <a:r>
              <a:rPr lang="en-US"/>
              <a:t>PRE-distribution </a:t>
            </a:r>
            <a:r>
              <a:rPr lang="en-US" dirty="0"/>
              <a:t>– affecting markets</a:t>
            </a:r>
          </a:p>
          <a:p>
            <a:pPr lvl="1"/>
            <a:r>
              <a:rPr lang="en-US" dirty="0"/>
              <a:t>Redistribution – affecting incomes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FEF58-9B84-8F4A-AFC1-7177C6C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65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3063" y="2012062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r>
              <a:rPr lang="en-US" b="0" dirty="0"/>
              <a:t>Immigration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Cheap technology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70993" y="1325563"/>
            <a:ext cx="6425494" cy="46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6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2021: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33.9%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6.1%</a:t>
            </a:r>
          </a:p>
        </p:txBody>
      </p:sp>
    </p:spTree>
    <p:extLst>
      <p:ext uri="{BB962C8B-B14F-4D97-AF65-F5344CB8AC3E}">
        <p14:creationId xmlns:p14="http://schemas.microsoft.com/office/powerpoint/2010/main" val="39584033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CC58-9E27-B845-8027-77BF9D3B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mpetition in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E120-2C9A-A345-9235-08CEA0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E07AB-5355-9744-96B3-BF792258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6376" y="1095190"/>
            <a:ext cx="9076580" cy="5135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B434D-1EBA-4142-A686-4A667AC6C46A}"/>
              </a:ext>
            </a:extLst>
          </p:cNvPr>
          <p:cNvSpPr txBox="1"/>
          <p:nvPr/>
        </p:nvSpPr>
        <p:spPr>
          <a:xfrm>
            <a:off x="3414877" y="1095190"/>
            <a:ext cx="536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Return on invested capital excluding goodwill – </a:t>
            </a:r>
          </a:p>
          <a:p>
            <a:pPr algn="ctr"/>
            <a:r>
              <a:rPr lang="en-US" sz="2000" b="1" dirty="0">
                <a:solidFill>
                  <a:srgbClr val="0C4C88"/>
                </a:solidFill>
              </a:rPr>
              <a:t>US publicly-traded nonfinancial firms, 1965-2014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A87C-377B-7043-9E27-BBB58EDA4F3E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EDF935-80E6-9746-9222-0E7EE41716AA}"/>
              </a:ext>
            </a:extLst>
          </p:cNvPr>
          <p:cNvCxnSpPr/>
          <p:nvPr/>
        </p:nvCxnSpPr>
        <p:spPr>
          <a:xfrm>
            <a:off x="2603500" y="4330700"/>
            <a:ext cx="2273300" cy="0"/>
          </a:xfrm>
          <a:prstGeom prst="line">
            <a:avLst/>
          </a:prstGeom>
          <a:ln w="508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6A12B-D6D5-AA43-B25E-6DB06E5DD592}"/>
              </a:ext>
            </a:extLst>
          </p:cNvPr>
          <p:cNvCxnSpPr>
            <a:cxnSpLocks/>
          </p:cNvCxnSpPr>
          <p:nvPr/>
        </p:nvCxnSpPr>
        <p:spPr>
          <a:xfrm flipV="1">
            <a:off x="5107214" y="1803076"/>
            <a:ext cx="3669900" cy="2494708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2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up, but may take them in a bunch at the end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  <a:p>
            <a:r>
              <a:rPr lang="en-US" dirty="0"/>
              <a:t>OLLI allowing, we can stay beyond the end of class to have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980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BD97-B2CE-FA4C-9C95-909C8D38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Revenue Concentration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7849BD-E6BE-8540-9BA1-A5340981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7453" y="1129304"/>
            <a:ext cx="9797093" cy="5070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B3AA-A103-6A45-9264-B2F71C71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AE603-20D3-7B43-A552-9C8A3BD5541D}"/>
              </a:ext>
            </a:extLst>
          </p:cNvPr>
          <p:cNvSpPr txBox="1"/>
          <p:nvPr/>
        </p:nvSpPr>
        <p:spPr>
          <a:xfrm>
            <a:off x="6319087" y="6456851"/>
            <a:ext cx="528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The Hamilton Project, Brookings: The State of Competition and dynamism.</a:t>
            </a:r>
          </a:p>
        </p:txBody>
      </p:sp>
    </p:spTree>
    <p:extLst>
      <p:ext uri="{BB962C8B-B14F-4D97-AF65-F5344CB8AC3E}">
        <p14:creationId xmlns:p14="http://schemas.microsoft.com/office/powerpoint/2010/main" val="3652572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CEO</a:t>
            </a:r>
            <a:r>
              <a:rPr lang="en-US" dirty="0"/>
              <a:t>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41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51809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CEO</a:t>
            </a:r>
            <a:r>
              <a:rPr lang="en-US" dirty="0"/>
              <a:t>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211AEA-4617-D64A-8FCF-9054B2EA3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96" y="1660398"/>
            <a:ext cx="10169462" cy="35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315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0EDC-CD34-7B4B-8A45-910BFEB9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CEO</a:t>
            </a:r>
            <a:r>
              <a:rPr lang="en-US" dirty="0"/>
              <a:t> Compensation – Tied to Stock Prices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6BC669-4314-9B4A-B5DE-42558FC22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82274" y="1116500"/>
            <a:ext cx="10227451" cy="5113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E1FCB-2283-7248-8162-69703405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8002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There is a “winner take all” aspect of the technology-driven economy.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3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66D92-87F9-C748-A444-F1BC2B0A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Benefits Ownership over Labor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949A2-A3E2-AB46-9600-8C9BEAF6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45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1FC0DB-ACB3-A642-83DB-EC4BBB77B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223258"/>
            <a:ext cx="7315200" cy="500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306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can Hurt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21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Early on, technology was good to low income workers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723047" y="5395171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Until it was bad for them….</a:t>
            </a:r>
          </a:p>
        </p:txBody>
      </p:sp>
    </p:spTree>
    <p:extLst>
      <p:ext uri="{BB962C8B-B14F-4D97-AF65-F5344CB8AC3E}">
        <p14:creationId xmlns:p14="http://schemas.microsoft.com/office/powerpoint/2010/main" val="288520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00E4-5E93-D544-96D8-F7D52B0B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3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 A M</a:t>
            </a:r>
            <a:r>
              <a:rPr lang="en-US" sz="3800" dirty="0"/>
              <a:t>odern Example: Uber &amp; Lyft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4FF6-283A-3942-A6AE-6C3A1B28E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Technology:</a:t>
            </a:r>
          </a:p>
          <a:p>
            <a:pPr lvl="1"/>
            <a:r>
              <a:rPr lang="en-US" dirty="0"/>
              <a:t>Facilitates market power for owners.</a:t>
            </a:r>
          </a:p>
          <a:p>
            <a:pPr lvl="1"/>
            <a:r>
              <a:rPr lang="en-US" dirty="0"/>
              <a:t>Reduces bargaining power for labor.</a:t>
            </a:r>
          </a:p>
          <a:p>
            <a:pPr lvl="1"/>
            <a:r>
              <a:rPr lang="en-US" dirty="0"/>
              <a:t>Shifts costs of doing business onto labor.</a:t>
            </a:r>
          </a:p>
          <a:p>
            <a:pPr lvl="1"/>
            <a:endParaRPr lang="en-US" dirty="0"/>
          </a:p>
          <a:p>
            <a:r>
              <a:rPr lang="en-US" dirty="0"/>
              <a:t>Modern day Robber Barons?</a:t>
            </a:r>
          </a:p>
          <a:p>
            <a:pPr lvl="1"/>
            <a:r>
              <a:rPr lang="en-US" dirty="0"/>
              <a:t>Ruthlessly absorbing as much income as they can.</a:t>
            </a:r>
          </a:p>
          <a:p>
            <a:pPr lvl="1"/>
            <a:r>
              <a:rPr lang="en-US" dirty="0"/>
              <a:t>Lack of regard for labor.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EC1CA-E3F3-1C40-9DEB-5FFC7550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8799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</a:t>
            </a:r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</a:t>
            </a:r>
            <a:r>
              <a:rPr lang="en-US"/>
              <a:t>on low-skilled </a:t>
            </a:r>
            <a:r>
              <a:rPr lang="en-US" dirty="0"/>
              <a:t>workers and hence their wages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the United States, globalization is thought to lower the wages of low skilled and </a:t>
            </a:r>
            <a:r>
              <a:rPr lang="en-US"/>
              <a:t>hence low-wage </a:t>
            </a:r>
            <a:r>
              <a:rPr lang="en-US" dirty="0"/>
              <a:t>workers relative to those </a:t>
            </a:r>
            <a:r>
              <a:rPr lang="en-US"/>
              <a:t>of high-skilled </a:t>
            </a:r>
            <a:r>
              <a:rPr lang="en-US" dirty="0"/>
              <a:t>workers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548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EDA4-A6FA-4640-A0AC-014455CB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chanisms for the Effects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34F29-862A-0B4F-8F2B-30C56DC0F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736922"/>
          </a:xfrm>
        </p:spPr>
        <p:txBody>
          <a:bodyPr>
            <a:normAutofit/>
          </a:bodyPr>
          <a:lstStyle/>
          <a:p>
            <a:r>
              <a:rPr lang="en-US" dirty="0"/>
              <a:t>Merchandise trade</a:t>
            </a:r>
          </a:p>
          <a:p>
            <a:pPr lvl="1"/>
            <a:r>
              <a:rPr lang="en-US" dirty="0"/>
              <a:t>Importing goods that are made with low-skilled workers and exporting goods that are made with high-skilled workers</a:t>
            </a:r>
          </a:p>
          <a:p>
            <a:pPr lvl="2"/>
            <a:r>
              <a:rPr lang="en-US" dirty="0"/>
              <a:t>Lowers the wages of unskilled relative to skilled</a:t>
            </a:r>
          </a:p>
          <a:p>
            <a:pPr lvl="3"/>
            <a:r>
              <a:rPr lang="en-US" dirty="0"/>
              <a:t>making the distribution of income </a:t>
            </a:r>
            <a:r>
              <a:rPr lang="en-US" b="1" dirty="0"/>
              <a:t>less equal</a:t>
            </a:r>
          </a:p>
          <a:p>
            <a:r>
              <a:rPr lang="en-US" dirty="0"/>
              <a:t>Outsourcing</a:t>
            </a:r>
          </a:p>
          <a:p>
            <a:pPr lvl="1"/>
            <a:r>
              <a:rPr lang="en-US" dirty="0"/>
              <a:t>Similar channel as with merchandise trade</a:t>
            </a:r>
          </a:p>
          <a:p>
            <a:r>
              <a:rPr lang="en-US" dirty="0"/>
              <a:t>Trade in services</a:t>
            </a:r>
          </a:p>
          <a:p>
            <a:pPr lvl="1"/>
            <a:r>
              <a:rPr lang="en-US" dirty="0"/>
              <a:t>US imports of middle-skill services: business and some professional services</a:t>
            </a:r>
          </a:p>
          <a:p>
            <a:pPr lvl="1"/>
            <a:endParaRPr lang="en-US" dirty="0"/>
          </a:p>
          <a:p>
            <a:r>
              <a:rPr lang="en-US" dirty="0"/>
              <a:t>Intuitively:  The same as if we were to move the actual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31BD-26F2-604A-9E36-F2A9B126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8990"/>
            <a:ext cx="9144000" cy="1129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Kyle Montanio</a:t>
            </a:r>
            <a:r>
              <a:rPr lang="en-US" sz="3200" b="1" dirty="0">
                <a:solidFill>
                  <a:schemeClr val="bg1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University of Colorado, Denver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>
                <a:solidFill>
                  <a:schemeClr val="bg1"/>
                </a:solidFill>
              </a:rPr>
              <a:t>April 26, </a:t>
            </a:r>
            <a:r>
              <a:rPr lang="en-US" sz="2800" i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77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041-072D-2840-9F10-F972FA4E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increasing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5DAE-8DC8-0F4F-9C13-013C427D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/>
              <a:t>Primary drivers: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Institutions</a:t>
            </a:r>
          </a:p>
          <a:p>
            <a:endParaRPr lang="en-US" dirty="0"/>
          </a:p>
          <a:p>
            <a:r>
              <a:rPr lang="en-US" dirty="0"/>
              <a:t>These drivers can also influence personal choices in ways that affect measured income inequality.</a:t>
            </a:r>
          </a:p>
          <a:p>
            <a:pPr lvl="1"/>
            <a:r>
              <a:rPr lang="en-US" dirty="0"/>
              <a:t>For example, educational choices or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1240-F0A4-A44B-8471-8BE9199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430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02F7-AF6D-594D-A643-B0CC9B88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So</a:t>
            </a:r>
            <a:r>
              <a:rPr lang="en-US" dirty="0"/>
              <a:t>urces of Inequality Through Late 1990s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ED347-E4F7-D344-8780-EAB3A681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E60A4-3B86-E042-8E57-9F1B5741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43" y="873261"/>
            <a:ext cx="7394713" cy="53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940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Reduce investments in public goods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24759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B2DB-40EB-A74D-BCFF-FB7A6C99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17" y="1143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U.S.</a:t>
            </a:r>
            <a:r>
              <a:rPr lang="en-US" sz="3600" dirty="0"/>
              <a:t> – Racial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63612-0DE0-BA4D-A273-07CA0620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22BDBF-96E6-774A-B187-ADCFFD5FCBF2}"/>
              </a:ext>
            </a:extLst>
          </p:cNvPr>
          <p:cNvSpPr/>
          <p:nvPr/>
        </p:nvSpPr>
        <p:spPr>
          <a:xfrm>
            <a:off x="6491591" y="644146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Economic Policy Institute, </a:t>
            </a:r>
            <a:r>
              <a:rPr lang="en-US" sz="1400" i="1" dirty="0"/>
              <a:t>State of Working America</a:t>
            </a:r>
            <a:r>
              <a:rPr lang="en-US" sz="1400" dirty="0"/>
              <a:t>, 2012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B28A5-B0D3-44A9-A830-91115C794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95" y="875446"/>
            <a:ext cx="6982329" cy="5200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661FB8-7C15-4172-A810-5432997682F4}"/>
              </a:ext>
            </a:extLst>
          </p:cNvPr>
          <p:cNvSpPr txBox="1"/>
          <p:nvPr/>
        </p:nvSpPr>
        <p:spPr>
          <a:xfrm>
            <a:off x="121224" y="3075057"/>
            <a:ext cx="2451288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Odds of staying poor, if born poor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3EFEA3-332E-4F00-877A-E63B8C5F3D87}"/>
              </a:ext>
            </a:extLst>
          </p:cNvPr>
          <p:cNvSpPr/>
          <p:nvPr/>
        </p:nvSpPr>
        <p:spPr>
          <a:xfrm>
            <a:off x="3096768" y="1938528"/>
            <a:ext cx="975360" cy="357225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7DF3A-501D-465F-86E2-D0D776D9AFB5}"/>
              </a:ext>
            </a:extLst>
          </p:cNvPr>
          <p:cNvSpPr txBox="1"/>
          <p:nvPr/>
        </p:nvSpPr>
        <p:spPr>
          <a:xfrm>
            <a:off x="9399024" y="3989457"/>
            <a:ext cx="2295471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Odds of </a:t>
            </a:r>
            <a:r>
              <a:rPr lang="en-US" sz="2000" i="1" dirty="0"/>
              <a:t>becoming</a:t>
            </a:r>
            <a:r>
              <a:rPr lang="en-US" sz="2000" dirty="0"/>
              <a:t> poor, if born rich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02CA77-AE6C-48D4-879E-8A42B560CAA7}"/>
              </a:ext>
            </a:extLst>
          </p:cNvPr>
          <p:cNvSpPr/>
          <p:nvPr/>
        </p:nvSpPr>
        <p:spPr>
          <a:xfrm>
            <a:off x="8119874" y="3594969"/>
            <a:ext cx="975360" cy="188671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FB4E5-44B3-4137-8C76-3266029A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Racial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AC765-099E-409D-ADC8-2A27C37B8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Product of a long historical process of discrimination with at least two reinforcing sets of policies. </a:t>
            </a:r>
          </a:p>
          <a:p>
            <a:pPr lvl="1"/>
            <a:r>
              <a:rPr lang="en-US" b="0" dirty="0"/>
              <a:t>Policies that govern the spatial distribution of the black population. </a:t>
            </a:r>
          </a:p>
          <a:p>
            <a:pPr lvl="2"/>
            <a:r>
              <a:rPr lang="en-US" dirty="0"/>
              <a:t> Restrictive covenants, redlining, and general housing and lending discrimination</a:t>
            </a:r>
            <a:endParaRPr lang="en-US" b="0" dirty="0"/>
          </a:p>
          <a:p>
            <a:pPr lvl="1"/>
            <a:r>
              <a:rPr lang="en-US" b="0" dirty="0"/>
              <a:t>Policies that have a disparate impact on black individuals because of their locations.</a:t>
            </a:r>
          </a:p>
          <a:p>
            <a:pPr lvl="2"/>
            <a:r>
              <a:rPr lang="en-US" dirty="0"/>
              <a:t>The original version of Michigan Senate Bill 897 exempted individuals from this work requirement conditional on residing in a county with an unemployment rate above 8.5 percent. The higher unemployment rates in rural counties would disproportionately exempt white Medicaid recipients from the work requirement within the bill.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3A609-923F-439A-A86D-6EE0EC11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8753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There is evidence that at some level, increased inequality slows economic growth.</a:t>
            </a:r>
          </a:p>
          <a:p>
            <a:pPr lvl="2"/>
            <a:r>
              <a:rPr lang="en-US" dirty="0"/>
              <a:t>Or, inequality concentrates resources among investors.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 and morals will drive individual evaluations of the level of inequality.</a:t>
            </a:r>
          </a:p>
          <a:p>
            <a:pPr lvl="3"/>
            <a:r>
              <a:rPr lang="en-US" dirty="0"/>
              <a:t>E.g., inequality is primarily a function of market outcomes, so should be left alone.</a:t>
            </a:r>
          </a:p>
          <a:p>
            <a:pPr lvl="3"/>
            <a:r>
              <a:rPr lang="en-US" dirty="0"/>
              <a:t>Or, a solid middle class is important for maintaining a civil society, which runs contrary to a high degree of inequality.</a:t>
            </a:r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5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Strengthen labor unions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Other policies that favor labor over business owners</a:t>
            </a:r>
          </a:p>
          <a:p>
            <a:pPr lvl="1"/>
            <a:r>
              <a:rPr lang="en-US" dirty="0"/>
              <a:t>Minimum wages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(1/2)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7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25DD613F-F506-804A-8AD6-F3F6214F92A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55D12-E178-6D43-8DDC-7964BDF3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 of the Federal Minimum Wage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4778A-72D7-DB47-BFC7-03EE350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7FE8FC-D07C-5A49-9D70-49B0668B203C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A9BB7C-8A4D-9C44-ADBD-7601D667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C3D0B4-9129-5F4E-B127-24DDD6E74E9D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784465" y="358346"/>
            <a:ext cx="8216785" cy="585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6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110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</a:t>
            </a:r>
          </a:p>
          <a:p>
            <a:pPr lvl="1"/>
            <a:r>
              <a:rPr lang="en-US" dirty="0"/>
              <a:t>Reverse trends in market power</a:t>
            </a:r>
          </a:p>
          <a:p>
            <a:pPr lvl="1"/>
            <a:endParaRPr lang="en-US" dirty="0"/>
          </a:p>
          <a:p>
            <a:r>
              <a:rPr lang="en-US" dirty="0"/>
              <a:t>Locally</a:t>
            </a:r>
          </a:p>
          <a:p>
            <a:pPr lvl="1"/>
            <a:r>
              <a:rPr lang="en-US" dirty="0"/>
              <a:t>Employment services: job training, interview skills, or assistance with day-to-day issues, such as child care</a:t>
            </a:r>
          </a:p>
          <a:p>
            <a:pPr lvl="1"/>
            <a:r>
              <a:rPr lang="en-US" dirty="0"/>
              <a:t>Cognizance of the potential for technologies to affect worker/employer power dynamics</a:t>
            </a:r>
          </a:p>
          <a:p>
            <a:pPr lvl="2"/>
            <a:r>
              <a:rPr lang="en-US" dirty="0"/>
              <a:t>Uber, Lyft,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4" y="26499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(2/2)</a:t>
            </a:r>
          </a:p>
        </p:txBody>
      </p:sp>
    </p:spTree>
    <p:extLst>
      <p:ext uri="{BB962C8B-B14F-4D97-AF65-F5344CB8AC3E}">
        <p14:creationId xmlns:p14="http://schemas.microsoft.com/office/powerpoint/2010/main" val="404591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4" y="26499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It’s all about access to resources (</a:t>
            </a:r>
            <a:r>
              <a:rPr lang="en-US" i="1" dirty="0"/>
              <a:t>equality of opportunity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Education, in particular</a:t>
            </a:r>
          </a:p>
          <a:p>
            <a:pPr lvl="2"/>
            <a:r>
              <a:rPr lang="en-US" dirty="0"/>
              <a:t>Improve public education</a:t>
            </a:r>
          </a:p>
          <a:p>
            <a:pPr lvl="2"/>
            <a:r>
              <a:rPr lang="en-US" dirty="0"/>
              <a:t>Reduce disparities in quality of public education</a:t>
            </a:r>
          </a:p>
          <a:p>
            <a:pPr lvl="2"/>
            <a:r>
              <a:rPr lang="en-US" dirty="0"/>
              <a:t>Improve counseling in low-income schools</a:t>
            </a:r>
          </a:p>
          <a:p>
            <a:pPr lvl="3"/>
            <a:r>
              <a:rPr lang="en-US" dirty="0"/>
              <a:t>With respect to college – paths to success and funding</a:t>
            </a:r>
          </a:p>
          <a:p>
            <a:pPr lvl="2"/>
            <a:r>
              <a:rPr lang="en-US" dirty="0"/>
              <a:t>Investments are needed in early education, not later (e.g. universal pre-k)</a:t>
            </a:r>
          </a:p>
          <a:p>
            <a:pPr lvl="1"/>
            <a:r>
              <a:rPr lang="en-US" dirty="0"/>
              <a:t>Opportunities for wealth-building</a:t>
            </a:r>
          </a:p>
          <a:p>
            <a:pPr lvl="1"/>
            <a:r>
              <a:rPr lang="en-US" dirty="0"/>
              <a:t>Housing</a:t>
            </a:r>
          </a:p>
          <a:p>
            <a:r>
              <a:rPr lang="en-US" dirty="0"/>
              <a:t>Initiatives whose impacts cross neighborhood and class lines and increase upward mobility specifically for black men</a:t>
            </a:r>
          </a:p>
          <a:p>
            <a:pPr lvl="1"/>
            <a:r>
              <a:rPr lang="en-US" dirty="0"/>
              <a:t>Mentoring programs for black boys, efforts to reduce racial bias among whites, interventions to reduce discrimination in criminal justice, and efforts to facilitate greater interaction across racial groups.</a:t>
            </a:r>
          </a:p>
        </p:txBody>
      </p:sp>
    </p:spTree>
    <p:extLst>
      <p:ext uri="{BB962C8B-B14F-4D97-AF65-F5344CB8AC3E}">
        <p14:creationId xmlns:p14="http://schemas.microsoft.com/office/powerpoint/2010/main" val="25969848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470E-1A75-5847-86EF-ADBB2081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E66A-D182-914E-971B-64118C2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49" y="1570556"/>
            <a:ext cx="3866322" cy="3716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Nothing?</a:t>
            </a:r>
          </a:p>
          <a:p>
            <a:pPr>
              <a:lnSpc>
                <a:spcPct val="100000"/>
              </a:lnSpc>
            </a:pPr>
            <a:r>
              <a:rPr lang="en-US" dirty="0"/>
              <a:t>Redistribution?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PRE-distribution?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Access to resources?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84B6-5E76-4348-8EDA-1509A077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62</a:t>
            </a:fld>
            <a:endParaRPr lang="en-US" dirty="0"/>
          </a:p>
        </p:txBody>
      </p:sp>
      <p:pic>
        <p:nvPicPr>
          <p:cNvPr id="6" name="Picture 5" descr="A stone statue of a person&#10;&#10;Description automatically generated">
            <a:extLst>
              <a:ext uri="{FF2B5EF4-FFF2-40B4-BE49-F238E27FC236}">
                <a16:creationId xmlns:a16="http://schemas.microsoft.com/office/drawing/2014/main" id="{3403D7C6-E771-314A-97A6-7BA091F7EC8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333754" y="1087413"/>
            <a:ext cx="3310597" cy="49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88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59B4-350D-574B-9122-6537BD0E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Ten</a:t>
            </a:r>
            <a:r>
              <a:rPr lang="en-US" dirty="0"/>
              <a:t>sion in Policy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776A-D8EF-9E46-978B-43FDA188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it possible to increase growth and reduce inequality?</a:t>
            </a:r>
          </a:p>
          <a:p>
            <a:pPr lvl="1"/>
            <a:r>
              <a:rPr lang="en-US" dirty="0"/>
              <a:t>Common refrain among some that government intervention in the economy is always and everywhere bad for growth.</a:t>
            </a:r>
          </a:p>
          <a:p>
            <a:pPr lvl="1"/>
            <a:endParaRPr lang="en-US" dirty="0"/>
          </a:p>
          <a:p>
            <a:r>
              <a:rPr lang="en-US" dirty="0"/>
              <a:t>Possibly: expanding equality of access promotes the full utilization of resources.</a:t>
            </a:r>
          </a:p>
          <a:p>
            <a:pPr lvl="1"/>
            <a:r>
              <a:rPr lang="en-US" dirty="0"/>
              <a:t>Expanding equality of access requires resources likely from the well-to-do.</a:t>
            </a:r>
          </a:p>
          <a:p>
            <a:r>
              <a:rPr lang="en-US" dirty="0"/>
              <a:t>Possibly: encouraging competition promotes a more efficient economy </a:t>
            </a:r>
          </a:p>
          <a:p>
            <a:pPr lvl="1"/>
            <a:r>
              <a:rPr lang="en-US" dirty="0"/>
              <a:t>Companies with market power (monopolies) can stagnate economies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D27E-955B-F44B-8521-49AA0C0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289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 Su</a:t>
            </a:r>
            <a:r>
              <a:rPr lang="en-US"/>
              <a:t>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/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The economy is clearly favoring owners of productive resources over labor.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The market – technology, competition, and trade</a:t>
            </a:r>
          </a:p>
          <a:p>
            <a:pPr lvl="1"/>
            <a:r>
              <a:rPr lang="en-US" dirty="0"/>
              <a:t>Changing institutions.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80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Kyle </a:t>
            </a:r>
            <a:r>
              <a:rPr lang="en-US" dirty="0" err="1"/>
              <a:t>Montanio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>
                <a:hlinkClick r:id="rId3"/>
              </a:rPr>
              <a:t>Kyle.Montanio@</a:t>
            </a:r>
            <a:r>
              <a:rPr lang="en-US" err="1">
                <a:hlinkClick r:id="rId3"/>
              </a:rPr>
              <a:t>UCD</a:t>
            </a:r>
            <a:r>
              <a:rPr lang="en-US" err="1"/>
              <a:t>enver</a:t>
            </a:r>
            <a:r>
              <a:rPr lang="en-US"/>
              <a:t>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63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9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347426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income/wealth throughout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9551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D779-464B-EC6A-B897-ECC875A6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</a:t>
            </a:r>
            <a:r>
              <a:rPr lang="en-US" dirty="0"/>
              <a:t>ferent Ways of Thinking About Inequality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66161-5B9C-9D81-952E-DD340D20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A94604-75AE-492D-A76C-D8BC1DEF00CB}"/>
              </a:ext>
            </a:extLst>
          </p:cNvPr>
          <p:cNvSpPr txBox="1"/>
          <p:nvPr/>
        </p:nvSpPr>
        <p:spPr>
          <a:xfrm>
            <a:off x="931745" y="1800224"/>
            <a:ext cx="438518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Inequality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602D5C-75B0-4BF0-FE57-C153D75E1F02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3124338" y="2323444"/>
            <a:ext cx="2" cy="3077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E87093-03F4-6431-D911-0D83EF3EEA81}"/>
              </a:ext>
            </a:extLst>
          </p:cNvPr>
          <p:cNvSpPr txBox="1"/>
          <p:nvPr/>
        </p:nvSpPr>
        <p:spPr>
          <a:xfrm>
            <a:off x="459798" y="2631221"/>
            <a:ext cx="5329083" cy="230832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How evenly income/wealth is divided between a population</a:t>
            </a:r>
          </a:p>
          <a:p>
            <a:endParaRPr lang="en-US" sz="2400" dirty="0"/>
          </a:p>
          <a:p>
            <a:r>
              <a:rPr lang="en-US" sz="2400" dirty="0"/>
              <a:t>It is about the distribution of some measure and not a comparison between sub-groups.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15CA7-FF54-F5A3-217D-6EA327CBCE23}"/>
              </a:ext>
            </a:extLst>
          </p:cNvPr>
          <p:cNvSpPr txBox="1"/>
          <p:nvPr/>
        </p:nvSpPr>
        <p:spPr>
          <a:xfrm>
            <a:off x="6567948" y="1800224"/>
            <a:ext cx="4385187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Inequality between groups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2F547E-5C3A-17CA-7DE2-4818D8D0E484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>
            <a:off x="8760542" y="2323444"/>
            <a:ext cx="0" cy="307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7BF17B-70F9-5A84-C648-DF2FE453E214}"/>
              </a:ext>
            </a:extLst>
          </p:cNvPr>
          <p:cNvSpPr txBox="1"/>
          <p:nvPr/>
        </p:nvSpPr>
        <p:spPr>
          <a:xfrm>
            <a:off x="6096000" y="2631221"/>
            <a:ext cx="5329084" cy="267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Are there differences between different groups of people?</a:t>
            </a:r>
          </a:p>
          <a:p>
            <a:endParaRPr lang="en-US" sz="2400" dirty="0"/>
          </a:p>
          <a:p>
            <a:r>
              <a:rPr lang="en-US" sz="2400" dirty="0"/>
              <a:t>Are observable outcomes different based on group characteristics?</a:t>
            </a:r>
          </a:p>
          <a:p>
            <a:endParaRPr lang="en-US" sz="2400" dirty="0"/>
          </a:p>
          <a:p>
            <a:r>
              <a:rPr lang="en-US" sz="2400" dirty="0"/>
              <a:t>Ex: racial inequality or gender pay gap</a:t>
            </a:r>
          </a:p>
        </p:txBody>
      </p:sp>
    </p:spTree>
    <p:extLst>
      <p:ext uri="{BB962C8B-B14F-4D97-AF65-F5344CB8AC3E}">
        <p14:creationId xmlns:p14="http://schemas.microsoft.com/office/powerpoint/2010/main" val="2626846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18670</TotalTime>
  <Words>2775</Words>
  <Application>Microsoft Macintosh PowerPoint</Application>
  <PresentationFormat>Widescreen</PresentationFormat>
  <Paragraphs>500</Paragraphs>
  <Slides>65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Economic Inequality</vt:lpstr>
      <vt:lpstr>Credits and Disclaimer</vt:lpstr>
      <vt:lpstr>Outline</vt:lpstr>
      <vt:lpstr>Economic Inequality: Income</vt:lpstr>
      <vt:lpstr>Different Ways of Thinking About Inequality </vt:lpstr>
      <vt:lpstr>Different Ways of Thinking About Inequality </vt:lpstr>
      <vt:lpstr> National Income Inequality: Share of Top 10%</vt:lpstr>
      <vt:lpstr>Recent Facts on Income Inequality</vt:lpstr>
      <vt:lpstr>The Abrupt Increase in Inequality</vt:lpstr>
      <vt:lpstr>Most of the Action is at the Top: Pre-Tax</vt:lpstr>
      <vt:lpstr> An International Perspective: Comparables</vt:lpstr>
      <vt:lpstr>Income Share Changes Between 1970  and 2017</vt:lpstr>
      <vt:lpstr>Quintile Income Cutoffs</vt:lpstr>
      <vt:lpstr>Income Changes from Growing Inequality</vt:lpstr>
      <vt:lpstr>Income Changes from Growing Inequality</vt:lpstr>
      <vt:lpstr>How Has Inequality Influenced Incomes?</vt:lpstr>
      <vt:lpstr>Growth Has Been Primarily at the Very Top</vt:lpstr>
      <vt:lpstr>The Gini Coefficient</vt:lpstr>
      <vt:lpstr>Forming the GINI Coefficient: 2015</vt:lpstr>
      <vt:lpstr>Income and Wealth Inequality</vt:lpstr>
      <vt:lpstr>Wealth Inequality Exceeds Income Inequality</vt:lpstr>
      <vt:lpstr>Wealth Concentration Has Been Rising</vt:lpstr>
      <vt:lpstr>Where Does Inequality Come From?</vt:lpstr>
      <vt:lpstr> Immigration and Inequality</vt:lpstr>
      <vt:lpstr>Government Policy and Inequality</vt:lpstr>
      <vt:lpstr>Taxes, Transfers, and Income: 2018</vt:lpstr>
      <vt:lpstr>What About Tax Rates?</vt:lpstr>
      <vt:lpstr>Tax Rates Over Time</vt:lpstr>
      <vt:lpstr>The Top Tax Rate and Income Cutoff</vt:lpstr>
      <vt:lpstr>Dramatically Less Progressivity in the Tax Code</vt:lpstr>
      <vt:lpstr>Market Forces and Inequality</vt:lpstr>
      <vt:lpstr>Where Does Inequality Come From? Summary</vt:lpstr>
      <vt:lpstr>Labor Income is Unhinged from Productivity</vt:lpstr>
      <vt:lpstr> Declining Unionization</vt:lpstr>
      <vt:lpstr> Competition in the Economy</vt:lpstr>
      <vt:lpstr>Growing Revenue Concentration</vt:lpstr>
      <vt:lpstr> CEO Pay Has Been Growing Rapidly</vt:lpstr>
      <vt:lpstr> CEO Pay Has Been Growing Rapidly</vt:lpstr>
      <vt:lpstr> CEO Compensation – Tied to Stock Prices</vt:lpstr>
      <vt:lpstr>Technological Change and Inequality</vt:lpstr>
      <vt:lpstr>Technology Benefits Ownership over Labor</vt:lpstr>
      <vt:lpstr>Technology can Hurt Low Income Workers</vt:lpstr>
      <vt:lpstr>  A Modern Example: Uber &amp; Lyft</vt:lpstr>
      <vt:lpstr>Globalization</vt:lpstr>
      <vt:lpstr>Mechanisms for the Effects of Globalization</vt:lpstr>
      <vt:lpstr>What is driving increasing inequality?</vt:lpstr>
      <vt:lpstr>  Sources of Inequality Through Late 1990s</vt:lpstr>
      <vt:lpstr>Why Does Inequality Matter?</vt:lpstr>
      <vt:lpstr>PowerPoint Presentation</vt:lpstr>
      <vt:lpstr>U.S. – Racial Differences</vt:lpstr>
      <vt:lpstr> Government Policy and Racial Inequality</vt:lpstr>
      <vt:lpstr> Addressing Inequality: Is It A Problem?</vt:lpstr>
      <vt:lpstr>Addressing Inequality:  Immediately Available Policy Solutions (1/2)</vt:lpstr>
      <vt:lpstr>History of the Federal Minimum Wage</vt:lpstr>
      <vt:lpstr>PowerPoint Presentation</vt:lpstr>
      <vt:lpstr>Addressing Inequality:  Immediately Available Policy Solutions (2/2)</vt:lpstr>
      <vt:lpstr>Addressing Inequality:  Long Term</vt:lpstr>
      <vt:lpstr>What to do About Inequality?</vt:lpstr>
      <vt:lpstr>Tension in Policy Solutions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298</cp:revision>
  <cp:lastPrinted>2022-03-02T18:45:19Z</cp:lastPrinted>
  <dcterms:created xsi:type="dcterms:W3CDTF">2017-05-03T22:30:38Z</dcterms:created>
  <dcterms:modified xsi:type="dcterms:W3CDTF">2022-04-27T18:35:19Z</dcterms:modified>
</cp:coreProperties>
</file>