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1"/>
  </p:notesMasterIdLst>
  <p:sldIdLst>
    <p:sldId id="4536" r:id="rId2"/>
    <p:sldId id="4537" r:id="rId3"/>
    <p:sldId id="4538" r:id="rId4"/>
    <p:sldId id="4539" r:id="rId5"/>
    <p:sldId id="4540" r:id="rId6"/>
    <p:sldId id="4535" r:id="rId7"/>
    <p:sldId id="4549" r:id="rId8"/>
    <p:sldId id="4550" r:id="rId9"/>
    <p:sldId id="4175" r:id="rId10"/>
    <p:sldId id="4551" r:id="rId11"/>
    <p:sldId id="4070" r:id="rId12"/>
    <p:sldId id="4182" r:id="rId13"/>
    <p:sldId id="4173" r:id="rId14"/>
    <p:sldId id="327" r:id="rId15"/>
    <p:sldId id="259" r:id="rId16"/>
    <p:sldId id="275" r:id="rId17"/>
    <p:sldId id="335" r:id="rId18"/>
    <p:sldId id="3546" r:id="rId19"/>
    <p:sldId id="305" r:id="rId20"/>
    <p:sldId id="306" r:id="rId21"/>
    <p:sldId id="4318" r:id="rId22"/>
    <p:sldId id="4166" r:id="rId23"/>
    <p:sldId id="4097" r:id="rId24"/>
    <p:sldId id="1730" r:id="rId25"/>
    <p:sldId id="338" r:id="rId26"/>
    <p:sldId id="1159" r:id="rId27"/>
    <p:sldId id="4174" r:id="rId28"/>
    <p:sldId id="4308" r:id="rId29"/>
    <p:sldId id="4095" r:id="rId30"/>
    <p:sldId id="1099" r:id="rId31"/>
    <p:sldId id="284" r:id="rId32"/>
    <p:sldId id="4317" r:id="rId33"/>
    <p:sldId id="1092" r:id="rId34"/>
    <p:sldId id="3967" r:id="rId35"/>
    <p:sldId id="380" r:id="rId36"/>
    <p:sldId id="381" r:id="rId37"/>
    <p:sldId id="4309" r:id="rId38"/>
    <p:sldId id="285" r:id="rId39"/>
    <p:sldId id="1152" r:id="rId40"/>
    <p:sldId id="383" r:id="rId41"/>
    <p:sldId id="4167" r:id="rId42"/>
    <p:sldId id="4168" r:id="rId43"/>
    <p:sldId id="337" r:id="rId44"/>
    <p:sldId id="1155" r:id="rId45"/>
    <p:sldId id="384" r:id="rId46"/>
    <p:sldId id="376" r:id="rId47"/>
    <p:sldId id="314" r:id="rId48"/>
    <p:sldId id="303" r:id="rId49"/>
    <p:sldId id="385" r:id="rId50"/>
    <p:sldId id="3544" r:id="rId51"/>
    <p:sldId id="386" r:id="rId52"/>
    <p:sldId id="1162" r:id="rId53"/>
    <p:sldId id="3543" r:id="rId54"/>
    <p:sldId id="4553" r:id="rId55"/>
    <p:sldId id="1157" r:id="rId56"/>
    <p:sldId id="1158" r:id="rId57"/>
    <p:sldId id="389" r:id="rId58"/>
    <p:sldId id="4552" r:id="rId59"/>
    <p:sldId id="4124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1" autoAdjust="0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046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note over the redline peeking above the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3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Presently, Bitcoin mining requires 150-200 terawatt-hours per year, more than Thailand with a carbon </a:t>
            </a:r>
            <a:r>
              <a:rPr lang="en-US" dirty="0" err="1"/>
              <a:t>footprinttof</a:t>
            </a:r>
            <a:r>
              <a:rPr lang="en-US" dirty="0"/>
              <a:t> the Czech </a:t>
            </a:r>
            <a:r>
              <a:rPr lang="en-US" dirty="0" err="1"/>
              <a:t>Republicenergy</a:t>
            </a:r>
            <a:r>
              <a:rPr lang="en-US" dirty="0"/>
              <a:t> consumption (although less than is used in gold mining). (Note there are other consensus mechanisms that do not use as much energy.)</a:t>
            </a:r>
          </a:p>
          <a:p>
            <a:r>
              <a:rPr lang="en-US" dirty="0"/>
              <a:t>In addition, computer hardware quickly becomes obsolete and is dumped.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taken from page 10, Chad Stone, Danilo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Trisi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Arloc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Sherman, and Roderick Taylor, “A Guide to Statistics on Historical Trends in Income Inequality,”</a:t>
            </a:r>
            <a:r>
              <a:rPr lang="en-US" dirty="0">
                <a:effectLst/>
              </a:rPr>
              <a:t>  May 15,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49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27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voxeu.org</a:t>
            </a:r>
            <a:r>
              <a:rPr lang="en-US" dirty="0"/>
              <a:t>/article/forms-and-sources-inequality-united-states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7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57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12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900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incshr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Inequality/Images/CBPP_AbruptIncrease.pn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NYTimes_WageGrowth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quintshare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Charts/threshReal1979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OnlyI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Programs/WandI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WealthShare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ZeroWealth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axChange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Productivity/prod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equality.org/facts/income-inequality/" TargetMode="External"/><Relationship Id="rId4" Type="http://schemas.openxmlformats.org/officeDocument/2006/relationships/image" Target="file:////Users/Jon/NEED%20Dropbox/Presentations/Inequality/Charts/unions.pn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EPI_CEO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nequality/Images/Thinker.jp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Fall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New Hampshire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Fall,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20544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DB8A-2E79-4908-529F-15149A916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43" y="25133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</a:t>
            </a:r>
            <a:r>
              <a:rPr lang="en-US" dirty="0"/>
              <a:t>ernational Institutions:  Alan Deardorff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8B241-58A3-CACC-DEC1-9FF1E8B0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1026" name="Picture 2" descr="IMF Delegation's September Visit to Turkey Sparks Controversy Amid Denials">
            <a:extLst>
              <a:ext uri="{FF2B5EF4-FFF2-40B4-BE49-F238E27FC236}">
                <a16:creationId xmlns:a16="http://schemas.microsoft.com/office/drawing/2014/main" id="{9317F135-2598-C3F3-F560-977897E77E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" y="1708934"/>
            <a:ext cx="6232966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the World Bank, and What Does It Do?">
            <a:extLst>
              <a:ext uri="{FF2B5EF4-FFF2-40B4-BE49-F238E27FC236}">
                <a16:creationId xmlns:a16="http://schemas.microsoft.com/office/drawing/2014/main" id="{3B62E8FB-33C2-4829-F83B-DD511453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61" y="1964362"/>
            <a:ext cx="59371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163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 is Becoming A Problem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263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shortly (https://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06869"/>
            <a:ext cx="9144000" cy="1289761"/>
          </a:xfrm>
        </p:spPr>
        <p:txBody>
          <a:bodyPr anchor="ctr" anchorCtr="0"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Economic Inequality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98990"/>
            <a:ext cx="9144000" cy="11297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Jon </a:t>
            </a:r>
            <a:r>
              <a:rPr lang="en-US" sz="3200" b="1" dirty="0" err="1">
                <a:solidFill>
                  <a:schemeClr val="bg1"/>
                </a:solidFill>
              </a:rPr>
              <a:t>Haveman</a:t>
            </a:r>
            <a:r>
              <a:rPr lang="en-US" sz="3200" b="1" dirty="0">
                <a:solidFill>
                  <a:schemeClr val="bg1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NEED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i="1" dirty="0">
                <a:solidFill>
                  <a:schemeClr val="bg1"/>
                </a:solidFill>
              </a:rPr>
              <a:t>October 24, 2023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 of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Timothy </a:t>
            </a:r>
            <a:r>
              <a:rPr lang="en-US" dirty="0" err="1"/>
              <a:t>Smeeding</a:t>
            </a:r>
            <a:r>
              <a:rPr lang="en-US" dirty="0"/>
              <a:t>, University of Wisconsin</a:t>
            </a:r>
          </a:p>
          <a:p>
            <a:pPr lvl="1"/>
            <a:r>
              <a:rPr lang="en-US" dirty="0"/>
              <a:t>Robert Wright, </a:t>
            </a:r>
            <a:r>
              <a:rPr lang="en-US" dirty="0" err="1"/>
              <a:t>Augustana</a:t>
            </a:r>
            <a:r>
              <a:rPr lang="en-US" dirty="0"/>
              <a:t>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</a:t>
            </a:r>
          </a:p>
          <a:p>
            <a:pPr lvl="1"/>
            <a:r>
              <a:rPr lang="en-US" dirty="0"/>
              <a:t>It is, however, inevitable that the presenter will be asked for and will provide their </a:t>
            </a:r>
            <a:r>
              <a:rPr lang="en-US"/>
              <a:t>own views</a:t>
            </a:r>
            <a:endParaRPr lang="en-US" dirty="0"/>
          </a:p>
          <a:p>
            <a:pPr lvl="1"/>
            <a:r>
              <a:rPr lang="en-US" dirty="0"/>
              <a:t>Such views are those of the presenter and not necessarily those of the National Economic Education Delegation (</a:t>
            </a:r>
            <a:r>
              <a:rPr lang="en-US"/>
              <a:t>NEED)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88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3505200" y="1334419"/>
            <a:ext cx="5181600" cy="418916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Definition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Measurement</a:t>
            </a:r>
          </a:p>
          <a:p>
            <a:pPr>
              <a:lnSpc>
                <a:spcPct val="100000"/>
              </a:lnSpc>
            </a:pPr>
            <a:r>
              <a:rPr lang="en-US" dirty="0"/>
              <a:t>How does it happen?</a:t>
            </a:r>
          </a:p>
          <a:p>
            <a:pPr>
              <a:lnSpc>
                <a:spcPct val="100000"/>
              </a:lnSpc>
            </a:pPr>
            <a:r>
              <a:rPr lang="en-US" dirty="0"/>
              <a:t>Does it matter?</a:t>
            </a:r>
          </a:p>
          <a:p>
            <a:pPr>
              <a:lnSpc>
                <a:spcPct val="100000"/>
              </a:lnSpc>
            </a:pPr>
            <a:r>
              <a:rPr lang="en-US" dirty="0"/>
              <a:t>Is it a problem?</a:t>
            </a:r>
          </a:p>
          <a:p>
            <a:pPr>
              <a:lnSpc>
                <a:spcPct val="100000"/>
              </a:lnSpc>
            </a:pPr>
            <a:r>
              <a:rPr lang="en-US" dirty="0"/>
              <a:t>What to do about it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7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Inequality: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189162"/>
          </a:xfrm>
        </p:spPr>
        <p:txBody>
          <a:bodyPr anchor="ctr" anchorCtr="0"/>
          <a:lstStyle/>
          <a:p>
            <a:r>
              <a:rPr lang="en-US" dirty="0"/>
              <a:t>Definition:</a:t>
            </a:r>
          </a:p>
          <a:p>
            <a:pPr lvl="1"/>
            <a:r>
              <a:rPr lang="en-US" dirty="0"/>
              <a:t>The extent to which the distribution of income deviates from complete equality.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dispersion of income throughout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698A85-EA40-4EBB-8EFF-6FFBC920C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899" y="2321122"/>
            <a:ext cx="4511501" cy="3007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19773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4A4F-0F5C-B34D-AED1-761D951E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erent Ways of Thinking About Inequality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C5FE0-2677-AA4F-816D-9FB980AE2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040" y="1325563"/>
            <a:ext cx="4347519" cy="4351338"/>
          </a:xfrm>
        </p:spPr>
        <p:txBody>
          <a:bodyPr/>
          <a:lstStyle/>
          <a:p>
            <a:r>
              <a:rPr lang="en-US" dirty="0"/>
              <a:t>Income Inequality</a:t>
            </a:r>
          </a:p>
          <a:p>
            <a:pPr lvl="1"/>
            <a:r>
              <a:rPr lang="en-US" dirty="0"/>
              <a:t>Before taxes and transfers</a:t>
            </a:r>
          </a:p>
          <a:p>
            <a:pPr lvl="1"/>
            <a:r>
              <a:rPr lang="en-US" dirty="0"/>
              <a:t>After taxes and transfers</a:t>
            </a:r>
          </a:p>
          <a:p>
            <a:r>
              <a:rPr lang="en-US" dirty="0"/>
              <a:t>Wealth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795BF-E1AA-5348-8D73-947F1CBC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6F9D8-F466-554C-8E30-B2BFF7F5C72D}"/>
              </a:ext>
            </a:extLst>
          </p:cNvPr>
          <p:cNvSpPr txBox="1"/>
          <p:nvPr/>
        </p:nvSpPr>
        <p:spPr>
          <a:xfrm>
            <a:off x="6353503" y="2457722"/>
            <a:ext cx="485578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How does wealth differ from income?</a:t>
            </a:r>
          </a:p>
          <a:p>
            <a:endParaRPr lang="en-US" dirty="0"/>
          </a:p>
          <a:p>
            <a:r>
              <a:rPr lang="en-US" b="1" dirty="0"/>
              <a:t>Income</a:t>
            </a:r>
            <a:r>
              <a:rPr lang="en-US" dirty="0"/>
              <a:t> is measured over a period of time, say one year. </a:t>
            </a:r>
          </a:p>
          <a:p>
            <a:endParaRPr lang="en-US" dirty="0"/>
          </a:p>
          <a:p>
            <a:r>
              <a:rPr lang="en-US" b="1" dirty="0"/>
              <a:t>Wealth </a:t>
            </a:r>
            <a:r>
              <a:rPr lang="en-US" dirty="0"/>
              <a:t>is one’s accumulated savings, including physical and financial assets (net worth).  </a:t>
            </a:r>
          </a:p>
        </p:txBody>
      </p:sp>
    </p:spTree>
    <p:extLst>
      <p:ext uri="{BB962C8B-B14F-4D97-AF65-F5344CB8AC3E}">
        <p14:creationId xmlns:p14="http://schemas.microsoft.com/office/powerpoint/2010/main" val="729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hart, line chart&#10;&#10;Description automatically generated">
            <a:extLst>
              <a:ext uri="{FF2B5EF4-FFF2-40B4-BE49-F238E27FC236}">
                <a16:creationId xmlns:a16="http://schemas.microsoft.com/office/drawing/2014/main" id="{60AAD2E0-F2B3-B94D-A37B-FD662AAA65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37478" y="1260089"/>
            <a:ext cx="9940273" cy="497013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957F75-F5DA-8C44-8501-67551F3CC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Nat</a:t>
            </a:r>
            <a:r>
              <a:rPr lang="en-US" dirty="0"/>
              <a:t>ional Income Inequality: Share of Top 10%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EF569-E87E-1C45-A389-3D60AB39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7C5B47-B721-774B-9F7E-995ED5E83EA8}"/>
              </a:ext>
            </a:extLst>
          </p:cNvPr>
          <p:cNvCxnSpPr/>
          <p:nvPr/>
        </p:nvCxnSpPr>
        <p:spPr>
          <a:xfrm>
            <a:off x="9368927" y="2690870"/>
            <a:ext cx="243058" cy="86806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FBECA3B-4BCB-8647-8F08-0667663652B3}"/>
              </a:ext>
            </a:extLst>
          </p:cNvPr>
          <p:cNvSpPr txBox="1"/>
          <p:nvPr/>
        </p:nvSpPr>
        <p:spPr>
          <a:xfrm>
            <a:off x="8777489" y="3628042"/>
            <a:ext cx="20698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Dot-com Bubble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F3719D-C579-484E-9CC7-B1113C764FDF}"/>
              </a:ext>
            </a:extLst>
          </p:cNvPr>
          <p:cNvCxnSpPr>
            <a:cxnSpLocks/>
          </p:cNvCxnSpPr>
          <p:nvPr/>
        </p:nvCxnSpPr>
        <p:spPr>
          <a:xfrm>
            <a:off x="9979755" y="2272312"/>
            <a:ext cx="664596" cy="786625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A136734-DA4E-C745-945D-EA4862CE8C5E}"/>
              </a:ext>
            </a:extLst>
          </p:cNvPr>
          <p:cNvSpPr txBox="1"/>
          <p:nvPr/>
        </p:nvSpPr>
        <p:spPr>
          <a:xfrm>
            <a:off x="9734575" y="3058937"/>
            <a:ext cx="1987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Housing Bubble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91A105-2ADE-1742-A9CD-67E580826EDE}"/>
              </a:ext>
            </a:extLst>
          </p:cNvPr>
          <p:cNvCxnSpPr>
            <a:cxnSpLocks/>
          </p:cNvCxnSpPr>
          <p:nvPr/>
        </p:nvCxnSpPr>
        <p:spPr>
          <a:xfrm flipV="1">
            <a:off x="3457487" y="1843487"/>
            <a:ext cx="540423" cy="207738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73561DA-ACEE-2545-BEDE-B0F11182A83F}"/>
              </a:ext>
            </a:extLst>
          </p:cNvPr>
          <p:cNvSpPr txBox="1"/>
          <p:nvPr/>
        </p:nvSpPr>
        <p:spPr>
          <a:xfrm>
            <a:off x="4473566" y="3058937"/>
            <a:ext cx="829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WWII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33D7A2-240F-8945-9179-285069379291}"/>
              </a:ext>
            </a:extLst>
          </p:cNvPr>
          <p:cNvSpPr txBox="1"/>
          <p:nvPr/>
        </p:nvSpPr>
        <p:spPr>
          <a:xfrm>
            <a:off x="4124011" y="1652596"/>
            <a:ext cx="23920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C4C88"/>
                </a:solidFill>
              </a:rPr>
              <a:t>Stock Market Crash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2EF77-D0F9-BD42-B910-48B846FA9682}"/>
              </a:ext>
            </a:extLst>
          </p:cNvPr>
          <p:cNvSpPr txBox="1"/>
          <p:nvPr/>
        </p:nvSpPr>
        <p:spPr>
          <a:xfrm>
            <a:off x="228600" y="-25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F973-D99B-374E-9773-CE4E2820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Facts on Income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04663-BFFC-6548-891E-1F8204EB7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Beginning in the 1970s, income gaps widened.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Income growth in the middle and lower parts of the distribution slowed.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Incomes at the top continued to grow strongly.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775DA5-98C1-4547-91AA-7103E7ED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4F60A-EF1A-6944-BE42-2798F90A42CC}"/>
              </a:ext>
            </a:extLst>
          </p:cNvPr>
          <p:cNvSpPr txBox="1"/>
          <p:nvPr/>
        </p:nvSpPr>
        <p:spPr>
          <a:xfrm>
            <a:off x="44300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May 15, 2018.</a:t>
            </a:r>
          </a:p>
        </p:txBody>
      </p:sp>
    </p:spTree>
    <p:extLst>
      <p:ext uri="{BB962C8B-B14F-4D97-AF65-F5344CB8AC3E}">
        <p14:creationId xmlns:p14="http://schemas.microsoft.com/office/powerpoint/2010/main" val="418242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369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tretch>
            <a:fillRect/>
          </a:stretch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4458141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1927764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A43F-6F89-E94A-973E-A73DBCE9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Abrupt Increase in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AAB316-20F0-C042-BD1A-CD7B356C4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6970F5-7A0A-C04F-9503-22A09B20B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484534" y="938377"/>
            <a:ext cx="9222931" cy="50292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096DE2-FE0F-314E-95D6-5A8CE054A5AF}"/>
              </a:ext>
            </a:extLst>
          </p:cNvPr>
          <p:cNvSpPr txBox="1"/>
          <p:nvPr/>
        </p:nvSpPr>
        <p:spPr>
          <a:xfrm>
            <a:off x="8923263" y="6472240"/>
            <a:ext cx="21659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https://</a:t>
            </a:r>
            <a:r>
              <a:rPr lang="en-US" sz="1000" dirty="0" err="1"/>
              <a:t>realtimeinequality.org</a:t>
            </a:r>
            <a:endParaRPr 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A4E97-103A-CF67-0A6F-72F85070155D}"/>
              </a:ext>
            </a:extLst>
          </p:cNvPr>
          <p:cNvSpPr txBox="1"/>
          <p:nvPr/>
        </p:nvSpPr>
        <p:spPr>
          <a:xfrm rot="16200000">
            <a:off x="-83123" y="3322276"/>
            <a:ext cx="33616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Inflation Adjusted Income Growth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1D9C54-CF9E-4D41-8034-25101CE65C8C}"/>
              </a:ext>
            </a:extLst>
          </p:cNvPr>
          <p:cNvGrpSpPr/>
          <p:nvPr/>
        </p:nvGrpSpPr>
        <p:grpSpPr>
          <a:xfrm>
            <a:off x="9901238" y="1171575"/>
            <a:ext cx="1975334" cy="4796002"/>
            <a:chOff x="9901238" y="1171575"/>
            <a:chExt cx="1975334" cy="479600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A75983-994F-549D-2577-DEC26C1FC157}"/>
                </a:ext>
              </a:extLst>
            </p:cNvPr>
            <p:cNvSpPr/>
            <p:nvPr/>
          </p:nvSpPr>
          <p:spPr>
            <a:xfrm>
              <a:off x="9901238" y="1171575"/>
              <a:ext cx="806227" cy="479600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001988-28C8-A686-992B-2DADD18FA5F7}"/>
                </a:ext>
              </a:extLst>
            </p:cNvPr>
            <p:cNvSpPr txBox="1"/>
            <p:nvPr/>
          </p:nvSpPr>
          <p:spPr>
            <a:xfrm>
              <a:off x="11089241" y="3186113"/>
              <a:ext cx="787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COVID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62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BDD57-B572-6F4C-8D49-9DE75B049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Growth Patterns Have Changed!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8432804D-433F-A242-B476-1395678B2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0366" y="896261"/>
            <a:ext cx="8307534" cy="52866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FF4FA-1712-1D4A-97CA-D75ADAAC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9F6E3-33FA-A247-AAB2-D96230274376}"/>
              </a:ext>
            </a:extLst>
          </p:cNvPr>
          <p:cNvSpPr txBox="1"/>
          <p:nvPr/>
        </p:nvSpPr>
        <p:spPr>
          <a:xfrm>
            <a:off x="5080000" y="6456851"/>
            <a:ext cx="6543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www.nytimes.com</a:t>
            </a:r>
            <a:r>
              <a:rPr lang="en-US" sz="1200" dirty="0"/>
              <a:t>/interactive/2017/08/07/opinion/</a:t>
            </a:r>
            <a:r>
              <a:rPr lang="en-US" sz="1200" dirty="0" err="1"/>
              <a:t>leonhardt</a:t>
            </a:r>
            <a:r>
              <a:rPr lang="en-US" sz="1200" dirty="0"/>
              <a:t>-income-</a:t>
            </a:r>
            <a:r>
              <a:rPr lang="en-US" sz="1200" dirty="0" err="1"/>
              <a:t>inequality.html</a:t>
            </a:r>
            <a:endParaRPr lang="en-US" sz="12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7D0BC53-7BD6-4DB4-B92E-D2F16C9EF9A9}"/>
              </a:ext>
            </a:extLst>
          </p:cNvPr>
          <p:cNvSpPr/>
          <p:nvPr/>
        </p:nvSpPr>
        <p:spPr>
          <a:xfrm>
            <a:off x="1509799" y="896261"/>
            <a:ext cx="1517073" cy="536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2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4E92A8-B58F-4FCC-8603-5DF88D55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261" y="216007"/>
            <a:ext cx="10515600" cy="1325563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bg1"/>
                </a:solidFill>
              </a:rPr>
              <a:t>Inc</a:t>
            </a:r>
            <a:r>
              <a:rPr lang="en-US" sz="4000" dirty="0"/>
              <a:t>ome Share Changes Between 1970 </a:t>
            </a:r>
            <a:br>
              <a:rPr lang="en-US" sz="4000" dirty="0"/>
            </a:br>
            <a:r>
              <a:rPr lang="en-US" sz="4000" dirty="0"/>
              <a:t>and 2020</a:t>
            </a: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D7CF2190-5680-4003-8C26-783D1F0EAF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42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22EBA-F03F-1447-BC0E-C01FC2568E3E}"/>
              </a:ext>
            </a:extLst>
          </p:cNvPr>
          <p:cNvSpPr txBox="1"/>
          <p:nvPr/>
        </p:nvSpPr>
        <p:spPr>
          <a:xfrm>
            <a:off x="6411655" y="6496866"/>
            <a:ext cx="52998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U.S. Census Bureau, Current Population Survey, Annual Social and Economic Supplements.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1086FC00-45B7-BD42-8F50-8F7504E4750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702168" y="1596834"/>
            <a:ext cx="6951785" cy="46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6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880CB-F31D-E549-8CF3-89035806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ntile Income Cutoffs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B583D6-78F6-5C4F-957D-BEB9BCA1A8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72246" y="999831"/>
            <a:ext cx="7847506" cy="5230394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9E2AFEE-6811-909D-CCE2-8108065739FB}"/>
              </a:ext>
            </a:extLst>
          </p:cNvPr>
          <p:cNvSpPr/>
          <p:nvPr/>
        </p:nvSpPr>
        <p:spPr>
          <a:xfrm>
            <a:off x="6357938" y="1454646"/>
            <a:ext cx="3514725" cy="3248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52959C63-4778-992D-3261-685F0257D1F8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96054" y="1009351"/>
            <a:ext cx="7847506" cy="52303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93F5B-10F3-3A47-8DC6-4959A61F9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04548-F466-3841-A3E8-F75805017490}"/>
              </a:ext>
            </a:extLst>
          </p:cNvPr>
          <p:cNvSpPr txBox="1"/>
          <p:nvPr/>
        </p:nvSpPr>
        <p:spPr>
          <a:xfrm>
            <a:off x="4019518" y="1593769"/>
            <a:ext cx="122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Top 5%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8F67EF-C0B8-1944-9017-A34EA5921D9D}"/>
              </a:ext>
            </a:extLst>
          </p:cNvPr>
          <p:cNvCxnSpPr>
            <a:cxnSpLocks/>
          </p:cNvCxnSpPr>
          <p:nvPr/>
        </p:nvCxnSpPr>
        <p:spPr>
          <a:xfrm flipV="1">
            <a:off x="5598560" y="1669144"/>
            <a:ext cx="3080983" cy="186235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F249E8-51FF-2F4E-805B-7E22ADCC950B}"/>
              </a:ext>
            </a:extLst>
          </p:cNvPr>
          <p:cNvCxnSpPr>
            <a:cxnSpLocks/>
          </p:cNvCxnSpPr>
          <p:nvPr/>
        </p:nvCxnSpPr>
        <p:spPr>
          <a:xfrm>
            <a:off x="4838442" y="2116989"/>
            <a:ext cx="828773" cy="644140"/>
          </a:xfrm>
          <a:prstGeom prst="line">
            <a:avLst/>
          </a:prstGeom>
          <a:ln w="635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19F536C-DDF8-AA4A-BC34-1EAB3449B7F8}"/>
              </a:ext>
            </a:extLst>
          </p:cNvPr>
          <p:cNvSpPr/>
          <p:nvPr/>
        </p:nvSpPr>
        <p:spPr>
          <a:xfrm>
            <a:off x="6524786" y="3721421"/>
            <a:ext cx="821411" cy="1038387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7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0" y="0"/>
            <a:ext cx="10515600" cy="1325563"/>
          </a:xfrm>
        </p:spPr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Changes from Growing Inequality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130C3-A0BB-4FBA-9909-8E21280200C7}"/>
              </a:ext>
            </a:extLst>
          </p:cNvPr>
          <p:cNvSpPr/>
          <p:nvPr/>
        </p:nvSpPr>
        <p:spPr>
          <a:xfrm>
            <a:off x="8897510" y="2425148"/>
            <a:ext cx="262393" cy="166977"/>
          </a:xfrm>
          <a:prstGeom prst="rect">
            <a:avLst/>
          </a:prstGeom>
          <a:solidFill>
            <a:srgbClr val="FA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684D68-A2BD-4803-9FBE-15A519DC75BF}"/>
              </a:ext>
            </a:extLst>
          </p:cNvPr>
          <p:cNvGrpSpPr>
            <a:grpSpLocks/>
          </p:cNvGrpSpPr>
          <p:nvPr/>
        </p:nvGrpSpPr>
        <p:grpSpPr>
          <a:xfrm>
            <a:off x="838200" y="1325563"/>
            <a:ext cx="10329819" cy="5110726"/>
            <a:chOff x="1804288" y="1749440"/>
            <a:chExt cx="9634106" cy="47665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6066" y="1749440"/>
              <a:ext cx="5922328" cy="4766519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5590510" y="3523090"/>
              <a:ext cx="1484058" cy="1931810"/>
            </a:xfrm>
            <a:prstGeom prst="round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04288" y="3806297"/>
              <a:ext cx="2159138" cy="889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C4C88"/>
                  </a:solidFill>
                </a:rPr>
                <a:t>Bottom 90% </a:t>
              </a:r>
            </a:p>
            <a:p>
              <a:r>
                <a:rPr lang="en-US" sz="2800" b="1" dirty="0">
                  <a:solidFill>
                    <a:srgbClr val="0C4C88"/>
                  </a:solidFill>
                </a:rPr>
                <a:t>of Households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4221750" y="4288346"/>
              <a:ext cx="1119674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4327F1-4A4A-C74F-AA97-9C2855D4280A}"/>
              </a:ext>
            </a:extLst>
          </p:cNvPr>
          <p:cNvCxnSpPr>
            <a:cxnSpLocks/>
          </p:cNvCxnSpPr>
          <p:nvPr/>
        </p:nvCxnSpPr>
        <p:spPr>
          <a:xfrm>
            <a:off x="11353800" y="3359020"/>
            <a:ext cx="0" cy="1939587"/>
          </a:xfrm>
          <a:prstGeom prst="line">
            <a:avLst/>
          </a:prstGeom>
          <a:ln w="31750">
            <a:solidFill>
              <a:srgbClr val="FF00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DC8F7F-CB5D-024B-879E-4F64CCE343A7}"/>
              </a:ext>
            </a:extLst>
          </p:cNvPr>
          <p:cNvCxnSpPr>
            <a:cxnSpLocks/>
          </p:cNvCxnSpPr>
          <p:nvPr/>
        </p:nvCxnSpPr>
        <p:spPr>
          <a:xfrm flipV="1">
            <a:off x="11360150" y="2108200"/>
            <a:ext cx="0" cy="983568"/>
          </a:xfrm>
          <a:prstGeom prst="line">
            <a:avLst/>
          </a:prstGeom>
          <a:ln w="31750">
            <a:solidFill>
              <a:srgbClr val="00B05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D32623D-65BB-EB46-84A3-B2EB733D47BF}"/>
              </a:ext>
            </a:extLst>
          </p:cNvPr>
          <p:cNvSpPr/>
          <p:nvPr/>
        </p:nvSpPr>
        <p:spPr>
          <a:xfrm>
            <a:off x="9159903" y="1996234"/>
            <a:ext cx="1812897" cy="316948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1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showing the growth of the company's income inequality&#10;&#10;Description automatically generated">
            <a:extLst>
              <a:ext uri="{FF2B5EF4-FFF2-40B4-BE49-F238E27FC236}">
                <a16:creationId xmlns:a16="http://schemas.microsoft.com/office/drawing/2014/main" id="{061521E0-2624-77E4-133A-AD504D343A65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209800" y="1042737"/>
            <a:ext cx="7772400" cy="51803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Inequality: Gini Coefficient Over Time</a:t>
            </a:r>
          </a:p>
        </p:txBody>
      </p:sp>
    </p:spTree>
    <p:extLst>
      <p:ext uri="{BB962C8B-B14F-4D97-AF65-F5344CB8AC3E}">
        <p14:creationId xmlns:p14="http://schemas.microsoft.com/office/powerpoint/2010/main" val="1966960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1B11-7B5E-3144-A371-C57F3E4A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7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You</a:t>
            </a:r>
            <a:r>
              <a:rPr lang="en-US" dirty="0"/>
              <a:t>r Local Inequality Trend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6AB2E-8B49-8744-B14D-57EAF59B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4E958B-CEE5-BC30-FCFE-1DB1B78F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196" y="1035315"/>
            <a:ext cx="6970746" cy="507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22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3E89C0-6244-44AF-6B94-940BD51E059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209800" y="1042737"/>
            <a:ext cx="7772400" cy="51803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ome and Wealth Inequality Measures</a:t>
            </a:r>
          </a:p>
        </p:txBody>
      </p:sp>
    </p:spTree>
    <p:extLst>
      <p:ext uri="{BB962C8B-B14F-4D97-AF65-F5344CB8AC3E}">
        <p14:creationId xmlns:p14="http://schemas.microsoft.com/office/powerpoint/2010/main" val="19479362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5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Concentration Has Been Rising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4330D59F-457E-9E47-A6F1-D0BD24D7C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877191" y="1145256"/>
            <a:ext cx="9095608" cy="4887901"/>
          </a:xfr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0BF1A30-4642-4543-AC17-72EB419EA0DE}"/>
              </a:ext>
            </a:extLst>
          </p:cNvPr>
          <p:cNvSpPr/>
          <p:nvPr/>
        </p:nvSpPr>
        <p:spPr>
          <a:xfrm>
            <a:off x="7236370" y="3429000"/>
            <a:ext cx="1371600" cy="1915510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r>
              <a:rPr lang="en-US" dirty="0"/>
              <a:t>, Bernanke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82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8C7FC-2DE6-6848-B943-52BAED7A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Exceeds Income Inequality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51DBBC-0C8B-854B-B3C6-01831D3A3DC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60849" y="1404231"/>
            <a:ext cx="4183583" cy="39895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4FE0AD-A22C-2541-8EAC-0916678AAE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422" y="1415683"/>
            <a:ext cx="3874154" cy="39827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56600C-E1C7-3A40-945D-05FD2F77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AA833-72BB-B849-B53F-79075EB7EBD2}"/>
              </a:ext>
            </a:extLst>
          </p:cNvPr>
          <p:cNvSpPr txBox="1"/>
          <p:nvPr/>
        </p:nvSpPr>
        <p:spPr>
          <a:xfrm>
            <a:off x="4474470" y="6457890"/>
            <a:ext cx="7172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Chad Stone, Danilo </a:t>
            </a:r>
            <a:r>
              <a:rPr lang="en-US" sz="1000" dirty="0" err="1"/>
              <a:t>Trisi</a:t>
            </a:r>
            <a:r>
              <a:rPr lang="en-US" sz="1000" dirty="0"/>
              <a:t>, </a:t>
            </a:r>
            <a:r>
              <a:rPr lang="en-US" sz="1000" dirty="0" err="1"/>
              <a:t>Arloc</a:t>
            </a:r>
            <a:r>
              <a:rPr lang="en-US" sz="1000" dirty="0"/>
              <a:t> Sherman, and Roderick Taylor, “A Guide to Statistics on Historical Trends in Income Inequality,” </a:t>
            </a:r>
          </a:p>
          <a:p>
            <a:pPr lvl="0">
              <a:defRPr/>
            </a:pPr>
            <a:r>
              <a:rPr lang="en-US" sz="1000" dirty="0"/>
              <a:t>Center on Budget and Policy Priorities, Policy Futures, Dec. 11, 2018.</a:t>
            </a:r>
          </a:p>
        </p:txBody>
      </p:sp>
    </p:spTree>
    <p:extLst>
      <p:ext uri="{BB962C8B-B14F-4D97-AF65-F5344CB8AC3E}">
        <p14:creationId xmlns:p14="http://schemas.microsoft.com/office/powerpoint/2010/main" val="36030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41" y="0"/>
            <a:ext cx="9534939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inequality in America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844" y="1170780"/>
            <a:ext cx="6420678" cy="5065494"/>
          </a:xfrm>
        </p:spPr>
      </p:pic>
    </p:spTree>
    <p:extLst>
      <p:ext uri="{BB962C8B-B14F-4D97-AF65-F5344CB8AC3E}">
        <p14:creationId xmlns:p14="http://schemas.microsoft.com/office/powerpoint/2010/main" val="3649861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B9B0D-1571-0224-AC5F-8A96A5D0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7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Tot</a:t>
            </a:r>
            <a:r>
              <a:rPr lang="en-US" dirty="0"/>
              <a:t>al Family Wealth, by Wealth Group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EAA21DDA-86EC-6615-64A0-81C74575E8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2" y="1148300"/>
            <a:ext cx="10601283" cy="50819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CB8DC-58EB-98B2-25BA-8036C941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DF79A2-47F9-E6A7-BA5A-B5A718277690}"/>
              </a:ext>
            </a:extLst>
          </p:cNvPr>
          <p:cNvSpPr txBox="1"/>
          <p:nvPr/>
        </p:nvSpPr>
        <p:spPr>
          <a:xfrm>
            <a:off x="3447392" y="1128539"/>
            <a:ext cx="513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Notes:</a:t>
            </a:r>
          </a:p>
          <a:p>
            <a:pPr marL="342900" indent="-342900">
              <a:buAutoNum type="arabicParenR"/>
            </a:pPr>
            <a:r>
              <a:rPr lang="en-US" sz="1600" dirty="0"/>
              <a:t>Tremendous growth in wealth between 1989 and 2019.</a:t>
            </a:r>
          </a:p>
          <a:p>
            <a:pPr marL="342900" indent="-342900">
              <a:buAutoNum type="arabicParenR"/>
            </a:pPr>
            <a:r>
              <a:rPr lang="en-US" sz="1600" dirty="0"/>
              <a:t>It all went to the top half of the wealth distribution and</a:t>
            </a:r>
          </a:p>
          <a:p>
            <a:r>
              <a:rPr lang="en-US" sz="1600" dirty="0"/>
              <a:t>	most of it went to the very top.</a:t>
            </a:r>
          </a:p>
        </p:txBody>
      </p:sp>
    </p:spTree>
    <p:extLst>
      <p:ext uri="{BB962C8B-B14F-4D97-AF65-F5344CB8AC3E}">
        <p14:creationId xmlns:p14="http://schemas.microsoft.com/office/powerpoint/2010/main" val="1552655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Disparities: Zero Wealth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8E9990-7036-0E4E-AC79-B6A6AD49F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664104" y="1063474"/>
            <a:ext cx="6954929" cy="5056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50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Black-White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068487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pPr>
              <a:tabLst>
                <a:tab pos="2224088" algn="l"/>
              </a:tabLst>
            </a:pPr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Does Income Inequality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6668"/>
            <a:ext cx="5181600" cy="4189162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Labor Characteristics</a:t>
            </a:r>
          </a:p>
          <a:p>
            <a:pPr lvl="1"/>
            <a:r>
              <a:rPr lang="en-US" dirty="0"/>
              <a:t>Demographics</a:t>
            </a:r>
          </a:p>
          <a:p>
            <a:pPr lvl="2"/>
            <a:r>
              <a:rPr lang="en-US" dirty="0"/>
              <a:t>Age distribution</a:t>
            </a:r>
          </a:p>
          <a:p>
            <a:pPr lvl="1"/>
            <a:r>
              <a:rPr lang="en-US" dirty="0"/>
              <a:t>Personal Choices</a:t>
            </a:r>
          </a:p>
          <a:p>
            <a:pPr lvl="2"/>
            <a:r>
              <a:rPr lang="en-US" dirty="0"/>
              <a:t>Educational attainment</a:t>
            </a:r>
          </a:p>
          <a:p>
            <a:pPr lvl="2"/>
            <a:r>
              <a:rPr lang="en-US" dirty="0"/>
              <a:t>Effort &amp; Priorities</a:t>
            </a:r>
          </a:p>
          <a:p>
            <a:pPr lvl="1"/>
            <a:r>
              <a:rPr lang="en-US" dirty="0"/>
              <a:t>Immigration and Emigration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6668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Market Forces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Competition for labor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Government Policy</a:t>
            </a:r>
          </a:p>
          <a:p>
            <a:pPr lvl="1"/>
            <a:r>
              <a:rPr lang="en-US" dirty="0"/>
              <a:t>Market influence</a:t>
            </a:r>
          </a:p>
          <a:p>
            <a:pPr lvl="1"/>
            <a:r>
              <a:rPr lang="en-US" dirty="0"/>
              <a:t>Redistribution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2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96FD-218A-BE43-9122-0DBC057E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vernment Policy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35438-CAAE-804C-AE7F-D152CD7BB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Market Influence: PRE-distribution</a:t>
            </a:r>
          </a:p>
          <a:p>
            <a:pPr lvl="1"/>
            <a:r>
              <a:rPr lang="en-US" dirty="0"/>
              <a:t>Characteristics of labor</a:t>
            </a:r>
          </a:p>
          <a:p>
            <a:pPr lvl="2"/>
            <a:r>
              <a:rPr lang="en-US" dirty="0"/>
              <a:t>Access to education</a:t>
            </a:r>
          </a:p>
          <a:p>
            <a:pPr lvl="1"/>
            <a:r>
              <a:rPr lang="en-US" dirty="0"/>
              <a:t>Effects on labor demand</a:t>
            </a:r>
          </a:p>
          <a:p>
            <a:pPr lvl="2"/>
            <a:r>
              <a:rPr lang="en-US" dirty="0"/>
              <a:t>Market regulation</a:t>
            </a:r>
          </a:p>
          <a:p>
            <a:pPr lvl="3"/>
            <a:r>
              <a:rPr lang="en-US" dirty="0"/>
              <a:t>Competition policy</a:t>
            </a:r>
          </a:p>
          <a:p>
            <a:pPr lvl="2"/>
            <a:r>
              <a:rPr lang="en-US" dirty="0"/>
              <a:t>Labor regulations</a:t>
            </a:r>
          </a:p>
          <a:p>
            <a:pPr lvl="3"/>
            <a:r>
              <a:rPr lang="en-US" dirty="0"/>
              <a:t>Minimum wage, overtime, health insurance, union regulations, etc.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D8AA-139E-B047-BF12-8FD87DC123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Rates</a:t>
            </a:r>
          </a:p>
          <a:p>
            <a:pPr lvl="1"/>
            <a:r>
              <a:rPr lang="en-US" dirty="0"/>
              <a:t>Income support</a:t>
            </a:r>
          </a:p>
          <a:p>
            <a:pPr lvl="2"/>
            <a:r>
              <a:rPr lang="en-US" dirty="0"/>
              <a:t>Direct aid</a:t>
            </a:r>
          </a:p>
          <a:p>
            <a:pPr lvl="2"/>
            <a:r>
              <a:rPr lang="en-US" dirty="0"/>
              <a:t>Food stamps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48B4F-BDD6-994D-B6C8-BE26FD56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6FA4-AF02-1242-8474-6653A6AC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3326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 and Transfer Programs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49C86-0741-E54F-A849-52E84BF5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37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996E908-1C4F-3A45-8F04-0A3760C6A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446077" y="977900"/>
            <a:ext cx="7019199" cy="52523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7E9A06-5AF5-B449-96B7-1AC7039047FE}"/>
              </a:ext>
            </a:extLst>
          </p:cNvPr>
          <p:cNvSpPr txBox="1"/>
          <p:nvPr/>
        </p:nvSpPr>
        <p:spPr>
          <a:xfrm>
            <a:off x="4899203" y="1553227"/>
            <a:ext cx="1111255" cy="461665"/>
          </a:xfrm>
          <a:prstGeom prst="rect">
            <a:avLst/>
          </a:prstGeom>
          <a:solidFill>
            <a:srgbClr val="0C4C8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04E7-6EFB-2243-BB0E-CD59E280A263}"/>
              </a:ext>
            </a:extLst>
          </p:cNvPr>
          <p:cNvSpPr txBox="1"/>
          <p:nvPr/>
        </p:nvSpPr>
        <p:spPr>
          <a:xfrm>
            <a:off x="3249827" y="6457890"/>
            <a:ext cx="8108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U.S. Congressional Budget Office, “The Distribution of Household Income, 2014”, Average Income Before and After Means-Tested Transfers and</a:t>
            </a:r>
          </a:p>
          <a:p>
            <a:pPr lvl="0">
              <a:defRPr/>
            </a:pPr>
            <a:r>
              <a:rPr lang="en-US" sz="1000" dirty="0"/>
              <a:t>Federal Taxes, by Income Group, 2014.</a:t>
            </a:r>
          </a:p>
        </p:txBody>
      </p:sp>
    </p:spTree>
    <p:extLst>
      <p:ext uri="{BB962C8B-B14F-4D97-AF65-F5344CB8AC3E}">
        <p14:creationId xmlns:p14="http://schemas.microsoft.com/office/powerpoint/2010/main" val="3140482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About Tax Rates?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F5EDB-56B6-4964-920E-70FE664B99D7}"/>
              </a:ext>
            </a:extLst>
          </p:cNvPr>
          <p:cNvSpPr txBox="1">
            <a:spLocks/>
          </p:cNvSpPr>
          <p:nvPr/>
        </p:nvSpPr>
        <p:spPr>
          <a:xfrm>
            <a:off x="13349926" y="497072"/>
            <a:ext cx="5130107" cy="964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400 Taxpayers with highest incomes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1992-2007</a:t>
            </a:r>
            <a:endParaRPr lang="en-GB" b="0" dirty="0">
              <a:solidFill>
                <a:srgbClr val="2B414D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E6E19-9AEA-44F4-987D-0EABB400F745}"/>
              </a:ext>
            </a:extLst>
          </p:cNvPr>
          <p:cNvSpPr txBox="1">
            <a:spLocks/>
          </p:cNvSpPr>
          <p:nvPr/>
        </p:nvSpPr>
        <p:spPr>
          <a:xfrm>
            <a:off x="5968307" y="2801261"/>
            <a:ext cx="1708023" cy="117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6C06F63-3816-45BA-A2E3-13EA8F550BA5}"/>
              </a:ext>
            </a:extLst>
          </p:cNvPr>
          <p:cNvGrpSpPr/>
          <p:nvPr/>
        </p:nvGrpSpPr>
        <p:grpSpPr>
          <a:xfrm>
            <a:off x="14405139" y="954948"/>
            <a:ext cx="4074894" cy="4646919"/>
            <a:chOff x="6247729" y="1575606"/>
            <a:chExt cx="4074894" cy="46469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D4F430-DDB5-428A-BDBF-95BEF9F150E0}"/>
                </a:ext>
              </a:extLst>
            </p:cNvPr>
            <p:cNvSpPr txBox="1">
              <a:spLocks/>
            </p:cNvSpPr>
            <p:nvPr/>
          </p:nvSpPr>
          <p:spPr>
            <a:xfrm>
              <a:off x="6558081" y="5945526"/>
              <a:ext cx="7918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2B414D"/>
                  </a:solidFill>
                </a:rPr>
                <a:t>Source: </a:t>
              </a:r>
              <a:r>
                <a:rPr lang="en-US" sz="1200" dirty="0">
                  <a:solidFill>
                    <a:srgbClr val="2B414D"/>
                  </a:solidFill>
                </a:rPr>
                <a:t>IRS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07983D9-2C1C-46B1-8589-2A4F971C581A}"/>
                </a:ext>
              </a:extLst>
            </p:cNvPr>
            <p:cNvGrpSpPr>
              <a:grpSpLocks/>
            </p:cNvGrpSpPr>
            <p:nvPr/>
          </p:nvGrpSpPr>
          <p:grpSpPr>
            <a:xfrm>
              <a:off x="8209719" y="1595721"/>
              <a:ext cx="2112904" cy="4222400"/>
              <a:chOff x="6926250" y="2840993"/>
              <a:chExt cx="2096339" cy="4189293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9B576615-4685-4CFD-83AF-F30E9ADBEA4B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6386687" y="3686574"/>
                <a:ext cx="3175462" cy="1484299"/>
              </a:xfrm>
              <a:prstGeom prst="homePlat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FD44E9F0-8652-495B-B8D6-CCC91CAA63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14023" y="6109493"/>
                <a:ext cx="920793" cy="920793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7E1C68-F631-4006-9C0C-624D469E69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926250" y="3864009"/>
                <a:ext cx="2096339" cy="682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Tax Rate</a:t>
                </a:r>
                <a:endParaRPr lang="en-GB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1661B3-B045-476C-AF0B-872A7F70C2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49614" y="6115644"/>
                <a:ext cx="849611" cy="8603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dirty="0">
                    <a:solidFill>
                      <a:schemeClr val="bg1"/>
                    </a:solidFill>
                  </a:rPr>
                  <a:t>-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dirty="0">
                    <a:solidFill>
                      <a:schemeClr val="bg1"/>
                    </a:solidFill>
                  </a:rPr>
                  <a:t>37%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5D1111B-4346-4C5F-93F4-76362687D2CD}"/>
                </a:ext>
              </a:extLst>
            </p:cNvPr>
            <p:cNvGrpSpPr>
              <a:grpSpLocks/>
            </p:cNvGrpSpPr>
            <p:nvPr/>
          </p:nvGrpSpPr>
          <p:grpSpPr>
            <a:xfrm>
              <a:off x="6247729" y="1575606"/>
              <a:ext cx="2112904" cy="4266644"/>
              <a:chOff x="3506369" y="446025"/>
              <a:chExt cx="2553186" cy="5155721"/>
            </a:xfrm>
          </p:grpSpPr>
          <p:sp>
            <p:nvSpPr>
              <p:cNvPr id="17" name="Arrow: Pentagon 16">
                <a:extLst>
                  <a:ext uri="{FF2B5EF4-FFF2-40B4-BE49-F238E27FC236}">
                    <a16:creationId xmlns:a16="http://schemas.microsoft.com/office/drawing/2014/main" id="{2DB1DDBA-35FA-49FB-8056-288DA828597E}"/>
                  </a:ext>
                </a:extLst>
              </p:cNvPr>
              <p:cNvSpPr>
                <a:spLocks/>
              </p:cNvSpPr>
              <p:nvPr/>
            </p:nvSpPr>
            <p:spPr>
              <a:xfrm rot="16200000">
                <a:off x="2849220" y="2764121"/>
                <a:ext cx="3867482" cy="1807767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7FDBDF7-D2DB-4FC3-8709-F8CB169B839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4222233" y="475361"/>
                <a:ext cx="1121458" cy="1121458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5F30077-B9C1-4557-BE72-D8AA1CE4F70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6369" y="3566635"/>
                <a:ext cx="25531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Average</a:t>
                </a:r>
              </a:p>
              <a:p>
                <a:pPr algn="ctr"/>
                <a:r>
                  <a:rPr lang="en-US" sz="2400" b="1" dirty="0">
                    <a:solidFill>
                      <a:srgbClr val="2B414D"/>
                    </a:solidFill>
                  </a:rPr>
                  <a:t>Income</a:t>
                </a:r>
                <a:endParaRPr lang="en-GB" sz="2400" b="1" dirty="0">
                  <a:solidFill>
                    <a:srgbClr val="2B414D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825088-CD3C-4A9C-854C-6CE88644C6B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258" y="446025"/>
                <a:ext cx="1515406" cy="1047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600" b="1" spc="-20" dirty="0">
                    <a:solidFill>
                      <a:srgbClr val="2B414D"/>
                    </a:solidFill>
                  </a:rPr>
                  <a:t>+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b="1" spc="-20" dirty="0">
                    <a:solidFill>
                      <a:srgbClr val="2B414D"/>
                    </a:solidFill>
                  </a:rPr>
                  <a:t>392%</a:t>
                </a:r>
              </a:p>
            </p:txBody>
          </p:sp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A47076C-66C7-4601-839B-77F6DE45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76" y="1423478"/>
            <a:ext cx="6692900" cy="46652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05F742-0740-7844-AC29-F93D6D2BB8F6}"/>
              </a:ext>
            </a:extLst>
          </p:cNvPr>
          <p:cNvSpPr txBox="1"/>
          <p:nvPr/>
        </p:nvSpPr>
        <p:spPr>
          <a:xfrm>
            <a:off x="3031252" y="1907293"/>
            <a:ext cx="11913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1992-2014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4B09DF-2F17-6243-9B33-5235FB9CC1B5}"/>
              </a:ext>
            </a:extLst>
          </p:cNvPr>
          <p:cNvSpPr txBox="1"/>
          <p:nvPr/>
        </p:nvSpPr>
        <p:spPr>
          <a:xfrm>
            <a:off x="3741380" y="3124071"/>
            <a:ext cx="1452642" cy="646331"/>
          </a:xfrm>
          <a:prstGeom prst="rect">
            <a:avLst/>
          </a:prstGeom>
          <a:solidFill>
            <a:srgbClr val="FFD8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+310%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CE227F-0241-B34D-A61D-AF3BE4779AC6}"/>
              </a:ext>
            </a:extLst>
          </p:cNvPr>
          <p:cNvSpPr txBox="1"/>
          <p:nvPr/>
        </p:nvSpPr>
        <p:spPr>
          <a:xfrm>
            <a:off x="7102406" y="4025817"/>
            <a:ext cx="1130438" cy="646331"/>
          </a:xfrm>
          <a:prstGeom prst="rect">
            <a:avLst/>
          </a:prstGeom>
          <a:solidFill>
            <a:srgbClr val="E43300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-12%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EB8277-01EC-C741-9B2B-D35F73868153}"/>
              </a:ext>
            </a:extLst>
          </p:cNvPr>
          <p:cNvSpPr txBox="1"/>
          <p:nvPr/>
        </p:nvSpPr>
        <p:spPr>
          <a:xfrm>
            <a:off x="3249827" y="6457890"/>
            <a:ext cx="31999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IRS, Statistics of Income Division, December 2016.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BE39EE-034A-F846-B3FA-B53AD88F27A5}"/>
              </a:ext>
            </a:extLst>
          </p:cNvPr>
          <p:cNvSpPr txBox="1"/>
          <p:nvPr/>
        </p:nvSpPr>
        <p:spPr>
          <a:xfrm>
            <a:off x="2786076" y="5601867"/>
            <a:ext cx="14542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21780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C61-53F9-C140-957E-97FFAAD9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Dra</a:t>
            </a:r>
            <a:r>
              <a:rPr lang="en-US" dirty="0"/>
              <a:t>matically Less Progressivity in the Tax Code</a:t>
            </a:r>
          </a:p>
        </p:txBody>
      </p:sp>
      <p:pic>
        <p:nvPicPr>
          <p:cNvPr id="8" name="Content Placeholder 7" descr="A screenshot of text&#10;&#10;Description automatically generated">
            <a:extLst>
              <a:ext uri="{FF2B5EF4-FFF2-40B4-BE49-F238E27FC236}">
                <a16:creationId xmlns:a16="http://schemas.microsoft.com/office/drawing/2014/main" id="{7D222406-8D40-DB49-BAB8-1E33A897A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305" y="847639"/>
            <a:ext cx="7291390" cy="5382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767E5-2B47-9B40-B95F-40574D30E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196316-AAB0-7B4F-ABCE-91293574B5AF}"/>
              </a:ext>
            </a:extLst>
          </p:cNvPr>
          <p:cNvSpPr txBox="1"/>
          <p:nvPr/>
        </p:nvSpPr>
        <p:spPr>
          <a:xfrm>
            <a:off x="4969103" y="6412788"/>
            <a:ext cx="638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/>
              <a:t>New York </a:t>
            </a:r>
            <a:r>
              <a:rPr lang="en-US" sz="1400" dirty="0"/>
              <a:t>Times, from Thomas Piketty, Emmanuel </a:t>
            </a:r>
            <a:r>
              <a:rPr lang="en-US" sz="1400" dirty="0" err="1"/>
              <a:t>Saez</a:t>
            </a:r>
            <a:r>
              <a:rPr lang="en-US" sz="1400" dirty="0"/>
              <a:t> and Gabriel Zucman, “</a:t>
            </a:r>
          </a:p>
          <a:p>
            <a:r>
              <a:rPr lang="en-US" sz="1400" dirty="0"/>
              <a:t>Distributional National Accounts: Methods and Estimates for the United States”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69B62-4EC1-7148-AC0A-3E8B3E97012F}"/>
              </a:ext>
            </a:extLst>
          </p:cNvPr>
          <p:cNvSpPr txBox="1"/>
          <p:nvPr/>
        </p:nvSpPr>
        <p:spPr>
          <a:xfrm>
            <a:off x="5384426" y="5641029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1961 to 2011</a:t>
            </a:r>
          </a:p>
        </p:txBody>
      </p:sp>
    </p:spTree>
    <p:extLst>
      <p:ext uri="{BB962C8B-B14F-4D97-AF65-F5344CB8AC3E}">
        <p14:creationId xmlns:p14="http://schemas.microsoft.com/office/powerpoint/2010/main" val="192938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726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90961-E54A-8345-B518-D7807E0B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rket Forces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8CE3-0ACB-9940-AECA-CA93AADD7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473"/>
            <a:ext cx="10515600" cy="46594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Changing demand patterns</a:t>
            </a:r>
          </a:p>
          <a:p>
            <a:pPr lvl="1"/>
            <a:r>
              <a:rPr lang="en-US" dirty="0"/>
              <a:t>Technology and “skill-biased technological change”</a:t>
            </a:r>
          </a:p>
          <a:p>
            <a:pPr lvl="1"/>
            <a:r>
              <a:rPr lang="en-US" dirty="0"/>
              <a:t>Increased Trade and Globalization</a:t>
            </a:r>
          </a:p>
          <a:p>
            <a:pPr lvl="1"/>
            <a:r>
              <a:rPr lang="en-US" dirty="0"/>
              <a:t>Industry composition</a:t>
            </a:r>
          </a:p>
          <a:p>
            <a:pPr lvl="2"/>
            <a:r>
              <a:rPr lang="en-US" dirty="0"/>
              <a:t>PCs instead of typewriters</a:t>
            </a:r>
          </a:p>
          <a:p>
            <a:pPr lvl="2"/>
            <a:r>
              <a:rPr lang="en-US" dirty="0"/>
              <a:t>Services instead of goods</a:t>
            </a:r>
          </a:p>
          <a:p>
            <a:pPr lvl="2"/>
            <a:r>
              <a:rPr lang="en-US" dirty="0"/>
              <a:t>Professional services instead of personal services</a:t>
            </a:r>
          </a:p>
          <a:p>
            <a:r>
              <a:rPr lang="en-US" dirty="0"/>
              <a:t>Competition in labor markets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Market concentration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70719-2FFD-E94A-ADAE-B9243550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491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707" y="0"/>
            <a:ext cx="10515600" cy="1325563"/>
          </a:xfrm>
        </p:spPr>
        <p:txBody>
          <a:bodyPr/>
          <a:lstStyle/>
          <a:p>
            <a:r>
              <a:rPr lang="en-US" spc="-20" dirty="0">
                <a:solidFill>
                  <a:schemeClr val="bg1"/>
                </a:solidFill>
              </a:rPr>
              <a:t>Lab</a:t>
            </a:r>
            <a:r>
              <a:rPr lang="en-US" dirty="0"/>
              <a:t>or Income is Unhinged from Productivity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AA10C6A-AF6F-4225-9CBA-F7C0F57B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32569" y="2303427"/>
            <a:ext cx="4420737" cy="3082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Why? Some theories:</a:t>
            </a:r>
          </a:p>
          <a:p>
            <a:pPr marL="457200" indent="-457200"/>
            <a:r>
              <a:rPr lang="en-US" b="0" dirty="0"/>
              <a:t>Declining unionization</a:t>
            </a:r>
          </a:p>
          <a:p>
            <a:pPr marL="457200" indent="-457200"/>
            <a:r>
              <a:rPr lang="en-US" b="0" dirty="0"/>
              <a:t>Competition policy</a:t>
            </a:r>
          </a:p>
          <a:p>
            <a:pPr marL="457200" indent="-457200"/>
            <a:r>
              <a:rPr lang="en-US" b="0" dirty="0"/>
              <a:t>Technological change</a:t>
            </a:r>
          </a:p>
          <a:p>
            <a:pPr marL="457200" indent="-457200"/>
            <a:r>
              <a:rPr lang="en-US" b="0" dirty="0"/>
              <a:t>Globalization</a:t>
            </a:r>
          </a:p>
          <a:p>
            <a:pPr marL="457200" indent="-457200"/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EB703-5444-A443-B26A-F4599BC802D3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70993" y="1325563"/>
            <a:ext cx="6425494" cy="467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1309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1E1D-174D-C949-A37D-FA2C2022C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De</a:t>
            </a:r>
            <a:r>
              <a:rPr lang="en-US" dirty="0"/>
              <a:t>clining Unionization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653B3-C2FF-F243-9EE4-577C449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5F348B-484C-D448-BE5E-5ADBF44524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225612" y="1325563"/>
            <a:ext cx="7315200" cy="4875610"/>
          </a:xfrm>
          <a:prstGeom prst="rect">
            <a:avLst/>
          </a:prstGeom>
        </p:spPr>
      </p:pic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61AF33F7-42EB-8940-AFE3-E5B01E16B806}"/>
              </a:ext>
            </a:extLst>
          </p:cNvPr>
          <p:cNvSpPr txBox="1">
            <a:spLocks/>
          </p:cNvSpPr>
          <p:nvPr/>
        </p:nvSpPr>
        <p:spPr>
          <a:xfrm>
            <a:off x="7806495" y="1681743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1983: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20.1%</a:t>
            </a:r>
          </a:p>
          <a:p>
            <a:pPr marL="457200" indent="-457200"/>
            <a:r>
              <a:rPr lang="en-US" dirty="0"/>
              <a:t>2022: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10.1%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B529B1-DEA3-3344-82BB-C0A3149FE18D}"/>
              </a:ext>
            </a:extLst>
          </p:cNvPr>
          <p:cNvSpPr txBox="1"/>
          <p:nvPr/>
        </p:nvSpPr>
        <p:spPr>
          <a:xfrm>
            <a:off x="4162709" y="6422600"/>
            <a:ext cx="72875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sz="1000" dirty="0"/>
              <a:t>Source: </a:t>
            </a:r>
            <a:r>
              <a:rPr lang="en-US" sz="1000" dirty="0">
                <a:hlinkClick r:id="rId5"/>
              </a:rPr>
              <a:t>https://inequality.org/facts/income-inequality/</a:t>
            </a:r>
            <a:r>
              <a:rPr lang="en-US" sz="1000" dirty="0"/>
              <a:t>, Bureau of Labor Statistics and </a:t>
            </a:r>
            <a:r>
              <a:rPr lang="en-US" sz="1000" dirty="0" err="1"/>
              <a:t>Emmanueul</a:t>
            </a:r>
            <a:r>
              <a:rPr lang="en-US" sz="1000" dirty="0"/>
              <a:t> </a:t>
            </a:r>
            <a:r>
              <a:rPr lang="en-US" sz="1000" dirty="0" err="1"/>
              <a:t>Saez</a:t>
            </a:r>
            <a:r>
              <a:rPr lang="en-US" sz="1000" dirty="0"/>
              <a:t>, University of </a:t>
            </a:r>
            <a:r>
              <a:rPr lang="en-US" sz="1000" dirty="0" err="1"/>
              <a:t>Califonria</a:t>
            </a:r>
            <a:r>
              <a:rPr lang="en-US" sz="1000" dirty="0"/>
              <a:t>, Berkeley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97150D71-C935-804B-AA42-B29D472FD6ED}"/>
              </a:ext>
            </a:extLst>
          </p:cNvPr>
          <p:cNvSpPr txBox="1">
            <a:spLocks/>
          </p:cNvSpPr>
          <p:nvPr/>
        </p:nvSpPr>
        <p:spPr>
          <a:xfrm>
            <a:off x="7806495" y="3700011"/>
            <a:ext cx="3350624" cy="1476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Unionization Rates</a:t>
            </a:r>
          </a:p>
          <a:p>
            <a:pPr marL="457200" indent="-457200"/>
            <a:r>
              <a:rPr lang="en-US" dirty="0"/>
              <a:t>Public: 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33.1%</a:t>
            </a:r>
          </a:p>
          <a:p>
            <a:pPr marL="457200" indent="-457200"/>
            <a:r>
              <a:rPr lang="en-US" dirty="0"/>
              <a:t>Private:</a:t>
            </a:r>
            <a:r>
              <a:rPr lang="en-US" b="0" dirty="0"/>
              <a:t>	</a:t>
            </a:r>
            <a:r>
              <a:rPr lang="en-US" b="0" dirty="0">
                <a:solidFill>
                  <a:srgbClr val="2B414D"/>
                </a:solidFill>
              </a:rPr>
              <a:t>6.0%</a:t>
            </a:r>
          </a:p>
        </p:txBody>
      </p:sp>
    </p:spTree>
    <p:extLst>
      <p:ext uri="{BB962C8B-B14F-4D97-AF65-F5344CB8AC3E}">
        <p14:creationId xmlns:p14="http://schemas.microsoft.com/office/powerpoint/2010/main" val="7540250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1AFC2-6A14-7E40-B5CF-E4338F13D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CEO</a:t>
            </a:r>
            <a:r>
              <a:rPr lang="en-US" dirty="0"/>
              <a:t> Pay Has Been Growing Rapidly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43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A37CEB-07FA-CC4F-9717-A6305B90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82213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1483EB4D-2F6C-2940-8FBF-E372FCA5A206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422B6-CD2A-9142-9413-D4D76DCD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211AEA-4617-D64A-8FCF-9054B2EA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269" y="1947024"/>
            <a:ext cx="10169462" cy="35372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5AB2D6-DF56-1B40-AB15-16C3863B6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5" y="315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CEO</a:t>
            </a:r>
            <a:r>
              <a:rPr lang="en-US" sz="3800" dirty="0"/>
              <a:t> Pay Has Been Growing Rapidly</a:t>
            </a:r>
          </a:p>
        </p:txBody>
      </p:sp>
    </p:spTree>
    <p:extLst>
      <p:ext uri="{BB962C8B-B14F-4D97-AF65-F5344CB8AC3E}">
        <p14:creationId xmlns:p14="http://schemas.microsoft.com/office/powerpoint/2010/main" val="3720782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64A6-7DA2-524F-8985-DBCB03DE5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hnological Change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23C7-9FB2-F046-BEA9-D20CC4701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technology adopted in the last 30 years has eliminated low-skill or low-wage jobs.</a:t>
            </a:r>
          </a:p>
          <a:p>
            <a:pPr lvl="1"/>
            <a:r>
              <a:rPr lang="en-US" dirty="0"/>
              <a:t>Computers, advanced manufacturing equipment, steel mini-mills, automation</a:t>
            </a:r>
          </a:p>
          <a:p>
            <a:r>
              <a:rPr lang="en-US" dirty="0"/>
              <a:t>Technological change may result in “winner take all” outcomes.</a:t>
            </a:r>
          </a:p>
          <a:p>
            <a:pPr lvl="1"/>
            <a:r>
              <a:rPr lang="en-US" dirty="0"/>
              <a:t>This likely favors a small group of individuals.</a:t>
            </a:r>
          </a:p>
          <a:p>
            <a:pPr lvl="1"/>
            <a:r>
              <a:rPr lang="en-US" dirty="0"/>
              <a:t>But of course the relative winners can change rapidly.</a:t>
            </a:r>
          </a:p>
          <a:p>
            <a:r>
              <a:rPr lang="en-US" dirty="0"/>
              <a:t>Both aspects increase inequality by increasing the rewards to:</a:t>
            </a:r>
          </a:p>
          <a:p>
            <a:pPr lvl="1"/>
            <a:r>
              <a:rPr lang="en-US" dirty="0"/>
              <a:t>Those with significant labor market skills.</a:t>
            </a:r>
          </a:p>
          <a:p>
            <a:pPr lvl="1"/>
            <a:r>
              <a:rPr lang="en-US" dirty="0"/>
              <a:t>Owners over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9DC94-BA23-AA49-8D84-000B6190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485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51C2-3788-E54B-A148-73509E48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Tec</a:t>
            </a:r>
            <a:r>
              <a:rPr lang="en-US" dirty="0"/>
              <a:t>hnology Effects on Low Income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D0EC0-43D3-C24A-9986-A4F026337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29943-484F-D14C-A5D3-DCA228F22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39282"/>
            <a:ext cx="4256314" cy="3347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460F6-D0F7-C74B-83DE-BCC62264B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269" y="2971299"/>
            <a:ext cx="5419531" cy="32931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D65DD2-CF7F-CE4B-9A8F-3E1CF6324F30}"/>
              </a:ext>
            </a:extLst>
          </p:cNvPr>
          <p:cNvSpPr txBox="1"/>
          <p:nvPr/>
        </p:nvSpPr>
        <p:spPr>
          <a:xfrm>
            <a:off x="5384800" y="2133600"/>
            <a:ext cx="5831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Technology can improve worker productivity and create jobs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65CC-CB3C-6F4B-BA25-40C8F1CF0251}"/>
              </a:ext>
            </a:extLst>
          </p:cNvPr>
          <p:cNvSpPr txBox="1"/>
          <p:nvPr/>
        </p:nvSpPr>
        <p:spPr>
          <a:xfrm>
            <a:off x="1891111" y="5249386"/>
            <a:ext cx="404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technology can also displace jobs</a:t>
            </a:r>
          </a:p>
        </p:txBody>
      </p:sp>
    </p:spTree>
    <p:extLst>
      <p:ext uri="{BB962C8B-B14F-4D97-AF65-F5344CB8AC3E}">
        <p14:creationId xmlns:p14="http://schemas.microsoft.com/office/powerpoint/2010/main" val="14468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B4E20-A00E-4948-BE0A-3D2959F5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</a:t>
            </a:r>
            <a:r>
              <a:rPr lang="en-US" dirty="0"/>
              <a:t>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C6CF0-B971-1545-A10A-634ADE0F3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globalization?</a:t>
            </a:r>
          </a:p>
          <a:p>
            <a:pPr lvl="1"/>
            <a:r>
              <a:rPr lang="en-US" dirty="0"/>
              <a:t>Flow of goods, services, capital, and labor across international borders.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How does it affect inequality?</a:t>
            </a:r>
          </a:p>
          <a:p>
            <a:pPr lvl="1"/>
            <a:r>
              <a:rPr lang="en-US" dirty="0"/>
              <a:t>Through a differential impact on low-skilled workers and hence their wages.</a:t>
            </a:r>
          </a:p>
          <a:p>
            <a:pPr lvl="1"/>
            <a:r>
              <a:rPr lang="en-US" dirty="0"/>
              <a:t>For the United States, globalization is thought to lower the wages of low skilled and hence low-wage workers relative to those of high-skilled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3DA1-6851-8444-959C-B868BC7A8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56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1041-072D-2840-9F10-F972FA4E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driving increasing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85DAE-8DC8-0F4F-9C13-013C427DE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r>
              <a:rPr lang="en-US" dirty="0"/>
              <a:t>Primary drivers:</a:t>
            </a:r>
          </a:p>
          <a:p>
            <a:pPr lvl="1"/>
            <a:r>
              <a:rPr lang="en-US" dirty="0"/>
              <a:t>Technological change</a:t>
            </a:r>
          </a:p>
          <a:p>
            <a:pPr lvl="1"/>
            <a:r>
              <a:rPr lang="en-US" dirty="0"/>
              <a:t>Increased globalization and trade</a:t>
            </a:r>
          </a:p>
          <a:p>
            <a:pPr lvl="1"/>
            <a:r>
              <a:rPr lang="en-US" dirty="0"/>
              <a:t>Institutions and policy choices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These drivers can also influence personal choices in ways that affect measured income inequality.</a:t>
            </a:r>
          </a:p>
          <a:p>
            <a:pPr lvl="1"/>
            <a:r>
              <a:rPr lang="en-US" dirty="0"/>
              <a:t>For example, educational choices or 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A1240-F0A4-A44B-8471-8BE9199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765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Inequality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little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45940"/>
            <a:ext cx="5181600" cy="1736894"/>
          </a:xfrm>
        </p:spPr>
        <p:txBody>
          <a:bodyPr/>
          <a:lstStyle/>
          <a:p>
            <a:r>
              <a:rPr lang="en-US" sz="2400" dirty="0"/>
              <a:t>Too much inequality can:</a:t>
            </a:r>
          </a:p>
          <a:p>
            <a:pPr lvl="1"/>
            <a:r>
              <a:rPr lang="en-US" sz="2000" dirty="0"/>
              <a:t>Reduce individual motivation</a:t>
            </a:r>
          </a:p>
          <a:p>
            <a:pPr lvl="1"/>
            <a:r>
              <a:rPr lang="en-US" sz="2000" dirty="0"/>
              <a:t>Slow economic growth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85F805-0170-41DD-B5AF-D9A95FF1B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" t="25527" r="8947" b="18158"/>
          <a:stretch/>
        </p:blipFill>
        <p:spPr>
          <a:xfrm>
            <a:off x="3495652" y="4603318"/>
            <a:ext cx="4010526" cy="17165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6961F4-F892-0542-8186-A640950D4E1F}"/>
              </a:ext>
            </a:extLst>
          </p:cNvPr>
          <p:cNvSpPr txBox="1">
            <a:spLocks/>
          </p:cNvSpPr>
          <p:nvPr/>
        </p:nvSpPr>
        <p:spPr>
          <a:xfrm>
            <a:off x="914400" y="3443525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2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000" dirty="0"/>
          </a:p>
          <a:p>
            <a:pPr lvl="1"/>
            <a:r>
              <a:rPr lang="en-US" sz="2000" dirty="0"/>
              <a:t>Divide society</a:t>
            </a:r>
          </a:p>
          <a:p>
            <a:pPr lvl="1"/>
            <a:r>
              <a:rPr lang="en-US" sz="2000" dirty="0"/>
              <a:t>Distort political environment</a:t>
            </a:r>
          </a:p>
          <a:p>
            <a:pPr lvl="1"/>
            <a:r>
              <a:rPr lang="en-US" sz="2000" dirty="0"/>
              <a:t>Reduce political participation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Affect public goods spending and distribution</a:t>
            </a:r>
          </a:p>
          <a:p>
            <a:pPr lvl="2"/>
            <a:r>
              <a:rPr lang="en-US" sz="2000" dirty="0"/>
              <a:t>Education</a:t>
            </a:r>
          </a:p>
          <a:p>
            <a:pPr lvl="2"/>
            <a:r>
              <a:rPr lang="en-US" sz="2000" dirty="0"/>
              <a:t>Environmental protections</a:t>
            </a:r>
          </a:p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EA7477-25EE-2F4D-836F-DD7755042118}"/>
              </a:ext>
            </a:extLst>
          </p:cNvPr>
          <p:cNvCxnSpPr/>
          <p:nvPr/>
        </p:nvCxnSpPr>
        <p:spPr>
          <a:xfrm>
            <a:off x="2063932" y="3052915"/>
            <a:ext cx="64508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AA03F0-93B9-2541-B48F-CA652C3200AA}"/>
              </a:ext>
            </a:extLst>
          </p:cNvPr>
          <p:cNvSpPr txBox="1">
            <a:spLocks/>
          </p:cNvSpPr>
          <p:nvPr/>
        </p:nvSpPr>
        <p:spPr>
          <a:xfrm>
            <a:off x="838200" y="2818902"/>
            <a:ext cx="10515600" cy="1864801"/>
          </a:xfrm>
          <a:prstGeom prst="rect">
            <a:avLst/>
          </a:prstGeom>
        </p:spPr>
        <p:txBody>
          <a:bodyPr vert="horz" lIns="91440" tIns="45720" rIns="91440" bIns="45720" numCol="1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Too much inequality may also: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FB56B-CF2B-E74E-8081-40CF9C86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dressing Inequality: Is It A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C2038-AEA5-F74B-9B84-598AD05F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58707" cy="4351338"/>
          </a:xfrm>
        </p:spPr>
        <p:txBody>
          <a:bodyPr>
            <a:normAutofit/>
          </a:bodyPr>
          <a:lstStyle/>
          <a:p>
            <a:r>
              <a:rPr lang="en-US" dirty="0"/>
              <a:t>Why might it be a problem?</a:t>
            </a:r>
          </a:p>
          <a:p>
            <a:pPr lvl="1"/>
            <a:r>
              <a:rPr lang="en-US" dirty="0"/>
              <a:t>Economic issues (</a:t>
            </a:r>
            <a:r>
              <a:rPr lang="en-US" b="1" i="1" dirty="0"/>
              <a:t>Efficiency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Inequality can misallocate resources and slow economic growth.</a:t>
            </a:r>
          </a:p>
          <a:p>
            <a:pPr lvl="2"/>
            <a:r>
              <a:rPr lang="en-US" dirty="0"/>
              <a:t>Maybe not a problem? Inequality can concentrate resources with investors.</a:t>
            </a:r>
          </a:p>
          <a:p>
            <a:pPr lvl="1"/>
            <a:r>
              <a:rPr lang="en-US" dirty="0"/>
              <a:t>Noneconomic issues (</a:t>
            </a:r>
            <a:r>
              <a:rPr lang="en-US" b="1" i="1" dirty="0"/>
              <a:t>Equity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Values, ethics, and morals will drive individual evaluations of inequality.</a:t>
            </a:r>
          </a:p>
          <a:p>
            <a:pPr lvl="2"/>
            <a:r>
              <a:rPr lang="en-US" dirty="0"/>
              <a:t>Depends on personal beliefs about origins and consequences of inequality.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Suppose you think it’s a problem. How might it be addressed?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330E-4C17-904B-9324-831B209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30375"/>
            <a:ext cx="5181600" cy="4351338"/>
          </a:xfrm>
        </p:spPr>
        <p:txBody>
          <a:bodyPr anchor="ctr" anchorCtr="0">
            <a:normAutofit/>
          </a:bodyPr>
          <a:lstStyle/>
          <a:p>
            <a:r>
              <a:rPr lang="en-US" dirty="0"/>
              <a:t>RE-distribution</a:t>
            </a:r>
          </a:p>
          <a:p>
            <a:pPr lvl="1"/>
            <a:r>
              <a:rPr lang="en-US" dirty="0"/>
              <a:t>Tax and transfer programs</a:t>
            </a:r>
          </a:p>
          <a:p>
            <a:pPr lvl="1"/>
            <a:endParaRPr lang="en-US" dirty="0"/>
          </a:p>
          <a:p>
            <a:r>
              <a:rPr lang="en-US" dirty="0"/>
              <a:t>PRE-distribution</a:t>
            </a:r>
          </a:p>
          <a:p>
            <a:pPr lvl="1"/>
            <a:r>
              <a:rPr lang="en-US" dirty="0"/>
              <a:t>Reduce market power</a:t>
            </a:r>
          </a:p>
          <a:p>
            <a:pPr lvl="1"/>
            <a:r>
              <a:rPr lang="en-US" dirty="0"/>
              <a:t>Unionization</a:t>
            </a:r>
          </a:p>
          <a:p>
            <a:pPr lvl="1"/>
            <a:r>
              <a:rPr lang="en-US" dirty="0"/>
              <a:t>Collective bargaining</a:t>
            </a:r>
          </a:p>
          <a:p>
            <a:pPr lvl="1"/>
            <a:r>
              <a:rPr lang="en-US" dirty="0"/>
              <a:t>Minimum wages</a:t>
            </a:r>
          </a:p>
          <a:p>
            <a:pPr lvl="1"/>
            <a:r>
              <a:rPr lang="en-US" dirty="0"/>
              <a:t>Job training and interview skills</a:t>
            </a:r>
          </a:p>
          <a:p>
            <a:pPr lvl="1"/>
            <a:r>
              <a:rPr lang="en-US" dirty="0"/>
              <a:t>Family care policies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798" y="26172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Immediately Available Policy Solutions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BB3985-0913-4742-99ED-5F55BAEC8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6477000" y="238204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22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264" y="27315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</a:t>
            </a:r>
            <a:r>
              <a:rPr lang="en-US" dirty="0"/>
              <a:t>dressing Inequality: </a:t>
            </a:r>
            <a:br>
              <a:rPr lang="en-US" dirty="0"/>
            </a:br>
            <a:r>
              <a:rPr lang="en-US" dirty="0"/>
              <a:t>Long Term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813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all about access to resources:</a:t>
            </a:r>
          </a:p>
          <a:p>
            <a:pPr lvl="1"/>
            <a:r>
              <a:rPr lang="en-US" dirty="0"/>
              <a:t>Improve public education and reduce quality disparities across schools.</a:t>
            </a:r>
          </a:p>
          <a:p>
            <a:pPr lvl="1"/>
            <a:r>
              <a:rPr lang="en-US" dirty="0"/>
              <a:t>Improve counseling - paths to higher ed and funding for low-income students.</a:t>
            </a:r>
          </a:p>
          <a:p>
            <a:pPr lvl="1"/>
            <a:r>
              <a:rPr lang="en-US" dirty="0"/>
              <a:t>Invest in early childhood education, not later (e.g. universal pre-k).</a:t>
            </a:r>
          </a:p>
          <a:p>
            <a:pPr lvl="1"/>
            <a:r>
              <a:rPr lang="en-US" dirty="0"/>
              <a:t>Promote opportunities for wealth-building.</a:t>
            </a:r>
          </a:p>
          <a:p>
            <a:pPr lvl="1"/>
            <a:r>
              <a:rPr lang="en-US" dirty="0"/>
              <a:t>Increase housing supply, especially in high-price, high-opportunity cities.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Focus on most affected groups:</a:t>
            </a:r>
          </a:p>
          <a:p>
            <a:pPr lvl="1"/>
            <a:r>
              <a:rPr lang="en-US" dirty="0"/>
              <a:t>Mentoring programs for minority youth.</a:t>
            </a:r>
          </a:p>
          <a:p>
            <a:pPr lvl="1"/>
            <a:r>
              <a:rPr lang="en-US" dirty="0"/>
              <a:t>Programs to address racial bias and discrimination in work and criminal justice.</a:t>
            </a:r>
          </a:p>
          <a:p>
            <a:pPr lvl="1"/>
            <a:r>
              <a:rPr lang="en-US" dirty="0"/>
              <a:t>Efforts to desegregate and facilitate greater interaction across </a:t>
            </a:r>
            <a:r>
              <a:rPr lang="en-US"/>
              <a:t>racial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3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7E03-F531-5964-CCB1-342F7BE53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</a:t>
            </a:r>
            <a:r>
              <a:rPr lang="en-US" dirty="0"/>
              <a:t> Emphasize the Access Issue</a:t>
            </a:r>
          </a:p>
        </p:txBody>
      </p:sp>
      <p:pic>
        <p:nvPicPr>
          <p:cNvPr id="6" name="Content Placeholder 5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954E9A70-592F-BFE0-05A7-1E0A9DEAD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2707" y="1151581"/>
            <a:ext cx="5487480" cy="50786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822D7-38BB-9FCC-220F-5BAFFF56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1112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A18-E1DA-D945-9918-ABF83D25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2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International Perspective: </a:t>
            </a:r>
            <a:r>
              <a:rPr lang="en-US" dirty="0" err="1"/>
              <a:t>Comparables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2AD8C2-1B40-E24B-98B4-51A1EEDA31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6737" y="1103803"/>
            <a:ext cx="5818525" cy="51203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41301A-D600-6740-B5B4-67821CB0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FF6DE5-BFE4-8C4A-BBC1-9F4BE2D934BA}"/>
              </a:ext>
            </a:extLst>
          </p:cNvPr>
          <p:cNvSpPr txBox="1"/>
          <p:nvPr/>
        </p:nvSpPr>
        <p:spPr>
          <a:xfrm>
            <a:off x="8589689" y="2145792"/>
            <a:ext cx="120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U.S.: 17-18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0D70E-2093-274E-81F7-B7D4D857C2C5}"/>
              </a:ext>
            </a:extLst>
          </p:cNvPr>
          <p:cNvSpPr txBox="1"/>
          <p:nvPr/>
        </p:nvSpPr>
        <p:spPr>
          <a:xfrm>
            <a:off x="8413740" y="3479288"/>
            <a:ext cx="288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Canada, UK, Germany: 12-13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D77DB5-9F08-B74B-A816-DEC3FD57A2F0}"/>
              </a:ext>
            </a:extLst>
          </p:cNvPr>
          <p:cNvSpPr txBox="1"/>
          <p:nvPr/>
        </p:nvSpPr>
        <p:spPr>
          <a:xfrm>
            <a:off x="8413739" y="4484183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Italy, France, Japan: 7-9</a:t>
            </a:r>
          </a:p>
        </p:txBody>
      </p:sp>
    </p:spTree>
    <p:extLst>
      <p:ext uri="{BB962C8B-B14F-4D97-AF65-F5344CB8AC3E}">
        <p14:creationId xmlns:p14="http://schemas.microsoft.com/office/powerpoint/2010/main" val="7088490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3470E-1A75-5847-86EF-ADBB2081F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to do About Inequality?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6E66A-D182-914E-971B-64118C2E9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49" y="1570556"/>
            <a:ext cx="3866322" cy="37168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Nothing?</a:t>
            </a:r>
          </a:p>
          <a:p>
            <a:pPr>
              <a:lnSpc>
                <a:spcPct val="100000"/>
              </a:lnSpc>
            </a:pPr>
            <a:r>
              <a:rPr lang="en-US" dirty="0"/>
              <a:t>Redistribution?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PRE-distribution?</a:t>
            </a:r>
          </a:p>
          <a:p>
            <a:pPr>
              <a:lnSpc>
                <a:spcPct val="100000"/>
              </a:lnSpc>
            </a:pPr>
            <a:r>
              <a:rPr lang="en-US" dirty="0"/>
              <a:t>Access to resources?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884B6-5E76-4348-8EDA-1509A077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56</a:t>
            </a:fld>
            <a:endParaRPr lang="en-US" dirty="0"/>
          </a:p>
        </p:txBody>
      </p:sp>
      <p:pic>
        <p:nvPicPr>
          <p:cNvPr id="6" name="Picture 5" descr="A stone statue of a person&#10;&#10;Description automatically generated">
            <a:extLst>
              <a:ext uri="{FF2B5EF4-FFF2-40B4-BE49-F238E27FC236}">
                <a16:creationId xmlns:a16="http://schemas.microsoft.com/office/drawing/2014/main" id="{3403D7C6-E771-314A-97A6-7BA091F7EC8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7333754" y="1087413"/>
            <a:ext cx="3310597" cy="49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04671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7F1E8724-8449-4533-8976-EFBFF6B0EA1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04936" y="2050431"/>
            <a:ext cx="2805481" cy="32476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3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82" y="1459275"/>
            <a:ext cx="7715250" cy="4660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Income inequality is clearly increasing.</a:t>
            </a:r>
          </a:p>
          <a:p>
            <a:pPr lvl="1"/>
            <a:r>
              <a:rPr lang="en-US" dirty="0"/>
              <a:t>Owners of productive resources seeing greater income growth than workers reliant on labor income only.</a:t>
            </a:r>
          </a:p>
          <a:p>
            <a:r>
              <a:rPr lang="en-US" dirty="0"/>
              <a:t>The causes appear to be largely driven by:</a:t>
            </a:r>
          </a:p>
          <a:p>
            <a:pPr lvl="1"/>
            <a:r>
              <a:rPr lang="en-US" dirty="0"/>
              <a:t>Technology, competition, and trade</a:t>
            </a:r>
          </a:p>
          <a:p>
            <a:pPr lvl="1"/>
            <a:r>
              <a:rPr lang="en-US" dirty="0"/>
              <a:t>Institutions and public policies</a:t>
            </a:r>
          </a:p>
          <a:p>
            <a:r>
              <a:rPr lang="en-US" dirty="0"/>
              <a:t>Open questions are:</a:t>
            </a:r>
          </a:p>
          <a:p>
            <a:pPr lvl="1"/>
            <a:r>
              <a:rPr lang="en-US" dirty="0"/>
              <a:t>To act or not to act?</a:t>
            </a:r>
          </a:p>
          <a:p>
            <a:pPr lvl="1"/>
            <a:r>
              <a:rPr lang="en-US" dirty="0"/>
              <a:t>If so, how?</a:t>
            </a:r>
          </a:p>
          <a:p>
            <a:r>
              <a:rPr lang="en-US" dirty="0"/>
              <a:t>The level of inequality is a policy choice necessarily involving complex tradeoffs.</a:t>
            </a:r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6F715B-E9A7-46B7-BE1C-780B0735D7F3}"/>
              </a:ext>
            </a:extLst>
          </p:cNvPr>
          <p:cNvGrpSpPr>
            <a:grpSpLocks/>
          </p:cNvGrpSpPr>
          <p:nvPr/>
        </p:nvGrpSpPr>
        <p:grpSpPr>
          <a:xfrm>
            <a:off x="8704223" y="2903680"/>
            <a:ext cx="2383949" cy="1541125"/>
            <a:chOff x="8439150" y="2876550"/>
            <a:chExt cx="2801938" cy="1811338"/>
          </a:xfrm>
        </p:grpSpPr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863EC9BA-F29B-4714-BEB7-59311E88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2638" y="2878139"/>
              <a:ext cx="161925" cy="1587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B1FAC40-34B9-4C49-BF2F-5633919A1CA6}"/>
                </a:ext>
              </a:extLst>
            </p:cNvPr>
            <p:cNvGrpSpPr>
              <a:grpSpLocks/>
            </p:cNvGrpSpPr>
            <p:nvPr/>
          </p:nvGrpSpPr>
          <p:grpSpPr>
            <a:xfrm>
              <a:off x="966914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1" name="Freeform 10">
                <a:extLst>
                  <a:ext uri="{FF2B5EF4-FFF2-40B4-BE49-F238E27FC236}">
                    <a16:creationId xmlns:a16="http://schemas.microsoft.com/office/drawing/2014/main" id="{B3943380-46DC-4CAE-B77E-DAAA5431C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11">
                <a:extLst>
                  <a:ext uri="{FF2B5EF4-FFF2-40B4-BE49-F238E27FC236}">
                    <a16:creationId xmlns:a16="http://schemas.microsoft.com/office/drawing/2014/main" id="{49BD028E-453E-4C64-A147-937010D6A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3EBD4-DAE5-454E-AF23-693CBD2E1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3989" y="2876550"/>
              <a:ext cx="431800" cy="1081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18C085-B3BE-4D96-BE96-E7E519047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0280" y="2876550"/>
              <a:ext cx="431800" cy="10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170B94-7B12-4695-B253-3B2FF75F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6570" y="2876550"/>
              <a:ext cx="431800" cy="10812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2A412EB-F981-4468-8D20-78C6320A8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2860" y="2876550"/>
              <a:ext cx="431800" cy="1081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B0D2F4-507A-4457-8268-F84842451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150" y="2876550"/>
              <a:ext cx="431800" cy="1081200"/>
            </a:xfrm>
            <a:prstGeom prst="rect">
              <a:avLst/>
            </a:prstGeom>
          </p:spPr>
        </p:pic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2C535EA-334F-4D2B-84EC-CC51163E6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3" y="3060701"/>
              <a:ext cx="434975" cy="898526"/>
            </a:xfrm>
            <a:custGeom>
              <a:avLst/>
              <a:gdLst>
                <a:gd name="T0" fmla="*/ 20 w 203"/>
                <a:gd name="T1" fmla="*/ 202 h 422"/>
                <a:gd name="T2" fmla="*/ 39 w 203"/>
                <a:gd name="T3" fmla="*/ 182 h 422"/>
                <a:gd name="T4" fmla="*/ 39 w 203"/>
                <a:gd name="T5" fmla="*/ 64 h 422"/>
                <a:gd name="T6" fmla="*/ 41 w 203"/>
                <a:gd name="T7" fmla="*/ 62 h 422"/>
                <a:gd name="T8" fmla="*/ 45 w 203"/>
                <a:gd name="T9" fmla="*/ 62 h 422"/>
                <a:gd name="T10" fmla="*/ 47 w 203"/>
                <a:gd name="T11" fmla="*/ 64 h 422"/>
                <a:gd name="T12" fmla="*/ 47 w 203"/>
                <a:gd name="T13" fmla="*/ 397 h 422"/>
                <a:gd name="T14" fmla="*/ 72 w 203"/>
                <a:gd name="T15" fmla="*/ 422 h 422"/>
                <a:gd name="T16" fmla="*/ 97 w 203"/>
                <a:gd name="T17" fmla="*/ 397 h 422"/>
                <a:gd name="T18" fmla="*/ 97 w 203"/>
                <a:gd name="T19" fmla="*/ 201 h 422"/>
                <a:gd name="T20" fmla="*/ 99 w 203"/>
                <a:gd name="T21" fmla="*/ 199 h 422"/>
                <a:gd name="T22" fmla="*/ 103 w 203"/>
                <a:gd name="T23" fmla="*/ 199 h 422"/>
                <a:gd name="T24" fmla="*/ 105 w 203"/>
                <a:gd name="T25" fmla="*/ 201 h 422"/>
                <a:gd name="T26" fmla="*/ 105 w 203"/>
                <a:gd name="T27" fmla="*/ 397 h 422"/>
                <a:gd name="T28" fmla="*/ 131 w 203"/>
                <a:gd name="T29" fmla="*/ 422 h 422"/>
                <a:gd name="T30" fmla="*/ 156 w 203"/>
                <a:gd name="T31" fmla="*/ 397 h 422"/>
                <a:gd name="T32" fmla="*/ 156 w 203"/>
                <a:gd name="T33" fmla="*/ 64 h 422"/>
                <a:gd name="T34" fmla="*/ 158 w 203"/>
                <a:gd name="T35" fmla="*/ 62 h 422"/>
                <a:gd name="T36" fmla="*/ 162 w 203"/>
                <a:gd name="T37" fmla="*/ 62 h 422"/>
                <a:gd name="T38" fmla="*/ 164 w 203"/>
                <a:gd name="T39" fmla="*/ 64 h 422"/>
                <a:gd name="T40" fmla="*/ 164 w 203"/>
                <a:gd name="T41" fmla="*/ 182 h 422"/>
                <a:gd name="T42" fmla="*/ 183 w 203"/>
                <a:gd name="T43" fmla="*/ 202 h 422"/>
                <a:gd name="T44" fmla="*/ 203 w 203"/>
                <a:gd name="T45" fmla="*/ 182 h 422"/>
                <a:gd name="T46" fmla="*/ 203 w 203"/>
                <a:gd name="T47" fmla="*/ 48 h 422"/>
                <a:gd name="T48" fmla="*/ 157 w 203"/>
                <a:gd name="T49" fmla="*/ 0 h 422"/>
                <a:gd name="T50" fmla="*/ 105 w 203"/>
                <a:gd name="T51" fmla="*/ 0 h 422"/>
                <a:gd name="T52" fmla="*/ 46 w 203"/>
                <a:gd name="T53" fmla="*/ 0 h 422"/>
                <a:gd name="T54" fmla="*/ 0 w 203"/>
                <a:gd name="T55" fmla="*/ 48 h 422"/>
                <a:gd name="T56" fmla="*/ 0 w 203"/>
                <a:gd name="T57" fmla="*/ 182 h 422"/>
                <a:gd name="T58" fmla="*/ 20 w 203"/>
                <a:gd name="T59" fmla="*/ 2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422">
                  <a:moveTo>
                    <a:pt x="20" y="202"/>
                  </a:moveTo>
                  <a:cubicBezTo>
                    <a:pt x="30" y="202"/>
                    <a:pt x="39" y="193"/>
                    <a:pt x="39" y="182"/>
                  </a:cubicBezTo>
                  <a:cubicBezTo>
                    <a:pt x="39" y="182"/>
                    <a:pt x="39" y="64"/>
                    <a:pt x="39" y="64"/>
                  </a:cubicBezTo>
                  <a:cubicBezTo>
                    <a:pt x="39" y="63"/>
                    <a:pt x="40" y="62"/>
                    <a:pt x="41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6" y="62"/>
                    <a:pt x="47" y="63"/>
                    <a:pt x="47" y="64"/>
                  </a:cubicBezTo>
                  <a:cubicBezTo>
                    <a:pt x="47" y="64"/>
                    <a:pt x="47" y="397"/>
                    <a:pt x="47" y="397"/>
                  </a:cubicBezTo>
                  <a:cubicBezTo>
                    <a:pt x="47" y="410"/>
                    <a:pt x="58" y="422"/>
                    <a:pt x="72" y="422"/>
                  </a:cubicBezTo>
                  <a:cubicBezTo>
                    <a:pt x="86" y="422"/>
                    <a:pt x="97" y="410"/>
                    <a:pt x="97" y="397"/>
                  </a:cubicBezTo>
                  <a:cubicBezTo>
                    <a:pt x="97" y="397"/>
                    <a:pt x="97" y="201"/>
                    <a:pt x="97" y="201"/>
                  </a:cubicBezTo>
                  <a:cubicBezTo>
                    <a:pt x="97" y="199"/>
                    <a:pt x="98" y="199"/>
                    <a:pt x="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105" y="199"/>
                    <a:pt x="105" y="199"/>
                    <a:pt x="105" y="201"/>
                  </a:cubicBezTo>
                  <a:cubicBezTo>
                    <a:pt x="105" y="201"/>
                    <a:pt x="105" y="397"/>
                    <a:pt x="105" y="397"/>
                  </a:cubicBezTo>
                  <a:cubicBezTo>
                    <a:pt x="105" y="410"/>
                    <a:pt x="117" y="422"/>
                    <a:pt x="131" y="422"/>
                  </a:cubicBezTo>
                  <a:cubicBezTo>
                    <a:pt x="144" y="422"/>
                    <a:pt x="156" y="410"/>
                    <a:pt x="156" y="397"/>
                  </a:cubicBezTo>
                  <a:cubicBezTo>
                    <a:pt x="156" y="397"/>
                    <a:pt x="156" y="64"/>
                    <a:pt x="156" y="64"/>
                  </a:cubicBezTo>
                  <a:cubicBezTo>
                    <a:pt x="156" y="63"/>
                    <a:pt x="156" y="62"/>
                    <a:pt x="158" y="62"/>
                  </a:cubicBezTo>
                  <a:cubicBezTo>
                    <a:pt x="162" y="62"/>
                    <a:pt x="162" y="62"/>
                    <a:pt x="162" y="62"/>
                  </a:cubicBezTo>
                  <a:cubicBezTo>
                    <a:pt x="163" y="62"/>
                    <a:pt x="164" y="63"/>
                    <a:pt x="164" y="64"/>
                  </a:cubicBezTo>
                  <a:cubicBezTo>
                    <a:pt x="164" y="64"/>
                    <a:pt x="164" y="182"/>
                    <a:pt x="164" y="182"/>
                  </a:cubicBezTo>
                  <a:cubicBezTo>
                    <a:pt x="164" y="193"/>
                    <a:pt x="172" y="202"/>
                    <a:pt x="183" y="202"/>
                  </a:cubicBezTo>
                  <a:cubicBezTo>
                    <a:pt x="194" y="202"/>
                    <a:pt x="203" y="193"/>
                    <a:pt x="203" y="182"/>
                  </a:cubicBezTo>
                  <a:cubicBezTo>
                    <a:pt x="203" y="182"/>
                    <a:pt x="203" y="49"/>
                    <a:pt x="203" y="48"/>
                  </a:cubicBezTo>
                  <a:cubicBezTo>
                    <a:pt x="203" y="21"/>
                    <a:pt x="182" y="0"/>
                    <a:pt x="157" y="0"/>
                  </a:cubicBezTo>
                  <a:cubicBezTo>
                    <a:pt x="156" y="0"/>
                    <a:pt x="122" y="0"/>
                    <a:pt x="105" y="0"/>
                  </a:cubicBezTo>
                  <a:cubicBezTo>
                    <a:pt x="105" y="0"/>
                    <a:pt x="47" y="0"/>
                    <a:pt x="46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49"/>
                    <a:pt x="0" y="182"/>
                    <a:pt x="0" y="182"/>
                  </a:cubicBezTo>
                  <a:cubicBezTo>
                    <a:pt x="0" y="193"/>
                    <a:pt x="9" y="202"/>
                    <a:pt x="20" y="2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2740979-7212-4AB5-BBF1-311540104E15}"/>
                </a:ext>
              </a:extLst>
            </p:cNvPr>
            <p:cNvGrpSpPr>
              <a:grpSpLocks/>
            </p:cNvGrpSpPr>
            <p:nvPr/>
          </p:nvGrpSpPr>
          <p:grpSpPr>
            <a:xfrm>
              <a:off x="8742363" y="3917950"/>
              <a:ext cx="320675" cy="769938"/>
              <a:chOff x="8751888" y="3917950"/>
              <a:chExt cx="320675" cy="769938"/>
            </a:xfrm>
          </p:grpSpPr>
          <p:sp>
            <p:nvSpPr>
              <p:cNvPr id="24" name="Freeform 10">
                <a:extLst>
                  <a:ext uri="{FF2B5EF4-FFF2-40B4-BE49-F238E27FC236}">
                    <a16:creationId xmlns:a16="http://schemas.microsoft.com/office/drawing/2014/main" id="{F4BB354E-529A-4905-8BBA-FD778D6E94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11">
                <a:extLst>
                  <a:ext uri="{FF2B5EF4-FFF2-40B4-BE49-F238E27FC236}">
                    <a16:creationId xmlns:a16="http://schemas.microsoft.com/office/drawing/2014/main" id="{C5324CFE-4DFE-4253-867E-6A84B7EAB2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7DAA15D-9AF0-41E9-9E93-F7FDD1867324}"/>
                </a:ext>
              </a:extLst>
            </p:cNvPr>
            <p:cNvGrpSpPr>
              <a:grpSpLocks/>
            </p:cNvGrpSpPr>
            <p:nvPr/>
          </p:nvGrpSpPr>
          <p:grpSpPr>
            <a:xfrm>
              <a:off x="9205754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40E1818B-5EC3-4BBF-9806-5288E72B9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37179649-AED2-42D6-B3C8-DD9845CFA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0CFBD6A-937F-4DDB-8CB0-EC3348ED4AA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132535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FAF85E04-B34A-4E60-A950-43A89F09C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D4EE9AD8-B487-47A4-9BC7-15904CA9E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250D31-31BE-45E4-B941-A073D3CDD111}"/>
                </a:ext>
              </a:extLst>
            </p:cNvPr>
            <p:cNvGrpSpPr/>
            <p:nvPr/>
          </p:nvGrpSpPr>
          <p:grpSpPr>
            <a:xfrm>
              <a:off x="10595926" y="3917950"/>
              <a:ext cx="320675" cy="769938"/>
              <a:chOff x="8751888" y="3917950"/>
              <a:chExt cx="320675" cy="769938"/>
            </a:xfrm>
            <a:solidFill>
              <a:srgbClr val="0C4C88"/>
            </a:solidFill>
          </p:grpSpPr>
          <p:sp>
            <p:nvSpPr>
              <p:cNvPr id="37" name="Freeform 10">
                <a:extLst>
                  <a:ext uri="{FF2B5EF4-FFF2-40B4-BE49-F238E27FC236}">
                    <a16:creationId xmlns:a16="http://schemas.microsoft.com/office/drawing/2014/main" id="{A479415C-6C30-4732-8773-3ACE89E49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888" y="4068763"/>
                <a:ext cx="320675" cy="619125"/>
              </a:xfrm>
              <a:custGeom>
                <a:avLst/>
                <a:gdLst>
                  <a:gd name="T0" fmla="*/ 107 w 166"/>
                  <a:gd name="T1" fmla="*/ 324 h 324"/>
                  <a:gd name="T2" fmla="*/ 126 w 166"/>
                  <a:gd name="T3" fmla="*/ 304 h 324"/>
                  <a:gd name="T4" fmla="*/ 126 w 166"/>
                  <a:gd name="T5" fmla="*/ 50 h 324"/>
                  <a:gd name="T6" fmla="*/ 128 w 166"/>
                  <a:gd name="T7" fmla="*/ 48 h 324"/>
                  <a:gd name="T8" fmla="*/ 134 w 166"/>
                  <a:gd name="T9" fmla="*/ 48 h 324"/>
                  <a:gd name="T10" fmla="*/ 136 w 166"/>
                  <a:gd name="T11" fmla="*/ 50 h 324"/>
                  <a:gd name="T12" fmla="*/ 136 w 166"/>
                  <a:gd name="T13" fmla="*/ 140 h 324"/>
                  <a:gd name="T14" fmla="*/ 151 w 166"/>
                  <a:gd name="T15" fmla="*/ 155 h 324"/>
                  <a:gd name="T16" fmla="*/ 166 w 166"/>
                  <a:gd name="T17" fmla="*/ 140 h 324"/>
                  <a:gd name="T18" fmla="*/ 166 w 166"/>
                  <a:gd name="T19" fmla="*/ 37 h 324"/>
                  <a:gd name="T20" fmla="*/ 127 w 166"/>
                  <a:gd name="T21" fmla="*/ 0 h 324"/>
                  <a:gd name="T22" fmla="*/ 39 w 166"/>
                  <a:gd name="T23" fmla="*/ 0 h 324"/>
                  <a:gd name="T24" fmla="*/ 0 w 166"/>
                  <a:gd name="T25" fmla="*/ 37 h 324"/>
                  <a:gd name="T26" fmla="*/ 0 w 166"/>
                  <a:gd name="T27" fmla="*/ 140 h 324"/>
                  <a:gd name="T28" fmla="*/ 15 w 166"/>
                  <a:gd name="T29" fmla="*/ 155 h 324"/>
                  <a:gd name="T30" fmla="*/ 30 w 166"/>
                  <a:gd name="T31" fmla="*/ 140 h 324"/>
                  <a:gd name="T32" fmla="*/ 30 w 166"/>
                  <a:gd name="T33" fmla="*/ 50 h 324"/>
                  <a:gd name="T34" fmla="*/ 32 w 166"/>
                  <a:gd name="T35" fmla="*/ 48 h 324"/>
                  <a:gd name="T36" fmla="*/ 38 w 166"/>
                  <a:gd name="T37" fmla="*/ 48 h 324"/>
                  <a:gd name="T38" fmla="*/ 40 w 166"/>
                  <a:gd name="T39" fmla="*/ 50 h 324"/>
                  <a:gd name="T40" fmla="*/ 40 w 166"/>
                  <a:gd name="T41" fmla="*/ 304 h 324"/>
                  <a:gd name="T42" fmla="*/ 59 w 166"/>
                  <a:gd name="T43" fmla="*/ 324 h 324"/>
                  <a:gd name="T44" fmla="*/ 78 w 166"/>
                  <a:gd name="T45" fmla="*/ 304 h 324"/>
                  <a:gd name="T46" fmla="*/ 78 w 166"/>
                  <a:gd name="T47" fmla="*/ 154 h 324"/>
                  <a:gd name="T48" fmla="*/ 80 w 166"/>
                  <a:gd name="T49" fmla="*/ 152 h 324"/>
                  <a:gd name="T50" fmla="*/ 86 w 166"/>
                  <a:gd name="T51" fmla="*/ 152 h 324"/>
                  <a:gd name="T52" fmla="*/ 88 w 166"/>
                  <a:gd name="T53" fmla="*/ 154 h 324"/>
                  <a:gd name="T54" fmla="*/ 88 w 166"/>
                  <a:gd name="T55" fmla="*/ 304 h 324"/>
                  <a:gd name="T56" fmla="*/ 107 w 166"/>
                  <a:gd name="T57" fmla="*/ 32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" h="324">
                    <a:moveTo>
                      <a:pt x="107" y="324"/>
                    </a:moveTo>
                    <a:cubicBezTo>
                      <a:pt x="118" y="324"/>
                      <a:pt x="126" y="315"/>
                      <a:pt x="126" y="304"/>
                    </a:cubicBezTo>
                    <a:cubicBezTo>
                      <a:pt x="126" y="304"/>
                      <a:pt x="126" y="50"/>
                      <a:pt x="126" y="50"/>
                    </a:cubicBezTo>
                    <a:cubicBezTo>
                      <a:pt x="126" y="49"/>
                      <a:pt x="127" y="48"/>
                      <a:pt x="128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5" y="48"/>
                      <a:pt x="136" y="49"/>
                      <a:pt x="136" y="50"/>
                    </a:cubicBezTo>
                    <a:cubicBezTo>
                      <a:pt x="136" y="50"/>
                      <a:pt x="136" y="140"/>
                      <a:pt x="136" y="140"/>
                    </a:cubicBezTo>
                    <a:cubicBezTo>
                      <a:pt x="136" y="148"/>
                      <a:pt x="142" y="155"/>
                      <a:pt x="151" y="155"/>
                    </a:cubicBezTo>
                    <a:cubicBezTo>
                      <a:pt x="159" y="155"/>
                      <a:pt x="166" y="148"/>
                      <a:pt x="166" y="140"/>
                    </a:cubicBezTo>
                    <a:cubicBezTo>
                      <a:pt x="166" y="140"/>
                      <a:pt x="166" y="38"/>
                      <a:pt x="166" y="37"/>
                    </a:cubicBezTo>
                    <a:cubicBezTo>
                      <a:pt x="166" y="16"/>
                      <a:pt x="146" y="0"/>
                      <a:pt x="127" y="0"/>
                    </a:cubicBezTo>
                    <a:cubicBezTo>
                      <a:pt x="126" y="0"/>
                      <a:pt x="39" y="0"/>
                      <a:pt x="39" y="0"/>
                    </a:cubicBezTo>
                    <a:cubicBezTo>
                      <a:pt x="19" y="0"/>
                      <a:pt x="0" y="16"/>
                      <a:pt x="0" y="37"/>
                    </a:cubicBezTo>
                    <a:cubicBezTo>
                      <a:pt x="0" y="38"/>
                      <a:pt x="0" y="140"/>
                      <a:pt x="0" y="140"/>
                    </a:cubicBezTo>
                    <a:cubicBezTo>
                      <a:pt x="0" y="148"/>
                      <a:pt x="7" y="155"/>
                      <a:pt x="15" y="155"/>
                    </a:cubicBezTo>
                    <a:cubicBezTo>
                      <a:pt x="23" y="155"/>
                      <a:pt x="30" y="148"/>
                      <a:pt x="30" y="140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31" y="48"/>
                      <a:pt x="32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9" y="48"/>
                      <a:pt x="40" y="49"/>
                      <a:pt x="40" y="50"/>
                    </a:cubicBezTo>
                    <a:cubicBezTo>
                      <a:pt x="40" y="50"/>
                      <a:pt x="40" y="304"/>
                      <a:pt x="40" y="304"/>
                    </a:cubicBezTo>
                    <a:cubicBezTo>
                      <a:pt x="40" y="315"/>
                      <a:pt x="48" y="324"/>
                      <a:pt x="59" y="324"/>
                    </a:cubicBezTo>
                    <a:cubicBezTo>
                      <a:pt x="70" y="324"/>
                      <a:pt x="78" y="315"/>
                      <a:pt x="78" y="304"/>
                    </a:cubicBezTo>
                    <a:cubicBezTo>
                      <a:pt x="78" y="304"/>
                      <a:pt x="78" y="154"/>
                      <a:pt x="78" y="154"/>
                    </a:cubicBezTo>
                    <a:cubicBezTo>
                      <a:pt x="78" y="153"/>
                      <a:pt x="79" y="152"/>
                      <a:pt x="80" y="152"/>
                    </a:cubicBezTo>
                    <a:cubicBezTo>
                      <a:pt x="86" y="152"/>
                      <a:pt x="86" y="152"/>
                      <a:pt x="86" y="152"/>
                    </a:cubicBezTo>
                    <a:cubicBezTo>
                      <a:pt x="87" y="152"/>
                      <a:pt x="88" y="153"/>
                      <a:pt x="88" y="154"/>
                    </a:cubicBezTo>
                    <a:cubicBezTo>
                      <a:pt x="88" y="154"/>
                      <a:pt x="88" y="304"/>
                      <a:pt x="88" y="304"/>
                    </a:cubicBezTo>
                    <a:cubicBezTo>
                      <a:pt x="88" y="315"/>
                      <a:pt x="96" y="324"/>
                      <a:pt x="107" y="3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9B04DF24-4B5E-423F-A744-295F8C757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1900" y="3917950"/>
                <a:ext cx="120650" cy="141288"/>
              </a:xfrm>
              <a:custGeom>
                <a:avLst/>
                <a:gdLst>
                  <a:gd name="T0" fmla="*/ 16 w 62"/>
                  <a:gd name="T1" fmla="*/ 16 h 74"/>
                  <a:gd name="T2" fmla="*/ 0 w 62"/>
                  <a:gd name="T3" fmla="*/ 43 h 74"/>
                  <a:gd name="T4" fmla="*/ 31 w 62"/>
                  <a:gd name="T5" fmla="*/ 74 h 74"/>
                  <a:gd name="T6" fmla="*/ 62 w 62"/>
                  <a:gd name="T7" fmla="*/ 43 h 74"/>
                  <a:gd name="T8" fmla="*/ 48 w 62"/>
                  <a:gd name="T9" fmla="*/ 18 h 74"/>
                  <a:gd name="T10" fmla="*/ 48 w 62"/>
                  <a:gd name="T11" fmla="*/ 0 h 74"/>
                  <a:gd name="T12" fmla="*/ 40 w 62"/>
                  <a:gd name="T13" fmla="*/ 14 h 74"/>
                  <a:gd name="T14" fmla="*/ 37 w 62"/>
                  <a:gd name="T15" fmla="*/ 13 h 74"/>
                  <a:gd name="T16" fmla="*/ 37 w 62"/>
                  <a:gd name="T17" fmla="*/ 0 h 74"/>
                  <a:gd name="T18" fmla="*/ 30 w 62"/>
                  <a:gd name="T19" fmla="*/ 13 h 74"/>
                  <a:gd name="T20" fmla="*/ 26 w 62"/>
                  <a:gd name="T21" fmla="*/ 13 h 74"/>
                  <a:gd name="T22" fmla="*/ 26 w 62"/>
                  <a:gd name="T23" fmla="*/ 0 h 74"/>
                  <a:gd name="T24" fmla="*/ 16 w 62"/>
                  <a:gd name="T25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74">
                    <a:moveTo>
                      <a:pt x="16" y="16"/>
                    </a:moveTo>
                    <a:cubicBezTo>
                      <a:pt x="7" y="21"/>
                      <a:pt x="0" y="32"/>
                      <a:pt x="0" y="43"/>
                    </a:cubicBezTo>
                    <a:cubicBezTo>
                      <a:pt x="0" y="61"/>
                      <a:pt x="14" y="74"/>
                      <a:pt x="31" y="74"/>
                    </a:cubicBezTo>
                    <a:cubicBezTo>
                      <a:pt x="48" y="74"/>
                      <a:pt x="62" y="61"/>
                      <a:pt x="62" y="43"/>
                    </a:cubicBezTo>
                    <a:cubicBezTo>
                      <a:pt x="62" y="33"/>
                      <a:pt x="57" y="24"/>
                      <a:pt x="48" y="18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39" y="14"/>
                      <a:pt x="38" y="13"/>
                      <a:pt x="37" y="1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13"/>
                      <a:pt x="27" y="13"/>
                      <a:pt x="26" y="13"/>
                    </a:cubicBezTo>
                    <a:cubicBezTo>
                      <a:pt x="26" y="0"/>
                      <a:pt x="26" y="0"/>
                      <a:pt x="26" y="0"/>
                    </a:cubicBezTo>
                    <a:lnTo>
                      <a:pt x="16" y="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9DBCF-68A6-A873-BD92-975C69ECF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2" y="1347664"/>
            <a:ext cx="11257807" cy="47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391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info@NEEDEcon.org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68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(10/24):	 Economic Inequality (Jon </a:t>
            </a:r>
            <a:r>
              <a:rPr lang="en-US" b="1" dirty="0" err="1"/>
              <a:t>Haveman</a:t>
            </a:r>
            <a:r>
              <a:rPr lang="en-US" b="1" dirty="0"/>
              <a:t>, NEED)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Week 2  (10/31):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(11/7): 	 Monetary Policy (Geoffrey </a:t>
            </a:r>
            <a:r>
              <a:rPr lang="en-US" dirty="0" err="1"/>
              <a:t>Woglom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(11/14):  Crypto Currencies (Joan Nix, CUNY)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(11/21):  International Institutions (Alan Deardorff, U of Michigan)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(11/28):  Federal Debt (Brian Peterson Lagrange College)</a:t>
            </a:r>
          </a:p>
          <a:p>
            <a:pPr lvl="1">
              <a:spcAft>
                <a:spcPts val="1000"/>
              </a:spcAft>
            </a:pPr>
            <a:endParaRPr lang="en-US" dirty="0"/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9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79DBCF-68A6-A873-BD92-975C69ECF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12" y="1347664"/>
            <a:ext cx="11257807" cy="474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7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5B8E-6F6B-4165-8BB4-513A87798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Fed and Short-term Interest Rates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7E094-C1C7-4CBD-B112-65D273BD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F89B6E-4DED-4ABE-9DD8-E3F9BA133F15}"/>
              </a:ext>
            </a:extLst>
          </p:cNvPr>
          <p:cNvSpPr txBox="1"/>
          <p:nvPr/>
        </p:nvSpPr>
        <p:spPr>
          <a:xfrm>
            <a:off x="8847667" y="1761067"/>
            <a:ext cx="3168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Blue </a:t>
            </a:r>
            <a:r>
              <a:rPr lang="en-US" sz="2800" dirty="0"/>
              <a:t>is the fed funds rate.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sz="2800" dirty="0"/>
              <a:t>s  the rate on 3 month Treasuries.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Green</a:t>
            </a:r>
            <a:r>
              <a:rPr lang="en-US" sz="2800" dirty="0"/>
              <a:t> is the prime bank lending rate</a:t>
            </a:r>
            <a:endParaRPr lang="en-US" sz="2800" dirty="0">
              <a:solidFill>
                <a:schemeClr val="accent6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208F42-2CD8-D959-8B9B-0BF38E4B0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34491"/>
            <a:ext cx="7597140" cy="4217670"/>
          </a:xfrm>
        </p:spPr>
      </p:pic>
    </p:spTree>
    <p:extLst>
      <p:ext uri="{BB962C8B-B14F-4D97-AF65-F5344CB8AC3E}">
        <p14:creationId xmlns:p14="http://schemas.microsoft.com/office/powerpoint/2010/main" val="49678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A4A29-CD8C-4151-89D2-123B043C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stion #1:  Is Bitcoin serving an economic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888BB-65CE-4133-92AA-E18FE7FB6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118125"/>
            <a:ext cx="7658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Bitcoin is not and cannot be widely used to make transactions</a:t>
            </a:r>
          </a:p>
          <a:p>
            <a:r>
              <a:rPr lang="en-US" dirty="0"/>
              <a:t>Scalability?</a:t>
            </a:r>
          </a:p>
          <a:p>
            <a:r>
              <a:rPr lang="en-US" dirty="0"/>
              <a:t>Price Instability.</a:t>
            </a:r>
          </a:p>
          <a:p>
            <a:r>
              <a:rPr lang="en-US" dirty="0"/>
              <a:t>Transactions costs</a:t>
            </a:r>
          </a:p>
          <a:p>
            <a:r>
              <a:rPr lang="en-US" dirty="0"/>
              <a:t>And, the network is costly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Resources used in mining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Environmental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D9EAD-001A-4BB0-95A2-3BB7B652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9BF9DD4-D725-4551-B566-CE790448B726}"/>
              </a:ext>
            </a:extLst>
          </p:cNvPr>
          <p:cNvGrpSpPr/>
          <p:nvPr/>
        </p:nvGrpSpPr>
        <p:grpSpPr>
          <a:xfrm>
            <a:off x="7200575" y="1688996"/>
            <a:ext cx="5775197" cy="4748790"/>
            <a:chOff x="7200575" y="1688996"/>
            <a:chExt cx="5775197" cy="474879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C3A61-A172-4ACC-B8C5-008D2A5FECCE}"/>
                </a:ext>
              </a:extLst>
            </p:cNvPr>
            <p:cNvSpPr txBox="1"/>
            <p:nvPr/>
          </p:nvSpPr>
          <p:spPr>
            <a:xfrm>
              <a:off x="7200575" y="6006899"/>
              <a:ext cx="57751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BIS, </a:t>
              </a:r>
              <a:r>
                <a:rPr lang="en-US" sz="2200" i="1" dirty="0"/>
                <a:t>Annual Report 2018, </a:t>
              </a:r>
              <a:r>
                <a:rPr lang="en-US" sz="2200" dirty="0"/>
                <a:t>Chapter V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E38EA9-F5F2-472C-93AB-D6EFF393EA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58570" y="1688996"/>
              <a:ext cx="3076405" cy="420624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A6EAAC3-6A07-CC96-E840-821241427BDC}"/>
              </a:ext>
            </a:extLst>
          </p:cNvPr>
          <p:cNvSpPr txBox="1"/>
          <p:nvPr/>
        </p:nvSpPr>
        <p:spPr>
          <a:xfrm>
            <a:off x="3244204" y="3245703"/>
            <a:ext cx="6488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0E0BEC-BAF1-6E13-FDA6-2E9C12EFC659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62868" y="1042826"/>
            <a:ext cx="512064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5360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16378</TotalTime>
  <Words>2274</Words>
  <Application>Microsoft Macintosh PowerPoint</Application>
  <PresentationFormat>Widescreen</PresentationFormat>
  <Paragraphs>432</Paragraphs>
  <Slides>59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Inflation during the Recovery (CPI)</vt:lpstr>
      <vt:lpstr>The Fed and Short-term Interest Rates</vt:lpstr>
      <vt:lpstr>Question #1:  Is Bitcoin serving an economic role</vt:lpstr>
      <vt:lpstr>International Institutions:  Alan Deardorff </vt:lpstr>
      <vt:lpstr>The Federal Debt is Becoming A Problem</vt:lpstr>
      <vt:lpstr>Submitting Questions</vt:lpstr>
      <vt:lpstr>Economic Inequality </vt:lpstr>
      <vt:lpstr>Credits and Disclaimer</vt:lpstr>
      <vt:lpstr>Outline</vt:lpstr>
      <vt:lpstr>Economic Inequality: Income</vt:lpstr>
      <vt:lpstr>Different Ways of Thinking About Inequality </vt:lpstr>
      <vt:lpstr> National Income Inequality: Share of Top 10%</vt:lpstr>
      <vt:lpstr>Recent Facts on Income Inequality</vt:lpstr>
      <vt:lpstr>The Abrupt Increase in Inequality</vt:lpstr>
      <vt:lpstr>The Abrupt Increase in Inequality</vt:lpstr>
      <vt:lpstr>Income Growth Patterns Have Changed!</vt:lpstr>
      <vt:lpstr>Income Share Changes Between 1970  and 2020</vt:lpstr>
      <vt:lpstr>Quintile Income Cutoffs</vt:lpstr>
      <vt:lpstr>Income Changes from Growing Inequality</vt:lpstr>
      <vt:lpstr>Income Inequality: Gini Coefficient Over Time</vt:lpstr>
      <vt:lpstr>Your Local Inequality Trend</vt:lpstr>
      <vt:lpstr>Income and Wealth Inequality Measures</vt:lpstr>
      <vt:lpstr>Wealth Concentration Has Been Rising</vt:lpstr>
      <vt:lpstr>Wealth Inequality Exceeds Income Inequality</vt:lpstr>
      <vt:lpstr>Wealth inequality in America</vt:lpstr>
      <vt:lpstr>Total Family Wealth, by Wealth Group</vt:lpstr>
      <vt:lpstr>Evidence of Disparities: Zero Wealth</vt:lpstr>
      <vt:lpstr>The Black-White Wealth Gap</vt:lpstr>
      <vt:lpstr>Where Does Income Inequality Come From?</vt:lpstr>
      <vt:lpstr>Government Policy and Inequality</vt:lpstr>
      <vt:lpstr>Tax and Transfer Programs and Inequality</vt:lpstr>
      <vt:lpstr>What About Tax Rates?</vt:lpstr>
      <vt:lpstr>Dramatically Less Progressivity in the Tax Code</vt:lpstr>
      <vt:lpstr>Market Forces and Inequality</vt:lpstr>
      <vt:lpstr>Labor Income is Unhinged from Productivity</vt:lpstr>
      <vt:lpstr> Declining Unionization</vt:lpstr>
      <vt:lpstr> CEO Pay Has Been Growing Rapidly</vt:lpstr>
      <vt:lpstr> CEO Pay Has Been Growing Rapidly</vt:lpstr>
      <vt:lpstr>Technological Change and Inequality</vt:lpstr>
      <vt:lpstr>Technology Effects on Low Income Workers</vt:lpstr>
      <vt:lpstr>Globalization</vt:lpstr>
      <vt:lpstr>What is driving increasing inequality?</vt:lpstr>
      <vt:lpstr>Why Does Inequality Matter?</vt:lpstr>
      <vt:lpstr>PowerPoint Presentation</vt:lpstr>
      <vt:lpstr> Addressing Inequality: Is It A Problem?</vt:lpstr>
      <vt:lpstr>Addressing Inequality:  Immediately Available Policy Solutions</vt:lpstr>
      <vt:lpstr>Addressing Inequality:  Long Term</vt:lpstr>
      <vt:lpstr>To Emphasize the Access Issue</vt:lpstr>
      <vt:lpstr> An International Perspective: Comparables</vt:lpstr>
      <vt:lpstr>What to do About Inequality?</vt:lpstr>
      <vt:lpstr> Summary</vt:lpstr>
      <vt:lpstr>Inflation during the Recovery (CPI)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344</cp:revision>
  <cp:lastPrinted>2023-05-02T18:40:56Z</cp:lastPrinted>
  <dcterms:created xsi:type="dcterms:W3CDTF">2017-05-03T22:30:38Z</dcterms:created>
  <dcterms:modified xsi:type="dcterms:W3CDTF">2023-10-24T16:41:35Z</dcterms:modified>
</cp:coreProperties>
</file>