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7"/>
  </p:notesMasterIdLst>
  <p:sldIdLst>
    <p:sldId id="4537" r:id="rId2"/>
    <p:sldId id="4577" r:id="rId3"/>
    <p:sldId id="4540" r:id="rId4"/>
    <p:sldId id="4550" r:id="rId5"/>
    <p:sldId id="4182" r:id="rId6"/>
    <p:sldId id="4173" r:id="rId7"/>
    <p:sldId id="327" r:id="rId8"/>
    <p:sldId id="259" r:id="rId9"/>
    <p:sldId id="275" r:id="rId10"/>
    <p:sldId id="335" r:id="rId11"/>
    <p:sldId id="4573" r:id="rId12"/>
    <p:sldId id="284" r:id="rId13"/>
    <p:sldId id="4574" r:id="rId14"/>
    <p:sldId id="4575" r:id="rId15"/>
    <p:sldId id="4569" r:id="rId16"/>
    <p:sldId id="4570" r:id="rId17"/>
    <p:sldId id="4572" r:id="rId18"/>
    <p:sldId id="4578" r:id="rId19"/>
    <p:sldId id="4580" r:id="rId20"/>
    <p:sldId id="4581" r:id="rId21"/>
    <p:sldId id="4582" r:id="rId22"/>
    <p:sldId id="4558" r:id="rId23"/>
    <p:sldId id="4557" r:id="rId24"/>
    <p:sldId id="305" r:id="rId25"/>
    <p:sldId id="306" r:id="rId26"/>
    <p:sldId id="338" r:id="rId27"/>
    <p:sldId id="4174" r:id="rId28"/>
    <p:sldId id="4561" r:id="rId29"/>
    <p:sldId id="4564" r:id="rId30"/>
    <p:sldId id="4566" r:id="rId31"/>
    <p:sldId id="4583" r:id="rId32"/>
    <p:sldId id="4584" r:id="rId33"/>
    <p:sldId id="380" r:id="rId34"/>
    <p:sldId id="381" r:id="rId35"/>
    <p:sldId id="4567" r:id="rId36"/>
    <p:sldId id="285" r:id="rId37"/>
    <p:sldId id="1152" r:id="rId38"/>
    <p:sldId id="383" r:id="rId39"/>
    <p:sldId id="384" r:id="rId40"/>
    <p:sldId id="314" r:id="rId41"/>
    <p:sldId id="4591" r:id="rId42"/>
    <p:sldId id="4168" r:id="rId43"/>
    <p:sldId id="385" r:id="rId44"/>
    <p:sldId id="4166" r:id="rId45"/>
    <p:sldId id="4579" r:id="rId46"/>
    <p:sldId id="4587" r:id="rId47"/>
    <p:sldId id="4592" r:id="rId48"/>
    <p:sldId id="4593" r:id="rId49"/>
    <p:sldId id="4553" r:id="rId50"/>
    <p:sldId id="4588" r:id="rId51"/>
    <p:sldId id="1158" r:id="rId52"/>
    <p:sldId id="4586" r:id="rId53"/>
    <p:sldId id="4585" r:id="rId54"/>
    <p:sldId id="4589" r:id="rId55"/>
    <p:sldId id="410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1" autoAdjust="0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266" y="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wog\Dropbox%20(Amherst%20College)\2023\NEED\FedWealthandIncomeInequalit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Before-Tax Household Income 2022</a:t>
            </a:r>
          </a:p>
        </c:rich>
      </c:tx>
      <c:layout>
        <c:manualLayout>
          <c:xMode val="edge"/>
          <c:yMode val="edge"/>
          <c:x val="0.2377082239720035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2-4D35-A9DF-10EBE8BD5D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12-4D35-A9DF-10EBE8BD5D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12-4D35-A9DF-10EBE8BD5D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12-4D35-A9DF-10EBE8BD5D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C12-4D35-A9DF-10EBE8BD5D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C12-4D35-A9DF-10EBE8BD5D0F}"/>
              </c:ext>
            </c:extLst>
          </c:dPt>
          <c:cat>
            <c:strRef>
              <c:f>Sheet1!$B$1:$G$1</c:f>
              <c:strCache>
                <c:ptCount val="6"/>
                <c:pt idx="0">
                  <c:v>Botttom 20</c:v>
                </c:pt>
                <c:pt idx="1">
                  <c:v>second 20</c:v>
                </c:pt>
                <c:pt idx="2">
                  <c:v>third 20</c:v>
                </c:pt>
                <c:pt idx="3">
                  <c:v>fourth  20</c:v>
                </c:pt>
                <c:pt idx="4">
                  <c:v>next 10</c:v>
                </c:pt>
                <c:pt idx="5">
                  <c:v>top 10</c:v>
                </c:pt>
              </c:strCache>
            </c:strRef>
          </c:cat>
          <c:val>
            <c:numRef>
              <c:f>Sheet1!$B$3:$G$3</c:f>
              <c:numCache>
                <c:formatCode>0%</c:formatCode>
                <c:ptCount val="6"/>
                <c:pt idx="0">
                  <c:v>0.2686043246279135</c:v>
                </c:pt>
                <c:pt idx="1">
                  <c:v>0.60193765796124676</c:v>
                </c:pt>
                <c:pt idx="2">
                  <c:v>1</c:v>
                </c:pt>
                <c:pt idx="3">
                  <c:v>1.6416736871665263</c:v>
                </c:pt>
                <c:pt idx="4">
                  <c:v>2.7071047458579054</c:v>
                </c:pt>
                <c:pt idx="5">
                  <c:v>10.11696152766077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C12-4D35-A9DF-10EBE8BD5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Household</a:t>
            </a:r>
            <a:r>
              <a:rPr lang="en-US" baseline="0"/>
              <a:t> Net Worth </a:t>
            </a:r>
            <a:r>
              <a:rPr lang="en-US"/>
              <a:t>2022</a:t>
            </a:r>
          </a:p>
        </c:rich>
      </c:tx>
      <c:layout>
        <c:manualLayout>
          <c:xMode val="edge"/>
          <c:yMode val="edge"/>
          <c:x val="0.2377082239720035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>
            <a:ln>
              <a:solidFill>
                <a:schemeClr val="accent5"/>
              </a:solidFill>
            </a:ln>
          </c:spPr>
          <c:dPt>
            <c:idx val="1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1995-4A6F-8016-F0458AE993B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1995-4A6F-8016-F0458AE993B2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995-4A6F-8016-F0458AE993B2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accent5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995-4A6F-8016-F0458AE993B2}"/>
              </c:ext>
            </c:extLst>
          </c:dPt>
          <c:cat>
            <c:strRef>
              <c:f>Sheet1!$L$1:$P$1</c:f>
              <c:strCache>
                <c:ptCount val="5"/>
                <c:pt idx="0">
                  <c:v>1st quart</c:v>
                </c:pt>
                <c:pt idx="1">
                  <c:v>2nd quart</c:v>
                </c:pt>
                <c:pt idx="2">
                  <c:v>3rd quart</c:v>
                </c:pt>
                <c:pt idx="3">
                  <c:v>next 15%</c:v>
                </c:pt>
                <c:pt idx="4">
                  <c:v>top 10%</c:v>
                </c:pt>
              </c:strCache>
            </c:strRef>
          </c:cat>
          <c:val>
            <c:numRef>
              <c:f>Sheet1!$L$3:$P$3</c:f>
              <c:numCache>
                <c:formatCode>0%</c:formatCode>
                <c:ptCount val="5"/>
                <c:pt idx="0">
                  <c:v>-2.9320186818889468E-2</c:v>
                </c:pt>
                <c:pt idx="1">
                  <c:v>0.51292163985469652</c:v>
                </c:pt>
                <c:pt idx="2">
                  <c:v>1.9396990140114168</c:v>
                </c:pt>
                <c:pt idx="3">
                  <c:v>5.7226777374156725</c:v>
                </c:pt>
                <c:pt idx="4">
                  <c:v>40.328437986507524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95-4A6F-8016-F0458AE99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1"/>
                <c:dPt>
                  <c:idx val="0"/>
                  <c:bubble3D val="0"/>
                  <c:spPr>
                    <a:solidFill>
                      <a:schemeClr val="accent1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1995-4A6F-8016-F0458AE993B2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1995-4A6F-8016-F0458AE993B2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1995-4A6F-8016-F0458AE993B2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1995-4A6F-8016-F0458AE993B2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1995-4A6F-8016-F0458AE993B2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1995-4A6F-8016-F0458AE993B2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1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Botttom 20</c:v>
                      </c:pt>
                      <c:pt idx="1">
                        <c:v>second 20</c:v>
                      </c:pt>
                      <c:pt idx="2">
                        <c:v>third 20</c:v>
                      </c:pt>
                      <c:pt idx="3">
                        <c:v>fourth  20</c:v>
                      </c:pt>
                      <c:pt idx="4">
                        <c:v>next 10</c:v>
                      </c:pt>
                      <c:pt idx="5">
                        <c:v>top 10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Sheet1!$B$3:$G$3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0.2686043246279135</c:v>
                      </c:pt>
                      <c:pt idx="1">
                        <c:v>0.60193765796124676</c:v>
                      </c:pt>
                      <c:pt idx="2">
                        <c:v>1</c:v>
                      </c:pt>
                      <c:pt idx="3">
                        <c:v>1.6416736871665263</c:v>
                      </c:pt>
                      <c:pt idx="4">
                        <c:v>2.7071047458579054</c:v>
                      </c:pt>
                      <c:pt idx="5">
                        <c:v>10.11696152766077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1995-4A6F-8016-F0458AE993B2}"/>
                  </c:ext>
                </c:extLst>
              </c15:ser>
            </c15:filteredPieSeries>
          </c:ext>
        </c:extLst>
      </c:pieChart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Income</a:t>
            </a:r>
            <a:r>
              <a:rPr lang="en-US" sz="2400" baseline="0" dirty="0"/>
              <a:t> Share of the </a:t>
            </a:r>
            <a:r>
              <a:rPr lang="en-US" sz="2400" dirty="0"/>
              <a:t>Top 10%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'TB1'!$E$9</c:f>
              <c:strCache>
                <c:ptCount val="1"/>
                <c:pt idx="0">
                  <c:v>Top 10%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'TB1'!$A$10:$A$116</c:f>
              <c:numCache>
                <c:formatCode>General</c:formatCode>
                <c:ptCount val="107"/>
                <c:pt idx="0">
                  <c:v>1913</c:v>
                </c:pt>
                <c:pt idx="1">
                  <c:v>1914</c:v>
                </c:pt>
                <c:pt idx="2">
                  <c:v>1915</c:v>
                </c:pt>
                <c:pt idx="3">
                  <c:v>1916</c:v>
                </c:pt>
                <c:pt idx="4">
                  <c:v>1917</c:v>
                </c:pt>
                <c:pt idx="5">
                  <c:v>1918</c:v>
                </c:pt>
                <c:pt idx="6">
                  <c:v>1919</c:v>
                </c:pt>
                <c:pt idx="7">
                  <c:v>1920</c:v>
                </c:pt>
                <c:pt idx="8">
                  <c:v>1921</c:v>
                </c:pt>
                <c:pt idx="9">
                  <c:v>1922</c:v>
                </c:pt>
                <c:pt idx="10">
                  <c:v>1923</c:v>
                </c:pt>
                <c:pt idx="11">
                  <c:v>1924</c:v>
                </c:pt>
                <c:pt idx="12">
                  <c:v>1925</c:v>
                </c:pt>
                <c:pt idx="13">
                  <c:v>1926</c:v>
                </c:pt>
                <c:pt idx="14">
                  <c:v>1927</c:v>
                </c:pt>
                <c:pt idx="15">
                  <c:v>1928</c:v>
                </c:pt>
                <c:pt idx="16">
                  <c:v>1929</c:v>
                </c:pt>
                <c:pt idx="17">
                  <c:v>1930</c:v>
                </c:pt>
                <c:pt idx="18">
                  <c:v>1931</c:v>
                </c:pt>
                <c:pt idx="19">
                  <c:v>1932</c:v>
                </c:pt>
                <c:pt idx="20">
                  <c:v>1933</c:v>
                </c:pt>
                <c:pt idx="21">
                  <c:v>1934</c:v>
                </c:pt>
                <c:pt idx="22">
                  <c:v>1935</c:v>
                </c:pt>
                <c:pt idx="23">
                  <c:v>1936</c:v>
                </c:pt>
                <c:pt idx="24">
                  <c:v>1937</c:v>
                </c:pt>
                <c:pt idx="25">
                  <c:v>1938</c:v>
                </c:pt>
                <c:pt idx="26">
                  <c:v>1939</c:v>
                </c:pt>
                <c:pt idx="27">
                  <c:v>1940</c:v>
                </c:pt>
                <c:pt idx="28">
                  <c:v>1941</c:v>
                </c:pt>
                <c:pt idx="29">
                  <c:v>1942</c:v>
                </c:pt>
                <c:pt idx="30">
                  <c:v>1943</c:v>
                </c:pt>
                <c:pt idx="31">
                  <c:v>1944</c:v>
                </c:pt>
                <c:pt idx="32">
                  <c:v>1945</c:v>
                </c:pt>
                <c:pt idx="33">
                  <c:v>1946</c:v>
                </c:pt>
                <c:pt idx="34">
                  <c:v>1947</c:v>
                </c:pt>
                <c:pt idx="35">
                  <c:v>1948</c:v>
                </c:pt>
                <c:pt idx="36">
                  <c:v>1949</c:v>
                </c:pt>
                <c:pt idx="37">
                  <c:v>1950</c:v>
                </c:pt>
                <c:pt idx="38">
                  <c:v>1951</c:v>
                </c:pt>
                <c:pt idx="39">
                  <c:v>1952</c:v>
                </c:pt>
                <c:pt idx="40">
                  <c:v>1953</c:v>
                </c:pt>
                <c:pt idx="41">
                  <c:v>1954</c:v>
                </c:pt>
                <c:pt idx="42">
                  <c:v>1955</c:v>
                </c:pt>
                <c:pt idx="43">
                  <c:v>1956</c:v>
                </c:pt>
                <c:pt idx="44">
                  <c:v>1957</c:v>
                </c:pt>
                <c:pt idx="45">
                  <c:v>1958</c:v>
                </c:pt>
                <c:pt idx="46">
                  <c:v>1959</c:v>
                </c:pt>
                <c:pt idx="47">
                  <c:v>1960</c:v>
                </c:pt>
                <c:pt idx="48">
                  <c:v>1961</c:v>
                </c:pt>
                <c:pt idx="49">
                  <c:v>1962</c:v>
                </c:pt>
                <c:pt idx="50">
                  <c:v>1963</c:v>
                </c:pt>
                <c:pt idx="51">
                  <c:v>1964</c:v>
                </c:pt>
                <c:pt idx="52">
                  <c:v>1965</c:v>
                </c:pt>
                <c:pt idx="53">
                  <c:v>1966</c:v>
                </c:pt>
                <c:pt idx="54">
                  <c:v>1967</c:v>
                </c:pt>
                <c:pt idx="55">
                  <c:v>1968</c:v>
                </c:pt>
                <c:pt idx="56">
                  <c:v>1969</c:v>
                </c:pt>
                <c:pt idx="57">
                  <c:v>1970</c:v>
                </c:pt>
                <c:pt idx="58">
                  <c:v>1971</c:v>
                </c:pt>
                <c:pt idx="59">
                  <c:v>1972</c:v>
                </c:pt>
                <c:pt idx="60">
                  <c:v>1973</c:v>
                </c:pt>
                <c:pt idx="61">
                  <c:v>1974</c:v>
                </c:pt>
                <c:pt idx="62">
                  <c:v>1975</c:v>
                </c:pt>
                <c:pt idx="63">
                  <c:v>1976</c:v>
                </c:pt>
                <c:pt idx="64">
                  <c:v>1977</c:v>
                </c:pt>
                <c:pt idx="65">
                  <c:v>1978</c:v>
                </c:pt>
                <c:pt idx="66">
                  <c:v>1979</c:v>
                </c:pt>
                <c:pt idx="67">
                  <c:v>1980</c:v>
                </c:pt>
                <c:pt idx="68">
                  <c:v>1981</c:v>
                </c:pt>
                <c:pt idx="69">
                  <c:v>1982</c:v>
                </c:pt>
                <c:pt idx="70">
                  <c:v>1983</c:v>
                </c:pt>
                <c:pt idx="71">
                  <c:v>1984</c:v>
                </c:pt>
                <c:pt idx="72">
                  <c:v>1985</c:v>
                </c:pt>
                <c:pt idx="73">
                  <c:v>1986</c:v>
                </c:pt>
                <c:pt idx="74">
                  <c:v>1987</c:v>
                </c:pt>
                <c:pt idx="75">
                  <c:v>1988</c:v>
                </c:pt>
                <c:pt idx="76">
                  <c:v>1989</c:v>
                </c:pt>
                <c:pt idx="77">
                  <c:v>1990</c:v>
                </c:pt>
                <c:pt idx="78">
                  <c:v>1991</c:v>
                </c:pt>
                <c:pt idx="79">
                  <c:v>1992</c:v>
                </c:pt>
                <c:pt idx="80">
                  <c:v>1993</c:v>
                </c:pt>
                <c:pt idx="81">
                  <c:v>1994</c:v>
                </c:pt>
                <c:pt idx="82">
                  <c:v>1995</c:v>
                </c:pt>
                <c:pt idx="83">
                  <c:v>1996</c:v>
                </c:pt>
                <c:pt idx="84">
                  <c:v>1997</c:v>
                </c:pt>
                <c:pt idx="85">
                  <c:v>1998</c:v>
                </c:pt>
                <c:pt idx="86">
                  <c:v>1999</c:v>
                </c:pt>
                <c:pt idx="87">
                  <c:v>2000</c:v>
                </c:pt>
                <c:pt idx="88">
                  <c:v>2001</c:v>
                </c:pt>
                <c:pt idx="89">
                  <c:v>2002</c:v>
                </c:pt>
                <c:pt idx="90">
                  <c:v>2003</c:v>
                </c:pt>
                <c:pt idx="91">
                  <c:v>2004</c:v>
                </c:pt>
                <c:pt idx="92">
                  <c:v>2005</c:v>
                </c:pt>
                <c:pt idx="93">
                  <c:v>2006</c:v>
                </c:pt>
                <c:pt idx="94">
                  <c:v>2007</c:v>
                </c:pt>
                <c:pt idx="95">
                  <c:v>2008</c:v>
                </c:pt>
                <c:pt idx="96">
                  <c:v>2009</c:v>
                </c:pt>
                <c:pt idx="97">
                  <c:v>2010</c:v>
                </c:pt>
                <c:pt idx="98">
                  <c:v>2011</c:v>
                </c:pt>
                <c:pt idx="99">
                  <c:v>2012</c:v>
                </c:pt>
                <c:pt idx="100">
                  <c:v>2013</c:v>
                </c:pt>
                <c:pt idx="101">
                  <c:v>2014</c:v>
                </c:pt>
                <c:pt idx="102">
                  <c:v>2015</c:v>
                </c:pt>
                <c:pt idx="103">
                  <c:v>2016</c:v>
                </c:pt>
                <c:pt idx="104">
                  <c:v>2017</c:v>
                </c:pt>
                <c:pt idx="105">
                  <c:v>2018</c:v>
                </c:pt>
                <c:pt idx="106">
                  <c:v>2019</c:v>
                </c:pt>
              </c:numCache>
            </c:numRef>
          </c:cat>
          <c:val>
            <c:numRef>
              <c:f>'TB1'!$E$10:$E$116</c:f>
              <c:numCache>
                <c:formatCode>0.0%</c:formatCode>
                <c:ptCount val="107"/>
                <c:pt idx="0">
                  <c:v>0.42853124090795558</c:v>
                </c:pt>
                <c:pt idx="1">
                  <c:v>0.43645783175810671</c:v>
                </c:pt>
                <c:pt idx="2">
                  <c:v>0.42978442315476389</c:v>
                </c:pt>
                <c:pt idx="3">
                  <c:v>0.44337610748200257</c:v>
                </c:pt>
                <c:pt idx="4">
                  <c:v>0.44719067068290069</c:v>
                </c:pt>
                <c:pt idx="5">
                  <c:v>0.43516374464585811</c:v>
                </c:pt>
                <c:pt idx="6">
                  <c:v>0.45362343142842537</c:v>
                </c:pt>
                <c:pt idx="7">
                  <c:v>0.43577935707539167</c:v>
                </c:pt>
                <c:pt idx="8">
                  <c:v>0.47105595821949525</c:v>
                </c:pt>
                <c:pt idx="9">
                  <c:v>0.4590411257207892</c:v>
                </c:pt>
                <c:pt idx="10">
                  <c:v>0.43400628926204116</c:v>
                </c:pt>
                <c:pt idx="11">
                  <c:v>0.45478847786661825</c:v>
                </c:pt>
                <c:pt idx="12">
                  <c:v>0.46998745445455342</c:v>
                </c:pt>
                <c:pt idx="13">
                  <c:v>0.47220376521630153</c:v>
                </c:pt>
                <c:pt idx="14">
                  <c:v>0.46760249333912529</c:v>
                </c:pt>
                <c:pt idx="15">
                  <c:v>0.48035942760003847</c:v>
                </c:pt>
                <c:pt idx="16">
                  <c:v>0.46713331511026746</c:v>
                </c:pt>
                <c:pt idx="17">
                  <c:v>0.45966564471435484</c:v>
                </c:pt>
                <c:pt idx="18">
                  <c:v>0.4600464478990231</c:v>
                </c:pt>
                <c:pt idx="19">
                  <c:v>0.47831104886126569</c:v>
                </c:pt>
                <c:pt idx="20">
                  <c:v>0.47337560905523096</c:v>
                </c:pt>
                <c:pt idx="21">
                  <c:v>0.48591675009389568</c:v>
                </c:pt>
                <c:pt idx="22">
                  <c:v>0.47837778204540526</c:v>
                </c:pt>
                <c:pt idx="23">
                  <c:v>0.47662484302978647</c:v>
                </c:pt>
                <c:pt idx="24">
                  <c:v>0.46805806536681771</c:v>
                </c:pt>
                <c:pt idx="25">
                  <c:v>0.46687085169926218</c:v>
                </c:pt>
                <c:pt idx="26">
                  <c:v>0.48374341129825699</c:v>
                </c:pt>
                <c:pt idx="27">
                  <c:v>0.48704619946331723</c:v>
                </c:pt>
                <c:pt idx="28">
                  <c:v>0.46502870487451659</c:v>
                </c:pt>
                <c:pt idx="29">
                  <c:v>0.42043315306008744</c:v>
                </c:pt>
                <c:pt idx="30">
                  <c:v>0.38684110382414361</c:v>
                </c:pt>
                <c:pt idx="31">
                  <c:v>0.36153079604719945</c:v>
                </c:pt>
                <c:pt idx="32">
                  <c:v>0.35377883876663774</c:v>
                </c:pt>
                <c:pt idx="33">
                  <c:v>0.36987240551277056</c:v>
                </c:pt>
                <c:pt idx="34">
                  <c:v>0.36492556768205031</c:v>
                </c:pt>
                <c:pt idx="35">
                  <c:v>0.38482836932301012</c:v>
                </c:pt>
                <c:pt idx="36">
                  <c:v>0.37912826523591281</c:v>
                </c:pt>
                <c:pt idx="37">
                  <c:v>0.38727942101552948</c:v>
                </c:pt>
                <c:pt idx="38">
                  <c:v>0.37690495882396036</c:v>
                </c:pt>
                <c:pt idx="39">
                  <c:v>0.36331706505473887</c:v>
                </c:pt>
                <c:pt idx="40">
                  <c:v>0.35307347536151751</c:v>
                </c:pt>
                <c:pt idx="41">
                  <c:v>0.35619744439597723</c:v>
                </c:pt>
                <c:pt idx="42">
                  <c:v>0.36289357675118272</c:v>
                </c:pt>
                <c:pt idx="43">
                  <c:v>0.35421336564083677</c:v>
                </c:pt>
                <c:pt idx="44">
                  <c:v>0.35385628622583321</c:v>
                </c:pt>
                <c:pt idx="45">
                  <c:v>0.35304203957026792</c:v>
                </c:pt>
                <c:pt idx="46">
                  <c:v>0.35616868732690743</c:v>
                </c:pt>
                <c:pt idx="47">
                  <c:v>0.35135132814465392</c:v>
                </c:pt>
                <c:pt idx="48">
                  <c:v>0.35385382734991078</c:v>
                </c:pt>
                <c:pt idx="49">
                  <c:v>0.36157673597335815</c:v>
                </c:pt>
                <c:pt idx="50">
                  <c:v>0.36572861671447754</c:v>
                </c:pt>
                <c:pt idx="51">
                  <c:v>0.36988049745559692</c:v>
                </c:pt>
                <c:pt idx="52">
                  <c:v>0.36665621399879456</c:v>
                </c:pt>
                <c:pt idx="53">
                  <c:v>0.36343193054199219</c:v>
                </c:pt>
                <c:pt idx="54">
                  <c:v>0.35599038749933243</c:v>
                </c:pt>
                <c:pt idx="55">
                  <c:v>0.35183368064463139</c:v>
                </c:pt>
                <c:pt idx="56">
                  <c:v>0.34235920989885926</c:v>
                </c:pt>
                <c:pt idx="57">
                  <c:v>0.33857972791884094</c:v>
                </c:pt>
                <c:pt idx="58">
                  <c:v>0.34117018771939911</c:v>
                </c:pt>
                <c:pt idx="59">
                  <c:v>0.34393419969273964</c:v>
                </c:pt>
                <c:pt idx="60">
                  <c:v>0.34300020870614389</c:v>
                </c:pt>
                <c:pt idx="61">
                  <c:v>0.33846733852487887</c:v>
                </c:pt>
                <c:pt idx="62">
                  <c:v>0.33912260304953179</c:v>
                </c:pt>
                <c:pt idx="63">
                  <c:v>0.33990057053929945</c:v>
                </c:pt>
                <c:pt idx="64">
                  <c:v>0.34146225140185749</c:v>
                </c:pt>
                <c:pt idx="65">
                  <c:v>0.34119588058613637</c:v>
                </c:pt>
                <c:pt idx="66">
                  <c:v>0.34304600954055786</c:v>
                </c:pt>
                <c:pt idx="67">
                  <c:v>0.3384958803653717</c:v>
                </c:pt>
                <c:pt idx="68">
                  <c:v>0.3431929349899292</c:v>
                </c:pt>
                <c:pt idx="69">
                  <c:v>0.34611329436302185</c:v>
                </c:pt>
                <c:pt idx="70">
                  <c:v>0.35342642664909363</c:v>
                </c:pt>
                <c:pt idx="71">
                  <c:v>0.36492687463760376</c:v>
                </c:pt>
                <c:pt idx="72">
                  <c:v>0.36613339185714722</c:v>
                </c:pt>
                <c:pt idx="73">
                  <c:v>0.36340051889419556</c:v>
                </c:pt>
                <c:pt idx="74">
                  <c:v>0.37466073036193848</c:v>
                </c:pt>
                <c:pt idx="75">
                  <c:v>0.39246952533721924</c:v>
                </c:pt>
                <c:pt idx="76">
                  <c:v>0.38794595003128052</c:v>
                </c:pt>
                <c:pt idx="77">
                  <c:v>0.38766211271286011</c:v>
                </c:pt>
                <c:pt idx="78">
                  <c:v>0.38330632448196411</c:v>
                </c:pt>
                <c:pt idx="79">
                  <c:v>0.39432132244110107</c:v>
                </c:pt>
                <c:pt idx="80">
                  <c:v>0.39090061187744141</c:v>
                </c:pt>
                <c:pt idx="81">
                  <c:v>0.39153984189033508</c:v>
                </c:pt>
                <c:pt idx="82">
                  <c:v>0.39898625016212463</c:v>
                </c:pt>
                <c:pt idx="83">
                  <c:v>0.40806296467781067</c:v>
                </c:pt>
                <c:pt idx="84">
                  <c:v>0.41532799601554871</c:v>
                </c:pt>
                <c:pt idx="85">
                  <c:v>0.41917651891708374</c:v>
                </c:pt>
                <c:pt idx="86">
                  <c:v>0.42280280590057373</c:v>
                </c:pt>
                <c:pt idx="87">
                  <c:v>0.42751729488372803</c:v>
                </c:pt>
                <c:pt idx="88">
                  <c:v>0.41956406831741333</c:v>
                </c:pt>
                <c:pt idx="89">
                  <c:v>0.41505581140518188</c:v>
                </c:pt>
                <c:pt idx="90">
                  <c:v>0.41635525226593018</c:v>
                </c:pt>
                <c:pt idx="91">
                  <c:v>0.42431309819221497</c:v>
                </c:pt>
                <c:pt idx="92">
                  <c:v>0.43592888116836548</c:v>
                </c:pt>
                <c:pt idx="93">
                  <c:v>0.44312843680381775</c:v>
                </c:pt>
                <c:pt idx="94">
                  <c:v>0.44031587243080139</c:v>
                </c:pt>
                <c:pt idx="95">
                  <c:v>0.43552809953689575</c:v>
                </c:pt>
                <c:pt idx="96">
                  <c:v>0.42481338977813721</c:v>
                </c:pt>
                <c:pt idx="97">
                  <c:v>0.4388701319694519</c:v>
                </c:pt>
                <c:pt idx="98">
                  <c:v>0.4432813823223114</c:v>
                </c:pt>
                <c:pt idx="99">
                  <c:v>0.45582121610641479</c:v>
                </c:pt>
                <c:pt idx="100">
                  <c:v>0.44919547438621521</c:v>
                </c:pt>
                <c:pt idx="101">
                  <c:v>0.45590579509735107</c:v>
                </c:pt>
                <c:pt idx="102">
                  <c:v>0.45519959926605225</c:v>
                </c:pt>
                <c:pt idx="103">
                  <c:v>0.45328086614608765</c:v>
                </c:pt>
                <c:pt idx="104">
                  <c:v>0.45473495125770569</c:v>
                </c:pt>
                <c:pt idx="105">
                  <c:v>0.4583507776260376</c:v>
                </c:pt>
                <c:pt idx="106">
                  <c:v>0.45701640844345093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47-4C72-897D-B38966905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4597216"/>
        <c:axId val="263768736"/>
      </c:lineChart>
      <c:catAx>
        <c:axId val="145459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768736"/>
        <c:crosses val="autoZero"/>
        <c:auto val="1"/>
        <c:lblAlgn val="ctr"/>
        <c:lblOffset val="100"/>
        <c:noMultiLvlLbl val="0"/>
      </c:catAx>
      <c:valAx>
        <c:axId val="263768736"/>
        <c:scaling>
          <c:orientation val="minMax"/>
          <c:max val="0.55000000000000004"/>
          <c:min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59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Wealth Share of the Top 10%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'TE1'!$A$10:$A$116</c:f>
              <c:numCache>
                <c:formatCode>General</c:formatCode>
                <c:ptCount val="107"/>
                <c:pt idx="0">
                  <c:v>1913</c:v>
                </c:pt>
                <c:pt idx="1">
                  <c:v>1914</c:v>
                </c:pt>
                <c:pt idx="2">
                  <c:v>1915</c:v>
                </c:pt>
                <c:pt idx="3">
                  <c:v>1916</c:v>
                </c:pt>
                <c:pt idx="4">
                  <c:v>1917</c:v>
                </c:pt>
                <c:pt idx="5">
                  <c:v>1918</c:v>
                </c:pt>
                <c:pt idx="6">
                  <c:v>1919</c:v>
                </c:pt>
                <c:pt idx="7">
                  <c:v>1920</c:v>
                </c:pt>
                <c:pt idx="8">
                  <c:v>1921</c:v>
                </c:pt>
                <c:pt idx="9">
                  <c:v>1922</c:v>
                </c:pt>
                <c:pt idx="10">
                  <c:v>1923</c:v>
                </c:pt>
                <c:pt idx="11">
                  <c:v>1924</c:v>
                </c:pt>
                <c:pt idx="12">
                  <c:v>1925</c:v>
                </c:pt>
                <c:pt idx="13">
                  <c:v>1926</c:v>
                </c:pt>
                <c:pt idx="14">
                  <c:v>1927</c:v>
                </c:pt>
                <c:pt idx="15">
                  <c:v>1928</c:v>
                </c:pt>
                <c:pt idx="16">
                  <c:v>1929</c:v>
                </c:pt>
                <c:pt idx="17">
                  <c:v>1930</c:v>
                </c:pt>
                <c:pt idx="18">
                  <c:v>1931</c:v>
                </c:pt>
                <c:pt idx="19">
                  <c:v>1932</c:v>
                </c:pt>
                <c:pt idx="20">
                  <c:v>1933</c:v>
                </c:pt>
                <c:pt idx="21">
                  <c:v>1934</c:v>
                </c:pt>
                <c:pt idx="22">
                  <c:v>1935</c:v>
                </c:pt>
                <c:pt idx="23">
                  <c:v>1936</c:v>
                </c:pt>
                <c:pt idx="24">
                  <c:v>1937</c:v>
                </c:pt>
                <c:pt idx="25">
                  <c:v>1938</c:v>
                </c:pt>
                <c:pt idx="26">
                  <c:v>1939</c:v>
                </c:pt>
                <c:pt idx="27">
                  <c:v>1940</c:v>
                </c:pt>
                <c:pt idx="28">
                  <c:v>1941</c:v>
                </c:pt>
                <c:pt idx="29">
                  <c:v>1942</c:v>
                </c:pt>
                <c:pt idx="30">
                  <c:v>1943</c:v>
                </c:pt>
                <c:pt idx="31">
                  <c:v>1944</c:v>
                </c:pt>
                <c:pt idx="32">
                  <c:v>1945</c:v>
                </c:pt>
                <c:pt idx="33">
                  <c:v>1946</c:v>
                </c:pt>
                <c:pt idx="34">
                  <c:v>1947</c:v>
                </c:pt>
                <c:pt idx="35">
                  <c:v>1948</c:v>
                </c:pt>
                <c:pt idx="36">
                  <c:v>1949</c:v>
                </c:pt>
                <c:pt idx="37">
                  <c:v>1950</c:v>
                </c:pt>
                <c:pt idx="38">
                  <c:v>1951</c:v>
                </c:pt>
                <c:pt idx="39">
                  <c:v>1952</c:v>
                </c:pt>
                <c:pt idx="40">
                  <c:v>1953</c:v>
                </c:pt>
                <c:pt idx="41">
                  <c:v>1954</c:v>
                </c:pt>
                <c:pt idx="42">
                  <c:v>1955</c:v>
                </c:pt>
                <c:pt idx="43">
                  <c:v>1956</c:v>
                </c:pt>
                <c:pt idx="44">
                  <c:v>1957</c:v>
                </c:pt>
                <c:pt idx="45">
                  <c:v>1958</c:v>
                </c:pt>
                <c:pt idx="46">
                  <c:v>1959</c:v>
                </c:pt>
                <c:pt idx="47">
                  <c:v>1960</c:v>
                </c:pt>
                <c:pt idx="48">
                  <c:v>1961</c:v>
                </c:pt>
                <c:pt idx="49">
                  <c:v>1962</c:v>
                </c:pt>
                <c:pt idx="50">
                  <c:v>1963</c:v>
                </c:pt>
                <c:pt idx="51">
                  <c:v>1964</c:v>
                </c:pt>
                <c:pt idx="52">
                  <c:v>1965</c:v>
                </c:pt>
                <c:pt idx="53">
                  <c:v>1966</c:v>
                </c:pt>
                <c:pt idx="54">
                  <c:v>1967</c:v>
                </c:pt>
                <c:pt idx="55">
                  <c:v>1968</c:v>
                </c:pt>
                <c:pt idx="56">
                  <c:v>1969</c:v>
                </c:pt>
                <c:pt idx="57">
                  <c:v>1970</c:v>
                </c:pt>
                <c:pt idx="58">
                  <c:v>1971</c:v>
                </c:pt>
                <c:pt idx="59">
                  <c:v>1972</c:v>
                </c:pt>
                <c:pt idx="60">
                  <c:v>1973</c:v>
                </c:pt>
                <c:pt idx="61">
                  <c:v>1974</c:v>
                </c:pt>
                <c:pt idx="62">
                  <c:v>1975</c:v>
                </c:pt>
                <c:pt idx="63">
                  <c:v>1976</c:v>
                </c:pt>
                <c:pt idx="64">
                  <c:v>1977</c:v>
                </c:pt>
                <c:pt idx="65">
                  <c:v>1978</c:v>
                </c:pt>
                <c:pt idx="66">
                  <c:v>1979</c:v>
                </c:pt>
                <c:pt idx="67">
                  <c:v>1980</c:v>
                </c:pt>
                <c:pt idx="68">
                  <c:v>1981</c:v>
                </c:pt>
                <c:pt idx="69">
                  <c:v>1982</c:v>
                </c:pt>
                <c:pt idx="70">
                  <c:v>1983</c:v>
                </c:pt>
                <c:pt idx="71">
                  <c:v>1984</c:v>
                </c:pt>
                <c:pt idx="72">
                  <c:v>1985</c:v>
                </c:pt>
                <c:pt idx="73">
                  <c:v>1986</c:v>
                </c:pt>
                <c:pt idx="74">
                  <c:v>1987</c:v>
                </c:pt>
                <c:pt idx="75">
                  <c:v>1988</c:v>
                </c:pt>
                <c:pt idx="76">
                  <c:v>1989</c:v>
                </c:pt>
                <c:pt idx="77">
                  <c:v>1990</c:v>
                </c:pt>
                <c:pt idx="78">
                  <c:v>1991</c:v>
                </c:pt>
                <c:pt idx="79">
                  <c:v>1992</c:v>
                </c:pt>
                <c:pt idx="80">
                  <c:v>1993</c:v>
                </c:pt>
                <c:pt idx="81">
                  <c:v>1994</c:v>
                </c:pt>
                <c:pt idx="82">
                  <c:v>1995</c:v>
                </c:pt>
                <c:pt idx="83">
                  <c:v>1996</c:v>
                </c:pt>
                <c:pt idx="84">
                  <c:v>1997</c:v>
                </c:pt>
                <c:pt idx="85">
                  <c:v>1998</c:v>
                </c:pt>
                <c:pt idx="86">
                  <c:v>1999</c:v>
                </c:pt>
                <c:pt idx="87">
                  <c:v>2000</c:v>
                </c:pt>
                <c:pt idx="88">
                  <c:v>2001</c:v>
                </c:pt>
                <c:pt idx="89">
                  <c:v>2002</c:v>
                </c:pt>
                <c:pt idx="90">
                  <c:v>2003</c:v>
                </c:pt>
                <c:pt idx="91">
                  <c:v>2004</c:v>
                </c:pt>
                <c:pt idx="92">
                  <c:v>2005</c:v>
                </c:pt>
                <c:pt idx="93">
                  <c:v>2006</c:v>
                </c:pt>
                <c:pt idx="94">
                  <c:v>2007</c:v>
                </c:pt>
                <c:pt idx="95">
                  <c:v>2008</c:v>
                </c:pt>
                <c:pt idx="96">
                  <c:v>2009</c:v>
                </c:pt>
                <c:pt idx="97">
                  <c:v>2010</c:v>
                </c:pt>
                <c:pt idx="98">
                  <c:v>2011</c:v>
                </c:pt>
                <c:pt idx="99">
                  <c:v>2012</c:v>
                </c:pt>
                <c:pt idx="100">
                  <c:v>2013</c:v>
                </c:pt>
                <c:pt idx="101">
                  <c:v>2014</c:v>
                </c:pt>
                <c:pt idx="102">
                  <c:v>2015</c:v>
                </c:pt>
                <c:pt idx="103">
                  <c:v>2016</c:v>
                </c:pt>
                <c:pt idx="104">
                  <c:v>2017</c:v>
                </c:pt>
                <c:pt idx="105">
                  <c:v>2018</c:v>
                </c:pt>
                <c:pt idx="106">
                  <c:v>2019</c:v>
                </c:pt>
              </c:numCache>
            </c:numRef>
          </c:cat>
          <c:val>
            <c:numRef>
              <c:f>'TE1'!$E$10:$E$116</c:f>
              <c:numCache>
                <c:formatCode>0.0%</c:formatCode>
                <c:ptCount val="107"/>
                <c:pt idx="0">
                  <c:v>0.79358976805983594</c:v>
                </c:pt>
                <c:pt idx="1">
                  <c:v>0.79243371445829169</c:v>
                </c:pt>
                <c:pt idx="2">
                  <c:v>0.78875811961283493</c:v>
                </c:pt>
                <c:pt idx="3">
                  <c:v>0.78873580985900926</c:v>
                </c:pt>
                <c:pt idx="4">
                  <c:v>0.79020051241349076</c:v>
                </c:pt>
                <c:pt idx="5">
                  <c:v>0.79329369980968334</c:v>
                </c:pt>
                <c:pt idx="6">
                  <c:v>0.80827135540607031</c:v>
                </c:pt>
                <c:pt idx="7">
                  <c:v>0.78946728321064463</c:v>
                </c:pt>
                <c:pt idx="8">
                  <c:v>0.78898337607107194</c:v>
                </c:pt>
                <c:pt idx="9">
                  <c:v>0.79951301643644146</c:v>
                </c:pt>
                <c:pt idx="10">
                  <c:v>0.80462099177570812</c:v>
                </c:pt>
                <c:pt idx="11">
                  <c:v>0.81712733158542794</c:v>
                </c:pt>
                <c:pt idx="12">
                  <c:v>0.82680495916245955</c:v>
                </c:pt>
                <c:pt idx="13">
                  <c:v>0.83646267350449</c:v>
                </c:pt>
                <c:pt idx="14">
                  <c:v>0.84713502287517217</c:v>
                </c:pt>
                <c:pt idx="15">
                  <c:v>0.84908701597306924</c:v>
                </c:pt>
                <c:pt idx="16">
                  <c:v>0.84855825647303407</c:v>
                </c:pt>
                <c:pt idx="17">
                  <c:v>0.85319971040268405</c:v>
                </c:pt>
                <c:pt idx="18">
                  <c:v>0.85107249719693334</c:v>
                </c:pt>
                <c:pt idx="19">
                  <c:v>0.8559444915812453</c:v>
                </c:pt>
                <c:pt idx="20">
                  <c:v>0.8527314674127402</c:v>
                </c:pt>
                <c:pt idx="21">
                  <c:v>0.83680593780422574</c:v>
                </c:pt>
                <c:pt idx="22">
                  <c:v>0.82325955450197896</c:v>
                </c:pt>
                <c:pt idx="23">
                  <c:v>0.82713739828420307</c:v>
                </c:pt>
                <c:pt idx="24">
                  <c:v>0.8099453310928254</c:v>
                </c:pt>
                <c:pt idx="25">
                  <c:v>0.8066031432708678</c:v>
                </c:pt>
                <c:pt idx="26">
                  <c:v>0.80976976560786029</c:v>
                </c:pt>
                <c:pt idx="27">
                  <c:v>0.78061295709082246</c:v>
                </c:pt>
                <c:pt idx="28">
                  <c:v>0.75543492518242461</c:v>
                </c:pt>
                <c:pt idx="29">
                  <c:v>0.73727931771260746</c:v>
                </c:pt>
                <c:pt idx="30">
                  <c:v>0.74083252032454827</c:v>
                </c:pt>
                <c:pt idx="31">
                  <c:v>0.7178477139657844</c:v>
                </c:pt>
                <c:pt idx="32">
                  <c:v>0.72372729145518744</c:v>
                </c:pt>
                <c:pt idx="33">
                  <c:v>0.72124558440423203</c:v>
                </c:pt>
                <c:pt idx="34">
                  <c:v>0.70797219415982304</c:v>
                </c:pt>
                <c:pt idx="35">
                  <c:v>0.69455826220727379</c:v>
                </c:pt>
                <c:pt idx="36">
                  <c:v>0.68677487557551642</c:v>
                </c:pt>
                <c:pt idx="37">
                  <c:v>0.69026021017694272</c:v>
                </c:pt>
                <c:pt idx="38">
                  <c:v>0.69011514900994353</c:v>
                </c:pt>
                <c:pt idx="39">
                  <c:v>0.68732356003483686</c:v>
                </c:pt>
                <c:pt idx="40">
                  <c:v>0.68095889176841984</c:v>
                </c:pt>
                <c:pt idx="41">
                  <c:v>0.68495380951545903</c:v>
                </c:pt>
                <c:pt idx="42">
                  <c:v>0.68882336698668378</c:v>
                </c:pt>
                <c:pt idx="43">
                  <c:v>0.69222739771964348</c:v>
                </c:pt>
                <c:pt idx="44">
                  <c:v>0.69637415640091671</c:v>
                </c:pt>
                <c:pt idx="45">
                  <c:v>0.69518544513068414</c:v>
                </c:pt>
                <c:pt idx="46">
                  <c:v>0.70236995323489615</c:v>
                </c:pt>
                <c:pt idx="47">
                  <c:v>0.70500365554025946</c:v>
                </c:pt>
                <c:pt idx="48">
                  <c:v>0.70709476184274023</c:v>
                </c:pt>
                <c:pt idx="49">
                  <c:v>0.71223646402359009</c:v>
                </c:pt>
                <c:pt idx="50">
                  <c:v>0.71170136332511902</c:v>
                </c:pt>
                <c:pt idx="51">
                  <c:v>0.71116626262664795</c:v>
                </c:pt>
                <c:pt idx="52">
                  <c:v>0.70706409215927124</c:v>
                </c:pt>
                <c:pt idx="53">
                  <c:v>0.70296192169189453</c:v>
                </c:pt>
                <c:pt idx="54">
                  <c:v>0.69945833086967468</c:v>
                </c:pt>
                <c:pt idx="55">
                  <c:v>0.69987032562494278</c:v>
                </c:pt>
                <c:pt idx="56">
                  <c:v>0.69016807712614536</c:v>
                </c:pt>
                <c:pt idx="57">
                  <c:v>0.69072522083297372</c:v>
                </c:pt>
                <c:pt idx="58">
                  <c:v>0.68700117210391909</c:v>
                </c:pt>
                <c:pt idx="59">
                  <c:v>0.68906116569996811</c:v>
                </c:pt>
                <c:pt idx="60">
                  <c:v>0.68017251810670132</c:v>
                </c:pt>
                <c:pt idx="61">
                  <c:v>0.67090826114326774</c:v>
                </c:pt>
                <c:pt idx="62">
                  <c:v>0.66623727699197843</c:v>
                </c:pt>
                <c:pt idx="63">
                  <c:v>0.65813520108679313</c:v>
                </c:pt>
                <c:pt idx="64">
                  <c:v>0.65397522487992887</c:v>
                </c:pt>
                <c:pt idx="65">
                  <c:v>0.64651169786541374</c:v>
                </c:pt>
                <c:pt idx="66">
                  <c:v>0.65368974208831787</c:v>
                </c:pt>
                <c:pt idx="67">
                  <c:v>0.64993983507156372</c:v>
                </c:pt>
                <c:pt idx="68">
                  <c:v>0.64594131708145142</c:v>
                </c:pt>
                <c:pt idx="69">
                  <c:v>0.63540583848953247</c:v>
                </c:pt>
                <c:pt idx="70">
                  <c:v>0.63017046451568604</c:v>
                </c:pt>
                <c:pt idx="71">
                  <c:v>0.63252353668212891</c:v>
                </c:pt>
                <c:pt idx="72">
                  <c:v>0.62984055280685425</c:v>
                </c:pt>
                <c:pt idx="73">
                  <c:v>0.62941259145736694</c:v>
                </c:pt>
                <c:pt idx="74">
                  <c:v>0.63346672058105469</c:v>
                </c:pt>
                <c:pt idx="75">
                  <c:v>0.6460803747177124</c:v>
                </c:pt>
                <c:pt idx="76">
                  <c:v>0.64688897132873535</c:v>
                </c:pt>
                <c:pt idx="77">
                  <c:v>0.64879012107849121</c:v>
                </c:pt>
                <c:pt idx="78">
                  <c:v>0.64938408136367798</c:v>
                </c:pt>
                <c:pt idx="79">
                  <c:v>0.66340166330337524</c:v>
                </c:pt>
                <c:pt idx="80">
                  <c:v>0.66558372974395752</c:v>
                </c:pt>
                <c:pt idx="81">
                  <c:v>0.66632699966430664</c:v>
                </c:pt>
                <c:pt idx="82">
                  <c:v>0.6694711446762085</c:v>
                </c:pt>
                <c:pt idx="83">
                  <c:v>0.6730802059173584</c:v>
                </c:pt>
                <c:pt idx="84">
                  <c:v>0.68009072542190552</c:v>
                </c:pt>
                <c:pt idx="85">
                  <c:v>0.68645542860031128</c:v>
                </c:pt>
                <c:pt idx="86">
                  <c:v>0.68629437685012817</c:v>
                </c:pt>
                <c:pt idx="87">
                  <c:v>0.68650949001312256</c:v>
                </c:pt>
                <c:pt idx="88">
                  <c:v>0.68083876371383667</c:v>
                </c:pt>
                <c:pt idx="89">
                  <c:v>0.68064969778060913</c:v>
                </c:pt>
                <c:pt idx="90">
                  <c:v>0.68173903226852417</c:v>
                </c:pt>
                <c:pt idx="91">
                  <c:v>0.68598365783691406</c:v>
                </c:pt>
                <c:pt idx="92">
                  <c:v>0.68602728843688965</c:v>
                </c:pt>
                <c:pt idx="93">
                  <c:v>0.68740397691726685</c:v>
                </c:pt>
                <c:pt idx="94">
                  <c:v>0.69631969928741455</c:v>
                </c:pt>
                <c:pt idx="95">
                  <c:v>0.71137285232543945</c:v>
                </c:pt>
                <c:pt idx="96">
                  <c:v>0.71684032678604126</c:v>
                </c:pt>
                <c:pt idx="97">
                  <c:v>0.72967261075973511</c:v>
                </c:pt>
                <c:pt idx="98">
                  <c:v>0.73497498035430908</c:v>
                </c:pt>
                <c:pt idx="99">
                  <c:v>0.74351412057876587</c:v>
                </c:pt>
                <c:pt idx="100">
                  <c:v>0.73921650648117065</c:v>
                </c:pt>
                <c:pt idx="101">
                  <c:v>0.73635995388031006</c:v>
                </c:pt>
                <c:pt idx="102">
                  <c:v>0.73226040601730347</c:v>
                </c:pt>
                <c:pt idx="103">
                  <c:v>0.72785168886184692</c:v>
                </c:pt>
                <c:pt idx="104">
                  <c:v>0.7185097336769104</c:v>
                </c:pt>
                <c:pt idx="105">
                  <c:v>0.71659451723098755</c:v>
                </c:pt>
                <c:pt idx="106">
                  <c:v>0.7142336368560791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3-49F9-82E7-00D968AA8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1862096"/>
        <c:axId val="364402336"/>
      </c:lineChart>
      <c:catAx>
        <c:axId val="148186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402336"/>
        <c:crosses val="autoZero"/>
        <c:auto val="1"/>
        <c:lblAlgn val="ctr"/>
        <c:lblOffset val="100"/>
        <c:noMultiLvlLbl val="0"/>
      </c:catAx>
      <c:valAx>
        <c:axId val="364402336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186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US</a:t>
            </a:r>
            <a:r>
              <a:rPr lang="en-US" sz="2000" baseline="0" dirty="0"/>
              <a:t> Poverty and the Effects of Tax and Transfer Programs.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SPM Poverty Rate without Taxes and Transfers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'Poverty Rate'!$A$3:$A$56</c:f>
              <c:numCache>
                <c:formatCode>General</c:formatCode>
                <c:ptCount val="54"/>
                <c:pt idx="0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>
                  <c:v>1971</c:v>
                </c:pt>
                <c:pt idx="5">
                  <c:v>1972</c:v>
                </c:pt>
                <c:pt idx="6">
                  <c:v>1973</c:v>
                </c:pt>
                <c:pt idx="7">
                  <c:v>1974</c:v>
                </c:pt>
                <c:pt idx="8">
                  <c:v>1975</c:v>
                </c:pt>
                <c:pt idx="9">
                  <c:v>1976</c:v>
                </c:pt>
                <c:pt idx="10">
                  <c:v>1977</c:v>
                </c:pt>
                <c:pt idx="11">
                  <c:v>1978</c:v>
                </c:pt>
                <c:pt idx="12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>
                  <c:v>1984</c:v>
                </c:pt>
                <c:pt idx="18">
                  <c:v>1985</c:v>
                </c:pt>
                <c:pt idx="19">
                  <c:v>1986</c:v>
                </c:pt>
                <c:pt idx="20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>
                  <c:v>1992</c:v>
                </c:pt>
                <c:pt idx="26">
                  <c:v>1993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>
                  <c:v>1999</c:v>
                </c:pt>
                <c:pt idx="33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  <c:pt idx="46">
                  <c:v>2013</c:v>
                </c:pt>
                <c:pt idx="47">
                  <c:v>2014</c:v>
                </c:pt>
                <c:pt idx="48">
                  <c:v>2015</c:v>
                </c:pt>
                <c:pt idx="49">
                  <c:v>2016</c:v>
                </c:pt>
                <c:pt idx="50">
                  <c:v>2017</c:v>
                </c:pt>
                <c:pt idx="51">
                  <c:v>2018</c:v>
                </c:pt>
                <c:pt idx="52">
                  <c:v>2019</c:v>
                </c:pt>
                <c:pt idx="53">
                  <c:v>2020</c:v>
                </c:pt>
              </c:numCache>
            </c:numRef>
          </c:cat>
          <c:val>
            <c:numRef>
              <c:f>'Poverty Rate'!$B$3:$B$56</c:f>
              <c:numCache>
                <c:formatCode>0.0%</c:formatCode>
                <c:ptCount val="54"/>
                <c:pt idx="0">
                  <c:v>0.26361045999999999</c:v>
                </c:pt>
                <c:pt idx="1">
                  <c:v>0.24884708</c:v>
                </c:pt>
                <c:pt idx="2">
                  <c:v>0.23596508999999999</c:v>
                </c:pt>
                <c:pt idx="3">
                  <c:v>0.24338957999999999</c:v>
                </c:pt>
                <c:pt idx="4">
                  <c:v>0.25933041000000001</c:v>
                </c:pt>
                <c:pt idx="5">
                  <c:v>0.25010327999999998</c:v>
                </c:pt>
                <c:pt idx="6">
                  <c:v>0.24334819999999999</c:v>
                </c:pt>
                <c:pt idx="7">
                  <c:v>0.25679032000000002</c:v>
                </c:pt>
                <c:pt idx="8">
                  <c:v>0.26459448000000002</c:v>
                </c:pt>
                <c:pt idx="9">
                  <c:v>0.25644201</c:v>
                </c:pt>
                <c:pt idx="10">
                  <c:v>0.25094178</c:v>
                </c:pt>
                <c:pt idx="11">
                  <c:v>0.24076090999999999</c:v>
                </c:pt>
                <c:pt idx="12">
                  <c:v>0.23836686000000001</c:v>
                </c:pt>
                <c:pt idx="13">
                  <c:v>0.25342421999999998</c:v>
                </c:pt>
                <c:pt idx="14">
                  <c:v>0.26266509999999998</c:v>
                </c:pt>
                <c:pt idx="15">
                  <c:v>0.27432881999999997</c:v>
                </c:pt>
                <c:pt idx="16">
                  <c:v>0.27657451999999999</c:v>
                </c:pt>
                <c:pt idx="17">
                  <c:v>0.26208627000000001</c:v>
                </c:pt>
                <c:pt idx="18">
                  <c:v>0.25838031</c:v>
                </c:pt>
                <c:pt idx="19">
                  <c:v>0.24968330999999999</c:v>
                </c:pt>
                <c:pt idx="20">
                  <c:v>0.24049126000000001</c:v>
                </c:pt>
                <c:pt idx="21">
                  <c:v>0.24025963</c:v>
                </c:pt>
                <c:pt idx="22">
                  <c:v>0.23673053999999999</c:v>
                </c:pt>
                <c:pt idx="23">
                  <c:v>0.24229397</c:v>
                </c:pt>
                <c:pt idx="24">
                  <c:v>0.25765906</c:v>
                </c:pt>
                <c:pt idx="25">
                  <c:v>0.26405532999999998</c:v>
                </c:pt>
                <c:pt idx="26">
                  <c:v>0.27247139999999997</c:v>
                </c:pt>
                <c:pt idx="27">
                  <c:v>0.26698590999999999</c:v>
                </c:pt>
                <c:pt idx="28">
                  <c:v>0.25811298999999999</c:v>
                </c:pt>
                <c:pt idx="29">
                  <c:v>0.25413977999999998</c:v>
                </c:pt>
                <c:pt idx="30">
                  <c:v>0.24709754</c:v>
                </c:pt>
                <c:pt idx="31">
                  <c:v>0.23439009999999999</c:v>
                </c:pt>
                <c:pt idx="32">
                  <c:v>0.22677922</c:v>
                </c:pt>
                <c:pt idx="33">
                  <c:v>0.21873682999999999</c:v>
                </c:pt>
                <c:pt idx="34">
                  <c:v>0.22557621999999999</c:v>
                </c:pt>
                <c:pt idx="35">
                  <c:v>0.23393033999999999</c:v>
                </c:pt>
                <c:pt idx="36">
                  <c:v>0.23832808999999999</c:v>
                </c:pt>
                <c:pt idx="37">
                  <c:v>0.23830064000000001</c:v>
                </c:pt>
                <c:pt idx="38">
                  <c:v>0.23631484</c:v>
                </c:pt>
                <c:pt idx="39">
                  <c:v>0.23172372999999999</c:v>
                </c:pt>
                <c:pt idx="40">
                  <c:v>0.23445408000000001</c:v>
                </c:pt>
                <c:pt idx="41">
                  <c:v>0.24468741999999999</c:v>
                </c:pt>
                <c:pt idx="42">
                  <c:v>0.27975118999999998</c:v>
                </c:pt>
                <c:pt idx="43">
                  <c:v>0.28445728999999997</c:v>
                </c:pt>
                <c:pt idx="44">
                  <c:v>0.28526892999999998</c:v>
                </c:pt>
                <c:pt idx="45">
                  <c:v>0.29020138000000001</c:v>
                </c:pt>
                <c:pt idx="46">
                  <c:v>0.28304995999999999</c:v>
                </c:pt>
                <c:pt idx="47">
                  <c:v>0.27615330999999999</c:v>
                </c:pt>
                <c:pt idx="48">
                  <c:v>0.26428293000000003</c:v>
                </c:pt>
                <c:pt idx="49">
                  <c:v>0.25496677000000001</c:v>
                </c:pt>
                <c:pt idx="50">
                  <c:v>0.25040979000000002</c:v>
                </c:pt>
                <c:pt idx="51">
                  <c:v>0.23584205999999999</c:v>
                </c:pt>
                <c:pt idx="52">
                  <c:v>0.21968572</c:v>
                </c:pt>
                <c:pt idx="53">
                  <c:v>0.24424714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2C-4435-8E25-91B3C25DD5A3}"/>
            </c:ext>
          </c:extLst>
        </c:ser>
        <c:ser>
          <c:idx val="1"/>
          <c:order val="1"/>
          <c:tx>
            <c:v>SPMPoverty Rate with Taxes and Transfers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'Poverty Rate'!$A$3:$A$56</c:f>
              <c:numCache>
                <c:formatCode>General</c:formatCode>
                <c:ptCount val="54"/>
                <c:pt idx="0">
                  <c:v>1967</c:v>
                </c:pt>
                <c:pt idx="1">
                  <c:v>1968</c:v>
                </c:pt>
                <c:pt idx="2">
                  <c:v>1969</c:v>
                </c:pt>
                <c:pt idx="3">
                  <c:v>1970</c:v>
                </c:pt>
                <c:pt idx="4">
                  <c:v>1971</c:v>
                </c:pt>
                <c:pt idx="5">
                  <c:v>1972</c:v>
                </c:pt>
                <c:pt idx="6">
                  <c:v>1973</c:v>
                </c:pt>
                <c:pt idx="7">
                  <c:v>1974</c:v>
                </c:pt>
                <c:pt idx="8">
                  <c:v>1975</c:v>
                </c:pt>
                <c:pt idx="9">
                  <c:v>1976</c:v>
                </c:pt>
                <c:pt idx="10">
                  <c:v>1977</c:v>
                </c:pt>
                <c:pt idx="11">
                  <c:v>1978</c:v>
                </c:pt>
                <c:pt idx="12">
                  <c:v>1979</c:v>
                </c:pt>
                <c:pt idx="13">
                  <c:v>1980</c:v>
                </c:pt>
                <c:pt idx="14">
                  <c:v>1981</c:v>
                </c:pt>
                <c:pt idx="15">
                  <c:v>1982</c:v>
                </c:pt>
                <c:pt idx="16">
                  <c:v>1983</c:v>
                </c:pt>
                <c:pt idx="17">
                  <c:v>1984</c:v>
                </c:pt>
                <c:pt idx="18">
                  <c:v>1985</c:v>
                </c:pt>
                <c:pt idx="19">
                  <c:v>1986</c:v>
                </c:pt>
                <c:pt idx="20">
                  <c:v>1987</c:v>
                </c:pt>
                <c:pt idx="21">
                  <c:v>1988</c:v>
                </c:pt>
                <c:pt idx="22">
                  <c:v>1989</c:v>
                </c:pt>
                <c:pt idx="23">
                  <c:v>1990</c:v>
                </c:pt>
                <c:pt idx="24">
                  <c:v>1991</c:v>
                </c:pt>
                <c:pt idx="25">
                  <c:v>1992</c:v>
                </c:pt>
                <c:pt idx="26">
                  <c:v>1993</c:v>
                </c:pt>
                <c:pt idx="27">
                  <c:v>1994</c:v>
                </c:pt>
                <c:pt idx="28">
                  <c:v>1995</c:v>
                </c:pt>
                <c:pt idx="29">
                  <c:v>1996</c:v>
                </c:pt>
                <c:pt idx="30">
                  <c:v>1997</c:v>
                </c:pt>
                <c:pt idx="31">
                  <c:v>1998</c:v>
                </c:pt>
                <c:pt idx="32">
                  <c:v>1999</c:v>
                </c:pt>
                <c:pt idx="33">
                  <c:v>2000</c:v>
                </c:pt>
                <c:pt idx="34">
                  <c:v>2001</c:v>
                </c:pt>
                <c:pt idx="35">
                  <c:v>2002</c:v>
                </c:pt>
                <c:pt idx="36">
                  <c:v>2003</c:v>
                </c:pt>
                <c:pt idx="37">
                  <c:v>2004</c:v>
                </c:pt>
                <c:pt idx="38">
                  <c:v>2005</c:v>
                </c:pt>
                <c:pt idx="39">
                  <c:v>2006</c:v>
                </c:pt>
                <c:pt idx="40">
                  <c:v>2007</c:v>
                </c:pt>
                <c:pt idx="41">
                  <c:v>2008</c:v>
                </c:pt>
                <c:pt idx="42">
                  <c:v>2009</c:v>
                </c:pt>
                <c:pt idx="43">
                  <c:v>2010</c:v>
                </c:pt>
                <c:pt idx="44">
                  <c:v>2011</c:v>
                </c:pt>
                <c:pt idx="45">
                  <c:v>2012</c:v>
                </c:pt>
                <c:pt idx="46">
                  <c:v>2013</c:v>
                </c:pt>
                <c:pt idx="47">
                  <c:v>2014</c:v>
                </c:pt>
                <c:pt idx="48">
                  <c:v>2015</c:v>
                </c:pt>
                <c:pt idx="49">
                  <c:v>2016</c:v>
                </c:pt>
                <c:pt idx="50">
                  <c:v>2017</c:v>
                </c:pt>
                <c:pt idx="51">
                  <c:v>2018</c:v>
                </c:pt>
                <c:pt idx="52">
                  <c:v>2019</c:v>
                </c:pt>
                <c:pt idx="53">
                  <c:v>2020</c:v>
                </c:pt>
              </c:numCache>
            </c:numRef>
          </c:cat>
          <c:val>
            <c:numRef>
              <c:f>'Poverty Rate'!$C$3:$C$56</c:f>
              <c:numCache>
                <c:formatCode>0.0%</c:formatCode>
                <c:ptCount val="54"/>
                <c:pt idx="0">
                  <c:v>0.24980279</c:v>
                </c:pt>
                <c:pt idx="1">
                  <c:v>0.23205913</c:v>
                </c:pt>
                <c:pt idx="2">
                  <c:v>0.21793019</c:v>
                </c:pt>
                <c:pt idx="3">
                  <c:v>0.21623506000000001</c:v>
                </c:pt>
                <c:pt idx="4">
                  <c:v>0.21510856</c:v>
                </c:pt>
                <c:pt idx="5">
                  <c:v>0.19915083</c:v>
                </c:pt>
                <c:pt idx="6">
                  <c:v>0.18611569</c:v>
                </c:pt>
                <c:pt idx="7">
                  <c:v>0.19648345</c:v>
                </c:pt>
                <c:pt idx="8">
                  <c:v>0.18914428</c:v>
                </c:pt>
                <c:pt idx="9">
                  <c:v>0.18238861000000001</c:v>
                </c:pt>
                <c:pt idx="10">
                  <c:v>0.18210817000000001</c:v>
                </c:pt>
                <c:pt idx="11">
                  <c:v>0.17443317999999999</c:v>
                </c:pt>
                <c:pt idx="12">
                  <c:v>0.17240933999999999</c:v>
                </c:pt>
                <c:pt idx="13">
                  <c:v>0.18706674000000001</c:v>
                </c:pt>
                <c:pt idx="14">
                  <c:v>0.19927122999999999</c:v>
                </c:pt>
                <c:pt idx="15">
                  <c:v>0.20979916000000001</c:v>
                </c:pt>
                <c:pt idx="16">
                  <c:v>0.21373586999999999</c:v>
                </c:pt>
                <c:pt idx="17">
                  <c:v>0.20423858</c:v>
                </c:pt>
                <c:pt idx="18">
                  <c:v>0.20118375999999999</c:v>
                </c:pt>
                <c:pt idx="19">
                  <c:v>0.19428163000000001</c:v>
                </c:pt>
                <c:pt idx="20">
                  <c:v>0.18240147000000001</c:v>
                </c:pt>
                <c:pt idx="21">
                  <c:v>0.18171938000000001</c:v>
                </c:pt>
                <c:pt idx="22">
                  <c:v>0.17826260999999999</c:v>
                </c:pt>
                <c:pt idx="23">
                  <c:v>0.18352387000000001</c:v>
                </c:pt>
                <c:pt idx="24">
                  <c:v>0.18747986</c:v>
                </c:pt>
                <c:pt idx="25">
                  <c:v>0.19077532999999999</c:v>
                </c:pt>
                <c:pt idx="26">
                  <c:v>0.20163696</c:v>
                </c:pt>
                <c:pt idx="27">
                  <c:v>0.18705921</c:v>
                </c:pt>
                <c:pt idx="28">
                  <c:v>0.17219429</c:v>
                </c:pt>
                <c:pt idx="29">
                  <c:v>0.17059619000000001</c:v>
                </c:pt>
                <c:pt idx="30">
                  <c:v>0.16397406</c:v>
                </c:pt>
                <c:pt idx="31">
                  <c:v>0.15304672999999999</c:v>
                </c:pt>
                <c:pt idx="32">
                  <c:v>0.14584072000000001</c:v>
                </c:pt>
                <c:pt idx="33">
                  <c:v>0.14130571</c:v>
                </c:pt>
                <c:pt idx="34">
                  <c:v>0.14568798999999999</c:v>
                </c:pt>
                <c:pt idx="35">
                  <c:v>0.14623827</c:v>
                </c:pt>
                <c:pt idx="36">
                  <c:v>0.14804117999999999</c:v>
                </c:pt>
                <c:pt idx="37">
                  <c:v>0.14581147</c:v>
                </c:pt>
                <c:pt idx="38">
                  <c:v>0.14551716000000001</c:v>
                </c:pt>
                <c:pt idx="39">
                  <c:v>0.14554202999999999</c:v>
                </c:pt>
                <c:pt idx="40">
                  <c:v>0.14752117000000001</c:v>
                </c:pt>
                <c:pt idx="41">
                  <c:v>0.14646597</c:v>
                </c:pt>
                <c:pt idx="42">
                  <c:v>0.14647226999999999</c:v>
                </c:pt>
                <c:pt idx="43">
                  <c:v>0.15300100999999999</c:v>
                </c:pt>
                <c:pt idx="44">
                  <c:v>0.154113</c:v>
                </c:pt>
                <c:pt idx="45">
                  <c:v>0.15990948999999999</c:v>
                </c:pt>
                <c:pt idx="46">
                  <c:v>0.16055311</c:v>
                </c:pt>
                <c:pt idx="47">
                  <c:v>0.15935545000000001</c:v>
                </c:pt>
                <c:pt idx="48">
                  <c:v>0.14723512999999999</c:v>
                </c:pt>
                <c:pt idx="49">
                  <c:v>0.14202268000000001</c:v>
                </c:pt>
                <c:pt idx="50">
                  <c:v>0.13872350999999999</c:v>
                </c:pt>
                <c:pt idx="51">
                  <c:v>0.12196268</c:v>
                </c:pt>
                <c:pt idx="52">
                  <c:v>0.10935771</c:v>
                </c:pt>
                <c:pt idx="53">
                  <c:v>8.2932199999999998E-2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2C-4435-8E25-91B3C25DD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414463"/>
        <c:axId val="234419919"/>
      </c:lineChart>
      <c:catAx>
        <c:axId val="6641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419919"/>
        <c:crosses val="autoZero"/>
        <c:auto val="1"/>
        <c:lblAlgn val="ctr"/>
        <c:lblOffset val="100"/>
        <c:noMultiLvlLbl val="0"/>
      </c:catAx>
      <c:valAx>
        <c:axId val="23441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1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note over the redline peeking above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3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/article/forms-and-sources-inequality-united-states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wise/Better-Life-Initiative-country-note-United-States.pdf%20/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onder.cdc.gov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view/macro-current-issues/monetary-policy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NYTimes_WageGrowth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gabriel-zucman.eu/usdina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3/10/23/upshot/sat-inequality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portunityatlas.org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08/02/opinion/trump-meritocracy-educated.html" TargetMode="External"/><Relationship Id="rId2" Type="http://schemas.openxmlformats.org/officeDocument/2006/relationships/hyperlink" Target="https://www.vox.com/policy-and-politics/2019/10/24/20919030/meritocracy-book-daniel-markovits-inequality-ri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oemamag.com/the-dark-side-of-meritocracy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North Florida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5,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Haveman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88518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</a:t>
            </a:r>
            <a:r>
              <a:rPr lang="en-US" dirty="0"/>
              <a:t>erent Ways of Thinking About Material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0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6F9D8-F466-554C-8E30-B2BFF7F5C72D}"/>
              </a:ext>
            </a:extLst>
          </p:cNvPr>
          <p:cNvSpPr txBox="1"/>
          <p:nvPr/>
        </p:nvSpPr>
        <p:spPr>
          <a:xfrm>
            <a:off x="6353503" y="2457722"/>
            <a:ext cx="4855780" cy="2616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How does wealth differ from income?</a:t>
            </a:r>
          </a:p>
          <a:p>
            <a:endParaRPr lang="en-US" dirty="0"/>
          </a:p>
          <a:p>
            <a:r>
              <a:rPr lang="en-US" b="1" dirty="0"/>
              <a:t>Income</a:t>
            </a:r>
            <a:r>
              <a:rPr lang="en-US" dirty="0"/>
              <a:t> is measured over a period of time, say one year and measures ability to consume today. </a:t>
            </a:r>
          </a:p>
          <a:p>
            <a:endParaRPr lang="en-US" dirty="0"/>
          </a:p>
          <a:p>
            <a:r>
              <a:rPr lang="en-US" b="1" dirty="0"/>
              <a:t>Wealth </a:t>
            </a:r>
            <a:r>
              <a:rPr lang="en-US" dirty="0"/>
              <a:t>is one’s accumulated savings, including physical and financial assets (net worth), and measures the ability to consume now and in the future.  </a:t>
            </a:r>
          </a:p>
        </p:txBody>
      </p:sp>
    </p:spTree>
    <p:extLst>
      <p:ext uri="{BB962C8B-B14F-4D97-AF65-F5344CB8AC3E}">
        <p14:creationId xmlns:p14="http://schemas.microsoft.com/office/powerpoint/2010/main" val="7294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3311-5FD0-16DB-9586-E8839D8A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63" y="-5980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Material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8D1E-979B-E41C-4082-F1CD864B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FD696575-EB99-8AD4-73B0-ADF888F44D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713297"/>
              </p:ext>
            </p:extLst>
          </p:nvPr>
        </p:nvGraphicFramePr>
        <p:xfrm>
          <a:off x="-777240" y="1752599"/>
          <a:ext cx="6705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5">
            <a:extLst>
              <a:ext uri="{FF2B5EF4-FFF2-40B4-BE49-F238E27FC236}">
                <a16:creationId xmlns:a16="http://schemas.microsoft.com/office/drawing/2014/main" id="{6BC4BACD-3C23-FE5A-9B96-93D160520B76}"/>
              </a:ext>
            </a:extLst>
          </p:cNvPr>
          <p:cNvSpPr txBox="1"/>
          <p:nvPr/>
        </p:nvSpPr>
        <p:spPr>
          <a:xfrm>
            <a:off x="3859963" y="4829438"/>
            <a:ext cx="2403679" cy="74822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median:</a:t>
            </a:r>
            <a:r>
              <a:rPr lang="en-US" sz="1800" baseline="0" dirty="0"/>
              <a:t>  $70,260</a:t>
            </a:r>
            <a:br>
              <a:rPr lang="en-US" sz="1800" baseline="0" dirty="0"/>
            </a:br>
            <a:r>
              <a:rPr lang="en-US" sz="1800" baseline="0" dirty="0"/>
              <a:t>top 10% 52.3% of total</a:t>
            </a:r>
            <a:br>
              <a:rPr lang="en-US" sz="1800" baseline="0" dirty="0"/>
            </a:br>
            <a:endParaRPr lang="en-US" sz="18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00C214-0F99-0A22-B565-7C5ACB55C8F0}"/>
              </a:ext>
            </a:extLst>
          </p:cNvPr>
          <p:cNvGrpSpPr/>
          <p:nvPr/>
        </p:nvGrpSpPr>
        <p:grpSpPr>
          <a:xfrm>
            <a:off x="5928360" y="1752599"/>
            <a:ext cx="6024339" cy="3931920"/>
            <a:chOff x="5928360" y="1752599"/>
            <a:chExt cx="6024339" cy="3931920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E1F39FAE-F985-C375-F32B-97200CF6481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06787026"/>
                </p:ext>
              </p:extLst>
            </p:nvPr>
          </p:nvGraphicFramePr>
          <p:xfrm>
            <a:off x="5928360" y="1752599"/>
            <a:ext cx="5852160" cy="3931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406918-489D-96C8-3F81-359141544DCA}"/>
                </a:ext>
              </a:extLst>
            </p:cNvPr>
            <p:cNvSpPr txBox="1"/>
            <p:nvPr/>
          </p:nvSpPr>
          <p:spPr>
            <a:xfrm>
              <a:off x="8854440" y="5225533"/>
              <a:ext cx="30982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Top 10% comprise 73% of total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50026E-40FD-F683-4FA4-A6774B61CAFF}"/>
              </a:ext>
            </a:extLst>
          </p:cNvPr>
          <p:cNvSpPr txBox="1"/>
          <p:nvPr/>
        </p:nvSpPr>
        <p:spPr>
          <a:xfrm>
            <a:off x="4541921" y="5961647"/>
            <a:ext cx="667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Federal Reserve Board “Survey of Consumer Finances”</a:t>
            </a:r>
          </a:p>
        </p:txBody>
      </p:sp>
    </p:spTree>
    <p:extLst>
      <p:ext uri="{BB962C8B-B14F-4D97-AF65-F5344CB8AC3E}">
        <p14:creationId xmlns:p14="http://schemas.microsoft.com/office/powerpoint/2010/main" val="15853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541" y="0"/>
            <a:ext cx="9534939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in America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844" y="1170780"/>
            <a:ext cx="6420678" cy="5065494"/>
          </a:xfrm>
        </p:spPr>
      </p:pic>
    </p:spTree>
    <p:extLst>
      <p:ext uri="{BB962C8B-B14F-4D97-AF65-F5344CB8AC3E}">
        <p14:creationId xmlns:p14="http://schemas.microsoft.com/office/powerpoint/2010/main" val="364986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FE7-8EB1-47A1-15A1-2F4EB6717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 by Location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01E140-0C9B-24FB-86C5-7FDC97EA2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580" y="1325563"/>
            <a:ext cx="8229600" cy="50509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E8EA-0FA9-CF22-6295-117D18A5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48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42DF-C04A-3943-A572-464B6FF8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We Compare to the Rest of the 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927526-D724-9609-1FF8-06BB1792D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112" y="1263295"/>
            <a:ext cx="8244604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1F77F-5D2E-4BF1-4AD2-0A174411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32BBF-E2EC-D132-8EB2-6A5A9FA5DF83}"/>
              </a:ext>
            </a:extLst>
          </p:cNvPr>
          <p:cNvSpPr txBox="1"/>
          <p:nvPr/>
        </p:nvSpPr>
        <p:spPr>
          <a:xfrm>
            <a:off x="5856051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https://files.stlouisfed.org/files/htdocs/publications/page1-econ/2022/09/01/income-and-wealth-inequality_SE.pdf</a:t>
            </a:r>
          </a:p>
        </p:txBody>
      </p:sp>
    </p:spTree>
    <p:extLst>
      <p:ext uri="{BB962C8B-B14F-4D97-AF65-F5344CB8AC3E}">
        <p14:creationId xmlns:p14="http://schemas.microsoft.com/office/powerpoint/2010/main" val="7847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DA87-11B9-28A1-4108-8865BCE8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</a:t>
            </a:r>
            <a:r>
              <a:rPr lang="en-US" dirty="0"/>
              <a:t>cial Wage Gaps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D927C2-C3CF-ED05-B6DC-944E134E0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063" y="1201026"/>
            <a:ext cx="6540984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5522-91D7-9C13-DC85-02B00F6E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0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90B7-4A29-B667-EEFA-70629000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nder Pay Gaps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B0744D-4691-6D1C-9071-19F627F7F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220" y="979893"/>
            <a:ext cx="6897765" cy="53035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263A3-3D7A-86E5-31BF-F9E89A97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67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CF70-BA1E-E7B5-2E41-1E4B86BA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</a:t>
            </a:r>
            <a:r>
              <a:rPr lang="en-US" dirty="0"/>
              <a:t>cial and Gender Wealth Inequality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F80717-74D6-B2B3-0739-30B712E76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953" y="1005840"/>
            <a:ext cx="5515369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9C392-678A-67D6-C557-85A4B7E5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09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04A5-DE84-BA2F-C259-947D7BA8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usehold Wealth by Education, 2023, Q2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C4EE44-61CB-4E5E-970A-773262B41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067" y="1434977"/>
            <a:ext cx="9339493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39BE3-EC42-FD29-782D-D594FE12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631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CEFE-FA88-A501-2F28-709951AE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70" y="2495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Edu</a:t>
            </a:r>
            <a:r>
              <a:rPr lang="en-US" dirty="0"/>
              <a:t>cation Matters for Broader Measures of Inequality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B64742-EAC2-8E73-0951-1D49F0433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567" y="1176337"/>
            <a:ext cx="5327289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DA040-D561-4784-E384-238B458A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E0011-5885-CA46-14F4-800BA2CC2A39}"/>
              </a:ext>
            </a:extLst>
          </p:cNvPr>
          <p:cNvSpPr txBox="1"/>
          <p:nvPr/>
        </p:nvSpPr>
        <p:spPr>
          <a:xfrm>
            <a:off x="3110024" y="6296977"/>
            <a:ext cx="849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OECD, “How’s Life in the United States?” </a:t>
            </a:r>
            <a:r>
              <a:rPr lang="en-US" dirty="0">
                <a:hlinkClick r:id="rId3"/>
              </a:rPr>
              <a:t>https://www.oecd.org/wise/Better-Life-Initiative-country-note-United-States.pdf \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2EBEF-A40D-A347-E0EE-8C044C5DB2ED}"/>
              </a:ext>
            </a:extLst>
          </p:cNvPr>
          <p:cNvSpPr txBox="1"/>
          <p:nvPr/>
        </p:nvSpPr>
        <p:spPr>
          <a:xfrm>
            <a:off x="754912" y="1903228"/>
            <a:ext cx="235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indicators of well being</a:t>
            </a:r>
          </a:p>
        </p:txBody>
      </p:sp>
    </p:spTree>
    <p:extLst>
      <p:ext uri="{BB962C8B-B14F-4D97-AF65-F5344CB8AC3E}">
        <p14:creationId xmlns:p14="http://schemas.microsoft.com/office/powerpoint/2010/main" val="406010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485" y="1777113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(10/24):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(10/31): Trade and Globalization (Alan Deardorff,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(11/07): International Institutions (Alan Deardorff,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(11/28): Economics of Immigration (Roger White, Whittier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5 (12/05): Economic Inequality (Geoffrey </a:t>
            </a:r>
            <a:r>
              <a:rPr lang="en-US" b="1" dirty="0" err="1"/>
              <a:t>Woglom</a:t>
            </a:r>
            <a:r>
              <a:rPr lang="en-US" b="1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(12/12): Monetary Policy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78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3977-10BE-952C-3E3B-A0C7BC08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1" y="-1829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 and Deaton’s Astounding Findings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1F86BF-6F15-4A9A-5E17-CF8828E78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87" y="1429217"/>
            <a:ext cx="5395699" cy="3474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3E938-5673-27CD-0CE7-DF8C8A25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4D487-8466-EAB2-9EAA-28ED83BC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60" y="1173834"/>
            <a:ext cx="6483840" cy="4297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E9E91-9ED2-355D-C1EF-30B84F387277}"/>
              </a:ext>
            </a:extLst>
          </p:cNvPr>
          <p:cNvSpPr txBox="1"/>
          <p:nvPr/>
        </p:nvSpPr>
        <p:spPr>
          <a:xfrm>
            <a:off x="947627" y="5091188"/>
            <a:ext cx="6095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Opioids were involved in more than 80,000 overdose deaths in 2021, which was 10 times the number of opioid overdose deaths in 1999.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4"/>
              </a:rPr>
              <a:t>http://wonder.cdc.gov/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6153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082F-DD94-AB4E-FDAA-006B2C7A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 of Snapshot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F8EE6-0DE6-2CDF-DB09-D7BDD186B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1% earns over 50% of total income and 70% of total wealth</a:t>
            </a:r>
          </a:p>
          <a:p>
            <a:r>
              <a:rPr lang="en-US" dirty="0"/>
              <a:t>US is one of the more unequal countries in the industrialized world.</a:t>
            </a:r>
          </a:p>
          <a:p>
            <a:r>
              <a:rPr lang="en-US" dirty="0"/>
              <a:t>Within the US., substantial dimensions of inequality by geography, race, gender and educational attainment.</a:t>
            </a:r>
          </a:p>
          <a:p>
            <a:r>
              <a:rPr lang="en-US" dirty="0"/>
              <a:t>Earning a BA is important for</a:t>
            </a:r>
          </a:p>
          <a:p>
            <a:pPr lvl="1"/>
            <a:r>
              <a:rPr lang="en-US" dirty="0"/>
              <a:t>Earnings.</a:t>
            </a:r>
          </a:p>
          <a:p>
            <a:pPr lvl="1"/>
            <a:r>
              <a:rPr lang="en-US" dirty="0"/>
              <a:t>Life Satisfaction.</a:t>
            </a:r>
          </a:p>
          <a:p>
            <a:pPr lvl="1"/>
            <a:r>
              <a:rPr lang="en-US" dirty="0"/>
              <a:t>Life Expectancy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FD3FF-A6E6-15BB-E6A4-E70B2F2E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8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7B2C-2BB7-D8D7-9B91-DA9CF4FB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 Did We Get Here:  The Long 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E634F-6EF1-0766-2474-27594B18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9B8BA16-1098-67C5-C8EC-6F4C838C81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632440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F0596C-8C37-8E4A-8181-4C79EB630631}"/>
              </a:ext>
            </a:extLst>
          </p:cNvPr>
          <p:cNvSpPr txBox="1"/>
          <p:nvPr/>
        </p:nvSpPr>
        <p:spPr>
          <a:xfrm>
            <a:off x="4674743" y="6493539"/>
            <a:ext cx="69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Piketty and E. </a:t>
            </a:r>
            <a:r>
              <a:rPr lang="en-US" dirty="0" err="1"/>
              <a:t>Saez</a:t>
            </a:r>
            <a:r>
              <a:rPr lang="en-US" dirty="0"/>
              <a:t>, available at :https://gabriel-zucman.eu/</a:t>
            </a:r>
            <a:r>
              <a:rPr lang="en-US" dirty="0" err="1"/>
              <a:t>usdina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75313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B0EE-04AD-22FF-6CCE-706F4E7A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Lon</a:t>
            </a:r>
            <a:r>
              <a:rPr lang="en-US" dirty="0"/>
              <a:t>g View of Wealth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24B84-4F3B-42F4-0F09-E74787CC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271C8F0-F7E9-20EB-E058-64155E675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42276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3456AB-AFE2-09B7-5DC6-179BA3CB5E94}"/>
              </a:ext>
            </a:extLst>
          </p:cNvPr>
          <p:cNvSpPr txBox="1"/>
          <p:nvPr/>
        </p:nvSpPr>
        <p:spPr>
          <a:xfrm>
            <a:off x="4674743" y="6493539"/>
            <a:ext cx="69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Piketty and E. </a:t>
            </a:r>
            <a:r>
              <a:rPr lang="en-US" dirty="0" err="1"/>
              <a:t>Saez</a:t>
            </a:r>
            <a:r>
              <a:rPr lang="en-US" dirty="0"/>
              <a:t>, available at :https://gabriel-zucman.eu/</a:t>
            </a:r>
            <a:r>
              <a:rPr lang="en-US" dirty="0" err="1"/>
              <a:t>usdina</a:t>
            </a:r>
            <a:r>
              <a:rPr lang="en-US" dirty="0"/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9BDE7-BB45-4567-BC99-BC6D7DC14557}"/>
              </a:ext>
            </a:extLst>
          </p:cNvPr>
          <p:cNvSpPr txBox="1"/>
          <p:nvPr/>
        </p:nvSpPr>
        <p:spPr>
          <a:xfrm>
            <a:off x="4109065" y="2610293"/>
            <a:ext cx="549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Material Inequality was higher in the 1920s, but fell in the post WWII era</a:t>
            </a:r>
          </a:p>
        </p:txBody>
      </p:sp>
    </p:spTree>
    <p:extLst>
      <p:ext uri="{BB962C8B-B14F-4D97-AF65-F5344CB8AC3E}">
        <p14:creationId xmlns:p14="http://schemas.microsoft.com/office/powerpoint/2010/main" val="42812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F973-D99B-374E-9773-CE4E2820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Facts on Income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4663-BFFC-6548-891E-1F8204E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the late 1970s, income gaps widened.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Income growth in the middle and lower parts of the distribution slowed.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Incomes at the top continued to grow strongly.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5DA5-98C1-4547-91AA-7103E7ED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F60A-EF1A-6944-BE42-2798F90A42CC}"/>
              </a:ext>
            </a:extLst>
          </p:cNvPr>
          <p:cNvSpPr txBox="1"/>
          <p:nvPr/>
        </p:nvSpPr>
        <p:spPr>
          <a:xfrm>
            <a:off x="44300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2018.</a:t>
            </a:r>
          </a:p>
        </p:txBody>
      </p:sp>
    </p:spTree>
    <p:extLst>
      <p:ext uri="{BB962C8B-B14F-4D97-AF65-F5344CB8AC3E}">
        <p14:creationId xmlns:p14="http://schemas.microsoft.com/office/powerpoint/2010/main" val="418242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260" y="0"/>
            <a:ext cx="10515600" cy="1325563"/>
          </a:xfrm>
        </p:spPr>
        <p:txBody>
          <a:bodyPr/>
          <a:lstStyle/>
          <a:p>
            <a:pPr>
              <a:tabLst>
                <a:tab pos="2225675" algn="l"/>
              </a:tabLst>
            </a:pPr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Changes from Growing Inequality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7130C3-A0BB-4FBA-9909-8E21280200C7}"/>
              </a:ext>
            </a:extLst>
          </p:cNvPr>
          <p:cNvSpPr/>
          <p:nvPr/>
        </p:nvSpPr>
        <p:spPr>
          <a:xfrm>
            <a:off x="8897510" y="2425148"/>
            <a:ext cx="262393" cy="166977"/>
          </a:xfrm>
          <a:prstGeom prst="rect">
            <a:avLst/>
          </a:prstGeom>
          <a:solidFill>
            <a:srgbClr val="FA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684D68-A2BD-4803-9FBE-15A519DC75BF}"/>
              </a:ext>
            </a:extLst>
          </p:cNvPr>
          <p:cNvGrpSpPr>
            <a:grpSpLocks/>
          </p:cNvGrpSpPr>
          <p:nvPr/>
        </p:nvGrpSpPr>
        <p:grpSpPr>
          <a:xfrm>
            <a:off x="838200" y="1325563"/>
            <a:ext cx="10329819" cy="5110726"/>
            <a:chOff x="1804288" y="1749440"/>
            <a:chExt cx="9634106" cy="47665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6066" y="1749440"/>
              <a:ext cx="5922328" cy="476651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590510" y="3523090"/>
              <a:ext cx="1484058" cy="193181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288" y="3806297"/>
              <a:ext cx="2159138" cy="88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C4C88"/>
                  </a:solidFill>
                </a:rPr>
                <a:t>Bottom 90% </a:t>
              </a:r>
            </a:p>
            <a:p>
              <a:r>
                <a:rPr lang="en-US" sz="2800" b="1" dirty="0">
                  <a:solidFill>
                    <a:srgbClr val="0C4C88"/>
                  </a:solidFill>
                </a:rPr>
                <a:t>of Households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1750" y="4288346"/>
              <a:ext cx="111967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27F1-4A4A-C74F-AA97-9C2855D4280A}"/>
              </a:ext>
            </a:extLst>
          </p:cNvPr>
          <p:cNvCxnSpPr>
            <a:cxnSpLocks/>
          </p:cNvCxnSpPr>
          <p:nvPr/>
        </p:nvCxnSpPr>
        <p:spPr>
          <a:xfrm>
            <a:off x="11353800" y="3359020"/>
            <a:ext cx="0" cy="1939587"/>
          </a:xfrm>
          <a:prstGeom prst="line">
            <a:avLst/>
          </a:prstGeom>
          <a:ln w="317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8F7F-CB5D-024B-879E-4F64CCE343A7}"/>
              </a:ext>
            </a:extLst>
          </p:cNvPr>
          <p:cNvCxnSpPr>
            <a:cxnSpLocks/>
          </p:cNvCxnSpPr>
          <p:nvPr/>
        </p:nvCxnSpPr>
        <p:spPr>
          <a:xfrm flipV="1">
            <a:off x="11360150" y="2108200"/>
            <a:ext cx="0" cy="983568"/>
          </a:xfrm>
          <a:prstGeom prst="line">
            <a:avLst/>
          </a:prstGeom>
          <a:ln w="31750">
            <a:solidFill>
              <a:srgbClr val="00B05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32623D-65BB-EB46-84A3-B2EB733D47BF}"/>
              </a:ext>
            </a:extLst>
          </p:cNvPr>
          <p:cNvSpPr/>
          <p:nvPr/>
        </p:nvSpPr>
        <p:spPr>
          <a:xfrm>
            <a:off x="9159903" y="1996234"/>
            <a:ext cx="1812897" cy="316948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1B11-7B5E-3144-A371-C57F3E4A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</a:t>
            </a:r>
            <a:r>
              <a:rPr lang="en-US" dirty="0"/>
              <a:t>r Local Inequality Trend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6AB2E-8B49-8744-B14D-57EAF59B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FB5AD-DAD4-955A-EFB7-CB8FDAB51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206230"/>
            <a:ext cx="6661439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22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9C21-19C5-9F9F-BF28-72E2FB72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Inc</a:t>
            </a:r>
            <a:r>
              <a:rPr lang="en-US" dirty="0"/>
              <a:t>reasing Inequality is Not Just US Phenomenon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12C886-1CD4-A6B0-F711-B4B9FEA7C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214" y="1191348"/>
            <a:ext cx="6259561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CE621-13D8-3437-3A20-7A0ACBB3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99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2090-C8D0-8AE4-DF77-D9D32113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</a:t>
            </a:r>
            <a:r>
              <a:rPr lang="en-US" dirty="0"/>
              <a:t>t Global Inequality is Falling!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22A768-DDAE-EE89-3073-1E13D1235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521" y="1602226"/>
            <a:ext cx="4394525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1214-9DDE-0D50-6B40-3E194C4E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7586D-BD34-884B-AD10-BD7DA68DE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894" y="2454336"/>
            <a:ext cx="5204585" cy="32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6BCE-2026-A325-6D86-2D2376A9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50"/>
            <a:ext cx="10515600" cy="87305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“In</a:t>
            </a:r>
            <a:r>
              <a:rPr lang="en-US" dirty="0"/>
              <a:t>equality Doesn’t Matter;  Poverty Does”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637B-1663-72CA-6E0D-655D64CB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22203BB-B0E5-592E-98FB-9E0F99C63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122695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3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F078-A54F-0FDF-2DA6-90DF81CC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“In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dirty="0"/>
              <a:t>quality Doesn’t Matter with Intergenerational Mobility (Horatio Alger)”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832B5-4EC6-FE9D-740E-15F3306C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CD1172-55DE-9C09-D3D0-902060DCD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3" y="1883325"/>
            <a:ext cx="5506218" cy="349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7A96F-C4BB-24FB-1ABB-DAEB1A6F8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61" y="2100714"/>
            <a:ext cx="4760135" cy="3566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FBD54-E440-40F7-C51F-891B6D75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Doesn’t Matter because Children </a:t>
            </a:r>
            <a:br>
              <a:rPr lang="en-US" dirty="0"/>
            </a:br>
            <a:r>
              <a:rPr lang="en-US" dirty="0"/>
              <a:t>Are Better Off Than Their Parents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1C6F3-47D8-A2CC-93AD-2C8EE810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1AA3B-DC0A-494B-4075-D95CF7252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54" y="1841106"/>
            <a:ext cx="6395883" cy="438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7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Income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Effort &amp; Priorities</a:t>
            </a:r>
          </a:p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Immigration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union regulations,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Direct aid</a:t>
            </a:r>
          </a:p>
          <a:p>
            <a:pPr lvl="2"/>
            <a:r>
              <a:rPr lang="en-US" dirty="0"/>
              <a:t>Food stamps</a:t>
            </a:r>
          </a:p>
          <a:p>
            <a:pPr lvl="1"/>
            <a:r>
              <a:rPr lang="en-US" dirty="0"/>
              <a:t>Medicare &amp; SSA rules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4E9-7CBA-D62C-8462-F787C96D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 and Inequality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2C0788-7819-BB20-3F26-A47691EA3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926" y="1325563"/>
            <a:ext cx="6822292" cy="53949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4BC46-513E-E00A-DE2D-19BC4D7A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11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21780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0961-E54A-8345-B518-D7807E0B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 Forces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8CE3-0ACB-9940-AECA-CA93AADD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473"/>
            <a:ext cx="10515600" cy="465949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Technology and “skill-biased technological change”</a:t>
            </a:r>
          </a:p>
          <a:p>
            <a:pPr lvl="1"/>
            <a:r>
              <a:rPr lang="en-US" dirty="0"/>
              <a:t>Increased Trade and Globalization</a:t>
            </a:r>
          </a:p>
          <a:p>
            <a:pPr lvl="1"/>
            <a:r>
              <a:rPr lang="en-US" dirty="0"/>
              <a:t>Industry composition</a:t>
            </a:r>
          </a:p>
          <a:p>
            <a:pPr lvl="2"/>
            <a:r>
              <a:rPr lang="en-US" dirty="0"/>
              <a:t>PCs instead of typewriters</a:t>
            </a:r>
          </a:p>
          <a:p>
            <a:pPr lvl="2"/>
            <a:r>
              <a:rPr lang="en-US" dirty="0"/>
              <a:t>Services instead of goods</a:t>
            </a:r>
          </a:p>
          <a:p>
            <a:pPr lvl="2"/>
            <a:r>
              <a:rPr lang="en-US" dirty="0"/>
              <a:t>Professional services instead of personal services</a:t>
            </a:r>
          </a:p>
          <a:p>
            <a:r>
              <a:rPr lang="en-US" dirty="0"/>
              <a:t>Competition in labor markets</a:t>
            </a:r>
          </a:p>
          <a:p>
            <a:pPr lvl="1"/>
            <a:r>
              <a:rPr lang="en-US" dirty="0"/>
              <a:t>Unionization</a:t>
            </a:r>
          </a:p>
          <a:p>
            <a:pPr lvl="1"/>
            <a:r>
              <a:rPr lang="en-US" dirty="0"/>
              <a:t>Market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0719-2FFD-E94A-ADAE-B924355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Technological change may result in “winner take all” outcomes.</a:t>
            </a:r>
          </a:p>
          <a:p>
            <a:pPr lvl="1"/>
            <a:r>
              <a:rPr lang="en-US" dirty="0"/>
              <a:t>This likely favors a small group of individuals.</a:t>
            </a:r>
          </a:p>
          <a:p>
            <a:pPr lvl="1"/>
            <a:r>
              <a:rPr lang="en-US" dirty="0"/>
              <a:t>But of course the relative winners can change rapidly.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 and college degrees.</a:t>
            </a:r>
          </a:p>
          <a:p>
            <a:pPr lvl="1"/>
            <a:r>
              <a:rPr lang="en-US" dirty="0"/>
              <a:t>Owners over workers.</a:t>
            </a:r>
          </a:p>
          <a:p>
            <a:r>
              <a:rPr lang="en-US" dirty="0"/>
              <a:t>What will AI do to this story?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5B8E-6F6B-4165-8BB4-513A8779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Fed and Short-term Interest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7E094-C1C7-4CBD-B112-65D273BD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89B6E-4DED-4ABE-9DD8-E3F9BA133F15}"/>
              </a:ext>
            </a:extLst>
          </p:cNvPr>
          <p:cNvSpPr txBox="1"/>
          <p:nvPr/>
        </p:nvSpPr>
        <p:spPr>
          <a:xfrm>
            <a:off x="8847667" y="1761067"/>
            <a:ext cx="3168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Blue </a:t>
            </a:r>
            <a:r>
              <a:rPr lang="en-US" sz="2800" dirty="0"/>
              <a:t>is the fed funds rate.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800" dirty="0"/>
              <a:t>s  the rate on 3 month Treasuries.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Green</a:t>
            </a:r>
            <a:r>
              <a:rPr lang="en-US" sz="2800" dirty="0"/>
              <a:t> is the prime bank lending rate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208F42-2CD8-D959-8B9B-0BF38E4B0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34491"/>
            <a:ext cx="7597140" cy="421767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2A38A-B4EF-505C-86D1-4501B0BDA79D}"/>
              </a:ext>
            </a:extLst>
          </p:cNvPr>
          <p:cNvSpPr txBox="1"/>
          <p:nvPr/>
        </p:nvSpPr>
        <p:spPr>
          <a:xfrm>
            <a:off x="8651132" y="4669277"/>
            <a:ext cx="35862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Next week:</a:t>
            </a:r>
          </a:p>
          <a:p>
            <a:r>
              <a:rPr lang="en-US" sz="2400" dirty="0">
                <a:hlinkClick r:id="rId4"/>
              </a:rPr>
              <a:t>https://sites.google.com/view/macro-current-issues/monetary-policy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85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on low-skilled workers and hence their wages.</a:t>
            </a:r>
          </a:p>
          <a:p>
            <a:pPr lvl="1"/>
            <a:r>
              <a:rPr lang="en-US" dirty="0"/>
              <a:t>For the United States, globalization is thought to lower the wages of low skilled and hence low-wage workers relative to those of high-skilled workers.</a:t>
            </a:r>
          </a:p>
          <a:p>
            <a:pPr lvl="1"/>
            <a:r>
              <a:rPr lang="en-US" dirty="0"/>
              <a:t>But Globalization lifted 300 million Chinese out of poverty.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6CBC-115F-3688-22B5-1EFE511E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tory of Globalization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3D75C-4996-6D59-3688-E1158A88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2050" name="Picture 2" descr="Trade grew to a third of the US economy and over half of the world's economy">
            <a:extLst>
              <a:ext uri="{FF2B5EF4-FFF2-40B4-BE49-F238E27FC236}">
                <a16:creationId xmlns:a16="http://schemas.microsoft.com/office/drawing/2014/main" id="{C1CCA294-3219-6CBB-D04D-2B7747F0A9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07" y="1325563"/>
            <a:ext cx="7468397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38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clining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2022: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Califonria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33.1%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6.0%</a:t>
            </a:r>
          </a:p>
        </p:txBody>
      </p:sp>
    </p:spTree>
    <p:extLst>
      <p:ext uri="{BB962C8B-B14F-4D97-AF65-F5344CB8AC3E}">
        <p14:creationId xmlns:p14="http://schemas.microsoft.com/office/powerpoint/2010/main" val="754025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39"/>
            <a:ext cx="8432132" cy="4158507"/>
          </a:xfrm>
        </p:spPr>
        <p:txBody>
          <a:bodyPr/>
          <a:lstStyle/>
          <a:p>
            <a:r>
              <a:rPr lang="en-US" sz="2400" dirty="0"/>
              <a:t>Economic Reason:  too much inequality slows economic growth.</a:t>
            </a:r>
          </a:p>
          <a:p>
            <a:r>
              <a:rPr lang="en-US" sz="2400" dirty="0"/>
              <a:t>Ethical Reasons:  concern for our neighbors.</a:t>
            </a:r>
          </a:p>
          <a:p>
            <a:r>
              <a:rPr lang="en-US" sz="2400" dirty="0"/>
              <a:t>Political Reasons:  political polarization leads to government paralysis and an inability to take needed action.</a:t>
            </a:r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DD57-B572-6F4C-8D49-9DE75B04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 Has Income Inequality Changed?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8432804D-433F-A242-B476-1395678B2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560366" y="896261"/>
            <a:ext cx="8307534" cy="52866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F4FA-1712-1D4A-97CA-D75ADAAC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9F6E3-33FA-A247-AAB2-D96230274376}"/>
              </a:ext>
            </a:extLst>
          </p:cNvPr>
          <p:cNvSpPr txBox="1"/>
          <p:nvPr/>
        </p:nvSpPr>
        <p:spPr>
          <a:xfrm>
            <a:off x="5080000" y="6456851"/>
            <a:ext cx="654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/interactive/2017/08/07/opinion/</a:t>
            </a:r>
            <a:r>
              <a:rPr lang="en-US" sz="1200" dirty="0" err="1"/>
              <a:t>leonhardt</a:t>
            </a:r>
            <a:r>
              <a:rPr lang="en-US" sz="1200" dirty="0"/>
              <a:t>-income-</a:t>
            </a:r>
            <a:r>
              <a:rPr lang="en-US" sz="1200" dirty="0" err="1"/>
              <a:t>inequality.html</a:t>
            </a:r>
            <a:endParaRPr lang="en-US" sz="1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D0BC53-7BD6-4DB4-B92E-D2F16C9EF9A9}"/>
              </a:ext>
            </a:extLst>
          </p:cNvPr>
          <p:cNvSpPr/>
          <p:nvPr/>
        </p:nvSpPr>
        <p:spPr>
          <a:xfrm>
            <a:off x="1509799" y="896261"/>
            <a:ext cx="1517073" cy="536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29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25E8-FBD5-6CD1-68BE-D31DBAFD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</a:t>
            </a:r>
            <a:r>
              <a:rPr lang="en-US" dirty="0"/>
              <a:t>erage Income Growth by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8B224-706D-2F35-7FE1-061C99D4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C2F8178-1B37-17CD-809B-94E727538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038164"/>
              </p:ext>
            </p:extLst>
          </p:nvPr>
        </p:nvGraphicFramePr>
        <p:xfrm>
          <a:off x="392715" y="2210351"/>
          <a:ext cx="10961085" cy="2194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3">
                  <a:extLst>
                    <a:ext uri="{9D8B030D-6E8A-4147-A177-3AD203B41FA5}">
                      <a16:colId xmlns:a16="http://schemas.microsoft.com/office/drawing/2014/main" val="84722990"/>
                    </a:ext>
                  </a:extLst>
                </a:gridCol>
                <a:gridCol w="1641237">
                  <a:extLst>
                    <a:ext uri="{9D8B030D-6E8A-4147-A177-3AD203B41FA5}">
                      <a16:colId xmlns:a16="http://schemas.microsoft.com/office/drawing/2014/main" val="2362544182"/>
                    </a:ext>
                  </a:extLst>
                </a:gridCol>
                <a:gridCol w="2192215">
                  <a:extLst>
                    <a:ext uri="{9D8B030D-6E8A-4147-A177-3AD203B41FA5}">
                      <a16:colId xmlns:a16="http://schemas.microsoft.com/office/drawing/2014/main" val="3355582043"/>
                    </a:ext>
                  </a:extLst>
                </a:gridCol>
                <a:gridCol w="2192215">
                  <a:extLst>
                    <a:ext uri="{9D8B030D-6E8A-4147-A177-3AD203B41FA5}">
                      <a16:colId xmlns:a16="http://schemas.microsoft.com/office/drawing/2014/main" val="3443271379"/>
                    </a:ext>
                  </a:extLst>
                </a:gridCol>
                <a:gridCol w="2192215">
                  <a:extLst>
                    <a:ext uri="{9D8B030D-6E8A-4147-A177-3AD203B41FA5}">
                      <a16:colId xmlns:a16="http://schemas.microsoft.com/office/drawing/2014/main" val="4243863636"/>
                    </a:ext>
                  </a:extLst>
                </a:gridCol>
              </a:tblGrid>
              <a:tr h="8912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</a:rPr>
                        <a:t>Generation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Bottom 50%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Middle 40%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Top 10%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Top 1%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extLst>
                  <a:ext uri="{0D108BD9-81ED-4DB2-BD59-A6C34878D82A}">
                    <a16:rowId xmlns:a16="http://schemas.microsoft.com/office/drawing/2014/main" val="3345235433"/>
                  </a:ext>
                </a:extLst>
              </a:tr>
              <a:tr h="434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Greatest (46-70)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2.85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</a:rPr>
                        <a:t>2.57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2.03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1.27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extLst>
                  <a:ext uri="{0D108BD9-81ED-4DB2-BD59-A6C34878D82A}">
                    <a16:rowId xmlns:a16="http://schemas.microsoft.com/office/drawing/2014/main" val="3684485301"/>
                  </a:ext>
                </a:extLst>
              </a:tr>
              <a:tr h="434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Boomer (70-94)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0.15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1.20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1.86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2.28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extLst>
                  <a:ext uri="{0D108BD9-81ED-4DB2-BD59-A6C34878D82A}">
                    <a16:rowId xmlns:a16="http://schemas.microsoft.com/office/drawing/2014/main" val="666224190"/>
                  </a:ext>
                </a:extLst>
              </a:tr>
              <a:tr h="434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</a:rPr>
                        <a:t>Gen X (94-15)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0.61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0.93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>
                          <a:effectLst/>
                        </a:rPr>
                        <a:t>1.94</a:t>
                      </a:r>
                      <a:endParaRPr lang="en-US" sz="2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kern="100" dirty="0">
                          <a:effectLst/>
                        </a:rPr>
                        <a:t>2.56</a:t>
                      </a:r>
                      <a:endParaRPr lang="en-US" sz="2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605" marR="126605" marT="0" marB="0"/>
                </a:tc>
                <a:extLst>
                  <a:ext uri="{0D108BD9-81ED-4DB2-BD59-A6C34878D82A}">
                    <a16:rowId xmlns:a16="http://schemas.microsoft.com/office/drawing/2014/main" val="42452128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309A18-A8C6-9985-3C34-DF012851A561}"/>
              </a:ext>
            </a:extLst>
          </p:cNvPr>
          <p:cNvSpPr txBox="1"/>
          <p:nvPr/>
        </p:nvSpPr>
        <p:spPr>
          <a:xfrm>
            <a:off x="392715" y="4631966"/>
            <a:ext cx="1177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Distributional National Accounts: Methods and Estimates for the United States (with T. Piketty and E.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Saez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Accessed from:  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hlinkClick r:id="rId2"/>
              </a:rPr>
              <a:t>https://gabriel-zucman.eu/usdina/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</a:rPr>
              <a:t> and my calculations.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16C3B-3020-E23F-0AD0-E0AD8674DC5D}"/>
              </a:ext>
            </a:extLst>
          </p:cNvPr>
          <p:cNvSpPr txBox="1"/>
          <p:nvPr/>
        </p:nvSpPr>
        <p:spPr>
          <a:xfrm>
            <a:off x="896353" y="5396163"/>
            <a:ext cx="9288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Something changed in the nature of our economy and society somewhere at about the same time as the rise in inequality.</a:t>
            </a:r>
          </a:p>
        </p:txBody>
      </p:sp>
    </p:spTree>
    <p:extLst>
      <p:ext uri="{BB962C8B-B14F-4D97-AF65-F5344CB8AC3E}">
        <p14:creationId xmlns:p14="http://schemas.microsoft.com/office/powerpoint/2010/main" val="30809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3323-2AAC-729B-80FF-D83674BC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 Inequality due to Meritocracy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348B-9D9B-A962-CA6E-66D7960B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Greatest Generation and Meritocracy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GI Bill.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High paying, unionized manufacturing jobs.</a:t>
            </a:r>
          </a:p>
          <a:p>
            <a:r>
              <a:rPr lang="en-US" dirty="0"/>
              <a:t>Boomers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1960s:  SATs become more important and legacy status less for college.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Economy is more competitive which tended to lessen prejudices against Catholics and Jews.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rise of suburbs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/>
              <a:t>Less socioeconomic and racial diversity.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/>
              <a:t>Investments in high quality public schools.</a:t>
            </a:r>
          </a:p>
          <a:p>
            <a:r>
              <a:rPr lang="en-US" dirty="0"/>
              <a:t>Gen 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Affluent, college educated boomers invest heavily in children’s education.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Globalization and the related decline in unionization eliminates high-paying blue collar jobs.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779F-1A36-7A34-65CE-605FDAF3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26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89FD-806B-71D2-81E3-8AFBC102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Growing Importance of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70062-90CE-CC2D-81A9-AED97545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BCD8BE-9791-BDE3-FBBD-DF6CAE399B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2" y="1708261"/>
            <a:ext cx="5627831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55023-D54E-A233-079E-1E6A3A60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4798"/>
            <a:ext cx="5965695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CCC3F-7732-51B9-6986-625E09511FBE}"/>
              </a:ext>
            </a:extLst>
          </p:cNvPr>
          <p:cNvSpPr txBox="1"/>
          <p:nvPr/>
        </p:nvSpPr>
        <p:spPr>
          <a:xfrm>
            <a:off x="6412012" y="6059598"/>
            <a:ext cx="572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Deming, “Why Do Wages Grow Faster for Educated Workers,” NBER </a:t>
            </a:r>
            <a:r>
              <a:rPr lang="en-US" dirty="0" err="1"/>
              <a:t>Workinmg</a:t>
            </a:r>
            <a:r>
              <a:rPr lang="en-US" dirty="0"/>
              <a:t> Paper 31373, 6/23</a:t>
            </a:r>
          </a:p>
        </p:txBody>
      </p:sp>
    </p:spTree>
    <p:extLst>
      <p:ext uri="{BB962C8B-B14F-4D97-AF65-F5344CB8AC3E}">
        <p14:creationId xmlns:p14="http://schemas.microsoft.com/office/powerpoint/2010/main" val="18638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1E25-EE2B-659D-1DBB-968208F0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it </a:t>
            </a:r>
            <a:r>
              <a:rPr lang="en-US" dirty="0"/>
              <a:t>Still a “Meritocracy?”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F6B14-198B-13B2-2FA1-046A5E7F4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key question is whether there is equal opportunity for a college education.</a:t>
            </a:r>
          </a:p>
          <a:p>
            <a:r>
              <a:rPr lang="en-US" dirty="0"/>
              <a:t>Without equal access, the meritocracy based on educational attainment becomes an aristocracy.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00608-B9B2-CD92-0D1D-C279BFBD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6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7E03-F531-5964-CCB1-342F7BE5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</a:t>
            </a:r>
            <a:r>
              <a:rPr lang="en-US" dirty="0"/>
              <a:t> Emphasize Educational Access Issue</a:t>
            </a:r>
          </a:p>
        </p:txBody>
      </p:sp>
      <p:pic>
        <p:nvPicPr>
          <p:cNvPr id="6" name="Content Placeholder 5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954E9A70-592F-BFE0-05A7-1E0A9DEAD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057" y="1211740"/>
            <a:ext cx="5236453" cy="4846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822D7-38BB-9FCC-220F-5BAFFF56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2E380-DE2B-FF3D-E9C9-E0CA77E7FE4B}"/>
              </a:ext>
            </a:extLst>
          </p:cNvPr>
          <p:cNvSpPr txBox="1"/>
          <p:nvPr/>
        </p:nvSpPr>
        <p:spPr>
          <a:xfrm>
            <a:off x="6166492" y="1301500"/>
            <a:ext cx="578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 these numbers reflect?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E6B21-FE27-B9C2-745E-CDED72580659}"/>
              </a:ext>
            </a:extLst>
          </p:cNvPr>
          <p:cNvSpPr txBox="1"/>
          <p:nvPr/>
        </p:nvSpPr>
        <p:spPr>
          <a:xfrm>
            <a:off x="3206417" y="6125500"/>
            <a:ext cx="441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https://www.nytimes.com/interactive/2023/10/23/upshot/sat-inequality.html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048D2-F3B5-E4ED-5CE2-818BAF66DD8F}"/>
              </a:ext>
            </a:extLst>
          </p:cNvPr>
          <p:cNvSpPr txBox="1"/>
          <p:nvPr/>
        </p:nvSpPr>
        <p:spPr>
          <a:xfrm>
            <a:off x="6226341" y="3159502"/>
            <a:ext cx="5789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worse(er?)…</a:t>
            </a:r>
          </a:p>
          <a:p>
            <a:r>
              <a:rPr lang="en-US" sz="2400" dirty="0"/>
              <a:t>Elite schools twice as likely to admit student from a high income family as a low to middle income family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B8CDB-CACD-6A63-38BF-00296F583156}"/>
              </a:ext>
            </a:extLst>
          </p:cNvPr>
          <p:cNvSpPr txBox="1"/>
          <p:nvPr/>
        </p:nvSpPr>
        <p:spPr>
          <a:xfrm>
            <a:off x="6377946" y="4857731"/>
            <a:ext cx="5789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Higher admission rates for the high income is due to: 1)  “Legacies;  2)  higher “non-academic” rankings;  3) Athletic recruitment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C89D8-9A87-2847-547B-75C0B9AA5FE5}"/>
              </a:ext>
            </a:extLst>
          </p:cNvPr>
          <p:cNvSpPr txBox="1"/>
          <p:nvPr/>
        </p:nvSpPr>
        <p:spPr>
          <a:xfrm>
            <a:off x="6226342" y="2018606"/>
            <a:ext cx="5789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gets worse.  With “All Students” instead of “test takers” in the bottom 20% scoring above 1300 falls to 0.6% </a:t>
            </a:r>
          </a:p>
        </p:txBody>
      </p:sp>
    </p:spTree>
    <p:extLst>
      <p:ext uri="{BB962C8B-B14F-4D97-AF65-F5344CB8AC3E}">
        <p14:creationId xmlns:p14="http://schemas.microsoft.com/office/powerpoint/2010/main" val="41211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shortly (https://</a:t>
            </a:r>
            <a:r>
              <a:rPr lang="en-US" dirty="0" err="1"/>
              <a:t>NEEDEcon.org</a:t>
            </a:r>
            <a:r>
              <a:rPr lang="en-US" dirty="0"/>
              <a:t>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1F59-060F-CCC5-E126-7C6DAA1B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ritocracy Hurts Rich and Poor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343F-50FC-20EE-ACA1-2B9521F25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are hurt because there is less equality of opportunity</a:t>
            </a:r>
          </a:p>
          <a:p>
            <a:r>
              <a:rPr lang="en-US" dirty="0"/>
              <a:t>Poor are hurt because in a meritocracy your lack of success is due your failings.</a:t>
            </a:r>
          </a:p>
          <a:p>
            <a:r>
              <a:rPr lang="en-US" dirty="0"/>
              <a:t>Rich are hurt because they have to work harder to confirm their status (remember long hours).</a:t>
            </a:r>
          </a:p>
          <a:p>
            <a:r>
              <a:rPr lang="en-US" dirty="0"/>
              <a:t>Rich are hurt because they make their children compete at an earlier age (Tiger Moms, SAT prep courses).</a:t>
            </a:r>
          </a:p>
          <a:p>
            <a:r>
              <a:rPr lang="en-US" dirty="0"/>
              <a:t>We are all hurt because of the growing segregation between the rich and poor and increasing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28170-4F34-77B3-2331-39AB48BB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8" y="1570556"/>
            <a:ext cx="9142409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Government policies to reduce material inequality: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Greater Progressivity of Tax/Transfer System.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Fix Social Security and Medicare Funding, but </a:t>
            </a:r>
            <a:r>
              <a:rPr lang="en-US" b="1" i="1" dirty="0"/>
              <a:t>NOT</a:t>
            </a:r>
            <a:r>
              <a:rPr lang="en-US" dirty="0"/>
              <a:t> by raising age of eligibility.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Encourage re-unionization of industry. (?)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Put limits on low-skilled immigration. (?)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Industrial policies to provide meaningful work to non-BAs. (?)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9E2A-0BF8-C216-D67B-3A34DC0C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the “New Inequality”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B1FFD-0D32-81FD-2170-64DF6273F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Research shows that high-quality birth-to-five programs for disadvantaged children can deliver a 13% return on the investment. (James Heckman)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Somehow improve public schools.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Encourage students from low-income families to apply to quality colleges (Carolyn Hoxby)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Encourage colleges to practice affirmative action based on socioeconomic status (William Bowen).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Reinstitute National Service to lessen socioeconomic and racial segregation. (?)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38C2F-EB43-D51B-308B-C18555EE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46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92F8-ED13-5934-ED6E-DAE2F022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 Research on the Causes and Cures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7263F-B24A-C2DD-83E3-FF8F6C81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C9C0ED-6ACD-0E08-D8E3-0FBA132FF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24" y="2040987"/>
            <a:ext cx="5788547" cy="384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538CB-3E1E-636F-7212-9B56317A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27" y="2077940"/>
            <a:ext cx="5788544" cy="384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A2751E-C9CA-FB05-13EF-8B7930F60F22}"/>
              </a:ext>
            </a:extLst>
          </p:cNvPr>
          <p:cNvSpPr txBox="1"/>
          <p:nvPr/>
        </p:nvSpPr>
        <p:spPr>
          <a:xfrm>
            <a:off x="5035216" y="5955373"/>
            <a:ext cx="475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Try it yourself:      </a:t>
            </a:r>
            <a:r>
              <a:rPr lang="en-US" sz="2400" dirty="0">
                <a:hlinkClick r:id="rId4"/>
              </a:rPr>
              <a:t>https://www.opportunityatlas.org/</a:t>
            </a:r>
            <a:r>
              <a:rPr lang="en-US" sz="2400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EBE36-71AE-7C9D-8932-38D75005A6C3}"/>
              </a:ext>
            </a:extLst>
          </p:cNvPr>
          <p:cNvSpPr txBox="1"/>
          <p:nvPr/>
        </p:nvSpPr>
        <p:spPr>
          <a:xfrm>
            <a:off x="1422428" y="1189079"/>
            <a:ext cx="9023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Raj Chetty “Big Data” and Opportunity Insights</a:t>
            </a:r>
          </a:p>
        </p:txBody>
      </p:sp>
    </p:spTree>
    <p:extLst>
      <p:ext uri="{BB962C8B-B14F-4D97-AF65-F5344CB8AC3E}">
        <p14:creationId xmlns:p14="http://schemas.microsoft.com/office/powerpoint/2010/main" val="41672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0376-AF74-D51E-A344-0D6F4984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adings on the New </a:t>
            </a:r>
            <a:r>
              <a:rPr lang="en-US" dirty="0" err="1"/>
              <a:t>Ineqaulity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A2EE-C46A-0779-6E6E-23E20C55C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Roge Kama, “’The Meritocracy Trap’ Explained,”</a:t>
            </a:r>
            <a:b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https://www.vox.com/policy-and-politics/2019/10/24/20919030/meritocracy-book-daniel-markovits-inequality-rich</a:t>
            </a:r>
            <a:endParaRPr lang="en-US" sz="2400" u="sng" kern="100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David Brooks, “What if We’re the Bad Guys,” </a:t>
            </a:r>
            <a:r>
              <a:rPr lang="en-US" sz="24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https://www.nytimes.com/2023/08/02/opinion/trump-meritocracy-educated.html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Mathew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Stewart, “The Birth of the New American Aristocracy, “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Atlantic,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June 2018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Michael Sandel, “The Dark Side of Meritocracy,”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https://www.noemamag.com/the-dark-side-of-meritocracy/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D57E1-1EF3-F86F-8696-A4336B11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25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7400" dirty="0"/>
              <a:t>Geoffrey Woglom</a:t>
            </a:r>
          </a:p>
          <a:p>
            <a:pPr marL="0" indent="0" algn="ctr">
              <a:buNone/>
            </a:pPr>
            <a:r>
              <a:rPr lang="en-US" sz="7400" dirty="0"/>
              <a:t>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</a:t>
            </a:r>
            <a:r>
              <a:rPr lang="en-US" sz="7400" dirty="0" err="1"/>
              <a:t>www.NEEDEcon.org</a:t>
            </a:r>
            <a:r>
              <a:rPr lang="en-US" sz="7400" dirty="0"/>
              <a:t>/</a:t>
            </a:r>
            <a:r>
              <a:rPr lang="en-US" sz="7400" dirty="0" err="1"/>
              <a:t>donate.php</a:t>
            </a:r>
            <a:endParaRPr lang="en-US" sz="74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98990"/>
            <a:ext cx="9144000" cy="11297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Geoffrey Woglom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Amherst College (emeritus)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>
                <a:solidFill>
                  <a:schemeClr val="bg1"/>
                </a:solidFill>
              </a:rPr>
              <a:t>December 5, </a:t>
            </a:r>
            <a:r>
              <a:rPr lang="en-US" sz="2800" i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pPr lvl="1"/>
            <a:r>
              <a:rPr lang="en-US" dirty="0"/>
              <a:t>Geoffrey Woglom, Amherst College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own views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Snapshots of US Inequality</a:t>
            </a:r>
          </a:p>
          <a:p>
            <a:pPr>
              <a:lnSpc>
                <a:spcPct val="100000"/>
              </a:lnSpc>
            </a:pPr>
            <a:r>
              <a:rPr lang="en-US" dirty="0"/>
              <a:t>Inequality over time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The New Inequality?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Inequality: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24696</TotalTime>
  <Words>2348</Words>
  <Application>Microsoft Office PowerPoint</Application>
  <PresentationFormat>Widescreen</PresentationFormat>
  <Paragraphs>375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Courier New</vt:lpstr>
      <vt:lpstr>Georgia</vt:lpstr>
      <vt:lpstr>Open Sans</vt:lpstr>
      <vt:lpstr>Times New Roman</vt:lpstr>
      <vt:lpstr>Custom Design</vt:lpstr>
      <vt:lpstr>PowerPoint Presentation</vt:lpstr>
      <vt:lpstr> Course Outline</vt:lpstr>
      <vt:lpstr> Available NEED Topics Include:</vt:lpstr>
      <vt:lpstr>The Fed and Short-term Interest Rates</vt:lpstr>
      <vt:lpstr>Submitting Questions</vt:lpstr>
      <vt:lpstr>Economic Inequality </vt:lpstr>
      <vt:lpstr>Credits and Disclaimer</vt:lpstr>
      <vt:lpstr>Outline</vt:lpstr>
      <vt:lpstr>Economic Inequality: Income</vt:lpstr>
      <vt:lpstr>Different Ways of Thinking About Material Inequality </vt:lpstr>
      <vt:lpstr>Measuring Material Inequality</vt:lpstr>
      <vt:lpstr>Wealth inequality in America</vt:lpstr>
      <vt:lpstr>Income Inequality by Location</vt:lpstr>
      <vt:lpstr>How We Compare to the Rest of the World</vt:lpstr>
      <vt:lpstr>Racial Wage Gaps</vt:lpstr>
      <vt:lpstr>Gender Pay Gaps</vt:lpstr>
      <vt:lpstr>Racial and Gender Wealth Inequality</vt:lpstr>
      <vt:lpstr>Household Wealth by Education, 2023, Q2</vt:lpstr>
      <vt:lpstr>Education Matters for Broader Measures of Inequality</vt:lpstr>
      <vt:lpstr>Case and Deaton’s Astounding Findings</vt:lpstr>
      <vt:lpstr>Summary of Snapshot</vt:lpstr>
      <vt:lpstr>How Did We Get Here:  The Long View</vt:lpstr>
      <vt:lpstr>Long View of Wealth Inequality</vt:lpstr>
      <vt:lpstr>Recent Facts on Income Inequality</vt:lpstr>
      <vt:lpstr>The Abrupt Increase in Inequality</vt:lpstr>
      <vt:lpstr>Income Changes from Growing Inequality</vt:lpstr>
      <vt:lpstr>Your Local Inequality Trend</vt:lpstr>
      <vt:lpstr>Increasing Inequality is Not Just US Phenomenon</vt:lpstr>
      <vt:lpstr>But Global Inequality is Falling!</vt:lpstr>
      <vt:lpstr>“Inequality Doesn’t Matter;  Poverty Does” (?)</vt:lpstr>
      <vt:lpstr>“Inequality Doesn’t Matter with Intergenerational Mobility (Horatio Alger)” (?)</vt:lpstr>
      <vt:lpstr>Inequality Doesn’t Matter because Children  Are Better Off Than Their Parents (?)</vt:lpstr>
      <vt:lpstr>Where Does Income Inequality Come From?</vt:lpstr>
      <vt:lpstr>Government Policy and Inequality</vt:lpstr>
      <vt:lpstr>Tax and Transfer Programs and Inequality</vt:lpstr>
      <vt:lpstr>What About Tax Rates?</vt:lpstr>
      <vt:lpstr>Dramatically Less Progressivity in the Tax Code</vt:lpstr>
      <vt:lpstr>Market Forces and Inequality</vt:lpstr>
      <vt:lpstr>Technological Change and Inequality</vt:lpstr>
      <vt:lpstr>Globalization</vt:lpstr>
      <vt:lpstr>History of Globalization</vt:lpstr>
      <vt:lpstr> Declining Unionization</vt:lpstr>
      <vt:lpstr>Why Does Inequality Matter?</vt:lpstr>
      <vt:lpstr>How Has Income Inequality Changed?</vt:lpstr>
      <vt:lpstr>Average Income Growth by Generation</vt:lpstr>
      <vt:lpstr>New Inequality due to Meritocracy</vt:lpstr>
      <vt:lpstr>The Growing Importance of Education</vt:lpstr>
      <vt:lpstr>Is it Still a “Meritocracy?”</vt:lpstr>
      <vt:lpstr>To Emphasize Educational Access Issue</vt:lpstr>
      <vt:lpstr>Meritocracy Hurts Rich and Poor</vt:lpstr>
      <vt:lpstr>What to do About Inequality?</vt:lpstr>
      <vt:lpstr>What To Do about the “New Inequality”</vt:lpstr>
      <vt:lpstr>More Research on the Causes and Cures</vt:lpstr>
      <vt:lpstr>Readings on the New Ineqaulity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373</cp:revision>
  <cp:lastPrinted>2023-05-02T18:40:56Z</cp:lastPrinted>
  <dcterms:created xsi:type="dcterms:W3CDTF">2017-05-03T22:30:38Z</dcterms:created>
  <dcterms:modified xsi:type="dcterms:W3CDTF">2023-12-05T20:06:44Z</dcterms:modified>
</cp:coreProperties>
</file>