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4664" r:id="rId2"/>
    <p:sldId id="4674" r:id="rId3"/>
    <p:sldId id="4765" r:id="rId4"/>
    <p:sldId id="4182" r:id="rId5"/>
    <p:sldId id="259" r:id="rId6"/>
    <p:sldId id="275" r:id="rId7"/>
    <p:sldId id="335" r:id="rId8"/>
    <p:sldId id="4573" r:id="rId9"/>
    <p:sldId id="4819" r:id="rId10"/>
    <p:sldId id="284" r:id="rId11"/>
    <p:sldId id="4575" r:id="rId12"/>
    <p:sldId id="4569" r:id="rId13"/>
    <p:sldId id="4570" r:id="rId14"/>
    <p:sldId id="4578" r:id="rId15"/>
    <p:sldId id="4581" r:id="rId16"/>
    <p:sldId id="4580" r:id="rId17"/>
    <p:sldId id="4582" r:id="rId18"/>
    <p:sldId id="4558" r:id="rId19"/>
    <p:sldId id="305" r:id="rId20"/>
    <p:sldId id="306" r:id="rId21"/>
    <p:sldId id="4561" r:id="rId22"/>
    <p:sldId id="4564" r:id="rId23"/>
    <p:sldId id="4566" r:id="rId24"/>
    <p:sldId id="4583" r:id="rId25"/>
    <p:sldId id="4584" r:id="rId26"/>
    <p:sldId id="4567" r:id="rId27"/>
    <p:sldId id="4818" r:id="rId28"/>
    <p:sldId id="383" r:id="rId29"/>
    <p:sldId id="384" r:id="rId30"/>
    <p:sldId id="314" r:id="rId31"/>
    <p:sldId id="4591" r:id="rId32"/>
    <p:sldId id="4817" r:id="rId33"/>
    <p:sldId id="4168" r:id="rId34"/>
    <p:sldId id="385" r:id="rId35"/>
    <p:sldId id="4166" r:id="rId36"/>
    <p:sldId id="4579" r:id="rId37"/>
    <p:sldId id="4587" r:id="rId38"/>
    <p:sldId id="4592" r:id="rId39"/>
    <p:sldId id="4593" r:id="rId40"/>
    <p:sldId id="4553" r:id="rId41"/>
    <p:sldId id="4596" r:id="rId42"/>
    <p:sldId id="4588" r:id="rId43"/>
    <p:sldId id="1158" r:id="rId44"/>
    <p:sldId id="4586" r:id="rId45"/>
    <p:sldId id="4675" r:id="rId46"/>
    <p:sldId id="4589" r:id="rId47"/>
    <p:sldId id="4505" r:id="rId48"/>
    <p:sldId id="4100" r:id="rId4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1" autoAdjust="0"/>
    <p:restoredTop sz="94694"/>
  </p:normalViewPr>
  <p:slideViewPr>
    <p:cSldViewPr snapToGrid="0" snapToObjects="1">
      <p:cViewPr varScale="1">
        <p:scale>
          <a:sx n="66" d="100"/>
          <a:sy n="66" d="100"/>
        </p:scale>
        <p:origin x="26" y="19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grwog\Dropbox%20(Amherst%20College)\2023\NEED\FedWealthandIncomeInequal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Before-Tax Household Income 2022</a:t>
            </a:r>
          </a:p>
        </c:rich>
      </c:tx>
      <c:layout>
        <c:manualLayout>
          <c:xMode val="edge"/>
          <c:yMode val="edge"/>
          <c:x val="0.2377082239720035"/>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FC12-4D35-A9DF-10EBE8BD5D0F}"/>
              </c:ext>
            </c:extLst>
          </c:dPt>
          <c:dPt>
            <c:idx val="1"/>
            <c:bubble3D val="0"/>
            <c:spPr>
              <a:solidFill>
                <a:schemeClr val="accent2"/>
              </a:solidFill>
              <a:ln>
                <a:noFill/>
              </a:ln>
              <a:effectLst/>
            </c:spPr>
            <c:extLst>
              <c:ext xmlns:c16="http://schemas.microsoft.com/office/drawing/2014/chart" uri="{C3380CC4-5D6E-409C-BE32-E72D297353CC}">
                <c16:uniqueId val="{00000003-FC12-4D35-A9DF-10EBE8BD5D0F}"/>
              </c:ext>
            </c:extLst>
          </c:dPt>
          <c:dPt>
            <c:idx val="2"/>
            <c:bubble3D val="0"/>
            <c:spPr>
              <a:solidFill>
                <a:schemeClr val="accent3"/>
              </a:solidFill>
              <a:ln>
                <a:noFill/>
              </a:ln>
              <a:effectLst/>
            </c:spPr>
            <c:extLst>
              <c:ext xmlns:c16="http://schemas.microsoft.com/office/drawing/2014/chart" uri="{C3380CC4-5D6E-409C-BE32-E72D297353CC}">
                <c16:uniqueId val="{00000005-FC12-4D35-A9DF-10EBE8BD5D0F}"/>
              </c:ext>
            </c:extLst>
          </c:dPt>
          <c:dPt>
            <c:idx val="3"/>
            <c:bubble3D val="0"/>
            <c:spPr>
              <a:solidFill>
                <a:schemeClr val="accent4"/>
              </a:solidFill>
              <a:ln>
                <a:noFill/>
              </a:ln>
              <a:effectLst/>
            </c:spPr>
            <c:extLst>
              <c:ext xmlns:c16="http://schemas.microsoft.com/office/drawing/2014/chart" uri="{C3380CC4-5D6E-409C-BE32-E72D297353CC}">
                <c16:uniqueId val="{00000007-FC12-4D35-A9DF-10EBE8BD5D0F}"/>
              </c:ext>
            </c:extLst>
          </c:dPt>
          <c:dPt>
            <c:idx val="4"/>
            <c:bubble3D val="0"/>
            <c:spPr>
              <a:solidFill>
                <a:schemeClr val="accent5"/>
              </a:solidFill>
              <a:ln>
                <a:noFill/>
              </a:ln>
              <a:effectLst/>
            </c:spPr>
            <c:extLst>
              <c:ext xmlns:c16="http://schemas.microsoft.com/office/drawing/2014/chart" uri="{C3380CC4-5D6E-409C-BE32-E72D297353CC}">
                <c16:uniqueId val="{00000009-FC12-4D35-A9DF-10EBE8BD5D0F}"/>
              </c:ext>
            </c:extLst>
          </c:dPt>
          <c:dPt>
            <c:idx val="5"/>
            <c:bubble3D val="0"/>
            <c:spPr>
              <a:solidFill>
                <a:schemeClr val="accent6"/>
              </a:solidFill>
              <a:ln>
                <a:noFill/>
              </a:ln>
              <a:effectLst/>
            </c:spPr>
            <c:extLst>
              <c:ext xmlns:c16="http://schemas.microsoft.com/office/drawing/2014/chart" uri="{C3380CC4-5D6E-409C-BE32-E72D297353CC}">
                <c16:uniqueId val="{0000000B-FC12-4D35-A9DF-10EBE8BD5D0F}"/>
              </c:ext>
            </c:extLst>
          </c:dPt>
          <c:cat>
            <c:strRef>
              <c:f>Sheet1!$B$1:$G$1</c:f>
              <c:strCache>
                <c:ptCount val="6"/>
                <c:pt idx="0">
                  <c:v>Botttom 20</c:v>
                </c:pt>
                <c:pt idx="1">
                  <c:v>second 20</c:v>
                </c:pt>
                <c:pt idx="2">
                  <c:v>third 20</c:v>
                </c:pt>
                <c:pt idx="3">
                  <c:v>fourth  20</c:v>
                </c:pt>
                <c:pt idx="4">
                  <c:v>next 10</c:v>
                </c:pt>
                <c:pt idx="5">
                  <c:v>top 10</c:v>
                </c:pt>
              </c:strCache>
            </c:strRef>
          </c:cat>
          <c:val>
            <c:numRef>
              <c:f>Sheet1!$B$3:$G$3</c:f>
              <c:numCache>
                <c:formatCode>0%</c:formatCode>
                <c:ptCount val="6"/>
                <c:pt idx="0">
                  <c:v>0.2686043246279135</c:v>
                </c:pt>
                <c:pt idx="1">
                  <c:v>0.60193765796124676</c:v>
                </c:pt>
                <c:pt idx="2">
                  <c:v>1</c:v>
                </c:pt>
                <c:pt idx="3">
                  <c:v>1.6416736871665263</c:v>
                </c:pt>
                <c:pt idx="4">
                  <c:v>2.7071047458579054</c:v>
                </c:pt>
                <c:pt idx="5">
                  <c:v>10.11696152766077</c:v>
                </c:pt>
              </c:numCache>
            </c:numRef>
          </c:val>
          <c:extLst>
            <c:ext xmlns:c16="http://schemas.microsoft.com/office/drawing/2014/chart" uri="{C3380CC4-5D6E-409C-BE32-E72D297353CC}">
              <c16:uniqueId val="{0000000C-FC12-4D35-A9DF-10EBE8BD5D0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Household</a:t>
            </a:r>
            <a:r>
              <a:rPr lang="en-US" baseline="0"/>
              <a:t> Net Worth </a:t>
            </a:r>
            <a:r>
              <a:rPr lang="en-US"/>
              <a:t>2022</a:t>
            </a:r>
          </a:p>
        </c:rich>
      </c:tx>
      <c:layout>
        <c:manualLayout>
          <c:xMode val="edge"/>
          <c:yMode val="edge"/>
          <c:x val="0.2377082239720035"/>
          <c:y val="3.2407407407407406E-2"/>
        </c:manualLayout>
      </c:layout>
      <c:overlay val="0"/>
      <c:spPr>
        <a:noFill/>
        <a:ln>
          <a:noFill/>
        </a:ln>
        <a:effectLst/>
      </c:spPr>
    </c:title>
    <c:autoTitleDeleted val="0"/>
    <c:plotArea>
      <c:layout/>
      <c:pieChart>
        <c:varyColors val="1"/>
        <c:ser>
          <c:idx val="1"/>
          <c:order val="0"/>
          <c:spPr>
            <a:ln>
              <a:solidFill>
                <a:schemeClr val="accent5"/>
              </a:solidFill>
            </a:ln>
          </c:spPr>
          <c:dPt>
            <c:idx val="1"/>
            <c:bubble3D val="0"/>
            <c:spPr>
              <a:ln>
                <a:noFill/>
              </a:ln>
            </c:spPr>
            <c:extLst>
              <c:ext xmlns:c16="http://schemas.microsoft.com/office/drawing/2014/chart" uri="{C3380CC4-5D6E-409C-BE32-E72D297353CC}">
                <c16:uniqueId val="{00000001-1995-4A6F-8016-F0458AE993B2}"/>
              </c:ext>
            </c:extLst>
          </c:dPt>
          <c:dPt>
            <c:idx val="2"/>
            <c:bubble3D val="0"/>
            <c:spPr>
              <a:solidFill>
                <a:schemeClr val="accent4"/>
              </a:solidFill>
              <a:ln>
                <a:noFill/>
              </a:ln>
            </c:spPr>
            <c:extLst>
              <c:ext xmlns:c16="http://schemas.microsoft.com/office/drawing/2014/chart" uri="{C3380CC4-5D6E-409C-BE32-E72D297353CC}">
                <c16:uniqueId val="{00000003-1995-4A6F-8016-F0458AE993B2}"/>
              </c:ext>
            </c:extLst>
          </c:dPt>
          <c:dPt>
            <c:idx val="3"/>
            <c:bubble3D val="0"/>
            <c:spPr>
              <a:solidFill>
                <a:schemeClr val="accent5"/>
              </a:solidFill>
              <a:ln>
                <a:solidFill>
                  <a:schemeClr val="accent5"/>
                </a:solidFill>
              </a:ln>
            </c:spPr>
            <c:extLst>
              <c:ext xmlns:c16="http://schemas.microsoft.com/office/drawing/2014/chart" uri="{C3380CC4-5D6E-409C-BE32-E72D297353CC}">
                <c16:uniqueId val="{00000005-1995-4A6F-8016-F0458AE993B2}"/>
              </c:ext>
            </c:extLst>
          </c:dPt>
          <c:dPt>
            <c:idx val="4"/>
            <c:bubble3D val="0"/>
            <c:spPr>
              <a:solidFill>
                <a:schemeClr val="accent6"/>
              </a:solidFill>
              <a:ln>
                <a:solidFill>
                  <a:schemeClr val="accent5"/>
                </a:solidFill>
              </a:ln>
            </c:spPr>
            <c:extLst>
              <c:ext xmlns:c16="http://schemas.microsoft.com/office/drawing/2014/chart" uri="{C3380CC4-5D6E-409C-BE32-E72D297353CC}">
                <c16:uniqueId val="{00000007-1995-4A6F-8016-F0458AE993B2}"/>
              </c:ext>
            </c:extLst>
          </c:dPt>
          <c:cat>
            <c:strRef>
              <c:f>Sheet1!$L$1:$P$1</c:f>
              <c:strCache>
                <c:ptCount val="5"/>
                <c:pt idx="0">
                  <c:v>1st quart</c:v>
                </c:pt>
                <c:pt idx="1">
                  <c:v>2nd quart</c:v>
                </c:pt>
                <c:pt idx="2">
                  <c:v>3rd quart</c:v>
                </c:pt>
                <c:pt idx="3">
                  <c:v>next 15%</c:v>
                </c:pt>
                <c:pt idx="4">
                  <c:v>top 10%</c:v>
                </c:pt>
              </c:strCache>
            </c:strRef>
          </c:cat>
          <c:val>
            <c:numRef>
              <c:f>Sheet1!$L$3:$P$3</c:f>
              <c:numCache>
                <c:formatCode>0%</c:formatCode>
                <c:ptCount val="5"/>
                <c:pt idx="0">
                  <c:v>-2.9320186818889468E-2</c:v>
                </c:pt>
                <c:pt idx="1">
                  <c:v>0.51292163985469652</c:v>
                </c:pt>
                <c:pt idx="2">
                  <c:v>1.9396990140114168</c:v>
                </c:pt>
                <c:pt idx="3">
                  <c:v>5.7226777374156725</c:v>
                </c:pt>
                <c:pt idx="4">
                  <c:v>40.328437986507524</c:v>
                </c:pt>
              </c:numCache>
            </c:numRef>
          </c:val>
          <c:extLst>
            <c:ext xmlns:c16="http://schemas.microsoft.com/office/drawing/2014/chart" uri="{C3380CC4-5D6E-409C-BE32-E72D297353CC}">
              <c16:uniqueId val="{00000008-1995-4A6F-8016-F0458AE993B2}"/>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1"/>
                <c:dPt>
                  <c:idx val="0"/>
                  <c:bubble3D val="0"/>
                  <c:spPr>
                    <a:solidFill>
                      <a:schemeClr val="accent1"/>
                    </a:solidFill>
                    <a:ln>
                      <a:noFill/>
                    </a:ln>
                    <a:effectLst/>
                  </c:spPr>
                  <c:extLst>
                    <c:ext xmlns:c16="http://schemas.microsoft.com/office/drawing/2014/chart" uri="{C3380CC4-5D6E-409C-BE32-E72D297353CC}">
                      <c16:uniqueId val="{0000000A-1995-4A6F-8016-F0458AE993B2}"/>
                    </c:ext>
                  </c:extLst>
                </c:dPt>
                <c:dPt>
                  <c:idx val="1"/>
                  <c:bubble3D val="0"/>
                  <c:spPr>
                    <a:solidFill>
                      <a:schemeClr val="accent2"/>
                    </a:solidFill>
                    <a:ln>
                      <a:noFill/>
                    </a:ln>
                    <a:effectLst/>
                  </c:spPr>
                  <c:extLst>
                    <c:ext xmlns:c16="http://schemas.microsoft.com/office/drawing/2014/chart" uri="{C3380CC4-5D6E-409C-BE32-E72D297353CC}">
                      <c16:uniqueId val="{0000000C-1995-4A6F-8016-F0458AE993B2}"/>
                    </c:ext>
                  </c:extLst>
                </c:dPt>
                <c:dPt>
                  <c:idx val="2"/>
                  <c:bubble3D val="0"/>
                  <c:spPr>
                    <a:solidFill>
                      <a:schemeClr val="accent3"/>
                    </a:solidFill>
                    <a:ln>
                      <a:noFill/>
                    </a:ln>
                    <a:effectLst/>
                  </c:spPr>
                  <c:extLst>
                    <c:ext xmlns:c16="http://schemas.microsoft.com/office/drawing/2014/chart" uri="{C3380CC4-5D6E-409C-BE32-E72D297353CC}">
                      <c16:uniqueId val="{0000000E-1995-4A6F-8016-F0458AE993B2}"/>
                    </c:ext>
                  </c:extLst>
                </c:dPt>
                <c:dPt>
                  <c:idx val="3"/>
                  <c:bubble3D val="0"/>
                  <c:spPr>
                    <a:solidFill>
                      <a:schemeClr val="accent4"/>
                    </a:solidFill>
                    <a:ln>
                      <a:noFill/>
                    </a:ln>
                    <a:effectLst/>
                  </c:spPr>
                  <c:extLst>
                    <c:ext xmlns:c16="http://schemas.microsoft.com/office/drawing/2014/chart" uri="{C3380CC4-5D6E-409C-BE32-E72D297353CC}">
                      <c16:uniqueId val="{00000010-1995-4A6F-8016-F0458AE993B2}"/>
                    </c:ext>
                  </c:extLst>
                </c:dPt>
                <c:dPt>
                  <c:idx val="4"/>
                  <c:bubble3D val="0"/>
                  <c:spPr>
                    <a:solidFill>
                      <a:schemeClr val="accent5"/>
                    </a:solidFill>
                    <a:ln>
                      <a:noFill/>
                    </a:ln>
                    <a:effectLst/>
                  </c:spPr>
                  <c:extLst>
                    <c:ext xmlns:c16="http://schemas.microsoft.com/office/drawing/2014/chart" uri="{C3380CC4-5D6E-409C-BE32-E72D297353CC}">
                      <c16:uniqueId val="{00000012-1995-4A6F-8016-F0458AE993B2}"/>
                    </c:ext>
                  </c:extLst>
                </c:dPt>
                <c:dPt>
                  <c:idx val="5"/>
                  <c:bubble3D val="0"/>
                  <c:spPr>
                    <a:solidFill>
                      <a:schemeClr val="accent6"/>
                    </a:solidFill>
                    <a:ln>
                      <a:noFill/>
                    </a:ln>
                    <a:effectLst/>
                  </c:spPr>
                  <c:extLst>
                    <c:ext xmlns:c16="http://schemas.microsoft.com/office/drawing/2014/chart" uri="{C3380CC4-5D6E-409C-BE32-E72D297353CC}">
                      <c16:uniqueId val="{00000014-1995-4A6F-8016-F0458AE993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Sheet1!$B$1:$G$1</c15:sqref>
                        </c15:formulaRef>
                      </c:ext>
                    </c:extLst>
                    <c:strCache>
                      <c:ptCount val="6"/>
                      <c:pt idx="0">
                        <c:v>Botttom 20</c:v>
                      </c:pt>
                      <c:pt idx="1">
                        <c:v>second 20</c:v>
                      </c:pt>
                      <c:pt idx="2">
                        <c:v>third 20</c:v>
                      </c:pt>
                      <c:pt idx="3">
                        <c:v>fourth  20</c:v>
                      </c:pt>
                      <c:pt idx="4">
                        <c:v>next 10</c:v>
                      </c:pt>
                      <c:pt idx="5">
                        <c:v>top 10</c:v>
                      </c:pt>
                    </c:strCache>
                  </c:strRef>
                </c:cat>
                <c:val>
                  <c:numRef>
                    <c:extLst>
                      <c:ext uri="{02D57815-91ED-43cb-92C2-25804820EDAC}">
                        <c15:formulaRef>
                          <c15:sqref>Sheet1!$B$3:$G$3</c15:sqref>
                        </c15:formulaRef>
                      </c:ext>
                    </c:extLst>
                    <c:numCache>
                      <c:formatCode>0%</c:formatCode>
                      <c:ptCount val="6"/>
                      <c:pt idx="0">
                        <c:v>0.2686043246279135</c:v>
                      </c:pt>
                      <c:pt idx="1">
                        <c:v>0.60193765796124676</c:v>
                      </c:pt>
                      <c:pt idx="2">
                        <c:v>1</c:v>
                      </c:pt>
                      <c:pt idx="3">
                        <c:v>1.6416736871665263</c:v>
                      </c:pt>
                      <c:pt idx="4">
                        <c:v>2.7071047458579054</c:v>
                      </c:pt>
                      <c:pt idx="5">
                        <c:v>10.11696152766077</c:v>
                      </c:pt>
                    </c:numCache>
                  </c:numRef>
                </c:val>
                <c:extLst>
                  <c:ext xmlns:c16="http://schemas.microsoft.com/office/drawing/2014/chart" uri="{C3380CC4-5D6E-409C-BE32-E72D297353CC}">
                    <c16:uniqueId val="{00000015-1995-4A6F-8016-F0458AE993B2}"/>
                  </c:ext>
                </c:extLst>
              </c15:ser>
            </c15:filteredPieSeries>
          </c:ext>
        </c:extLst>
      </c:pieChart>
    </c:plotArea>
    <c:legend>
      <c:legendPos val="r"/>
      <c:overlay val="0"/>
    </c:legend>
    <c:plotVisOnly val="1"/>
    <c:dispBlanksAs val="gap"/>
    <c:showDLblsOverMax val="0"/>
    <c:extLst/>
  </c:chart>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7EC6A77-897B-A94D-8179-085D1B4EE98D}" type="datetimeFigureOut">
              <a:rPr lang="en-US" smtClean="0"/>
              <a:t>4/24/2025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Material Inequality was higher in the 1920s, but fell in the post WWII era</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59730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Slide taken from page 10, Chad Stone, Danilo </a:t>
            </a:r>
            <a:r>
              <a:rPr lang="en-US" sz="1300" dirty="0" err="1"/>
              <a:t>Trisi</a:t>
            </a:r>
            <a:r>
              <a:rPr lang="en-US" sz="1300" dirty="0"/>
              <a:t>, </a:t>
            </a:r>
            <a:r>
              <a:rPr lang="en-US" sz="1300" dirty="0" err="1"/>
              <a:t>Arloc</a:t>
            </a:r>
            <a:r>
              <a:rPr lang="en-US" sz="1300" dirty="0"/>
              <a:t> Sherman, and Roderick Taylor, “A Guide to Statistics on Historical Trends in Income Inequality,”</a:t>
            </a:r>
            <a:r>
              <a:rPr lang="en-US" dirty="0">
                <a:effectLst/>
              </a:rPr>
              <a:t>  May 15, 2018</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52004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voxeu.org</a:t>
            </a:r>
            <a:r>
              <a:rPr lang="en-US" dirty="0"/>
              <a:t>/article/forms-and-sources-inequality-united-states</a:t>
            </a:r>
          </a:p>
        </p:txBody>
      </p:sp>
      <p:sp>
        <p:nvSpPr>
          <p:cNvPr id="4" name="Slide Number Placeholder 3"/>
          <p:cNvSpPr>
            <a:spLocks noGrp="1"/>
          </p:cNvSpPr>
          <p:nvPr>
            <p:ph type="sldNum" sz="quarter" idx="10"/>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56083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56585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hyperlink" Target="http://wonder.cdc.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ecd.org/wise/Better-Life-Initiative-country-note-United-States.pdf%20/" TargetMode="Externa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nequality.org/facts/income-inequality/" TargetMode="External"/><Relationship Id="rId4" Type="http://schemas.openxmlformats.org/officeDocument/2006/relationships/image" Target="file:////Users/Jon/NEED%20Dropbox/Presentations/Inequality/Charts/unions.pn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file:////Users/Jon/NEED%20Dropbox/Presentations/Inequality/Images/NYTimes_WageGrowth.pn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gabriel-zucman.eu/usdin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nytimes.com/interactive/2023/10/23/upshot/sat-inequality.html"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brookings.edu/articles/fixing-social-security-blueprint-for-a-bipartisan-solu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ites.google.com/view/macro-current-issues/new-inequality"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mailto:Info@NEEDEco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Spring  2025</a:t>
            </a:r>
          </a:p>
          <a:p>
            <a:pPr>
              <a:lnSpc>
                <a:spcPct val="100000"/>
              </a:lnSpc>
              <a:spcBef>
                <a:spcPts val="0"/>
              </a:spcBef>
            </a:pP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Minnesota</a:t>
            </a:r>
          </a:p>
          <a:p>
            <a:pPr>
              <a:lnSpc>
                <a:spcPct val="100000"/>
              </a:lnSpc>
              <a:spcBef>
                <a:spcPts val="0"/>
              </a:spcBef>
            </a:pPr>
            <a:endParaRPr lang="en-US" sz="4000" dirty="0">
              <a:solidFill>
                <a:schemeClr val="tx2"/>
              </a:solidFill>
            </a:endParaRPr>
          </a:p>
          <a:p>
            <a:pPr>
              <a:lnSpc>
                <a:spcPct val="100000"/>
              </a:lnSpc>
              <a:spcBef>
                <a:spcPts val="0"/>
              </a:spcBef>
            </a:pPr>
            <a:r>
              <a:rPr lang="en-US" sz="3000" dirty="0">
                <a:solidFill>
                  <a:schemeClr val="tx2"/>
                </a:solidFill>
              </a:rPr>
              <a:t>Host: Geoffrey Woglom, Ph.D.</a:t>
            </a:r>
          </a:p>
          <a:p>
            <a:pPr>
              <a:lnSpc>
                <a:spcPct val="100000"/>
              </a:lnSpc>
              <a:spcBef>
                <a:spcPts val="0"/>
              </a:spcBef>
            </a:pPr>
            <a:r>
              <a:rPr lang="en-US" sz="3000" dirty="0">
                <a:solidFill>
                  <a:schemeClr val="tx2"/>
                </a:solidFill>
              </a:rPr>
              <a:t>Director, National Economic Education Delegation</a:t>
            </a:r>
          </a:p>
        </p:txBody>
      </p:sp>
    </p:spTree>
    <p:extLst>
      <p:ext uri="{BB962C8B-B14F-4D97-AF65-F5344CB8AC3E}">
        <p14:creationId xmlns:p14="http://schemas.microsoft.com/office/powerpoint/2010/main" val="143915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41" y="0"/>
            <a:ext cx="9534939" cy="1325563"/>
          </a:xfrm>
        </p:spPr>
        <p:txBody>
          <a:bodyPr/>
          <a:lstStyle/>
          <a:p>
            <a:r>
              <a:rPr lang="en-US" dirty="0">
                <a:solidFill>
                  <a:schemeClr val="bg1"/>
                </a:solidFill>
              </a:rPr>
              <a:t>We</a:t>
            </a:r>
            <a:r>
              <a:rPr lang="en-US" dirty="0"/>
              <a:t>alth inequality in America</a:t>
            </a:r>
          </a:p>
        </p:txBody>
      </p:sp>
      <p:pic>
        <p:nvPicPr>
          <p:cNvPr id="8" name="Content Placeholder 7"/>
          <p:cNvPicPr>
            <a:picLocks noGrp="1" noChangeAspect="1"/>
          </p:cNvPicPr>
          <p:nvPr>
            <p:ph idx="1"/>
          </p:nvPr>
        </p:nvPicPr>
        <p:blipFill>
          <a:blip r:embed="rId2"/>
          <a:stretch>
            <a:fillRect/>
          </a:stretch>
        </p:blipFill>
        <p:spPr>
          <a:xfrm>
            <a:off x="2474844" y="1170780"/>
            <a:ext cx="6420678" cy="5065494"/>
          </a:xfrm>
        </p:spPr>
      </p:pic>
    </p:spTree>
    <p:extLst>
      <p:ext uri="{BB962C8B-B14F-4D97-AF65-F5344CB8AC3E}">
        <p14:creationId xmlns:p14="http://schemas.microsoft.com/office/powerpoint/2010/main" val="364986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42DF-C04A-3943-A572-464B6FF8F7D3}"/>
              </a:ext>
            </a:extLst>
          </p:cNvPr>
          <p:cNvSpPr>
            <a:spLocks noGrp="1"/>
          </p:cNvSpPr>
          <p:nvPr>
            <p:ph type="title"/>
          </p:nvPr>
        </p:nvSpPr>
        <p:spPr/>
        <p:txBody>
          <a:bodyPr/>
          <a:lstStyle/>
          <a:p>
            <a:r>
              <a:rPr lang="en-US" dirty="0">
                <a:solidFill>
                  <a:schemeClr val="bg1"/>
                </a:solidFill>
              </a:rPr>
              <a:t>Ho</a:t>
            </a:r>
            <a:r>
              <a:rPr lang="en-US" dirty="0"/>
              <a:t>w We Compare to the Rest of the World</a:t>
            </a:r>
          </a:p>
        </p:txBody>
      </p:sp>
      <p:pic>
        <p:nvPicPr>
          <p:cNvPr id="6" name="Content Placeholder 5">
            <a:extLst>
              <a:ext uri="{FF2B5EF4-FFF2-40B4-BE49-F238E27FC236}">
                <a16:creationId xmlns:a16="http://schemas.microsoft.com/office/drawing/2014/main" id="{C6927526-D724-9609-1FF8-06BB1792D347}"/>
              </a:ext>
            </a:extLst>
          </p:cNvPr>
          <p:cNvPicPr>
            <a:picLocks noGrp="1" noChangeAspect="1"/>
          </p:cNvPicPr>
          <p:nvPr>
            <p:ph idx="1"/>
          </p:nvPr>
        </p:nvPicPr>
        <p:blipFill>
          <a:blip r:embed="rId2"/>
          <a:stretch>
            <a:fillRect/>
          </a:stretch>
        </p:blipFill>
        <p:spPr>
          <a:xfrm>
            <a:off x="1574112" y="1263295"/>
            <a:ext cx="8244604" cy="5029200"/>
          </a:xfrm>
        </p:spPr>
      </p:pic>
      <p:sp>
        <p:nvSpPr>
          <p:cNvPr id="4" name="Slide Number Placeholder 3">
            <a:extLst>
              <a:ext uri="{FF2B5EF4-FFF2-40B4-BE49-F238E27FC236}">
                <a16:creationId xmlns:a16="http://schemas.microsoft.com/office/drawing/2014/main" id="{88F1F77F-5D2E-4BF1-4AD2-0A174411E812}"/>
              </a:ext>
            </a:extLst>
          </p:cNvPr>
          <p:cNvSpPr>
            <a:spLocks noGrp="1"/>
          </p:cNvSpPr>
          <p:nvPr>
            <p:ph type="sldNum" sz="quarter" idx="12"/>
          </p:nvPr>
        </p:nvSpPr>
        <p:spPr/>
        <p:txBody>
          <a:bodyPr/>
          <a:lstStyle/>
          <a:p>
            <a:fld id="{D9F085D5-EC86-4F6A-B501-C1359CB39116}" type="slidenum">
              <a:rPr lang="en-GB" smtClean="0"/>
              <a:t>11</a:t>
            </a:fld>
            <a:endParaRPr lang="en-GB" dirty="0"/>
          </a:p>
        </p:txBody>
      </p:sp>
      <p:sp>
        <p:nvSpPr>
          <p:cNvPr id="8" name="TextBox 7">
            <a:extLst>
              <a:ext uri="{FF2B5EF4-FFF2-40B4-BE49-F238E27FC236}">
                <a16:creationId xmlns:a16="http://schemas.microsoft.com/office/drawing/2014/main" id="{D3E32BBF-E2EC-D132-8EB2-6A5A9FA5DF83}"/>
              </a:ext>
            </a:extLst>
          </p:cNvPr>
          <p:cNvSpPr txBox="1"/>
          <p:nvPr/>
        </p:nvSpPr>
        <p:spPr>
          <a:xfrm>
            <a:off x="5856051" y="6211669"/>
            <a:ext cx="6096000" cy="646331"/>
          </a:xfrm>
          <a:prstGeom prst="rect">
            <a:avLst/>
          </a:prstGeom>
          <a:noFill/>
        </p:spPr>
        <p:txBody>
          <a:bodyPr wrap="square">
            <a:spAutoFit/>
          </a:bodyPr>
          <a:lstStyle/>
          <a:p>
            <a:r>
              <a:rPr lang="en-US" dirty="0"/>
              <a:t>https://files.stlouisfed.org/files/htdocs/publications/page1-econ/2022/09/01/income-and-wealth-inequality_SE.pdf</a:t>
            </a:r>
          </a:p>
        </p:txBody>
      </p:sp>
    </p:spTree>
    <p:extLst>
      <p:ext uri="{BB962C8B-B14F-4D97-AF65-F5344CB8AC3E}">
        <p14:creationId xmlns:p14="http://schemas.microsoft.com/office/powerpoint/2010/main" val="7847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DA87-11B9-28A1-4108-8865BCE80942}"/>
              </a:ext>
            </a:extLst>
          </p:cNvPr>
          <p:cNvSpPr>
            <a:spLocks noGrp="1"/>
          </p:cNvSpPr>
          <p:nvPr>
            <p:ph type="title"/>
          </p:nvPr>
        </p:nvSpPr>
        <p:spPr/>
        <p:txBody>
          <a:bodyPr/>
          <a:lstStyle/>
          <a:p>
            <a:r>
              <a:rPr lang="en-US" dirty="0">
                <a:solidFill>
                  <a:schemeClr val="bg1"/>
                </a:solidFill>
              </a:rPr>
              <a:t>Ra</a:t>
            </a:r>
            <a:r>
              <a:rPr lang="en-US" dirty="0"/>
              <a:t>cial Wage and Wealth Gaps</a:t>
            </a:r>
          </a:p>
        </p:txBody>
      </p:sp>
      <p:sp>
        <p:nvSpPr>
          <p:cNvPr id="4" name="Slide Number Placeholder 3">
            <a:extLst>
              <a:ext uri="{FF2B5EF4-FFF2-40B4-BE49-F238E27FC236}">
                <a16:creationId xmlns:a16="http://schemas.microsoft.com/office/drawing/2014/main" id="{4EFB5522-91D7-9C13-DC85-02B00F6E9653}"/>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3" name="TextBox 2">
            <a:extLst>
              <a:ext uri="{FF2B5EF4-FFF2-40B4-BE49-F238E27FC236}">
                <a16:creationId xmlns:a16="http://schemas.microsoft.com/office/drawing/2014/main" id="{0D5FE163-C9DB-8D3B-31AA-9F0B32AAF92E}"/>
              </a:ext>
            </a:extLst>
          </p:cNvPr>
          <p:cNvSpPr txBox="1"/>
          <p:nvPr/>
        </p:nvSpPr>
        <p:spPr>
          <a:xfrm>
            <a:off x="4458141" y="6457890"/>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pic>
        <p:nvPicPr>
          <p:cNvPr id="9" name="Content Placeholder 8">
            <a:extLst>
              <a:ext uri="{FF2B5EF4-FFF2-40B4-BE49-F238E27FC236}">
                <a16:creationId xmlns:a16="http://schemas.microsoft.com/office/drawing/2014/main" id="{EEC3EE7A-E7E5-D6AD-33A2-872CA22D6E2C}"/>
              </a:ext>
            </a:extLst>
          </p:cNvPr>
          <p:cNvPicPr>
            <a:picLocks noGrp="1" noChangeAspect="1"/>
          </p:cNvPicPr>
          <p:nvPr>
            <p:ph idx="1"/>
          </p:nvPr>
        </p:nvPicPr>
        <p:blipFill>
          <a:blip r:embed="rId2"/>
          <a:stretch>
            <a:fillRect/>
          </a:stretch>
        </p:blipFill>
        <p:spPr>
          <a:xfrm>
            <a:off x="355204" y="2083073"/>
            <a:ext cx="5740796" cy="3903439"/>
          </a:xfrm>
        </p:spPr>
      </p:pic>
      <p:pic>
        <p:nvPicPr>
          <p:cNvPr id="11" name="Picture 10">
            <a:extLst>
              <a:ext uri="{FF2B5EF4-FFF2-40B4-BE49-F238E27FC236}">
                <a16:creationId xmlns:a16="http://schemas.microsoft.com/office/drawing/2014/main" id="{3DBFC1EC-E3D7-891B-52D6-266AF0675C17}"/>
              </a:ext>
            </a:extLst>
          </p:cNvPr>
          <p:cNvPicPr>
            <a:picLocks noChangeAspect="1"/>
          </p:cNvPicPr>
          <p:nvPr/>
        </p:nvPicPr>
        <p:blipFill>
          <a:blip r:embed="rId3"/>
          <a:stretch>
            <a:fillRect/>
          </a:stretch>
        </p:blipFill>
        <p:spPr>
          <a:xfrm>
            <a:off x="6096000" y="2200494"/>
            <a:ext cx="6135960" cy="3474720"/>
          </a:xfrm>
          <a:prstGeom prst="rect">
            <a:avLst/>
          </a:prstGeom>
        </p:spPr>
      </p:pic>
    </p:spTree>
    <p:extLst>
      <p:ext uri="{BB962C8B-B14F-4D97-AF65-F5344CB8AC3E}">
        <p14:creationId xmlns:p14="http://schemas.microsoft.com/office/powerpoint/2010/main" val="317790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90B7-4A29-B667-EEFA-706290008F87}"/>
              </a:ext>
            </a:extLst>
          </p:cNvPr>
          <p:cNvSpPr>
            <a:spLocks noGrp="1"/>
          </p:cNvSpPr>
          <p:nvPr>
            <p:ph type="title"/>
          </p:nvPr>
        </p:nvSpPr>
        <p:spPr/>
        <p:txBody>
          <a:bodyPr/>
          <a:lstStyle/>
          <a:p>
            <a:r>
              <a:rPr lang="en-US" dirty="0">
                <a:solidFill>
                  <a:schemeClr val="bg1"/>
                </a:solidFill>
              </a:rPr>
              <a:t>Ge</a:t>
            </a:r>
            <a:r>
              <a:rPr lang="en-US" dirty="0"/>
              <a:t>nder Pay Gaps</a:t>
            </a:r>
          </a:p>
        </p:txBody>
      </p:sp>
      <p:sp>
        <p:nvSpPr>
          <p:cNvPr id="4" name="Slide Number Placeholder 3">
            <a:extLst>
              <a:ext uri="{FF2B5EF4-FFF2-40B4-BE49-F238E27FC236}">
                <a16:creationId xmlns:a16="http://schemas.microsoft.com/office/drawing/2014/main" id="{16C263A3-3D7A-86E5-31BF-F9E89A979495}"/>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026" name="Picture 2" descr="Dot plot showing women’s pay relative to men’s drops most sharply around ages 35 to 44">
            <a:extLst>
              <a:ext uri="{FF2B5EF4-FFF2-40B4-BE49-F238E27FC236}">
                <a16:creationId xmlns:a16="http://schemas.microsoft.com/office/drawing/2014/main" id="{0D287B5E-06D9-3B72-406C-BB9F09988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449" y="1109586"/>
            <a:ext cx="4163886" cy="5120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B0A1572-D93F-E8BA-B81B-D9893774560B}"/>
              </a:ext>
            </a:extLst>
          </p:cNvPr>
          <p:cNvSpPr txBox="1"/>
          <p:nvPr/>
        </p:nvSpPr>
        <p:spPr>
          <a:xfrm>
            <a:off x="3383280" y="6089622"/>
            <a:ext cx="8632671" cy="646331"/>
          </a:xfrm>
          <a:prstGeom prst="rect">
            <a:avLst/>
          </a:prstGeom>
          <a:noFill/>
        </p:spPr>
        <p:txBody>
          <a:bodyPr wrap="square">
            <a:spAutoFit/>
          </a:bodyPr>
          <a:lstStyle/>
          <a:p>
            <a:r>
              <a:rPr lang="en-US" dirty="0"/>
              <a:t>https://www.pewresearch.org/social-trends/2023/03/01/the-enduring-grip-of-the-gender-pay-gap/</a:t>
            </a:r>
          </a:p>
        </p:txBody>
      </p:sp>
      <p:cxnSp>
        <p:nvCxnSpPr>
          <p:cNvPr id="5" name="Straight Arrow Connector 4">
            <a:extLst>
              <a:ext uri="{FF2B5EF4-FFF2-40B4-BE49-F238E27FC236}">
                <a16:creationId xmlns:a16="http://schemas.microsoft.com/office/drawing/2014/main" id="{C8480BC5-808C-1FE3-7DEB-E2321A2A7998}"/>
              </a:ext>
            </a:extLst>
          </p:cNvPr>
          <p:cNvCxnSpPr>
            <a:cxnSpLocks/>
          </p:cNvCxnSpPr>
          <p:nvPr/>
        </p:nvCxnSpPr>
        <p:spPr>
          <a:xfrm>
            <a:off x="6405613" y="2983149"/>
            <a:ext cx="77002" cy="1006523"/>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9D845A4-FD71-B5B4-FB53-40C0D1ABACF0}"/>
              </a:ext>
            </a:extLst>
          </p:cNvPr>
          <p:cNvCxnSpPr>
            <a:cxnSpLocks/>
          </p:cNvCxnSpPr>
          <p:nvPr/>
        </p:nvCxnSpPr>
        <p:spPr>
          <a:xfrm flipH="1">
            <a:off x="6977822" y="2983149"/>
            <a:ext cx="162962" cy="1006523"/>
          </a:xfrm>
          <a:prstGeom prst="straightConnector1">
            <a:avLst/>
          </a:prstGeom>
          <a:ln w="349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9F7648A-1B1F-A7D5-BE40-8CD4EB1EFD34}"/>
              </a:ext>
            </a:extLst>
          </p:cNvPr>
          <p:cNvCxnSpPr>
            <a:cxnSpLocks/>
          </p:cNvCxnSpPr>
          <p:nvPr/>
        </p:nvCxnSpPr>
        <p:spPr>
          <a:xfrm>
            <a:off x="5596647" y="3532472"/>
            <a:ext cx="792899" cy="868338"/>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0FAC35-9539-D620-EA30-3B6B523EBD13}"/>
              </a:ext>
            </a:extLst>
          </p:cNvPr>
          <p:cNvCxnSpPr>
            <a:cxnSpLocks/>
          </p:cNvCxnSpPr>
          <p:nvPr/>
        </p:nvCxnSpPr>
        <p:spPr>
          <a:xfrm>
            <a:off x="6555668" y="3486410"/>
            <a:ext cx="171945" cy="989337"/>
          </a:xfrm>
          <a:prstGeom prst="straightConnector1">
            <a:avLst/>
          </a:prstGeom>
          <a:ln w="349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67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04A5-DE84-BA2F-C259-947D7BA8AA5A}"/>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usehold Wealth by Education, 2023, Q2</a:t>
            </a:r>
            <a:endParaRPr lang="en-US" dirty="0">
              <a:solidFill>
                <a:schemeClr val="bg1"/>
              </a:solidFill>
            </a:endParaRPr>
          </a:p>
        </p:txBody>
      </p:sp>
      <p:pic>
        <p:nvPicPr>
          <p:cNvPr id="6" name="Content Placeholder 5">
            <a:extLst>
              <a:ext uri="{FF2B5EF4-FFF2-40B4-BE49-F238E27FC236}">
                <a16:creationId xmlns:a16="http://schemas.microsoft.com/office/drawing/2014/main" id="{4CC4EE44-61CB-4E5E-970A-773262B41224}"/>
              </a:ext>
            </a:extLst>
          </p:cNvPr>
          <p:cNvPicPr>
            <a:picLocks noGrp="1" noChangeAspect="1"/>
          </p:cNvPicPr>
          <p:nvPr>
            <p:ph idx="1"/>
          </p:nvPr>
        </p:nvPicPr>
        <p:blipFill>
          <a:blip r:embed="rId2"/>
          <a:stretch>
            <a:fillRect/>
          </a:stretch>
        </p:blipFill>
        <p:spPr>
          <a:xfrm>
            <a:off x="1227067" y="1434977"/>
            <a:ext cx="9339493" cy="4572000"/>
          </a:xfrm>
        </p:spPr>
      </p:pic>
      <p:sp>
        <p:nvSpPr>
          <p:cNvPr id="4" name="Slide Number Placeholder 3">
            <a:extLst>
              <a:ext uri="{FF2B5EF4-FFF2-40B4-BE49-F238E27FC236}">
                <a16:creationId xmlns:a16="http://schemas.microsoft.com/office/drawing/2014/main" id="{38D39BE3-EC42-FD29-782D-D594FE121931}"/>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55663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3977-10BE-952C-3E3B-A0C7BC080B51}"/>
              </a:ext>
            </a:extLst>
          </p:cNvPr>
          <p:cNvSpPr>
            <a:spLocks noGrp="1"/>
          </p:cNvSpPr>
          <p:nvPr>
            <p:ph type="title"/>
          </p:nvPr>
        </p:nvSpPr>
        <p:spPr>
          <a:xfrm>
            <a:off x="779721" y="-18297"/>
            <a:ext cx="10515600" cy="1325563"/>
          </a:xfrm>
        </p:spPr>
        <p:txBody>
          <a:bodyPr/>
          <a:lstStyle/>
          <a:p>
            <a:r>
              <a:rPr lang="en-US" dirty="0">
                <a:solidFill>
                  <a:schemeClr val="bg1"/>
                </a:solidFill>
              </a:rPr>
              <a:t>Cas</a:t>
            </a:r>
            <a:r>
              <a:rPr lang="en-US" dirty="0">
                <a:solidFill>
                  <a:schemeClr val="accent5">
                    <a:lumMod val="50000"/>
                  </a:schemeClr>
                </a:solidFill>
              </a:rPr>
              <a:t>e and Deaton’s Astounding Findings</a:t>
            </a:r>
          </a:p>
        </p:txBody>
      </p:sp>
      <p:pic>
        <p:nvPicPr>
          <p:cNvPr id="6" name="Content Placeholder 5">
            <a:extLst>
              <a:ext uri="{FF2B5EF4-FFF2-40B4-BE49-F238E27FC236}">
                <a16:creationId xmlns:a16="http://schemas.microsoft.com/office/drawing/2014/main" id="{311F86BF-6F15-4A9A-5E17-CF8828E78D73}"/>
              </a:ext>
            </a:extLst>
          </p:cNvPr>
          <p:cNvPicPr>
            <a:picLocks noGrp="1" noChangeAspect="1"/>
          </p:cNvPicPr>
          <p:nvPr>
            <p:ph idx="1"/>
          </p:nvPr>
        </p:nvPicPr>
        <p:blipFill>
          <a:blip r:embed="rId2"/>
          <a:stretch>
            <a:fillRect/>
          </a:stretch>
        </p:blipFill>
        <p:spPr>
          <a:xfrm>
            <a:off x="312461" y="1429217"/>
            <a:ext cx="5395699" cy="3474720"/>
          </a:xfrm>
        </p:spPr>
      </p:pic>
      <p:sp>
        <p:nvSpPr>
          <p:cNvPr id="4" name="Slide Number Placeholder 3">
            <a:extLst>
              <a:ext uri="{FF2B5EF4-FFF2-40B4-BE49-F238E27FC236}">
                <a16:creationId xmlns:a16="http://schemas.microsoft.com/office/drawing/2014/main" id="{F9A3E938-5673-27CD-0CE7-DF8C8A25A196}"/>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8" name="Picture 7">
            <a:extLst>
              <a:ext uri="{FF2B5EF4-FFF2-40B4-BE49-F238E27FC236}">
                <a16:creationId xmlns:a16="http://schemas.microsoft.com/office/drawing/2014/main" id="{B2E4D487-8466-EAB2-9EAA-28ED83BCDC1C}"/>
              </a:ext>
            </a:extLst>
          </p:cNvPr>
          <p:cNvPicPr>
            <a:picLocks noChangeAspect="1"/>
          </p:cNvPicPr>
          <p:nvPr/>
        </p:nvPicPr>
        <p:blipFill>
          <a:blip r:embed="rId3"/>
          <a:stretch>
            <a:fillRect/>
          </a:stretch>
        </p:blipFill>
        <p:spPr>
          <a:xfrm>
            <a:off x="5708160" y="1173834"/>
            <a:ext cx="6483840" cy="4297680"/>
          </a:xfrm>
          <a:prstGeom prst="rect">
            <a:avLst/>
          </a:prstGeom>
        </p:spPr>
      </p:pic>
      <p:sp>
        <p:nvSpPr>
          <p:cNvPr id="5" name="TextBox 4">
            <a:extLst>
              <a:ext uri="{FF2B5EF4-FFF2-40B4-BE49-F238E27FC236}">
                <a16:creationId xmlns:a16="http://schemas.microsoft.com/office/drawing/2014/main" id="{243E9E91-9ED2-355D-C1EF-30B84F387277}"/>
              </a:ext>
            </a:extLst>
          </p:cNvPr>
          <p:cNvSpPr txBox="1"/>
          <p:nvPr/>
        </p:nvSpPr>
        <p:spPr>
          <a:xfrm>
            <a:off x="947627" y="5091188"/>
            <a:ext cx="6095114" cy="923330"/>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Opioids were involved in more than 80,000 overdose deaths in 2021, which was 10 times the number of opioid overdose deaths in 1999. </a:t>
            </a:r>
            <a:r>
              <a:rPr lang="en-US" b="0" i="0" dirty="0">
                <a:solidFill>
                  <a:srgbClr val="000000"/>
                </a:solidFill>
                <a:effectLst/>
                <a:latin typeface="Open Sans" panose="020B0606030504020204" pitchFamily="34" charset="0"/>
                <a:hlinkClick r:id="rId4"/>
              </a:rPr>
              <a:t>http://wonder.cdc.gov/</a:t>
            </a:r>
            <a:r>
              <a:rPr lang="en-US" b="0" i="0" dirty="0">
                <a:solidFill>
                  <a:srgbClr val="000000"/>
                </a:solidFill>
                <a:effectLst/>
                <a:latin typeface="Open Sans" panose="020B0606030504020204" pitchFamily="34" charset="0"/>
              </a:rPr>
              <a:t> </a:t>
            </a:r>
          </a:p>
        </p:txBody>
      </p:sp>
      <p:cxnSp>
        <p:nvCxnSpPr>
          <p:cNvPr id="7" name="Straight Connector 6">
            <a:extLst>
              <a:ext uri="{FF2B5EF4-FFF2-40B4-BE49-F238E27FC236}">
                <a16:creationId xmlns:a16="http://schemas.microsoft.com/office/drawing/2014/main" id="{08D16FAA-CDF1-A299-52F1-36C219D1A313}"/>
              </a:ext>
            </a:extLst>
          </p:cNvPr>
          <p:cNvCxnSpPr/>
          <p:nvPr/>
        </p:nvCxnSpPr>
        <p:spPr>
          <a:xfrm>
            <a:off x="2689058" y="3227495"/>
            <a:ext cx="277327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1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CEFE-FA88-A501-2F28-709951AE9097}"/>
              </a:ext>
            </a:extLst>
          </p:cNvPr>
          <p:cNvSpPr>
            <a:spLocks noGrp="1"/>
          </p:cNvSpPr>
          <p:nvPr>
            <p:ph type="title"/>
          </p:nvPr>
        </p:nvSpPr>
        <p:spPr>
          <a:xfrm>
            <a:off x="795670" y="249500"/>
            <a:ext cx="10515600" cy="1325563"/>
          </a:xfrm>
        </p:spPr>
        <p:txBody>
          <a:bodyPr/>
          <a:lstStyle/>
          <a:p>
            <a:r>
              <a:rPr lang="en-US" dirty="0">
                <a:solidFill>
                  <a:schemeClr val="bg1"/>
                </a:solidFill>
              </a:rPr>
              <a:t>Edu</a:t>
            </a:r>
            <a:r>
              <a:rPr lang="en-US" dirty="0"/>
              <a:t>cation Matters for Broader Measures of Inequality</a:t>
            </a:r>
          </a:p>
        </p:txBody>
      </p:sp>
      <p:pic>
        <p:nvPicPr>
          <p:cNvPr id="6" name="Content Placeholder 5">
            <a:extLst>
              <a:ext uri="{FF2B5EF4-FFF2-40B4-BE49-F238E27FC236}">
                <a16:creationId xmlns:a16="http://schemas.microsoft.com/office/drawing/2014/main" id="{61B64742-EAC2-8E73-0951-1D49F0433FB8}"/>
              </a:ext>
            </a:extLst>
          </p:cNvPr>
          <p:cNvPicPr>
            <a:picLocks noGrp="1" noChangeAspect="1"/>
          </p:cNvPicPr>
          <p:nvPr>
            <p:ph idx="1"/>
          </p:nvPr>
        </p:nvPicPr>
        <p:blipFill>
          <a:blip r:embed="rId2"/>
          <a:stretch>
            <a:fillRect/>
          </a:stretch>
        </p:blipFill>
        <p:spPr>
          <a:xfrm>
            <a:off x="3218567" y="1176337"/>
            <a:ext cx="5327289" cy="5120640"/>
          </a:xfrm>
        </p:spPr>
      </p:pic>
      <p:sp>
        <p:nvSpPr>
          <p:cNvPr id="4" name="Slide Number Placeholder 3">
            <a:extLst>
              <a:ext uri="{FF2B5EF4-FFF2-40B4-BE49-F238E27FC236}">
                <a16:creationId xmlns:a16="http://schemas.microsoft.com/office/drawing/2014/main" id="{2BBDA040-D561-4784-E384-238B458A36E6}"/>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7" name="TextBox 6">
            <a:extLst>
              <a:ext uri="{FF2B5EF4-FFF2-40B4-BE49-F238E27FC236}">
                <a16:creationId xmlns:a16="http://schemas.microsoft.com/office/drawing/2014/main" id="{213E0011-5885-CA46-14F4-800BA2CC2A39}"/>
              </a:ext>
            </a:extLst>
          </p:cNvPr>
          <p:cNvSpPr txBox="1"/>
          <p:nvPr/>
        </p:nvSpPr>
        <p:spPr>
          <a:xfrm>
            <a:off x="3110024" y="6296977"/>
            <a:ext cx="8495414" cy="923330"/>
          </a:xfrm>
          <a:prstGeom prst="rect">
            <a:avLst/>
          </a:prstGeom>
          <a:noFill/>
        </p:spPr>
        <p:txBody>
          <a:bodyPr wrap="square" rtlCol="0">
            <a:spAutoFit/>
          </a:bodyPr>
          <a:lstStyle/>
          <a:p>
            <a:r>
              <a:rPr lang="en-US" dirty="0"/>
              <a:t>OECD, “How’s Life in the United States?” </a:t>
            </a:r>
            <a:r>
              <a:rPr lang="en-US" dirty="0">
                <a:hlinkClick r:id="rId3"/>
              </a:rPr>
              <a:t>https://www.oecd.org/wise/Better-Life-Initiative-country-note-United-States.pdf \</a:t>
            </a:r>
            <a:endParaRPr lang="en-US" dirty="0"/>
          </a:p>
          <a:p>
            <a:endParaRPr lang="en-US" dirty="0"/>
          </a:p>
        </p:txBody>
      </p:sp>
      <p:sp>
        <p:nvSpPr>
          <p:cNvPr id="8" name="TextBox 7">
            <a:extLst>
              <a:ext uri="{FF2B5EF4-FFF2-40B4-BE49-F238E27FC236}">
                <a16:creationId xmlns:a16="http://schemas.microsoft.com/office/drawing/2014/main" id="{4F72EBEF-A40D-A347-E0EE-8C044C5DB2ED}"/>
              </a:ext>
            </a:extLst>
          </p:cNvPr>
          <p:cNvSpPr txBox="1"/>
          <p:nvPr/>
        </p:nvSpPr>
        <p:spPr>
          <a:xfrm>
            <a:off x="754912" y="1903228"/>
            <a:ext cx="2355112" cy="646331"/>
          </a:xfrm>
          <a:prstGeom prst="rect">
            <a:avLst/>
          </a:prstGeom>
          <a:noFill/>
        </p:spPr>
        <p:txBody>
          <a:bodyPr wrap="square" rtlCol="0">
            <a:spAutoFit/>
          </a:bodyPr>
          <a:lstStyle/>
          <a:p>
            <a:r>
              <a:rPr lang="en-US" dirty="0"/>
              <a:t>Ratio of indicators of well being</a:t>
            </a:r>
          </a:p>
        </p:txBody>
      </p:sp>
    </p:spTree>
    <p:extLst>
      <p:ext uri="{BB962C8B-B14F-4D97-AF65-F5344CB8AC3E}">
        <p14:creationId xmlns:p14="http://schemas.microsoft.com/office/powerpoint/2010/main" val="406010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082F-DD94-AB4E-FDAA-006B2C7A845B}"/>
              </a:ext>
            </a:extLst>
          </p:cNvPr>
          <p:cNvSpPr>
            <a:spLocks noGrp="1"/>
          </p:cNvSpPr>
          <p:nvPr>
            <p:ph type="title"/>
          </p:nvPr>
        </p:nvSpPr>
        <p:spPr/>
        <p:txBody>
          <a:bodyPr/>
          <a:lstStyle/>
          <a:p>
            <a:r>
              <a:rPr lang="en-US" dirty="0">
                <a:solidFill>
                  <a:schemeClr val="bg1"/>
                </a:solidFill>
              </a:rPr>
              <a:t>Su</a:t>
            </a:r>
            <a:r>
              <a:rPr lang="en-US" dirty="0"/>
              <a:t>mmary of Snapshot</a:t>
            </a:r>
          </a:p>
        </p:txBody>
      </p:sp>
      <p:sp>
        <p:nvSpPr>
          <p:cNvPr id="3" name="Content Placeholder 2">
            <a:extLst>
              <a:ext uri="{FF2B5EF4-FFF2-40B4-BE49-F238E27FC236}">
                <a16:creationId xmlns:a16="http://schemas.microsoft.com/office/drawing/2014/main" id="{61BF8EE6-0DE6-2CDF-DB09-D7BDD186B182}"/>
              </a:ext>
            </a:extLst>
          </p:cNvPr>
          <p:cNvSpPr>
            <a:spLocks noGrp="1"/>
          </p:cNvSpPr>
          <p:nvPr>
            <p:ph idx="1"/>
          </p:nvPr>
        </p:nvSpPr>
        <p:spPr/>
        <p:txBody>
          <a:bodyPr/>
          <a:lstStyle/>
          <a:p>
            <a:r>
              <a:rPr lang="en-US" dirty="0"/>
              <a:t>Top 10% earns over 50% of total income and 70% of total wealth</a:t>
            </a:r>
          </a:p>
          <a:p>
            <a:r>
              <a:rPr lang="en-US" dirty="0"/>
              <a:t>US is one of the more unequal countries in the industrialized world.</a:t>
            </a:r>
          </a:p>
          <a:p>
            <a:r>
              <a:rPr lang="en-US" dirty="0"/>
              <a:t>Earning a BA is important for</a:t>
            </a:r>
          </a:p>
          <a:p>
            <a:pPr lvl="1"/>
            <a:r>
              <a:rPr lang="en-US" dirty="0"/>
              <a:t>Earnings.</a:t>
            </a:r>
          </a:p>
          <a:p>
            <a:pPr lvl="1"/>
            <a:r>
              <a:rPr lang="en-US" dirty="0"/>
              <a:t>Life Satisfaction.</a:t>
            </a:r>
          </a:p>
          <a:p>
            <a:pPr lvl="1"/>
            <a:r>
              <a:rPr lang="en-US" dirty="0"/>
              <a:t>Life Expectancy.</a:t>
            </a:r>
          </a:p>
        </p:txBody>
      </p:sp>
      <p:sp>
        <p:nvSpPr>
          <p:cNvPr id="4" name="Slide Number Placeholder 3">
            <a:extLst>
              <a:ext uri="{FF2B5EF4-FFF2-40B4-BE49-F238E27FC236}">
                <a16:creationId xmlns:a16="http://schemas.microsoft.com/office/drawing/2014/main" id="{691FD3FF-A6E6-15BB-E6A4-E70B2F2EDA31}"/>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37482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7B2C-2BB7-D8D7-9B91-DA9CF4FBFAF2}"/>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Did We Get Here:  The Long View</a:t>
            </a:r>
            <a:endParaRPr lang="en-US" dirty="0"/>
          </a:p>
        </p:txBody>
      </p:sp>
      <p:sp>
        <p:nvSpPr>
          <p:cNvPr id="4" name="Slide Number Placeholder 3">
            <a:extLst>
              <a:ext uri="{FF2B5EF4-FFF2-40B4-BE49-F238E27FC236}">
                <a16:creationId xmlns:a16="http://schemas.microsoft.com/office/drawing/2014/main" id="{D4BE634F-6EF1-0766-2474-27594B18419E}"/>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10" name="TextBox 9">
            <a:extLst>
              <a:ext uri="{FF2B5EF4-FFF2-40B4-BE49-F238E27FC236}">
                <a16:creationId xmlns:a16="http://schemas.microsoft.com/office/drawing/2014/main" id="{D1F440FF-803D-7B71-476F-A3CF6ACF3DB9}"/>
              </a:ext>
            </a:extLst>
          </p:cNvPr>
          <p:cNvSpPr txBox="1"/>
          <p:nvPr/>
        </p:nvSpPr>
        <p:spPr>
          <a:xfrm>
            <a:off x="4458141" y="6457890"/>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pic>
        <p:nvPicPr>
          <p:cNvPr id="7" name="Picture 6">
            <a:extLst>
              <a:ext uri="{FF2B5EF4-FFF2-40B4-BE49-F238E27FC236}">
                <a16:creationId xmlns:a16="http://schemas.microsoft.com/office/drawing/2014/main" id="{9DC380B5-AF91-F7FE-B668-A3B5AE9E49CC}"/>
              </a:ext>
            </a:extLst>
          </p:cNvPr>
          <p:cNvPicPr>
            <a:picLocks noChangeAspect="1"/>
          </p:cNvPicPr>
          <p:nvPr/>
        </p:nvPicPr>
        <p:blipFill>
          <a:blip r:embed="rId3"/>
          <a:stretch>
            <a:fillRect/>
          </a:stretch>
        </p:blipFill>
        <p:spPr>
          <a:xfrm>
            <a:off x="859208" y="1606663"/>
            <a:ext cx="5263271" cy="4114800"/>
          </a:xfrm>
          <a:prstGeom prst="rect">
            <a:avLst/>
          </a:prstGeom>
        </p:spPr>
      </p:pic>
      <p:pic>
        <p:nvPicPr>
          <p:cNvPr id="14" name="Picture 13">
            <a:extLst>
              <a:ext uri="{FF2B5EF4-FFF2-40B4-BE49-F238E27FC236}">
                <a16:creationId xmlns:a16="http://schemas.microsoft.com/office/drawing/2014/main" id="{C506010F-315A-3D51-E7C8-F4D38F11CEA0}"/>
              </a:ext>
            </a:extLst>
          </p:cNvPr>
          <p:cNvPicPr>
            <a:picLocks noChangeAspect="1"/>
          </p:cNvPicPr>
          <p:nvPr/>
        </p:nvPicPr>
        <p:blipFill>
          <a:blip r:embed="rId4"/>
          <a:stretch>
            <a:fillRect/>
          </a:stretch>
        </p:blipFill>
        <p:spPr>
          <a:xfrm>
            <a:off x="6359399" y="1606663"/>
            <a:ext cx="5542121" cy="4114800"/>
          </a:xfrm>
          <a:prstGeom prst="rect">
            <a:avLst/>
          </a:prstGeom>
        </p:spPr>
      </p:pic>
    </p:spTree>
    <p:extLst>
      <p:ext uri="{BB962C8B-B14F-4D97-AF65-F5344CB8AC3E}">
        <p14:creationId xmlns:p14="http://schemas.microsoft.com/office/powerpoint/2010/main" val="297531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F973-D99B-374E-9773-CE4E2820B6A5}"/>
              </a:ext>
            </a:extLst>
          </p:cNvPr>
          <p:cNvSpPr>
            <a:spLocks noGrp="1"/>
          </p:cNvSpPr>
          <p:nvPr>
            <p:ph type="title"/>
          </p:nvPr>
        </p:nvSpPr>
        <p:spPr>
          <a:xfrm>
            <a:off x="793596" y="0"/>
            <a:ext cx="10515600" cy="1325563"/>
          </a:xfrm>
        </p:spPr>
        <p:txBody>
          <a:bodyPr/>
          <a:lstStyle/>
          <a:p>
            <a:r>
              <a:rPr lang="en-US" dirty="0">
                <a:solidFill>
                  <a:schemeClr val="bg1"/>
                </a:solidFill>
              </a:rPr>
              <a:t>Hist</a:t>
            </a:r>
            <a:r>
              <a:rPr lang="en-US" dirty="0">
                <a:solidFill>
                  <a:schemeClr val="accent5">
                    <a:lumMod val="50000"/>
                  </a:schemeClr>
                </a:solidFill>
              </a:rPr>
              <a:t>orical Trends in Material Inequality</a:t>
            </a:r>
            <a:endParaRPr lang="en-US" dirty="0"/>
          </a:p>
        </p:txBody>
      </p:sp>
      <p:sp>
        <p:nvSpPr>
          <p:cNvPr id="3" name="Content Placeholder 2">
            <a:extLst>
              <a:ext uri="{FF2B5EF4-FFF2-40B4-BE49-F238E27FC236}">
                <a16:creationId xmlns:a16="http://schemas.microsoft.com/office/drawing/2014/main" id="{70A04663-BFFC-6548-891E-1F8204EB7F5F}"/>
              </a:ext>
            </a:extLst>
          </p:cNvPr>
          <p:cNvSpPr>
            <a:spLocks noGrp="1"/>
          </p:cNvSpPr>
          <p:nvPr>
            <p:ph idx="1"/>
          </p:nvPr>
        </p:nvSpPr>
        <p:spPr/>
        <p:txBody>
          <a:bodyPr/>
          <a:lstStyle/>
          <a:p>
            <a:r>
              <a:rPr lang="en-US" dirty="0"/>
              <a:t>The “Great Convergence”: 1935-1978</a:t>
            </a:r>
          </a:p>
          <a:p>
            <a:endParaRPr lang="en-US" dirty="0"/>
          </a:p>
          <a:p>
            <a:r>
              <a:rPr lang="en-US" dirty="0"/>
              <a:t>The “Great </a:t>
            </a:r>
            <a:r>
              <a:rPr lang="en-US" dirty="0" err="1"/>
              <a:t>Diveregence</a:t>
            </a:r>
            <a:r>
              <a:rPr lang="en-US" dirty="0"/>
              <a:t>:” 1979-?</a:t>
            </a:r>
          </a:p>
          <a:p>
            <a:pPr marL="0" indent="0">
              <a:buNone/>
            </a:pPr>
            <a:endParaRPr lang="en-US" dirty="0"/>
          </a:p>
          <a:p>
            <a:pPr lvl="1">
              <a:spcBef>
                <a:spcPts val="0"/>
              </a:spcBef>
            </a:pPr>
            <a:r>
              <a:rPr lang="en-US" dirty="0"/>
              <a:t>Income growth in the middle and lower parts of the distribution slowed.</a:t>
            </a:r>
          </a:p>
          <a:p>
            <a:pPr marL="457200" lvl="1" indent="0">
              <a:spcBef>
                <a:spcPts val="0"/>
              </a:spcBef>
              <a:buNone/>
            </a:pPr>
            <a:endParaRPr lang="en-US" dirty="0"/>
          </a:p>
          <a:p>
            <a:pPr lvl="1">
              <a:spcBef>
                <a:spcPts val="0"/>
              </a:spcBef>
            </a:pPr>
            <a:r>
              <a:rPr lang="en-US" dirty="0"/>
              <a:t>Incomes at the top continued to grow strongly.</a:t>
            </a:r>
          </a:p>
          <a:p>
            <a:pPr lvl="1"/>
            <a:endParaRPr lang="en-US" dirty="0"/>
          </a:p>
        </p:txBody>
      </p:sp>
      <p:sp>
        <p:nvSpPr>
          <p:cNvPr id="4" name="Slide Number Placeholder 3">
            <a:extLst>
              <a:ext uri="{FF2B5EF4-FFF2-40B4-BE49-F238E27FC236}">
                <a16:creationId xmlns:a16="http://schemas.microsoft.com/office/drawing/2014/main" id="{0D775DA5-98C1-4547-91AA-7103E7EDC913}"/>
              </a:ext>
            </a:extLst>
          </p:cNvPr>
          <p:cNvSpPr>
            <a:spLocks noGrp="1"/>
          </p:cNvSpPr>
          <p:nvPr>
            <p:ph type="sldNum" sz="quarter" idx="12"/>
          </p:nvPr>
        </p:nvSpPr>
        <p:spPr/>
        <p:txBody>
          <a:bodyPr/>
          <a:lstStyle/>
          <a:p>
            <a:fld id="{D9F085D5-EC86-4F6A-B501-C1359CB39116}" type="slidenum">
              <a:rPr lang="en-US" smtClean="0"/>
              <a:t>19</a:t>
            </a:fld>
            <a:endParaRPr lang="en-US" dirty="0"/>
          </a:p>
        </p:txBody>
      </p:sp>
      <p:sp>
        <p:nvSpPr>
          <p:cNvPr id="5" name="TextBox 4">
            <a:extLst>
              <a:ext uri="{FF2B5EF4-FFF2-40B4-BE49-F238E27FC236}">
                <a16:creationId xmlns:a16="http://schemas.microsoft.com/office/drawing/2014/main" id="{0054F60A-EF1A-6944-BE42-2798F90A42CC}"/>
              </a:ext>
            </a:extLst>
          </p:cNvPr>
          <p:cNvSpPr txBox="1"/>
          <p:nvPr/>
        </p:nvSpPr>
        <p:spPr>
          <a:xfrm>
            <a:off x="4430041"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May 15, 2018.</a:t>
            </a:r>
          </a:p>
        </p:txBody>
      </p:sp>
    </p:spTree>
    <p:extLst>
      <p:ext uri="{BB962C8B-B14F-4D97-AF65-F5344CB8AC3E}">
        <p14:creationId xmlns:p14="http://schemas.microsoft.com/office/powerpoint/2010/main" val="418242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22496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43F-6F89-E94A-973E-A73DBCE95BF3}"/>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Abrupt Increase in Inequality</a:t>
            </a:r>
          </a:p>
        </p:txBody>
      </p:sp>
      <p:sp>
        <p:nvSpPr>
          <p:cNvPr id="4" name="Slide Number Placeholder 3">
            <a:extLst>
              <a:ext uri="{FF2B5EF4-FFF2-40B4-BE49-F238E27FC236}">
                <a16:creationId xmlns:a16="http://schemas.microsoft.com/office/drawing/2014/main" id="{C0AAB316-20F0-C042-BD1A-CD7B356C440A}"/>
              </a:ext>
            </a:extLst>
          </p:cNvPr>
          <p:cNvSpPr>
            <a:spLocks noGrp="1"/>
          </p:cNvSpPr>
          <p:nvPr>
            <p:ph type="sldNum" sz="quarter" idx="12"/>
          </p:nvPr>
        </p:nvSpPr>
        <p:spPr/>
        <p:txBody>
          <a:bodyPr/>
          <a:lstStyle/>
          <a:p>
            <a:fld id="{D9F085D5-EC86-4F6A-B501-C1359CB39116}" type="slidenum">
              <a:rPr lang="en-US" smtClean="0"/>
              <a:t>20</a:t>
            </a:fld>
            <a:endParaRPr lang="en-US" dirty="0"/>
          </a:p>
        </p:txBody>
      </p:sp>
      <p:pic>
        <p:nvPicPr>
          <p:cNvPr id="7" name="Content Placeholder 6">
            <a:extLst>
              <a:ext uri="{FF2B5EF4-FFF2-40B4-BE49-F238E27FC236}">
                <a16:creationId xmlns:a16="http://schemas.microsoft.com/office/drawing/2014/main" id="{A8AE44BF-A155-5367-1944-4D8C87698152}"/>
              </a:ext>
            </a:extLst>
          </p:cNvPr>
          <p:cNvPicPr>
            <a:picLocks noGrp="1" noChangeAspect="1"/>
          </p:cNvPicPr>
          <p:nvPr>
            <p:ph idx="1"/>
          </p:nvPr>
        </p:nvPicPr>
        <p:blipFill>
          <a:blip r:embed="rId3"/>
          <a:stretch>
            <a:fillRect/>
          </a:stretch>
        </p:blipFill>
        <p:spPr>
          <a:xfrm>
            <a:off x="1531620" y="1109268"/>
            <a:ext cx="9121140" cy="5303520"/>
          </a:xfrm>
        </p:spPr>
      </p:pic>
      <p:sp>
        <p:nvSpPr>
          <p:cNvPr id="9" name="TextBox 8">
            <a:extLst>
              <a:ext uri="{FF2B5EF4-FFF2-40B4-BE49-F238E27FC236}">
                <a16:creationId xmlns:a16="http://schemas.microsoft.com/office/drawing/2014/main" id="{ACA8B14C-A18D-D772-39D2-2D9853E41AC4}"/>
              </a:ext>
            </a:extLst>
          </p:cNvPr>
          <p:cNvSpPr txBox="1"/>
          <p:nvPr/>
        </p:nvSpPr>
        <p:spPr>
          <a:xfrm>
            <a:off x="4080951" y="6396335"/>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spTree>
    <p:extLst>
      <p:ext uri="{BB962C8B-B14F-4D97-AF65-F5344CB8AC3E}">
        <p14:creationId xmlns:p14="http://schemas.microsoft.com/office/powerpoint/2010/main" val="1927764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9C21-19C5-9F9F-BF28-72E2FB72572C}"/>
              </a:ext>
            </a:extLst>
          </p:cNvPr>
          <p:cNvSpPr>
            <a:spLocks noGrp="1"/>
          </p:cNvSpPr>
          <p:nvPr>
            <p:ph type="title"/>
          </p:nvPr>
        </p:nvSpPr>
        <p:spPr/>
        <p:txBody>
          <a:bodyPr/>
          <a:lstStyle/>
          <a:p>
            <a:r>
              <a:rPr lang="en-US" dirty="0">
                <a:solidFill>
                  <a:schemeClr val="bg1">
                    <a:lumMod val="95000"/>
                  </a:schemeClr>
                </a:solidFill>
              </a:rPr>
              <a:t>Inc</a:t>
            </a:r>
            <a:r>
              <a:rPr lang="en-US" dirty="0"/>
              <a:t>reasing Inequality is Not Just US Phenomenon</a:t>
            </a:r>
          </a:p>
        </p:txBody>
      </p:sp>
      <p:pic>
        <p:nvPicPr>
          <p:cNvPr id="6" name="Content Placeholder 5">
            <a:extLst>
              <a:ext uri="{FF2B5EF4-FFF2-40B4-BE49-F238E27FC236}">
                <a16:creationId xmlns:a16="http://schemas.microsoft.com/office/drawing/2014/main" id="{9712C886-1CD4-A6B0-F711-B4B9FEA7C1D2}"/>
              </a:ext>
            </a:extLst>
          </p:cNvPr>
          <p:cNvPicPr>
            <a:picLocks noGrp="1" noChangeAspect="1"/>
          </p:cNvPicPr>
          <p:nvPr>
            <p:ph idx="1"/>
          </p:nvPr>
        </p:nvPicPr>
        <p:blipFill>
          <a:blip r:embed="rId2"/>
          <a:stretch>
            <a:fillRect/>
          </a:stretch>
        </p:blipFill>
        <p:spPr>
          <a:xfrm>
            <a:off x="3510214" y="1191348"/>
            <a:ext cx="6259561" cy="5120640"/>
          </a:xfrm>
        </p:spPr>
      </p:pic>
      <p:sp>
        <p:nvSpPr>
          <p:cNvPr id="4" name="Slide Number Placeholder 3">
            <a:extLst>
              <a:ext uri="{FF2B5EF4-FFF2-40B4-BE49-F238E27FC236}">
                <a16:creationId xmlns:a16="http://schemas.microsoft.com/office/drawing/2014/main" id="{888CE621-13D8-3437-3A20-7A0ACBB38C0F}"/>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878899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2090-C8D0-8AE4-DF77-D9D321136374}"/>
              </a:ext>
            </a:extLst>
          </p:cNvPr>
          <p:cNvSpPr>
            <a:spLocks noGrp="1"/>
          </p:cNvSpPr>
          <p:nvPr>
            <p:ph type="title"/>
          </p:nvPr>
        </p:nvSpPr>
        <p:spPr/>
        <p:txBody>
          <a:bodyPr/>
          <a:lstStyle/>
          <a:p>
            <a:r>
              <a:rPr lang="en-US" dirty="0">
                <a:solidFill>
                  <a:schemeClr val="bg1"/>
                </a:solidFill>
              </a:rPr>
              <a:t>Bu</a:t>
            </a:r>
            <a:r>
              <a:rPr lang="en-US" dirty="0"/>
              <a:t>t Global Inequality is Falling!</a:t>
            </a:r>
          </a:p>
        </p:txBody>
      </p:sp>
      <p:pic>
        <p:nvPicPr>
          <p:cNvPr id="6" name="Content Placeholder 5">
            <a:extLst>
              <a:ext uri="{FF2B5EF4-FFF2-40B4-BE49-F238E27FC236}">
                <a16:creationId xmlns:a16="http://schemas.microsoft.com/office/drawing/2014/main" id="{9622A768-DDAE-EE89-3073-1E13D1235584}"/>
              </a:ext>
            </a:extLst>
          </p:cNvPr>
          <p:cNvPicPr>
            <a:picLocks noGrp="1" noChangeAspect="1"/>
          </p:cNvPicPr>
          <p:nvPr>
            <p:ph idx="1"/>
          </p:nvPr>
        </p:nvPicPr>
        <p:blipFill>
          <a:blip r:embed="rId2"/>
          <a:stretch>
            <a:fillRect/>
          </a:stretch>
        </p:blipFill>
        <p:spPr>
          <a:xfrm>
            <a:off x="1042521" y="1602226"/>
            <a:ext cx="4394525" cy="4351337"/>
          </a:xfrm>
        </p:spPr>
      </p:pic>
      <p:sp>
        <p:nvSpPr>
          <p:cNvPr id="4" name="Slide Number Placeholder 3">
            <a:extLst>
              <a:ext uri="{FF2B5EF4-FFF2-40B4-BE49-F238E27FC236}">
                <a16:creationId xmlns:a16="http://schemas.microsoft.com/office/drawing/2014/main" id="{E3DE1214-9DDE-0D50-6B40-3E194C4EF31C}"/>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8" name="Picture 7">
            <a:extLst>
              <a:ext uri="{FF2B5EF4-FFF2-40B4-BE49-F238E27FC236}">
                <a16:creationId xmlns:a16="http://schemas.microsoft.com/office/drawing/2014/main" id="{4307586D-BD34-884B-AD10-BD7DA68DE684}"/>
              </a:ext>
            </a:extLst>
          </p:cNvPr>
          <p:cNvPicPr>
            <a:picLocks noChangeAspect="1"/>
          </p:cNvPicPr>
          <p:nvPr/>
        </p:nvPicPr>
        <p:blipFill>
          <a:blip r:embed="rId3"/>
          <a:stretch>
            <a:fillRect/>
          </a:stretch>
        </p:blipFill>
        <p:spPr>
          <a:xfrm>
            <a:off x="5944894" y="2454336"/>
            <a:ext cx="5204585" cy="3243871"/>
          </a:xfrm>
          <a:prstGeom prst="rect">
            <a:avLst/>
          </a:prstGeom>
        </p:spPr>
      </p:pic>
    </p:spTree>
    <p:extLst>
      <p:ext uri="{BB962C8B-B14F-4D97-AF65-F5344CB8AC3E}">
        <p14:creationId xmlns:p14="http://schemas.microsoft.com/office/powerpoint/2010/main" val="304099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6BCE-2026-A325-6D86-2D2376A9D4BD}"/>
              </a:ext>
            </a:extLst>
          </p:cNvPr>
          <p:cNvSpPr>
            <a:spLocks noGrp="1"/>
          </p:cNvSpPr>
          <p:nvPr>
            <p:ph type="title"/>
          </p:nvPr>
        </p:nvSpPr>
        <p:spPr>
          <a:xfrm>
            <a:off x="838200" y="262650"/>
            <a:ext cx="10515600" cy="873054"/>
          </a:xfrm>
        </p:spPr>
        <p:txBody>
          <a:bodyPr/>
          <a:lstStyle/>
          <a:p>
            <a:r>
              <a:rPr lang="en-US" dirty="0">
                <a:solidFill>
                  <a:schemeClr val="bg1">
                    <a:lumMod val="95000"/>
                  </a:schemeClr>
                </a:solidFill>
              </a:rPr>
              <a:t>“In</a:t>
            </a:r>
            <a:r>
              <a:rPr lang="en-US" dirty="0"/>
              <a:t>equality Doesn’t Matter;  Poverty Does” (?)</a:t>
            </a:r>
          </a:p>
        </p:txBody>
      </p:sp>
      <p:sp>
        <p:nvSpPr>
          <p:cNvPr id="4" name="Slide Number Placeholder 3">
            <a:extLst>
              <a:ext uri="{FF2B5EF4-FFF2-40B4-BE49-F238E27FC236}">
                <a16:creationId xmlns:a16="http://schemas.microsoft.com/office/drawing/2014/main" id="{6864637B-1663-72CA-6E0D-655D64CBF97D}"/>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8" name="Content Placeholder 7">
            <a:extLst>
              <a:ext uri="{FF2B5EF4-FFF2-40B4-BE49-F238E27FC236}">
                <a16:creationId xmlns:a16="http://schemas.microsoft.com/office/drawing/2014/main" id="{9D4A9EDF-BB32-BAA8-139C-263EB01E6AD6}"/>
              </a:ext>
            </a:extLst>
          </p:cNvPr>
          <p:cNvPicPr>
            <a:picLocks noGrp="1" noChangeAspect="1"/>
          </p:cNvPicPr>
          <p:nvPr>
            <p:ph idx="1"/>
          </p:nvPr>
        </p:nvPicPr>
        <p:blipFill>
          <a:blip r:embed="rId2"/>
          <a:stretch>
            <a:fillRect/>
          </a:stretch>
        </p:blipFill>
        <p:spPr>
          <a:xfrm>
            <a:off x="3194674" y="1383588"/>
            <a:ext cx="5802651" cy="5029200"/>
          </a:xfrm>
        </p:spPr>
      </p:pic>
    </p:spTree>
    <p:extLst>
      <p:ext uri="{BB962C8B-B14F-4D97-AF65-F5344CB8AC3E}">
        <p14:creationId xmlns:p14="http://schemas.microsoft.com/office/powerpoint/2010/main" val="1059394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F078-A54F-0FDF-2DA6-90DF81CC7721}"/>
              </a:ext>
            </a:extLst>
          </p:cNvPr>
          <p:cNvSpPr>
            <a:spLocks noGrp="1"/>
          </p:cNvSpPr>
          <p:nvPr>
            <p:ph type="title"/>
          </p:nvPr>
        </p:nvSpPr>
        <p:spPr/>
        <p:txBody>
          <a:bodyPr/>
          <a:lstStyle/>
          <a:p>
            <a:r>
              <a:rPr lang="en-US" dirty="0">
                <a:solidFill>
                  <a:schemeClr val="bg1"/>
                </a:solidFill>
              </a:rPr>
              <a:t>“In</a:t>
            </a:r>
            <a:r>
              <a:rPr lang="en-US" dirty="0">
                <a:solidFill>
                  <a:schemeClr val="accent5">
                    <a:lumMod val="50000"/>
                  </a:schemeClr>
                </a:solidFill>
              </a:rPr>
              <a:t>e</a:t>
            </a:r>
            <a:r>
              <a:rPr lang="en-US" dirty="0"/>
              <a:t>quality Doesn’t Matter with Intergenerational Mobility (Horatio Alger)” (?)</a:t>
            </a:r>
          </a:p>
        </p:txBody>
      </p:sp>
      <p:sp>
        <p:nvSpPr>
          <p:cNvPr id="4" name="Slide Number Placeholder 3">
            <a:extLst>
              <a:ext uri="{FF2B5EF4-FFF2-40B4-BE49-F238E27FC236}">
                <a16:creationId xmlns:a16="http://schemas.microsoft.com/office/drawing/2014/main" id="{D34832B5-4EC6-FE9D-740E-15F3306CC32E}"/>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5" name="Content Placeholder 4">
            <a:extLst>
              <a:ext uri="{FF2B5EF4-FFF2-40B4-BE49-F238E27FC236}">
                <a16:creationId xmlns:a16="http://schemas.microsoft.com/office/drawing/2014/main" id="{3DCD1172-55DE-9C09-D3D0-902060DCD05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2433" y="1883325"/>
            <a:ext cx="5506218" cy="3496163"/>
          </a:xfrm>
          <a:prstGeom prst="rect">
            <a:avLst/>
          </a:prstGeom>
          <a:noFill/>
          <a:ln>
            <a:noFill/>
          </a:ln>
        </p:spPr>
      </p:pic>
      <p:pic>
        <p:nvPicPr>
          <p:cNvPr id="6" name="Picture 5">
            <a:extLst>
              <a:ext uri="{FF2B5EF4-FFF2-40B4-BE49-F238E27FC236}">
                <a16:creationId xmlns:a16="http://schemas.microsoft.com/office/drawing/2014/main" id="{5857A96F-C4BB-24FB-1ABB-DAEB1A6F83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661" y="2100714"/>
            <a:ext cx="4760135" cy="3566160"/>
          </a:xfrm>
          <a:prstGeom prst="rect">
            <a:avLst/>
          </a:prstGeom>
          <a:noFill/>
          <a:ln>
            <a:noFill/>
          </a:ln>
        </p:spPr>
      </p:pic>
    </p:spTree>
    <p:extLst>
      <p:ext uri="{BB962C8B-B14F-4D97-AF65-F5344CB8AC3E}">
        <p14:creationId xmlns:p14="http://schemas.microsoft.com/office/powerpoint/2010/main" val="16240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BD54-E440-40F7-C51F-891B6D7573FA}"/>
              </a:ext>
            </a:extLst>
          </p:cNvPr>
          <p:cNvSpPr>
            <a:spLocks noGrp="1"/>
          </p:cNvSpPr>
          <p:nvPr>
            <p:ph type="title"/>
          </p:nvPr>
        </p:nvSpPr>
        <p:spPr/>
        <p:txBody>
          <a:bodyPr/>
          <a:lstStyle/>
          <a:p>
            <a:r>
              <a:rPr lang="en-US" dirty="0">
                <a:solidFill>
                  <a:schemeClr val="bg1"/>
                </a:solidFill>
              </a:rPr>
              <a:t>Ine</a:t>
            </a:r>
            <a:r>
              <a:rPr lang="en-US" dirty="0"/>
              <a:t>quality Doesn’t Matter because Children </a:t>
            </a:r>
            <a:br>
              <a:rPr lang="en-US" dirty="0"/>
            </a:br>
            <a:r>
              <a:rPr lang="en-US" dirty="0"/>
              <a:t>Are Better Off Than Their Parents (?)</a:t>
            </a:r>
          </a:p>
        </p:txBody>
      </p:sp>
      <p:sp>
        <p:nvSpPr>
          <p:cNvPr id="4" name="Slide Number Placeholder 3">
            <a:extLst>
              <a:ext uri="{FF2B5EF4-FFF2-40B4-BE49-F238E27FC236}">
                <a16:creationId xmlns:a16="http://schemas.microsoft.com/office/drawing/2014/main" id="{7311C6F3-47D8-A2CC-93AD-2C8EE810061D}"/>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5" name="Content Placeholder 4">
            <a:extLst>
              <a:ext uri="{FF2B5EF4-FFF2-40B4-BE49-F238E27FC236}">
                <a16:creationId xmlns:a16="http://schemas.microsoft.com/office/drawing/2014/main" id="{CEA1AA3B-DC0A-494B-4075-D95CF7252E9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7154" y="1841106"/>
            <a:ext cx="6395883" cy="4389120"/>
          </a:xfrm>
          <a:prstGeom prst="rect">
            <a:avLst/>
          </a:prstGeom>
          <a:noFill/>
          <a:ln>
            <a:noFill/>
          </a:ln>
        </p:spPr>
      </p:pic>
    </p:spTree>
    <p:extLst>
      <p:ext uri="{BB962C8B-B14F-4D97-AF65-F5344CB8AC3E}">
        <p14:creationId xmlns:p14="http://schemas.microsoft.com/office/powerpoint/2010/main" val="39767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94E9-7CBA-D62C-8462-F787C96D002C}"/>
              </a:ext>
            </a:extLst>
          </p:cNvPr>
          <p:cNvSpPr>
            <a:spLocks noGrp="1"/>
          </p:cNvSpPr>
          <p:nvPr>
            <p:ph type="title"/>
          </p:nvPr>
        </p:nvSpPr>
        <p:spPr/>
        <p:txBody>
          <a:bodyPr/>
          <a:lstStyle/>
          <a:p>
            <a:r>
              <a:rPr lang="en-US" dirty="0">
                <a:solidFill>
                  <a:schemeClr val="bg1"/>
                </a:solidFill>
              </a:rPr>
              <a:t>Tax</a:t>
            </a:r>
            <a:r>
              <a:rPr lang="en-US" dirty="0"/>
              <a:t> and Transfer Programs and Inequality</a:t>
            </a:r>
          </a:p>
        </p:txBody>
      </p:sp>
      <p:pic>
        <p:nvPicPr>
          <p:cNvPr id="6" name="Content Placeholder 5">
            <a:extLst>
              <a:ext uri="{FF2B5EF4-FFF2-40B4-BE49-F238E27FC236}">
                <a16:creationId xmlns:a16="http://schemas.microsoft.com/office/drawing/2014/main" id="{8C2C0788-7819-BB20-3F26-A47691EA33BC}"/>
              </a:ext>
            </a:extLst>
          </p:cNvPr>
          <p:cNvPicPr>
            <a:picLocks noGrp="1" noChangeAspect="1"/>
          </p:cNvPicPr>
          <p:nvPr>
            <p:ph idx="1"/>
          </p:nvPr>
        </p:nvPicPr>
        <p:blipFill>
          <a:blip r:embed="rId2"/>
          <a:stretch>
            <a:fillRect/>
          </a:stretch>
        </p:blipFill>
        <p:spPr>
          <a:xfrm>
            <a:off x="3551638" y="1017828"/>
            <a:ext cx="6822292" cy="5394960"/>
          </a:xfrm>
        </p:spPr>
      </p:pic>
      <p:sp>
        <p:nvSpPr>
          <p:cNvPr id="4" name="Slide Number Placeholder 3">
            <a:extLst>
              <a:ext uri="{FF2B5EF4-FFF2-40B4-BE49-F238E27FC236}">
                <a16:creationId xmlns:a16="http://schemas.microsoft.com/office/drawing/2014/main" id="{EFD4BC46-513E-E00A-DE2D-19BC4D7ADDFA}"/>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3" name="TextBox 2">
            <a:extLst>
              <a:ext uri="{FF2B5EF4-FFF2-40B4-BE49-F238E27FC236}">
                <a16:creationId xmlns:a16="http://schemas.microsoft.com/office/drawing/2014/main" id="{A1DC5A54-31C7-5305-C871-48F4403E1200}"/>
              </a:ext>
            </a:extLst>
          </p:cNvPr>
          <p:cNvSpPr txBox="1"/>
          <p:nvPr/>
        </p:nvSpPr>
        <p:spPr>
          <a:xfrm>
            <a:off x="3455581" y="6410685"/>
            <a:ext cx="8272131" cy="369332"/>
          </a:xfrm>
          <a:prstGeom prst="rect">
            <a:avLst/>
          </a:prstGeom>
          <a:noFill/>
        </p:spPr>
        <p:txBody>
          <a:bodyPr wrap="square" rtlCol="0">
            <a:spAutoFit/>
          </a:bodyPr>
          <a:lstStyle/>
          <a:p>
            <a:r>
              <a:rPr lang="en-US"/>
              <a:t>https://www.cbo.gov/system/files/2023-11/59509-household-income_2019-2020.pdf</a:t>
            </a:r>
            <a:endParaRPr lang="en-US" dirty="0"/>
          </a:p>
        </p:txBody>
      </p:sp>
    </p:spTree>
    <p:extLst>
      <p:ext uri="{BB962C8B-B14F-4D97-AF65-F5344CB8AC3E}">
        <p14:creationId xmlns:p14="http://schemas.microsoft.com/office/powerpoint/2010/main" val="2891311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E83D-BDD6-1A19-E1E0-CCD54B59B7E4}"/>
              </a:ext>
            </a:extLst>
          </p:cNvPr>
          <p:cNvSpPr>
            <a:spLocks noGrp="1"/>
          </p:cNvSpPr>
          <p:nvPr>
            <p:ph type="title"/>
          </p:nvPr>
        </p:nvSpPr>
        <p:spPr/>
        <p:txBody>
          <a:bodyPr/>
          <a:lstStyle/>
          <a:p>
            <a:r>
              <a:rPr lang="en-US" dirty="0">
                <a:solidFill>
                  <a:schemeClr val="bg1"/>
                </a:solidFill>
              </a:rPr>
              <a:t>Wh</a:t>
            </a:r>
            <a:r>
              <a:rPr lang="en-US" dirty="0"/>
              <a:t>at about State Taxes?</a:t>
            </a:r>
          </a:p>
        </p:txBody>
      </p:sp>
      <p:sp>
        <p:nvSpPr>
          <p:cNvPr id="4" name="Slide Number Placeholder 3">
            <a:extLst>
              <a:ext uri="{FF2B5EF4-FFF2-40B4-BE49-F238E27FC236}">
                <a16:creationId xmlns:a16="http://schemas.microsoft.com/office/drawing/2014/main" id="{89CC4485-CD7F-D0FB-0AF7-6083CFE31D52}"/>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2050" name="Picture 2">
            <a:extLst>
              <a:ext uri="{FF2B5EF4-FFF2-40B4-BE49-F238E27FC236}">
                <a16:creationId xmlns:a16="http://schemas.microsoft.com/office/drawing/2014/main" id="{D7E9247F-712E-B5EC-7832-2AFCB75399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30472"/>
            <a:ext cx="6106426"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F6453A-FC84-F6AC-EEA7-3A9648DAF30A}"/>
              </a:ext>
            </a:extLst>
          </p:cNvPr>
          <p:cNvSpPr txBox="1"/>
          <p:nvPr/>
        </p:nvSpPr>
        <p:spPr>
          <a:xfrm>
            <a:off x="7623208" y="1667148"/>
            <a:ext cx="3898232" cy="1938992"/>
          </a:xfrm>
          <a:prstGeom prst="rect">
            <a:avLst/>
          </a:prstGeom>
          <a:noFill/>
        </p:spPr>
        <p:txBody>
          <a:bodyPr wrap="square" rtlCol="0">
            <a:spAutoFit/>
          </a:bodyPr>
          <a:lstStyle/>
          <a:p>
            <a:r>
              <a:rPr lang="en-US" sz="2000" dirty="0"/>
              <a:t>But, this </a:t>
            </a:r>
            <a:r>
              <a:rPr lang="en-US" sz="2000" dirty="0" err="1"/>
              <a:t>analysisis</a:t>
            </a:r>
            <a:r>
              <a:rPr lang="en-US" sz="2000" dirty="0"/>
              <a:t> ignores transfers like Food stamp and Medicaid.</a:t>
            </a:r>
          </a:p>
          <a:p>
            <a:r>
              <a:rPr lang="en-US" sz="2000" dirty="0"/>
              <a:t>Most recently, a more comprehensive analysis was done.  No pretty pictures, but here is the conclusion:</a:t>
            </a:r>
          </a:p>
        </p:txBody>
      </p:sp>
      <p:sp>
        <p:nvSpPr>
          <p:cNvPr id="6" name="TextBox 5">
            <a:extLst>
              <a:ext uri="{FF2B5EF4-FFF2-40B4-BE49-F238E27FC236}">
                <a16:creationId xmlns:a16="http://schemas.microsoft.com/office/drawing/2014/main" id="{EA13AE10-2279-7DE4-83FE-F1E1F4E9611C}"/>
              </a:ext>
            </a:extLst>
          </p:cNvPr>
          <p:cNvSpPr txBox="1"/>
          <p:nvPr/>
        </p:nvSpPr>
        <p:spPr>
          <a:xfrm>
            <a:off x="7688980" y="3561651"/>
            <a:ext cx="3898232" cy="1969770"/>
          </a:xfrm>
          <a:prstGeom prst="rect">
            <a:avLst/>
          </a:prstGeom>
          <a:noFill/>
        </p:spPr>
        <p:txBody>
          <a:bodyPr wrap="square" rtlCol="0">
            <a:spAutoFit/>
          </a:bodyPr>
          <a:lstStyle/>
          <a:p>
            <a:pPr algn="l"/>
            <a:r>
              <a:rPr lang="en-US" sz="2000" b="0" i="0" u="none" strike="noStrike" baseline="0" dirty="0">
                <a:latin typeface="URWPalladioL-Roma"/>
              </a:rPr>
              <a:t>“We…found that the federal tax and transfer system is progressive, while state systems are close to</a:t>
            </a:r>
          </a:p>
          <a:p>
            <a:pPr algn="l"/>
            <a:r>
              <a:rPr lang="en-US" sz="2000" b="0" i="0" u="none" strike="noStrike" baseline="0" dirty="0">
                <a:latin typeface="URWPalladioL-Roma"/>
              </a:rPr>
              <a:t>proportional, on average.”</a:t>
            </a:r>
          </a:p>
          <a:p>
            <a:pPr algn="l"/>
            <a:r>
              <a:rPr lang="en-US" sz="1400" dirty="0"/>
              <a:t>https://www.minneapolisfed.org/research/staff-reports/fiscal-progressivity-of-the-us-federal-and-state-governments</a:t>
            </a:r>
          </a:p>
        </p:txBody>
      </p:sp>
    </p:spTree>
    <p:extLst>
      <p:ext uri="{BB962C8B-B14F-4D97-AF65-F5344CB8AC3E}">
        <p14:creationId xmlns:p14="http://schemas.microsoft.com/office/powerpoint/2010/main" val="109617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0961-E54A-8345-B518-D7807E0B04F9}"/>
              </a:ext>
            </a:extLst>
          </p:cNvPr>
          <p:cNvSpPr>
            <a:spLocks noGrp="1"/>
          </p:cNvSpPr>
          <p:nvPr>
            <p:ph type="title"/>
          </p:nvPr>
        </p:nvSpPr>
        <p:spPr/>
        <p:txBody>
          <a:bodyPr/>
          <a:lstStyle/>
          <a:p>
            <a:r>
              <a:rPr lang="en-US" dirty="0">
                <a:solidFill>
                  <a:schemeClr val="bg1"/>
                </a:solidFill>
              </a:rPr>
              <a:t>Ma</a:t>
            </a:r>
            <a:r>
              <a:rPr lang="en-US" dirty="0"/>
              <a:t>rket Forces and Inequality</a:t>
            </a:r>
          </a:p>
        </p:txBody>
      </p:sp>
      <p:sp>
        <p:nvSpPr>
          <p:cNvPr id="3" name="Content Placeholder 2">
            <a:extLst>
              <a:ext uri="{FF2B5EF4-FFF2-40B4-BE49-F238E27FC236}">
                <a16:creationId xmlns:a16="http://schemas.microsoft.com/office/drawing/2014/main" id="{5DF48CE3-0ACB-9940-AECA-CA93AADD7A62}"/>
              </a:ext>
            </a:extLst>
          </p:cNvPr>
          <p:cNvSpPr>
            <a:spLocks noGrp="1"/>
          </p:cNvSpPr>
          <p:nvPr>
            <p:ph idx="1"/>
          </p:nvPr>
        </p:nvSpPr>
        <p:spPr>
          <a:xfrm>
            <a:off x="838200" y="1226473"/>
            <a:ext cx="10515600" cy="4659496"/>
          </a:xfrm>
        </p:spPr>
        <p:txBody>
          <a:bodyPr>
            <a:normAutofit lnSpcReduction="10000"/>
          </a:bodyPr>
          <a:lstStyle/>
          <a:p>
            <a:pPr marL="0" indent="0">
              <a:buNone/>
            </a:pPr>
            <a:endParaRPr lang="en-US" dirty="0"/>
          </a:p>
          <a:p>
            <a:r>
              <a:rPr lang="en-US" dirty="0"/>
              <a:t>Changing demand patterns</a:t>
            </a:r>
          </a:p>
          <a:p>
            <a:pPr lvl="1"/>
            <a:r>
              <a:rPr lang="en-US" dirty="0"/>
              <a:t>Technology and “skill-biased technological change”</a:t>
            </a:r>
          </a:p>
          <a:p>
            <a:pPr lvl="1"/>
            <a:r>
              <a:rPr lang="en-US" dirty="0"/>
              <a:t>Increased Trade and Globalization</a:t>
            </a:r>
          </a:p>
          <a:p>
            <a:pPr lvl="1"/>
            <a:r>
              <a:rPr lang="en-US" dirty="0"/>
              <a:t>Industry composition</a:t>
            </a:r>
          </a:p>
          <a:p>
            <a:pPr lvl="2"/>
            <a:r>
              <a:rPr lang="en-US" dirty="0"/>
              <a:t>PCs instead of typewriters</a:t>
            </a:r>
          </a:p>
          <a:p>
            <a:pPr lvl="2"/>
            <a:r>
              <a:rPr lang="en-US" dirty="0"/>
              <a:t>Services instead of goods</a:t>
            </a:r>
          </a:p>
          <a:p>
            <a:pPr lvl="2"/>
            <a:r>
              <a:rPr lang="en-US" dirty="0"/>
              <a:t>Professional services instead of personal services</a:t>
            </a:r>
          </a:p>
          <a:p>
            <a:r>
              <a:rPr lang="en-US" dirty="0"/>
              <a:t>Competition in labor markets</a:t>
            </a:r>
          </a:p>
          <a:p>
            <a:pPr lvl="1"/>
            <a:r>
              <a:rPr lang="en-US" dirty="0"/>
              <a:t>Unionization</a:t>
            </a:r>
          </a:p>
          <a:p>
            <a:pPr lvl="1"/>
            <a:r>
              <a:rPr lang="en-US" dirty="0"/>
              <a:t>Market concentration</a:t>
            </a:r>
          </a:p>
          <a:p>
            <a:pPr lvl="1"/>
            <a:r>
              <a:rPr lang="en-US" dirty="0"/>
              <a:t>Immigration (?)</a:t>
            </a:r>
          </a:p>
        </p:txBody>
      </p:sp>
      <p:sp>
        <p:nvSpPr>
          <p:cNvPr id="4" name="Slide Number Placeholder 3">
            <a:extLst>
              <a:ext uri="{FF2B5EF4-FFF2-40B4-BE49-F238E27FC236}">
                <a16:creationId xmlns:a16="http://schemas.microsoft.com/office/drawing/2014/main" id="{C2470719-2FFD-E94A-ADAE-B9243550E247}"/>
              </a:ext>
            </a:extLst>
          </p:cNvPr>
          <p:cNvSpPr>
            <a:spLocks noGrp="1"/>
          </p:cNvSpPr>
          <p:nvPr>
            <p:ph type="sldNum" sz="quarter" idx="12"/>
          </p:nvPr>
        </p:nvSpPr>
        <p:spPr/>
        <p:txBody>
          <a:bodyPr/>
          <a:lstStyle/>
          <a:p>
            <a:fld id="{D9F085D5-EC86-4F6A-B501-C1359CB39116}" type="slidenum">
              <a:rPr lang="en-US" smtClean="0"/>
              <a:t>28</a:t>
            </a:fld>
            <a:endParaRPr lang="en-US" dirty="0"/>
          </a:p>
        </p:txBody>
      </p:sp>
    </p:spTree>
    <p:extLst>
      <p:ext uri="{BB962C8B-B14F-4D97-AF65-F5344CB8AC3E}">
        <p14:creationId xmlns:p14="http://schemas.microsoft.com/office/powerpoint/2010/main" val="19013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4A6-7DA2-524F-8985-DBCB03DE5D4D}"/>
              </a:ext>
            </a:extLst>
          </p:cNvPr>
          <p:cNvSpPr>
            <a:spLocks noGrp="1"/>
          </p:cNvSpPr>
          <p:nvPr>
            <p:ph type="title"/>
          </p:nvPr>
        </p:nvSpPr>
        <p:spPr/>
        <p:txBody>
          <a:bodyPr/>
          <a:lstStyle/>
          <a:p>
            <a:r>
              <a:rPr lang="en-US" dirty="0">
                <a:solidFill>
                  <a:schemeClr val="bg1"/>
                </a:solidFill>
              </a:rPr>
              <a:t>Tec</a:t>
            </a:r>
            <a:r>
              <a:rPr lang="en-US" dirty="0"/>
              <a:t>hnological Change and Inequality</a:t>
            </a:r>
          </a:p>
        </p:txBody>
      </p:sp>
      <p:sp>
        <p:nvSpPr>
          <p:cNvPr id="3" name="Content Placeholder 2">
            <a:extLst>
              <a:ext uri="{FF2B5EF4-FFF2-40B4-BE49-F238E27FC236}">
                <a16:creationId xmlns:a16="http://schemas.microsoft.com/office/drawing/2014/main" id="{8EBB23C7-9FB2-F046-BEA9-D20CC47017D5}"/>
              </a:ext>
            </a:extLst>
          </p:cNvPr>
          <p:cNvSpPr>
            <a:spLocks noGrp="1"/>
          </p:cNvSpPr>
          <p:nvPr>
            <p:ph idx="1"/>
          </p:nvPr>
        </p:nvSpPr>
        <p:spPr/>
        <p:txBody>
          <a:bodyPr>
            <a:normAutofit lnSpcReduction="10000"/>
          </a:bodyPr>
          <a:lstStyle/>
          <a:p>
            <a:r>
              <a:rPr lang="en-US" dirty="0"/>
              <a:t>Much of the technology adopted in the last 30 years has eliminated low-skill or low-wage jobs.</a:t>
            </a:r>
          </a:p>
          <a:p>
            <a:pPr lvl="1"/>
            <a:r>
              <a:rPr lang="en-US" dirty="0"/>
              <a:t>Computers, advanced manufacturing equipment, steel mini-mills, automation</a:t>
            </a:r>
          </a:p>
          <a:p>
            <a:r>
              <a:rPr lang="en-US" dirty="0"/>
              <a:t>Technological change may result in “winner take all” outcomes.</a:t>
            </a:r>
          </a:p>
          <a:p>
            <a:pPr lvl="1"/>
            <a:r>
              <a:rPr lang="en-US" dirty="0"/>
              <a:t>This likely favors a small group of individuals.</a:t>
            </a:r>
          </a:p>
          <a:p>
            <a:pPr lvl="1"/>
            <a:r>
              <a:rPr lang="en-US" dirty="0"/>
              <a:t>But of course the relative winners can change rapidly.</a:t>
            </a:r>
          </a:p>
          <a:p>
            <a:r>
              <a:rPr lang="en-US" dirty="0"/>
              <a:t>Both aspects increase inequality by increasing the rewards to:</a:t>
            </a:r>
          </a:p>
          <a:p>
            <a:pPr lvl="1"/>
            <a:r>
              <a:rPr lang="en-US" dirty="0"/>
              <a:t>Those with significant labor market skills and college degrees.</a:t>
            </a:r>
          </a:p>
          <a:p>
            <a:pPr lvl="1"/>
            <a:r>
              <a:rPr lang="en-US" dirty="0"/>
              <a:t>Owners over workers.</a:t>
            </a:r>
          </a:p>
          <a:p>
            <a:r>
              <a:rPr lang="en-US" dirty="0"/>
              <a:t>What will AI do to this story?</a:t>
            </a:r>
          </a:p>
        </p:txBody>
      </p:sp>
      <p:sp>
        <p:nvSpPr>
          <p:cNvPr id="4" name="Slide Number Placeholder 3">
            <a:extLst>
              <a:ext uri="{FF2B5EF4-FFF2-40B4-BE49-F238E27FC236}">
                <a16:creationId xmlns:a16="http://schemas.microsoft.com/office/drawing/2014/main" id="{7B79DC94-BA23-AA49-8D84-000B6190D1F1}"/>
              </a:ext>
            </a:extLst>
          </p:cNvPr>
          <p:cNvSpPr>
            <a:spLocks noGrp="1"/>
          </p:cNvSpPr>
          <p:nvPr>
            <p:ph type="sldNum" sz="quarter" idx="12"/>
          </p:nvPr>
        </p:nvSpPr>
        <p:spPr/>
        <p:txBody>
          <a:bodyPr/>
          <a:lstStyle/>
          <a:p>
            <a:fld id="{D9F085D5-EC86-4F6A-B501-C1359CB39116}" type="slidenum">
              <a:rPr lang="en-US" smtClean="0"/>
              <a:t>29</a:t>
            </a:fld>
            <a:endParaRPr lang="en-US" dirty="0"/>
          </a:p>
        </p:txBody>
      </p:sp>
    </p:spTree>
    <p:extLst>
      <p:ext uri="{BB962C8B-B14F-4D97-AF65-F5344CB8AC3E}">
        <p14:creationId xmlns:p14="http://schemas.microsoft.com/office/powerpoint/2010/main" val="40313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a:spcAft>
                <a:spcPts val="1000"/>
              </a:spcAft>
            </a:pPr>
            <a:r>
              <a:rPr lang="en-US" dirty="0"/>
              <a:t>Contemporary Economic Policy</a:t>
            </a:r>
          </a:p>
          <a:p>
            <a:pPr lvl="1">
              <a:spcAft>
                <a:spcPts val="1000"/>
              </a:spcAft>
            </a:pPr>
            <a:r>
              <a:rPr lang="en-US" dirty="0"/>
              <a:t>Week 1 (4/3): Economic Update (Geoffrey Woglom, Amherst College)</a:t>
            </a:r>
            <a:r>
              <a:rPr lang="en-US" b="1" dirty="0"/>
              <a:t> </a:t>
            </a:r>
          </a:p>
          <a:p>
            <a:pPr lvl="1">
              <a:spcAft>
                <a:spcPts val="1000"/>
              </a:spcAft>
            </a:pPr>
            <a:r>
              <a:rPr lang="en-US" dirty="0"/>
              <a:t>Week 2 (4/10): Health Economics (Robert </a:t>
            </a:r>
            <a:r>
              <a:rPr lang="en-US" dirty="0" err="1"/>
              <a:t>Rebelein</a:t>
            </a:r>
            <a:r>
              <a:rPr lang="en-US" dirty="0"/>
              <a:t>, Vassar College)</a:t>
            </a:r>
          </a:p>
          <a:p>
            <a:pPr lvl="1">
              <a:spcAft>
                <a:spcPts val="1000"/>
              </a:spcAft>
            </a:pPr>
            <a:r>
              <a:rPr lang="en-US" dirty="0"/>
              <a:t>Week 3 (4/17):  Immigration (Jon Haveman, Exec Director, NEED) </a:t>
            </a:r>
          </a:p>
          <a:p>
            <a:pPr lvl="1">
              <a:spcAft>
                <a:spcPts val="1000"/>
              </a:spcAft>
            </a:pPr>
            <a:r>
              <a:rPr lang="en-US" b="1" dirty="0"/>
              <a:t>Week 4 (4/24): The New Inequality (Geoffrey Woglom, Amherst College)</a:t>
            </a:r>
          </a:p>
          <a:p>
            <a:pPr lvl="1">
              <a:spcAft>
                <a:spcPts val="1000"/>
              </a:spcAft>
            </a:pPr>
            <a:r>
              <a:rPr lang="en-US" dirty="0"/>
              <a:t>Week 5 (5/1):  Federal Debt and Deficits (Dmitriy Stolyarov U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96491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4E20-A00E-4948-BE0A-3D2959F50DA3}"/>
              </a:ext>
            </a:extLst>
          </p:cNvPr>
          <p:cNvSpPr>
            <a:spLocks noGrp="1"/>
          </p:cNvSpPr>
          <p:nvPr>
            <p:ph type="title"/>
          </p:nvPr>
        </p:nvSpPr>
        <p:spPr/>
        <p:txBody>
          <a:bodyPr/>
          <a:lstStyle/>
          <a:p>
            <a:r>
              <a:rPr lang="en-US" dirty="0">
                <a:solidFill>
                  <a:schemeClr val="bg1"/>
                </a:solidFill>
              </a:rPr>
              <a:t>Glo</a:t>
            </a:r>
            <a:r>
              <a:rPr lang="en-US" dirty="0"/>
              <a:t>balization</a:t>
            </a:r>
          </a:p>
        </p:txBody>
      </p:sp>
      <p:sp>
        <p:nvSpPr>
          <p:cNvPr id="3" name="Content Placeholder 2">
            <a:extLst>
              <a:ext uri="{FF2B5EF4-FFF2-40B4-BE49-F238E27FC236}">
                <a16:creationId xmlns:a16="http://schemas.microsoft.com/office/drawing/2014/main" id="{7A1C6CF0-B971-1545-A10A-634ADE0F3351}"/>
              </a:ext>
            </a:extLst>
          </p:cNvPr>
          <p:cNvSpPr>
            <a:spLocks noGrp="1"/>
          </p:cNvSpPr>
          <p:nvPr>
            <p:ph idx="1"/>
          </p:nvPr>
        </p:nvSpPr>
        <p:spPr/>
        <p:txBody>
          <a:bodyPr/>
          <a:lstStyle/>
          <a:p>
            <a:r>
              <a:rPr lang="en-US" dirty="0"/>
              <a:t>What is globalization?</a:t>
            </a:r>
          </a:p>
          <a:p>
            <a:pPr lvl="1"/>
            <a:r>
              <a:rPr lang="en-US" dirty="0"/>
              <a:t>Flow of goods, services, capital, and labor across international borders.</a:t>
            </a:r>
          </a:p>
          <a:p>
            <a:pPr marL="457200" lvl="1" indent="0">
              <a:buNone/>
            </a:pPr>
            <a:endParaRPr lang="en-US" dirty="0"/>
          </a:p>
          <a:p>
            <a:r>
              <a:rPr lang="en-US" dirty="0"/>
              <a:t>How does it affect inequality?</a:t>
            </a:r>
          </a:p>
          <a:p>
            <a:pPr lvl="1"/>
            <a:r>
              <a:rPr lang="en-US" dirty="0"/>
              <a:t>Through a differential impact on low-skilled workers and hence their wages.</a:t>
            </a:r>
          </a:p>
          <a:p>
            <a:pPr lvl="1"/>
            <a:r>
              <a:rPr lang="en-US" dirty="0"/>
              <a:t>For the United States, globalization is thought to lower the wages of low skilled and hence low-wage workers relative to those of high-skilled workers.</a:t>
            </a:r>
          </a:p>
          <a:p>
            <a:pPr lvl="1"/>
            <a:r>
              <a:rPr lang="en-US" dirty="0"/>
              <a:t>But Globalization lifted 300 million Chinese out of poverty.</a:t>
            </a:r>
          </a:p>
        </p:txBody>
      </p:sp>
      <p:sp>
        <p:nvSpPr>
          <p:cNvPr id="4" name="Slide Number Placeholder 3">
            <a:extLst>
              <a:ext uri="{FF2B5EF4-FFF2-40B4-BE49-F238E27FC236}">
                <a16:creationId xmlns:a16="http://schemas.microsoft.com/office/drawing/2014/main" id="{392B3DA1-6851-8444-959C-B868BC7A8D8F}"/>
              </a:ext>
            </a:extLst>
          </p:cNvPr>
          <p:cNvSpPr>
            <a:spLocks noGrp="1"/>
          </p:cNvSpPr>
          <p:nvPr>
            <p:ph type="sldNum" sz="quarter" idx="12"/>
          </p:nvPr>
        </p:nvSpPr>
        <p:spPr/>
        <p:txBody>
          <a:bodyPr/>
          <a:lstStyle/>
          <a:p>
            <a:fld id="{D9F085D5-EC86-4F6A-B501-C1359CB39116}" type="slidenum">
              <a:rPr lang="en-US" smtClean="0"/>
              <a:t>30</a:t>
            </a:fld>
            <a:endParaRPr lang="en-US" dirty="0"/>
          </a:p>
        </p:txBody>
      </p:sp>
    </p:spTree>
    <p:extLst>
      <p:ext uri="{BB962C8B-B14F-4D97-AF65-F5344CB8AC3E}">
        <p14:creationId xmlns:p14="http://schemas.microsoft.com/office/powerpoint/2010/main" val="4390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6CBC-115F-3688-22B5-1EFE511E2C57}"/>
              </a:ext>
            </a:extLst>
          </p:cNvPr>
          <p:cNvSpPr>
            <a:spLocks noGrp="1"/>
          </p:cNvSpPr>
          <p:nvPr>
            <p:ph type="title"/>
          </p:nvPr>
        </p:nvSpPr>
        <p:spPr/>
        <p:txBody>
          <a:bodyPr/>
          <a:lstStyle/>
          <a:p>
            <a:r>
              <a:rPr lang="en-US" dirty="0">
                <a:solidFill>
                  <a:schemeClr val="bg1"/>
                </a:solidFill>
              </a:rPr>
              <a:t>His</a:t>
            </a:r>
            <a:r>
              <a:rPr lang="en-US" dirty="0"/>
              <a:t>tory of Globalization</a:t>
            </a:r>
          </a:p>
        </p:txBody>
      </p:sp>
      <p:sp>
        <p:nvSpPr>
          <p:cNvPr id="4" name="Slide Number Placeholder 3">
            <a:extLst>
              <a:ext uri="{FF2B5EF4-FFF2-40B4-BE49-F238E27FC236}">
                <a16:creationId xmlns:a16="http://schemas.microsoft.com/office/drawing/2014/main" id="{C3D3D75C-4996-6D59-3688-E1158A88D4E1}"/>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2050" name="Picture 2" descr="Trade grew to a third of the US economy and over half of the world's economy">
            <a:extLst>
              <a:ext uri="{FF2B5EF4-FFF2-40B4-BE49-F238E27FC236}">
                <a16:creationId xmlns:a16="http://schemas.microsoft.com/office/drawing/2014/main" id="{C1CCA294-3219-6CBB-D04D-2B7747F0A9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0807" y="1325563"/>
            <a:ext cx="7468397"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38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78FC-DFD6-D26E-779C-CFE211069DDC}"/>
              </a:ext>
            </a:extLst>
          </p:cNvPr>
          <p:cNvSpPr>
            <a:spLocks noGrp="1"/>
          </p:cNvSpPr>
          <p:nvPr>
            <p:ph type="title"/>
          </p:nvPr>
        </p:nvSpPr>
        <p:spPr/>
        <p:txBody>
          <a:bodyPr/>
          <a:lstStyle/>
          <a:p>
            <a:r>
              <a:rPr lang="en-US" dirty="0">
                <a:solidFill>
                  <a:schemeClr val="bg1"/>
                </a:solidFill>
              </a:rPr>
              <a:t>The</a:t>
            </a:r>
            <a:r>
              <a:rPr lang="en-US" dirty="0"/>
              <a:t>  China Shock</a:t>
            </a:r>
          </a:p>
        </p:txBody>
      </p:sp>
      <p:pic>
        <p:nvPicPr>
          <p:cNvPr id="6" name="Content Placeholder 5">
            <a:extLst>
              <a:ext uri="{FF2B5EF4-FFF2-40B4-BE49-F238E27FC236}">
                <a16:creationId xmlns:a16="http://schemas.microsoft.com/office/drawing/2014/main" id="{456F00F6-6871-97DB-12DB-747C43C3996D}"/>
              </a:ext>
            </a:extLst>
          </p:cNvPr>
          <p:cNvPicPr>
            <a:picLocks noGrp="1" noChangeAspect="1"/>
          </p:cNvPicPr>
          <p:nvPr>
            <p:ph idx="1"/>
          </p:nvPr>
        </p:nvPicPr>
        <p:blipFill>
          <a:blip r:embed="rId2"/>
          <a:stretch>
            <a:fillRect/>
          </a:stretch>
        </p:blipFill>
        <p:spPr>
          <a:xfrm>
            <a:off x="-101960" y="1438664"/>
            <a:ext cx="5874986" cy="4206240"/>
          </a:xfrm>
        </p:spPr>
      </p:pic>
      <p:sp>
        <p:nvSpPr>
          <p:cNvPr id="4" name="Slide Number Placeholder 3">
            <a:extLst>
              <a:ext uri="{FF2B5EF4-FFF2-40B4-BE49-F238E27FC236}">
                <a16:creationId xmlns:a16="http://schemas.microsoft.com/office/drawing/2014/main" id="{C529A9CA-F33C-F6C0-E6A6-E62E7183EA5A}"/>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8" name="Picture 7">
            <a:extLst>
              <a:ext uri="{FF2B5EF4-FFF2-40B4-BE49-F238E27FC236}">
                <a16:creationId xmlns:a16="http://schemas.microsoft.com/office/drawing/2014/main" id="{0CD6B36D-7241-912C-898D-3A304063A70C}"/>
              </a:ext>
            </a:extLst>
          </p:cNvPr>
          <p:cNvPicPr>
            <a:picLocks noChangeAspect="1"/>
          </p:cNvPicPr>
          <p:nvPr/>
        </p:nvPicPr>
        <p:blipFill>
          <a:blip r:embed="rId3"/>
          <a:stretch>
            <a:fillRect/>
          </a:stretch>
        </p:blipFill>
        <p:spPr>
          <a:xfrm>
            <a:off x="5665808" y="1487416"/>
            <a:ext cx="6173778" cy="3931920"/>
          </a:xfrm>
          <a:prstGeom prst="rect">
            <a:avLst/>
          </a:prstGeom>
        </p:spPr>
      </p:pic>
      <p:sp>
        <p:nvSpPr>
          <p:cNvPr id="3" name="TextBox 2">
            <a:extLst>
              <a:ext uri="{FF2B5EF4-FFF2-40B4-BE49-F238E27FC236}">
                <a16:creationId xmlns:a16="http://schemas.microsoft.com/office/drawing/2014/main" id="{802A4C63-22DC-A502-E337-9E3F3D252443}"/>
              </a:ext>
            </a:extLst>
          </p:cNvPr>
          <p:cNvSpPr txBox="1"/>
          <p:nvPr/>
        </p:nvSpPr>
        <p:spPr>
          <a:xfrm>
            <a:off x="2098221" y="5645451"/>
            <a:ext cx="9446079" cy="584775"/>
          </a:xfrm>
          <a:prstGeom prst="rect">
            <a:avLst/>
          </a:prstGeom>
          <a:noFill/>
        </p:spPr>
        <p:txBody>
          <a:bodyPr wrap="square" rtlCol="0">
            <a:spAutoFit/>
          </a:bodyPr>
          <a:lstStyle/>
          <a:p>
            <a:r>
              <a:rPr lang="en-US" sz="3200" dirty="0"/>
              <a:t>Reminder:  China Joins WTO in December of 2001</a:t>
            </a:r>
          </a:p>
        </p:txBody>
      </p:sp>
    </p:spTree>
    <p:extLst>
      <p:ext uri="{BB962C8B-B14F-4D97-AF65-F5344CB8AC3E}">
        <p14:creationId xmlns:p14="http://schemas.microsoft.com/office/powerpoint/2010/main" val="4076448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1E1D-174D-C949-A37D-FA2C2022CB89}"/>
              </a:ext>
            </a:extLst>
          </p:cNvPr>
          <p:cNvSpPr>
            <a:spLocks noGrp="1"/>
          </p:cNvSpPr>
          <p:nvPr>
            <p:ph type="title"/>
          </p:nvPr>
        </p:nvSpPr>
        <p:spPr/>
        <p:txBody>
          <a:bodyPr/>
          <a:lstStyle/>
          <a:p>
            <a:r>
              <a:rPr lang="en-US" dirty="0"/>
              <a:t> </a:t>
            </a:r>
            <a:r>
              <a:rPr lang="en-US" dirty="0">
                <a:solidFill>
                  <a:schemeClr val="bg1"/>
                </a:solidFill>
              </a:rPr>
              <a:t>De</a:t>
            </a:r>
            <a:r>
              <a:rPr lang="en-US" dirty="0"/>
              <a:t>clining Unionization</a:t>
            </a:r>
          </a:p>
        </p:txBody>
      </p:sp>
      <p:sp>
        <p:nvSpPr>
          <p:cNvPr id="4" name="Slide Number Placeholder 3">
            <a:extLst>
              <a:ext uri="{FF2B5EF4-FFF2-40B4-BE49-F238E27FC236}">
                <a16:creationId xmlns:a16="http://schemas.microsoft.com/office/drawing/2014/main" id="{A8B653B3-C2FF-F243-9EE4-577C44911AA3}"/>
              </a:ext>
            </a:extLst>
          </p:cNvPr>
          <p:cNvSpPr>
            <a:spLocks noGrp="1"/>
          </p:cNvSpPr>
          <p:nvPr>
            <p:ph type="sldNum" sz="quarter" idx="12"/>
          </p:nvPr>
        </p:nvSpPr>
        <p:spPr/>
        <p:txBody>
          <a:bodyPr/>
          <a:lstStyle/>
          <a:p>
            <a:fld id="{D9F085D5-EC86-4F6A-B501-C1359CB39116}" type="slidenum">
              <a:rPr lang="en-US" smtClean="0"/>
              <a:t>33</a:t>
            </a:fld>
            <a:endParaRPr lang="en-US" dirty="0"/>
          </a:p>
        </p:txBody>
      </p:sp>
      <p:pic>
        <p:nvPicPr>
          <p:cNvPr id="5" name="Content Placeholder 4">
            <a:extLst>
              <a:ext uri="{FF2B5EF4-FFF2-40B4-BE49-F238E27FC236}">
                <a16:creationId xmlns:a16="http://schemas.microsoft.com/office/drawing/2014/main" id="{335F348B-484C-D448-BE5E-5ADBF4452488}"/>
              </a:ext>
            </a:extLst>
          </p:cNvPr>
          <p:cNvPicPr>
            <a:picLocks noGrp="1" noChangeAspect="1"/>
          </p:cNvPicPr>
          <p:nvPr>
            <p:ph idx="1"/>
          </p:nvPr>
        </p:nvPicPr>
        <p:blipFill>
          <a:blip r:embed="rId3" r:link="rId4"/>
          <a:srcRect/>
          <a:stretch>
            <a:fillRect/>
          </a:stretch>
        </p:blipFill>
        <p:spPr>
          <a:xfrm>
            <a:off x="225612" y="1325563"/>
            <a:ext cx="7315200" cy="4875610"/>
          </a:xfrm>
          <a:prstGeom prst="rect">
            <a:avLst/>
          </a:prstGeom>
        </p:spPr>
      </p:pic>
      <p:sp>
        <p:nvSpPr>
          <p:cNvPr id="7" name="Content Placeholder 8">
            <a:extLst>
              <a:ext uri="{FF2B5EF4-FFF2-40B4-BE49-F238E27FC236}">
                <a16:creationId xmlns:a16="http://schemas.microsoft.com/office/drawing/2014/main" id="{61AF33F7-42EB-8940-AFE3-E5B01E16B806}"/>
              </a:ext>
            </a:extLst>
          </p:cNvPr>
          <p:cNvSpPr txBox="1">
            <a:spLocks/>
          </p:cNvSpPr>
          <p:nvPr/>
        </p:nvSpPr>
        <p:spPr>
          <a:xfrm>
            <a:off x="7806495" y="1681743"/>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1983: </a:t>
            </a:r>
            <a:r>
              <a:rPr lang="en-US" b="0" dirty="0"/>
              <a:t>	</a:t>
            </a:r>
            <a:r>
              <a:rPr lang="en-US" b="0" dirty="0">
                <a:solidFill>
                  <a:srgbClr val="2B414D"/>
                </a:solidFill>
              </a:rPr>
              <a:t>20.1%</a:t>
            </a:r>
          </a:p>
          <a:p>
            <a:pPr marL="457200" indent="-457200"/>
            <a:r>
              <a:rPr lang="en-US" dirty="0"/>
              <a:t>2022:</a:t>
            </a:r>
            <a:r>
              <a:rPr lang="en-US" b="0" dirty="0"/>
              <a:t>	</a:t>
            </a:r>
            <a:r>
              <a:rPr lang="en-US" b="0" dirty="0">
                <a:solidFill>
                  <a:srgbClr val="2B414D"/>
                </a:solidFill>
              </a:rPr>
              <a:t>10.1%</a:t>
            </a:r>
          </a:p>
        </p:txBody>
      </p:sp>
      <p:sp>
        <p:nvSpPr>
          <p:cNvPr id="6" name="TextBox 5">
            <a:extLst>
              <a:ext uri="{FF2B5EF4-FFF2-40B4-BE49-F238E27FC236}">
                <a16:creationId xmlns:a16="http://schemas.microsoft.com/office/drawing/2014/main" id="{3FB529B1-DEA3-3344-82BB-C0A3149FE18D}"/>
              </a:ext>
            </a:extLst>
          </p:cNvPr>
          <p:cNvSpPr txBox="1"/>
          <p:nvPr/>
        </p:nvSpPr>
        <p:spPr>
          <a:xfrm>
            <a:off x="4162709" y="6422600"/>
            <a:ext cx="7287572" cy="246221"/>
          </a:xfrm>
          <a:prstGeom prst="rect">
            <a:avLst/>
          </a:prstGeom>
          <a:noFill/>
        </p:spPr>
        <p:txBody>
          <a:bodyPr wrap="none" rtlCol="0">
            <a:spAutoFit/>
          </a:bodyPr>
          <a:lstStyle/>
          <a:p>
            <a:pPr lvl="0">
              <a:defRPr/>
            </a:pPr>
            <a:r>
              <a:rPr lang="en-US" sz="1000" dirty="0"/>
              <a:t>Source: </a:t>
            </a:r>
            <a:r>
              <a:rPr lang="en-US" sz="1000" dirty="0">
                <a:hlinkClick r:id="rId5"/>
              </a:rPr>
              <a:t>https://inequality.org/facts/income-inequality/</a:t>
            </a:r>
            <a:r>
              <a:rPr lang="en-US" sz="1000" dirty="0"/>
              <a:t>, Bureau of Labor Statistics and </a:t>
            </a:r>
            <a:r>
              <a:rPr lang="en-US" sz="1000" dirty="0" err="1"/>
              <a:t>Emmanueul</a:t>
            </a:r>
            <a:r>
              <a:rPr lang="en-US" sz="1000" dirty="0"/>
              <a:t> </a:t>
            </a:r>
            <a:r>
              <a:rPr lang="en-US" sz="1000" dirty="0" err="1"/>
              <a:t>Saez</a:t>
            </a:r>
            <a:r>
              <a:rPr lang="en-US" sz="1000" dirty="0"/>
              <a:t>, University of </a:t>
            </a:r>
            <a:r>
              <a:rPr lang="en-US" sz="1000" dirty="0" err="1"/>
              <a:t>Califonria</a:t>
            </a:r>
            <a:r>
              <a:rPr lang="en-US" sz="1000" dirty="0"/>
              <a:t>, Berkeley</a:t>
            </a:r>
          </a:p>
        </p:txBody>
      </p:sp>
      <p:sp>
        <p:nvSpPr>
          <p:cNvPr id="8" name="Content Placeholder 8">
            <a:extLst>
              <a:ext uri="{FF2B5EF4-FFF2-40B4-BE49-F238E27FC236}">
                <a16:creationId xmlns:a16="http://schemas.microsoft.com/office/drawing/2014/main" id="{97150D71-C935-804B-AA42-B29D472FD6ED}"/>
              </a:ext>
            </a:extLst>
          </p:cNvPr>
          <p:cNvSpPr txBox="1">
            <a:spLocks/>
          </p:cNvSpPr>
          <p:nvPr/>
        </p:nvSpPr>
        <p:spPr>
          <a:xfrm>
            <a:off x="7806495" y="3700011"/>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Public: </a:t>
            </a:r>
            <a:r>
              <a:rPr lang="en-US" b="0" dirty="0"/>
              <a:t>	</a:t>
            </a:r>
            <a:r>
              <a:rPr lang="en-US" b="0" dirty="0">
                <a:solidFill>
                  <a:srgbClr val="2B414D"/>
                </a:solidFill>
              </a:rPr>
              <a:t>33.1%</a:t>
            </a:r>
          </a:p>
          <a:p>
            <a:pPr marL="457200" indent="-457200"/>
            <a:r>
              <a:rPr lang="en-US" dirty="0"/>
              <a:t>Private:</a:t>
            </a:r>
            <a:r>
              <a:rPr lang="en-US" b="0" dirty="0"/>
              <a:t>	</a:t>
            </a:r>
            <a:r>
              <a:rPr lang="en-US" b="0" dirty="0">
                <a:solidFill>
                  <a:srgbClr val="2B414D"/>
                </a:solidFill>
              </a:rPr>
              <a:t>6.0%</a:t>
            </a:r>
          </a:p>
        </p:txBody>
      </p:sp>
    </p:spTree>
    <p:extLst>
      <p:ext uri="{BB962C8B-B14F-4D97-AF65-F5344CB8AC3E}">
        <p14:creationId xmlns:p14="http://schemas.microsoft.com/office/powerpoint/2010/main" val="754025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575" y="0"/>
            <a:ext cx="10515600" cy="1325563"/>
          </a:xfrm>
        </p:spPr>
        <p:txBody>
          <a:bodyPr/>
          <a:lstStyle/>
          <a:p>
            <a:r>
              <a:rPr lang="en-US" dirty="0">
                <a:solidFill>
                  <a:schemeClr val="bg1"/>
                </a:solidFill>
              </a:rPr>
              <a:t>Wh</a:t>
            </a:r>
            <a:r>
              <a:rPr lang="en-US" dirty="0"/>
              <a:t>y Does Inequality Matter?</a:t>
            </a:r>
          </a:p>
        </p:txBody>
      </p:sp>
      <p:sp>
        <p:nvSpPr>
          <p:cNvPr id="3" name="Content Placeholder 2"/>
          <p:cNvSpPr>
            <a:spLocks noGrp="1"/>
          </p:cNvSpPr>
          <p:nvPr>
            <p:ph sz="half" idx="1"/>
          </p:nvPr>
        </p:nvSpPr>
        <p:spPr>
          <a:xfrm>
            <a:off x="838200" y="1345939"/>
            <a:ext cx="9467088" cy="4158507"/>
          </a:xfrm>
        </p:spPr>
        <p:txBody>
          <a:bodyPr/>
          <a:lstStyle/>
          <a:p>
            <a:r>
              <a:rPr lang="en-US" sz="2400" dirty="0"/>
              <a:t>Economic Reason:  too much inequality slows economic growth.</a:t>
            </a:r>
          </a:p>
          <a:p>
            <a:r>
              <a:rPr lang="en-US" sz="2400" dirty="0"/>
              <a:t>Ethical Reasons:  concern for our neighbors. (What makes a Good Society?)</a:t>
            </a:r>
          </a:p>
          <a:p>
            <a:r>
              <a:rPr lang="en-US" sz="2400" dirty="0"/>
              <a:t>Political Reasons:  political polarization leads to government paralysis and an inability to take needed action.</a:t>
            </a:r>
          </a:p>
        </p:txBody>
      </p:sp>
    </p:spTree>
    <p:extLst>
      <p:ext uri="{BB962C8B-B14F-4D97-AF65-F5344CB8AC3E}">
        <p14:creationId xmlns:p14="http://schemas.microsoft.com/office/powerpoint/2010/main" val="288682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DD57-B572-6F4C-8D49-9DE75B0495FE}"/>
              </a:ext>
            </a:extLst>
          </p:cNvPr>
          <p:cNvSpPr>
            <a:spLocks noGrp="1"/>
          </p:cNvSpPr>
          <p:nvPr>
            <p:ph type="title"/>
          </p:nvPr>
        </p:nvSpPr>
        <p:spPr>
          <a:xfrm>
            <a:off x="923928" y="0"/>
            <a:ext cx="10515600" cy="1325563"/>
          </a:xfrm>
        </p:spPr>
        <p:txBody>
          <a:bodyPr/>
          <a:lstStyle/>
          <a:p>
            <a:r>
              <a:rPr lang="en-US" dirty="0">
                <a:solidFill>
                  <a:schemeClr val="bg1"/>
                </a:solidFill>
              </a:rPr>
              <a:t>Ho</a:t>
            </a:r>
            <a:r>
              <a:rPr lang="en-US" dirty="0">
                <a:solidFill>
                  <a:schemeClr val="accent5">
                    <a:lumMod val="50000"/>
                  </a:schemeClr>
                </a:solidFill>
              </a:rPr>
              <a:t>w Has Income Inequality Changed?</a:t>
            </a:r>
          </a:p>
        </p:txBody>
      </p:sp>
      <p:pic>
        <p:nvPicPr>
          <p:cNvPr id="6" name="Content Placeholder 5" descr="Chart, line chart&#10;&#10;Description automatically generated">
            <a:extLst>
              <a:ext uri="{FF2B5EF4-FFF2-40B4-BE49-F238E27FC236}">
                <a16:creationId xmlns:a16="http://schemas.microsoft.com/office/drawing/2014/main" id="{8432804D-433F-A242-B476-1395678B2841}"/>
              </a:ext>
            </a:extLst>
          </p:cNvPr>
          <p:cNvPicPr>
            <a:picLocks noGrp="1" noChangeAspect="1"/>
          </p:cNvPicPr>
          <p:nvPr>
            <p:ph idx="1"/>
          </p:nvPr>
        </p:nvPicPr>
        <p:blipFill>
          <a:blip r:embed="rId2" r:link="rId3"/>
          <a:stretch>
            <a:fillRect/>
          </a:stretch>
        </p:blipFill>
        <p:spPr>
          <a:xfrm>
            <a:off x="1560366" y="896261"/>
            <a:ext cx="8307534" cy="5286613"/>
          </a:xfrm>
        </p:spPr>
      </p:pic>
      <p:sp>
        <p:nvSpPr>
          <p:cNvPr id="4" name="Slide Number Placeholder 3">
            <a:extLst>
              <a:ext uri="{FF2B5EF4-FFF2-40B4-BE49-F238E27FC236}">
                <a16:creationId xmlns:a16="http://schemas.microsoft.com/office/drawing/2014/main" id="{376FF4FA-1712-1D4A-97CA-D75ADAACFAF5}"/>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7" name="TextBox 6">
            <a:extLst>
              <a:ext uri="{FF2B5EF4-FFF2-40B4-BE49-F238E27FC236}">
                <a16:creationId xmlns:a16="http://schemas.microsoft.com/office/drawing/2014/main" id="{C0F9F6E3-33FA-A247-AAB2-D96230274376}"/>
              </a:ext>
            </a:extLst>
          </p:cNvPr>
          <p:cNvSpPr txBox="1"/>
          <p:nvPr/>
        </p:nvSpPr>
        <p:spPr>
          <a:xfrm>
            <a:off x="5080000" y="6456851"/>
            <a:ext cx="6543138" cy="276999"/>
          </a:xfrm>
          <a:prstGeom prst="rect">
            <a:avLst/>
          </a:prstGeom>
          <a:noFill/>
        </p:spPr>
        <p:txBody>
          <a:bodyPr wrap="none" rtlCol="0">
            <a:spAutoFit/>
          </a:bodyPr>
          <a:lstStyle/>
          <a:p>
            <a:r>
              <a:rPr lang="en-US" sz="1200" dirty="0"/>
              <a:t>Source: https://</a:t>
            </a:r>
            <a:r>
              <a:rPr lang="en-US" sz="1200" dirty="0" err="1"/>
              <a:t>www.nytimes.com</a:t>
            </a:r>
            <a:r>
              <a:rPr lang="en-US" sz="1200" dirty="0"/>
              <a:t>/interactive/2017/08/07/opinion/</a:t>
            </a:r>
            <a:r>
              <a:rPr lang="en-US" sz="1200" dirty="0" err="1"/>
              <a:t>leonhardt</a:t>
            </a:r>
            <a:r>
              <a:rPr lang="en-US" sz="1200" dirty="0"/>
              <a:t>-income-</a:t>
            </a:r>
            <a:r>
              <a:rPr lang="en-US" sz="1200" dirty="0" err="1"/>
              <a:t>inequality.html</a:t>
            </a:r>
            <a:endParaRPr lang="en-US" sz="1200" dirty="0"/>
          </a:p>
        </p:txBody>
      </p:sp>
      <p:sp>
        <p:nvSpPr>
          <p:cNvPr id="3" name="Oval 2">
            <a:extLst>
              <a:ext uri="{FF2B5EF4-FFF2-40B4-BE49-F238E27FC236}">
                <a16:creationId xmlns:a16="http://schemas.microsoft.com/office/drawing/2014/main" id="{D7D0BC53-7BD6-4DB4-B92E-D2F16C9EF9A9}"/>
              </a:ext>
            </a:extLst>
          </p:cNvPr>
          <p:cNvSpPr/>
          <p:nvPr/>
        </p:nvSpPr>
        <p:spPr>
          <a:xfrm>
            <a:off x="1509799" y="896261"/>
            <a:ext cx="1517073" cy="5361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029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25E8-FBD5-6CD1-68BE-D31DBAFD1D7F}"/>
              </a:ext>
            </a:extLst>
          </p:cNvPr>
          <p:cNvSpPr>
            <a:spLocks noGrp="1"/>
          </p:cNvSpPr>
          <p:nvPr>
            <p:ph type="title"/>
          </p:nvPr>
        </p:nvSpPr>
        <p:spPr/>
        <p:txBody>
          <a:bodyPr/>
          <a:lstStyle/>
          <a:p>
            <a:r>
              <a:rPr lang="en-US" dirty="0">
                <a:solidFill>
                  <a:schemeClr val="bg1"/>
                </a:solidFill>
              </a:rPr>
              <a:t>Av</a:t>
            </a:r>
            <a:r>
              <a:rPr lang="en-US" dirty="0"/>
              <a:t>erage Income Growth by Generation</a:t>
            </a:r>
          </a:p>
        </p:txBody>
      </p:sp>
      <p:sp>
        <p:nvSpPr>
          <p:cNvPr id="4" name="Slide Number Placeholder 3">
            <a:extLst>
              <a:ext uri="{FF2B5EF4-FFF2-40B4-BE49-F238E27FC236}">
                <a16:creationId xmlns:a16="http://schemas.microsoft.com/office/drawing/2014/main" id="{0C18B224-706D-2F35-7FE1-061C99D4CAEA}"/>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8" name="Content Placeholder 7">
            <a:extLst>
              <a:ext uri="{FF2B5EF4-FFF2-40B4-BE49-F238E27FC236}">
                <a16:creationId xmlns:a16="http://schemas.microsoft.com/office/drawing/2014/main" id="{2C2F8178-1B37-17CD-809B-94E72753897F}"/>
              </a:ext>
            </a:extLst>
          </p:cNvPr>
          <p:cNvGraphicFramePr>
            <a:graphicFrameLocks noGrp="1"/>
          </p:cNvGraphicFramePr>
          <p:nvPr>
            <p:ph idx="1"/>
            <p:extLst>
              <p:ext uri="{D42A27DB-BD31-4B8C-83A1-F6EECF244321}">
                <p14:modId xmlns:p14="http://schemas.microsoft.com/office/powerpoint/2010/main" val="3717038164"/>
              </p:ext>
            </p:extLst>
          </p:nvPr>
        </p:nvGraphicFramePr>
        <p:xfrm>
          <a:off x="392715" y="2210351"/>
          <a:ext cx="10961085" cy="2194561"/>
        </p:xfrm>
        <a:graphic>
          <a:graphicData uri="http://schemas.openxmlformats.org/drawingml/2006/table">
            <a:tbl>
              <a:tblPr firstRow="1" firstCol="1" bandRow="1">
                <a:tableStyleId>{5C22544A-7EE6-4342-B048-85BDC9FD1C3A}</a:tableStyleId>
              </a:tblPr>
              <a:tblGrid>
                <a:gridCol w="2743203">
                  <a:extLst>
                    <a:ext uri="{9D8B030D-6E8A-4147-A177-3AD203B41FA5}">
                      <a16:colId xmlns:a16="http://schemas.microsoft.com/office/drawing/2014/main" val="84722990"/>
                    </a:ext>
                  </a:extLst>
                </a:gridCol>
                <a:gridCol w="1641237">
                  <a:extLst>
                    <a:ext uri="{9D8B030D-6E8A-4147-A177-3AD203B41FA5}">
                      <a16:colId xmlns:a16="http://schemas.microsoft.com/office/drawing/2014/main" val="2362544182"/>
                    </a:ext>
                  </a:extLst>
                </a:gridCol>
                <a:gridCol w="2192215">
                  <a:extLst>
                    <a:ext uri="{9D8B030D-6E8A-4147-A177-3AD203B41FA5}">
                      <a16:colId xmlns:a16="http://schemas.microsoft.com/office/drawing/2014/main" val="3355582043"/>
                    </a:ext>
                  </a:extLst>
                </a:gridCol>
                <a:gridCol w="2192215">
                  <a:extLst>
                    <a:ext uri="{9D8B030D-6E8A-4147-A177-3AD203B41FA5}">
                      <a16:colId xmlns:a16="http://schemas.microsoft.com/office/drawing/2014/main" val="3443271379"/>
                    </a:ext>
                  </a:extLst>
                </a:gridCol>
                <a:gridCol w="2192215">
                  <a:extLst>
                    <a:ext uri="{9D8B030D-6E8A-4147-A177-3AD203B41FA5}">
                      <a16:colId xmlns:a16="http://schemas.microsoft.com/office/drawing/2014/main" val="4243863636"/>
                    </a:ext>
                  </a:extLst>
                </a:gridCol>
              </a:tblGrid>
              <a:tr h="891253">
                <a:tc>
                  <a:txBody>
                    <a:bodyPr/>
                    <a:lstStyle/>
                    <a:p>
                      <a:pPr marL="0" marR="0">
                        <a:lnSpc>
                          <a:spcPct val="107000"/>
                        </a:lnSpc>
                        <a:spcBef>
                          <a:spcPts val="0"/>
                        </a:spcBef>
                        <a:spcAft>
                          <a:spcPts val="0"/>
                        </a:spcAft>
                      </a:pPr>
                      <a:r>
                        <a:rPr lang="en-US" sz="2300" kern="100" dirty="0">
                          <a:effectLst/>
                        </a:rPr>
                        <a:t>Generation</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Bottom 50%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Middle 40%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Top 10%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Top 1%</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3345235433"/>
                  </a:ext>
                </a:extLst>
              </a:tr>
              <a:tr h="434436">
                <a:tc>
                  <a:txBody>
                    <a:bodyPr/>
                    <a:lstStyle/>
                    <a:p>
                      <a:pPr marL="0" marR="0">
                        <a:lnSpc>
                          <a:spcPct val="107000"/>
                        </a:lnSpc>
                        <a:spcBef>
                          <a:spcPts val="0"/>
                        </a:spcBef>
                        <a:spcAft>
                          <a:spcPts val="0"/>
                        </a:spcAft>
                      </a:pPr>
                      <a:r>
                        <a:rPr lang="en-US" sz="2300" kern="100">
                          <a:effectLst/>
                        </a:rPr>
                        <a:t>Greatest (46-70)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2.85</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dirty="0">
                          <a:effectLst/>
                        </a:rPr>
                        <a:t>2.57</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2.03</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1.27</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3684485301"/>
                  </a:ext>
                </a:extLst>
              </a:tr>
              <a:tr h="434436">
                <a:tc>
                  <a:txBody>
                    <a:bodyPr/>
                    <a:lstStyle/>
                    <a:p>
                      <a:pPr marL="0" marR="0">
                        <a:lnSpc>
                          <a:spcPct val="107000"/>
                        </a:lnSpc>
                        <a:spcBef>
                          <a:spcPts val="0"/>
                        </a:spcBef>
                        <a:spcAft>
                          <a:spcPts val="0"/>
                        </a:spcAft>
                      </a:pPr>
                      <a:r>
                        <a:rPr lang="en-US" sz="2300" kern="100">
                          <a:effectLst/>
                        </a:rPr>
                        <a:t>Boomer (70-94)</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0.15</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1.20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1.86</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2.28</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666224190"/>
                  </a:ext>
                </a:extLst>
              </a:tr>
              <a:tr h="434436">
                <a:tc>
                  <a:txBody>
                    <a:bodyPr/>
                    <a:lstStyle/>
                    <a:p>
                      <a:pPr marL="0" marR="0">
                        <a:lnSpc>
                          <a:spcPct val="107000"/>
                        </a:lnSpc>
                        <a:spcBef>
                          <a:spcPts val="0"/>
                        </a:spcBef>
                        <a:spcAft>
                          <a:spcPts val="0"/>
                        </a:spcAft>
                      </a:pPr>
                      <a:r>
                        <a:rPr lang="en-US" sz="2300" kern="100" dirty="0">
                          <a:effectLst/>
                        </a:rPr>
                        <a:t>Gen X (94-15)</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0.61</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0.93</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1.94</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dirty="0">
                          <a:effectLst/>
                        </a:rPr>
                        <a:t>2.56</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4245212859"/>
                  </a:ext>
                </a:extLst>
              </a:tr>
            </a:tbl>
          </a:graphicData>
        </a:graphic>
      </p:graphicFrame>
      <p:sp>
        <p:nvSpPr>
          <p:cNvPr id="9" name="TextBox 8">
            <a:extLst>
              <a:ext uri="{FF2B5EF4-FFF2-40B4-BE49-F238E27FC236}">
                <a16:creationId xmlns:a16="http://schemas.microsoft.com/office/drawing/2014/main" id="{B4309A18-A8C6-9985-3C34-DF012851A561}"/>
              </a:ext>
            </a:extLst>
          </p:cNvPr>
          <p:cNvSpPr txBox="1"/>
          <p:nvPr/>
        </p:nvSpPr>
        <p:spPr>
          <a:xfrm>
            <a:off x="392715" y="4631966"/>
            <a:ext cx="11776952" cy="646331"/>
          </a:xfrm>
          <a:prstGeom prst="rect">
            <a:avLst/>
          </a:prstGeom>
          <a:noFill/>
        </p:spPr>
        <p:txBody>
          <a:bodyPr wrap="square" rtlCol="0">
            <a:spAutoFit/>
          </a:bodyPr>
          <a:lstStyle/>
          <a:p>
            <a:r>
              <a:rPr lang="en-US" b="0" i="0" dirty="0">
                <a:solidFill>
                  <a:srgbClr val="000000"/>
                </a:solidFill>
                <a:effectLst/>
                <a:latin typeface="Georgia" panose="02040502050405020303" pitchFamily="18" charset="0"/>
              </a:rPr>
              <a:t>Distributional National Accounts: Methods and Estimates for the United States (with T. Piketty and E. </a:t>
            </a:r>
            <a:r>
              <a:rPr lang="en-US" b="0" i="0" dirty="0" err="1">
                <a:solidFill>
                  <a:srgbClr val="000000"/>
                </a:solidFill>
                <a:effectLst/>
                <a:latin typeface="Georgia" panose="02040502050405020303" pitchFamily="18" charset="0"/>
              </a:rPr>
              <a:t>Saez</a:t>
            </a:r>
            <a:r>
              <a:rPr lang="en-US" b="0" i="0" dirty="0">
                <a:solidFill>
                  <a:srgbClr val="000000"/>
                </a:solidFill>
                <a:effectLst/>
                <a:latin typeface="Georgia" panose="02040502050405020303" pitchFamily="18" charset="0"/>
              </a:rPr>
              <a:t>,</a:t>
            </a:r>
          </a:p>
          <a:p>
            <a:r>
              <a:rPr lang="en-US" dirty="0">
                <a:solidFill>
                  <a:srgbClr val="000000"/>
                </a:solidFill>
                <a:latin typeface="Georgia" panose="02040502050405020303" pitchFamily="18" charset="0"/>
              </a:rPr>
              <a:t>Accessed from:  </a:t>
            </a:r>
            <a:r>
              <a:rPr lang="en-US" dirty="0">
                <a:solidFill>
                  <a:srgbClr val="000000"/>
                </a:solidFill>
                <a:latin typeface="Georgia" panose="02040502050405020303" pitchFamily="18" charset="0"/>
                <a:hlinkClick r:id="rId2"/>
              </a:rPr>
              <a:t>https://gabriel-zucman.eu/usdina/</a:t>
            </a:r>
            <a:r>
              <a:rPr lang="en-US" dirty="0">
                <a:solidFill>
                  <a:srgbClr val="000000"/>
                </a:solidFill>
                <a:latin typeface="Georgia" panose="02040502050405020303" pitchFamily="18" charset="0"/>
              </a:rPr>
              <a:t> and my calculations.</a:t>
            </a:r>
            <a:endParaRPr lang="en-US" dirty="0"/>
          </a:p>
        </p:txBody>
      </p:sp>
      <p:sp>
        <p:nvSpPr>
          <p:cNvPr id="3" name="TextBox 2">
            <a:extLst>
              <a:ext uri="{FF2B5EF4-FFF2-40B4-BE49-F238E27FC236}">
                <a16:creationId xmlns:a16="http://schemas.microsoft.com/office/drawing/2014/main" id="{09C16C3B-3020-E23F-0AD0-E0AD8674DC5D}"/>
              </a:ext>
            </a:extLst>
          </p:cNvPr>
          <p:cNvSpPr txBox="1"/>
          <p:nvPr/>
        </p:nvSpPr>
        <p:spPr>
          <a:xfrm>
            <a:off x="896353" y="5396163"/>
            <a:ext cx="9288379" cy="830997"/>
          </a:xfrm>
          <a:prstGeom prst="rect">
            <a:avLst/>
          </a:prstGeom>
          <a:noFill/>
        </p:spPr>
        <p:txBody>
          <a:bodyPr wrap="square" rtlCol="0">
            <a:spAutoFit/>
          </a:bodyPr>
          <a:lstStyle/>
          <a:p>
            <a:r>
              <a:rPr lang="en-US" sz="2400" dirty="0"/>
              <a:t>Something changed in the nature of our economy and society somewhere at about the same time as the rise in inequality.</a:t>
            </a:r>
          </a:p>
        </p:txBody>
      </p:sp>
    </p:spTree>
    <p:extLst>
      <p:ext uri="{BB962C8B-B14F-4D97-AF65-F5344CB8AC3E}">
        <p14:creationId xmlns:p14="http://schemas.microsoft.com/office/powerpoint/2010/main" val="30809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3323-2AAC-729B-80FF-D83674BC836C}"/>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Inequality due to Meritocracy</a:t>
            </a:r>
            <a:endParaRPr lang="en-US" dirty="0">
              <a:solidFill>
                <a:schemeClr val="bg1"/>
              </a:solidFill>
            </a:endParaRPr>
          </a:p>
        </p:txBody>
      </p:sp>
      <p:sp>
        <p:nvSpPr>
          <p:cNvPr id="3" name="Content Placeholder 2">
            <a:extLst>
              <a:ext uri="{FF2B5EF4-FFF2-40B4-BE49-F238E27FC236}">
                <a16:creationId xmlns:a16="http://schemas.microsoft.com/office/drawing/2014/main" id="{EA8C348B-9D9B-A962-CA6E-66D7960B51F5}"/>
              </a:ext>
            </a:extLst>
          </p:cNvPr>
          <p:cNvSpPr>
            <a:spLocks noGrp="1"/>
          </p:cNvSpPr>
          <p:nvPr>
            <p:ph idx="1"/>
          </p:nvPr>
        </p:nvSpPr>
        <p:spPr/>
        <p:txBody>
          <a:bodyPr>
            <a:normAutofit fontScale="85000" lnSpcReduction="20000"/>
          </a:bodyPr>
          <a:lstStyle/>
          <a:p>
            <a:r>
              <a:rPr lang="en-US" dirty="0"/>
              <a:t>Greatest Generation and Meritocracy</a:t>
            </a:r>
          </a:p>
          <a:p>
            <a:pPr marL="971550" lvl="1" indent="-514350">
              <a:buFont typeface="+mj-lt"/>
              <a:buAutoNum type="arabicPeriod"/>
            </a:pPr>
            <a:r>
              <a:rPr lang="en-US" dirty="0"/>
              <a:t>GI Bill.</a:t>
            </a:r>
          </a:p>
          <a:p>
            <a:pPr marL="971550" lvl="1" indent="-514350">
              <a:buFont typeface="+mj-lt"/>
              <a:buAutoNum type="arabicPeriod"/>
            </a:pPr>
            <a:r>
              <a:rPr lang="en-US" dirty="0"/>
              <a:t>High-paying, unionized manufacturing jobs.</a:t>
            </a:r>
          </a:p>
          <a:p>
            <a:r>
              <a:rPr lang="en-US" dirty="0"/>
              <a:t>Boomers</a:t>
            </a:r>
          </a:p>
          <a:p>
            <a:pPr marL="914400" lvl="1" indent="-457200">
              <a:buFont typeface="+mj-lt"/>
              <a:buAutoNum type="arabicPeriod"/>
            </a:pPr>
            <a:r>
              <a:rPr lang="en-US" dirty="0"/>
              <a:t>1960s:  SATs become more important and legacy status less for college.</a:t>
            </a:r>
          </a:p>
          <a:p>
            <a:pPr marL="914400" lvl="1" indent="-457200">
              <a:buFont typeface="+mj-lt"/>
              <a:buAutoNum type="arabicPeriod"/>
            </a:pPr>
            <a:r>
              <a:rPr lang="en-US" dirty="0"/>
              <a:t>Economy is more competitive which tended to lessen prejudices against Catholics and Jews.</a:t>
            </a:r>
          </a:p>
          <a:p>
            <a:pPr marL="914400" lvl="1" indent="-457200">
              <a:buFont typeface="+mj-lt"/>
              <a:buAutoNum type="arabicPeriod"/>
            </a:pPr>
            <a:r>
              <a:rPr lang="en-US" dirty="0"/>
              <a:t>Society is more “meritocratic?”</a:t>
            </a:r>
          </a:p>
          <a:p>
            <a:pPr marL="914400" lvl="1" indent="-457200">
              <a:buFont typeface="+mj-lt"/>
              <a:buAutoNum type="arabicPeriod"/>
            </a:pPr>
            <a:r>
              <a:rPr lang="en-US" dirty="0"/>
              <a:t>The rise of suburbs</a:t>
            </a:r>
          </a:p>
          <a:p>
            <a:pPr marL="1371600" lvl="2" indent="-457200">
              <a:buFont typeface="+mj-lt"/>
              <a:buAutoNum type="alphaLcPeriod"/>
            </a:pPr>
            <a:r>
              <a:rPr lang="en-US" dirty="0"/>
              <a:t>Less socioeconomic and racial diversity.</a:t>
            </a:r>
          </a:p>
          <a:p>
            <a:pPr marL="1371600" lvl="2" indent="-457200">
              <a:buFont typeface="+mj-lt"/>
              <a:buAutoNum type="alphaLcPeriod"/>
            </a:pPr>
            <a:r>
              <a:rPr lang="en-US" dirty="0"/>
              <a:t>Investments in high quality public schools.</a:t>
            </a:r>
          </a:p>
          <a:p>
            <a:r>
              <a:rPr lang="en-US" dirty="0"/>
              <a:t>Gen X</a:t>
            </a:r>
          </a:p>
          <a:p>
            <a:pPr marL="914400" lvl="1" indent="-457200">
              <a:buFont typeface="+mj-lt"/>
              <a:buAutoNum type="arabicPeriod"/>
            </a:pPr>
            <a:r>
              <a:rPr lang="en-US" dirty="0"/>
              <a:t>Affluent, college educated boomers invest heavily in children’s education.</a:t>
            </a:r>
          </a:p>
          <a:p>
            <a:pPr marL="914400" lvl="1" indent="-457200">
              <a:buFont typeface="+mj-lt"/>
              <a:buAutoNum type="arabicPeriod"/>
            </a:pPr>
            <a:r>
              <a:rPr lang="en-US" dirty="0"/>
              <a:t>Globalization and the related decline in unionization eliminates high-paying blue collar jobs.</a:t>
            </a:r>
          </a:p>
        </p:txBody>
      </p:sp>
      <p:sp>
        <p:nvSpPr>
          <p:cNvPr id="4" name="Slide Number Placeholder 3">
            <a:extLst>
              <a:ext uri="{FF2B5EF4-FFF2-40B4-BE49-F238E27FC236}">
                <a16:creationId xmlns:a16="http://schemas.microsoft.com/office/drawing/2014/main" id="{687B779F-1A36-7A34-65CE-605FDAF3CC9C}"/>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99726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9FD-806B-71D2-81E3-8AFBC10255BE}"/>
              </a:ext>
            </a:extLst>
          </p:cNvPr>
          <p:cNvSpPr>
            <a:spLocks noGrp="1"/>
          </p:cNvSpPr>
          <p:nvPr>
            <p:ph type="title"/>
          </p:nvPr>
        </p:nvSpPr>
        <p:spPr/>
        <p:txBody>
          <a:bodyPr/>
          <a:lstStyle/>
          <a:p>
            <a:r>
              <a:rPr lang="en-US" dirty="0">
                <a:solidFill>
                  <a:schemeClr val="bg1"/>
                </a:solidFill>
              </a:rPr>
              <a:t>Th</a:t>
            </a:r>
            <a:r>
              <a:rPr lang="en-US" dirty="0"/>
              <a:t>e Continuing Importance of Education</a:t>
            </a:r>
          </a:p>
        </p:txBody>
      </p:sp>
      <p:sp>
        <p:nvSpPr>
          <p:cNvPr id="4" name="Slide Number Placeholder 3">
            <a:extLst>
              <a:ext uri="{FF2B5EF4-FFF2-40B4-BE49-F238E27FC236}">
                <a16:creationId xmlns:a16="http://schemas.microsoft.com/office/drawing/2014/main" id="{F6170062-90CE-CC2D-81A9-AED975454EDE}"/>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2050" name="Picture 2">
            <a:extLst>
              <a:ext uri="{FF2B5EF4-FFF2-40B4-BE49-F238E27FC236}">
                <a16:creationId xmlns:a16="http://schemas.microsoft.com/office/drawing/2014/main" id="{BEBCD8BE-9791-BDE3-FBBD-DF6CAE399B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0782" y="1708261"/>
            <a:ext cx="5627831" cy="43513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AF55023-D54E-A233-079E-1E6A3A604A3F}"/>
              </a:ext>
            </a:extLst>
          </p:cNvPr>
          <p:cNvPicPr>
            <a:picLocks noChangeAspect="1"/>
          </p:cNvPicPr>
          <p:nvPr/>
        </p:nvPicPr>
        <p:blipFill>
          <a:blip r:embed="rId3"/>
          <a:stretch>
            <a:fillRect/>
          </a:stretch>
        </p:blipFill>
        <p:spPr>
          <a:xfrm>
            <a:off x="6096000" y="1944798"/>
            <a:ext cx="5965695" cy="4114800"/>
          </a:xfrm>
          <a:prstGeom prst="rect">
            <a:avLst/>
          </a:prstGeom>
        </p:spPr>
      </p:pic>
      <p:sp>
        <p:nvSpPr>
          <p:cNvPr id="7" name="TextBox 6">
            <a:extLst>
              <a:ext uri="{FF2B5EF4-FFF2-40B4-BE49-F238E27FC236}">
                <a16:creationId xmlns:a16="http://schemas.microsoft.com/office/drawing/2014/main" id="{817CCC3F-7732-51B9-6986-625E09511FBE}"/>
              </a:ext>
            </a:extLst>
          </p:cNvPr>
          <p:cNvSpPr txBox="1"/>
          <p:nvPr/>
        </p:nvSpPr>
        <p:spPr>
          <a:xfrm>
            <a:off x="6412012" y="6059598"/>
            <a:ext cx="5721477" cy="646331"/>
          </a:xfrm>
          <a:prstGeom prst="rect">
            <a:avLst/>
          </a:prstGeom>
          <a:noFill/>
        </p:spPr>
        <p:txBody>
          <a:bodyPr wrap="square" rtlCol="0">
            <a:spAutoFit/>
          </a:bodyPr>
          <a:lstStyle/>
          <a:p>
            <a:r>
              <a:rPr lang="en-US" dirty="0"/>
              <a:t>David Deming, “Why Do Wages Grow Faster for Educated Workers,” NBER Working Paper 31373, 6/23</a:t>
            </a:r>
          </a:p>
        </p:txBody>
      </p:sp>
    </p:spTree>
    <p:extLst>
      <p:ext uri="{BB962C8B-B14F-4D97-AF65-F5344CB8AC3E}">
        <p14:creationId xmlns:p14="http://schemas.microsoft.com/office/powerpoint/2010/main" val="18638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1E25-EE2B-659D-1DBB-968208F0BBF5}"/>
              </a:ext>
            </a:extLst>
          </p:cNvPr>
          <p:cNvSpPr>
            <a:spLocks noGrp="1"/>
          </p:cNvSpPr>
          <p:nvPr>
            <p:ph type="title"/>
          </p:nvPr>
        </p:nvSpPr>
        <p:spPr/>
        <p:txBody>
          <a:bodyPr/>
          <a:lstStyle/>
          <a:p>
            <a:r>
              <a:rPr lang="en-US" dirty="0">
                <a:solidFill>
                  <a:schemeClr val="bg1"/>
                </a:solidFill>
              </a:rPr>
              <a:t>Is it </a:t>
            </a:r>
            <a:r>
              <a:rPr lang="en-US" dirty="0"/>
              <a:t>Still a “Meritocracy?”</a:t>
            </a:r>
          </a:p>
        </p:txBody>
      </p:sp>
      <p:sp>
        <p:nvSpPr>
          <p:cNvPr id="3" name="Content Placeholder 2">
            <a:extLst>
              <a:ext uri="{FF2B5EF4-FFF2-40B4-BE49-F238E27FC236}">
                <a16:creationId xmlns:a16="http://schemas.microsoft.com/office/drawing/2014/main" id="{769F6B14-198B-13B2-2FA1-046A5E7F4493}"/>
              </a:ext>
            </a:extLst>
          </p:cNvPr>
          <p:cNvSpPr>
            <a:spLocks noGrp="1"/>
          </p:cNvSpPr>
          <p:nvPr>
            <p:ph idx="1"/>
          </p:nvPr>
        </p:nvSpPr>
        <p:spPr/>
        <p:txBody>
          <a:bodyPr/>
          <a:lstStyle/>
          <a:p>
            <a:r>
              <a:rPr lang="en-US" dirty="0"/>
              <a:t>The key question is whether there is equal opportunity for a college education.</a:t>
            </a:r>
          </a:p>
          <a:p>
            <a:r>
              <a:rPr lang="en-US" dirty="0"/>
              <a:t>Without equal access, the meritocracy based on educational attainment becomes an aristocracy.</a:t>
            </a:r>
          </a:p>
        </p:txBody>
      </p:sp>
      <p:sp>
        <p:nvSpPr>
          <p:cNvPr id="4" name="Slide Number Placeholder 3">
            <a:extLst>
              <a:ext uri="{FF2B5EF4-FFF2-40B4-BE49-F238E27FC236}">
                <a16:creationId xmlns:a16="http://schemas.microsoft.com/office/drawing/2014/main" id="{E1D00608-B9B2-CD92-0D1D-C279BFBDE23C}"/>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77563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a:xfrm>
            <a:off x="1075481" y="1414471"/>
            <a:ext cx="10515600" cy="4351338"/>
          </a:xfrm>
        </p:spPr>
        <p:txBody>
          <a:bodyPr>
            <a:normAutofit/>
          </a:bodyPr>
          <a:lstStyle/>
          <a:p>
            <a:r>
              <a:rPr lang="en-US" dirty="0"/>
              <a:t>Submit questions in the chat I will try to handle them periodically.</a:t>
            </a:r>
          </a:p>
          <a:p>
            <a:endParaRPr lang="en-US" dirty="0"/>
          </a:p>
          <a:p>
            <a:r>
              <a:rPr lang="en-US" dirty="0"/>
              <a:t>We will do a verbal Q&amp;A once the material has been presented.</a:t>
            </a:r>
          </a:p>
          <a:p>
            <a:endParaRPr lang="en-US" dirty="0"/>
          </a:p>
          <a:p>
            <a:r>
              <a:rPr lang="en-US" dirty="0"/>
              <a:t>Slides will be available from the NEED website tonight https://needecon.org/delivered_presentations.php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dirty="0"/>
          </a:p>
        </p:txBody>
      </p:sp>
    </p:spTree>
    <p:extLst>
      <p:ext uri="{BB962C8B-B14F-4D97-AF65-F5344CB8AC3E}">
        <p14:creationId xmlns:p14="http://schemas.microsoft.com/office/powerpoint/2010/main" val="2770183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7E03-F531-5964-CCB1-342F7BE53E99}"/>
              </a:ext>
            </a:extLst>
          </p:cNvPr>
          <p:cNvSpPr>
            <a:spLocks noGrp="1"/>
          </p:cNvSpPr>
          <p:nvPr>
            <p:ph type="title"/>
          </p:nvPr>
        </p:nvSpPr>
        <p:spPr>
          <a:xfrm>
            <a:off x="937950" y="0"/>
            <a:ext cx="10515600" cy="1325563"/>
          </a:xfrm>
        </p:spPr>
        <p:txBody>
          <a:bodyPr/>
          <a:lstStyle/>
          <a:p>
            <a:r>
              <a:rPr lang="en-US" dirty="0">
                <a:solidFill>
                  <a:schemeClr val="bg1"/>
                </a:solidFill>
              </a:rPr>
              <a:t>To</a:t>
            </a:r>
            <a:r>
              <a:rPr lang="en-US" dirty="0"/>
              <a:t> Emphasize Educational Access Issue</a:t>
            </a:r>
          </a:p>
        </p:txBody>
      </p:sp>
      <p:pic>
        <p:nvPicPr>
          <p:cNvPr id="6" name="Content Placeholder 5" descr="A graph of a bar graph&#10;&#10;Description automatically generated with medium confidence">
            <a:extLst>
              <a:ext uri="{FF2B5EF4-FFF2-40B4-BE49-F238E27FC236}">
                <a16:creationId xmlns:a16="http://schemas.microsoft.com/office/drawing/2014/main" id="{954E9A70-592F-BFE0-05A7-1E0A9DEAD902}"/>
              </a:ext>
            </a:extLst>
          </p:cNvPr>
          <p:cNvPicPr>
            <a:picLocks noGrp="1" noChangeAspect="1"/>
          </p:cNvPicPr>
          <p:nvPr>
            <p:ph idx="1"/>
          </p:nvPr>
        </p:nvPicPr>
        <p:blipFill>
          <a:blip r:embed="rId2"/>
          <a:stretch>
            <a:fillRect/>
          </a:stretch>
        </p:blipFill>
        <p:spPr>
          <a:xfrm>
            <a:off x="789057" y="1211740"/>
            <a:ext cx="5236453" cy="4846320"/>
          </a:xfrm>
        </p:spPr>
      </p:pic>
      <p:sp>
        <p:nvSpPr>
          <p:cNvPr id="4" name="Slide Number Placeholder 3">
            <a:extLst>
              <a:ext uri="{FF2B5EF4-FFF2-40B4-BE49-F238E27FC236}">
                <a16:creationId xmlns:a16="http://schemas.microsoft.com/office/drawing/2014/main" id="{1D1822D7-38BB-9FCC-220F-5BAFFF56C0D0}"/>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3" name="TextBox 2">
            <a:extLst>
              <a:ext uri="{FF2B5EF4-FFF2-40B4-BE49-F238E27FC236}">
                <a16:creationId xmlns:a16="http://schemas.microsoft.com/office/drawing/2014/main" id="{23C2E380-DE2B-FF3D-E9C9-E0CA77E7FE4B}"/>
              </a:ext>
            </a:extLst>
          </p:cNvPr>
          <p:cNvSpPr txBox="1"/>
          <p:nvPr/>
        </p:nvSpPr>
        <p:spPr>
          <a:xfrm>
            <a:off x="6166492" y="1301500"/>
            <a:ext cx="5789609" cy="461665"/>
          </a:xfrm>
          <a:prstGeom prst="rect">
            <a:avLst/>
          </a:prstGeom>
          <a:noFill/>
        </p:spPr>
        <p:txBody>
          <a:bodyPr wrap="square" rtlCol="0">
            <a:spAutoFit/>
          </a:bodyPr>
          <a:lstStyle/>
          <a:p>
            <a:r>
              <a:rPr lang="en-US" sz="2400" dirty="0"/>
              <a:t>What do these numbers reflect?</a:t>
            </a:r>
          </a:p>
        </p:txBody>
      </p:sp>
      <p:sp>
        <p:nvSpPr>
          <p:cNvPr id="5" name="TextBox 4">
            <a:extLst>
              <a:ext uri="{FF2B5EF4-FFF2-40B4-BE49-F238E27FC236}">
                <a16:creationId xmlns:a16="http://schemas.microsoft.com/office/drawing/2014/main" id="{8E4E6B21-FE27-B9C2-745E-CDED72580659}"/>
              </a:ext>
            </a:extLst>
          </p:cNvPr>
          <p:cNvSpPr txBox="1"/>
          <p:nvPr/>
        </p:nvSpPr>
        <p:spPr>
          <a:xfrm>
            <a:off x="3206417" y="6125500"/>
            <a:ext cx="4415589" cy="646331"/>
          </a:xfrm>
          <a:prstGeom prst="rect">
            <a:avLst/>
          </a:prstGeom>
          <a:noFill/>
        </p:spPr>
        <p:txBody>
          <a:bodyPr wrap="square" rtlCol="0">
            <a:spAutoFit/>
          </a:bodyPr>
          <a:lstStyle/>
          <a:p>
            <a:r>
              <a:rPr lang="en-US" dirty="0">
                <a:hlinkClick r:id="rId3"/>
              </a:rPr>
              <a:t>https://www.nytimes.com/interactive/2023/10/23/upshot/sat-inequality.html</a:t>
            </a:r>
            <a:r>
              <a:rPr lang="en-US" dirty="0"/>
              <a:t> </a:t>
            </a:r>
          </a:p>
        </p:txBody>
      </p:sp>
      <p:sp>
        <p:nvSpPr>
          <p:cNvPr id="8" name="TextBox 7">
            <a:extLst>
              <a:ext uri="{FF2B5EF4-FFF2-40B4-BE49-F238E27FC236}">
                <a16:creationId xmlns:a16="http://schemas.microsoft.com/office/drawing/2014/main" id="{AFF048D2-F3B5-E4ED-5CE2-818BAF66DD8F}"/>
              </a:ext>
            </a:extLst>
          </p:cNvPr>
          <p:cNvSpPr txBox="1"/>
          <p:nvPr/>
        </p:nvSpPr>
        <p:spPr>
          <a:xfrm>
            <a:off x="6226341" y="3159502"/>
            <a:ext cx="5789609" cy="1569660"/>
          </a:xfrm>
          <a:prstGeom prst="rect">
            <a:avLst/>
          </a:prstGeom>
          <a:noFill/>
        </p:spPr>
        <p:txBody>
          <a:bodyPr wrap="square" rtlCol="0">
            <a:spAutoFit/>
          </a:bodyPr>
          <a:lstStyle/>
          <a:p>
            <a:r>
              <a:rPr lang="en-US" sz="2400" dirty="0"/>
              <a:t>And worse(er?)…</a:t>
            </a:r>
          </a:p>
          <a:p>
            <a:r>
              <a:rPr lang="en-US" sz="2400" dirty="0"/>
              <a:t>Elite schools twice as likely to admit student from a high income family as a low to middle income family</a:t>
            </a:r>
          </a:p>
        </p:txBody>
      </p:sp>
      <p:sp>
        <p:nvSpPr>
          <p:cNvPr id="9" name="TextBox 8">
            <a:extLst>
              <a:ext uri="{FF2B5EF4-FFF2-40B4-BE49-F238E27FC236}">
                <a16:creationId xmlns:a16="http://schemas.microsoft.com/office/drawing/2014/main" id="{F87B8CDB-CACD-6A63-38BF-00296F583156}"/>
              </a:ext>
            </a:extLst>
          </p:cNvPr>
          <p:cNvSpPr txBox="1"/>
          <p:nvPr/>
        </p:nvSpPr>
        <p:spPr>
          <a:xfrm>
            <a:off x="6377946" y="4857731"/>
            <a:ext cx="5789609" cy="1200329"/>
          </a:xfrm>
          <a:prstGeom prst="rect">
            <a:avLst/>
          </a:prstGeom>
          <a:noFill/>
        </p:spPr>
        <p:txBody>
          <a:bodyPr wrap="square" rtlCol="0">
            <a:spAutoFit/>
          </a:bodyPr>
          <a:lstStyle/>
          <a:p>
            <a:r>
              <a:rPr lang="en-US" sz="2400" dirty="0"/>
              <a:t>Higher admission rates for the high income is due to: 1)  “Legacies;  2)  higher “non-academic” rankings;  3) Athletic recruitment</a:t>
            </a:r>
          </a:p>
        </p:txBody>
      </p:sp>
      <p:sp>
        <p:nvSpPr>
          <p:cNvPr id="10" name="TextBox 9">
            <a:extLst>
              <a:ext uri="{FF2B5EF4-FFF2-40B4-BE49-F238E27FC236}">
                <a16:creationId xmlns:a16="http://schemas.microsoft.com/office/drawing/2014/main" id="{A02C89D8-9A87-2847-547B-75C0B9AA5FE5}"/>
              </a:ext>
            </a:extLst>
          </p:cNvPr>
          <p:cNvSpPr txBox="1"/>
          <p:nvPr/>
        </p:nvSpPr>
        <p:spPr>
          <a:xfrm>
            <a:off x="6226342" y="2018606"/>
            <a:ext cx="5789609" cy="1200329"/>
          </a:xfrm>
          <a:prstGeom prst="rect">
            <a:avLst/>
          </a:prstGeom>
          <a:noFill/>
        </p:spPr>
        <p:txBody>
          <a:bodyPr wrap="square" rtlCol="0">
            <a:spAutoFit/>
          </a:bodyPr>
          <a:lstStyle/>
          <a:p>
            <a:r>
              <a:rPr lang="en-US" sz="2400" dirty="0"/>
              <a:t>It gets worse.  With “All Students” instead of “test takers” in the bottom 20% scoring above 1300 falls to 0.6% </a:t>
            </a:r>
          </a:p>
        </p:txBody>
      </p:sp>
    </p:spTree>
    <p:extLst>
      <p:ext uri="{BB962C8B-B14F-4D97-AF65-F5344CB8AC3E}">
        <p14:creationId xmlns:p14="http://schemas.microsoft.com/office/powerpoint/2010/main" val="41211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2F22-45CC-978B-ED0D-B63AEA247338}"/>
              </a:ext>
            </a:extLst>
          </p:cNvPr>
          <p:cNvSpPr>
            <a:spLocks noGrp="1"/>
          </p:cNvSpPr>
          <p:nvPr>
            <p:ph type="title"/>
          </p:nvPr>
        </p:nvSpPr>
        <p:spPr/>
        <p:txBody>
          <a:bodyPr/>
          <a:lstStyle/>
          <a:p>
            <a:r>
              <a:rPr lang="en-US" dirty="0">
                <a:solidFill>
                  <a:schemeClr val="bg1"/>
                </a:solidFill>
              </a:rPr>
              <a:t>Rei</a:t>
            </a:r>
            <a:r>
              <a:rPr lang="en-US" dirty="0"/>
              <a:t>nstate the SAT!</a:t>
            </a:r>
          </a:p>
        </p:txBody>
      </p:sp>
      <p:sp>
        <p:nvSpPr>
          <p:cNvPr id="3" name="Content Placeholder 2">
            <a:extLst>
              <a:ext uri="{FF2B5EF4-FFF2-40B4-BE49-F238E27FC236}">
                <a16:creationId xmlns:a16="http://schemas.microsoft.com/office/drawing/2014/main" id="{B44DB125-D10A-D443-58BF-C99730E56856}"/>
              </a:ext>
            </a:extLst>
          </p:cNvPr>
          <p:cNvSpPr>
            <a:spLocks noGrp="1" noChangeAspect="1"/>
          </p:cNvSpPr>
          <p:nvPr>
            <p:ph idx="1"/>
          </p:nvPr>
        </p:nvSpPr>
        <p:spPr>
          <a:xfrm>
            <a:off x="273997" y="1570730"/>
            <a:ext cx="6507343" cy="2095579"/>
          </a:xfrm>
        </p:spPr>
        <p:txBody>
          <a:bodyPr/>
          <a:lstStyle/>
          <a:p>
            <a:r>
              <a:rPr lang="en-US" dirty="0"/>
              <a:t>Don’t Let the Bad be the Enemy of the Better!</a:t>
            </a:r>
          </a:p>
          <a:p>
            <a:endParaRPr lang="en-US" dirty="0"/>
          </a:p>
          <a:p>
            <a:endParaRPr lang="en-US" dirty="0"/>
          </a:p>
        </p:txBody>
      </p:sp>
      <p:sp>
        <p:nvSpPr>
          <p:cNvPr id="4" name="Slide Number Placeholder 3">
            <a:extLst>
              <a:ext uri="{FF2B5EF4-FFF2-40B4-BE49-F238E27FC236}">
                <a16:creationId xmlns:a16="http://schemas.microsoft.com/office/drawing/2014/main" id="{9E689EC2-0A4F-5436-36CF-1250C95E9C9D}"/>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1028" name="Picture 4" descr="A chart shows the share of students admitted to Dartmouth by SAT test scores and student advantage. Disadvantaged students with lower test scores are more likely to be admitted to Dartmouth than advantaged students with similar scores.">
            <a:extLst>
              <a:ext uri="{FF2B5EF4-FFF2-40B4-BE49-F238E27FC236}">
                <a16:creationId xmlns:a16="http://schemas.microsoft.com/office/drawing/2014/main" id="{BA6D0601-C892-DA18-FBA0-5B9F6ACFB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371" y="935932"/>
            <a:ext cx="6080760"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35CEE8-6C38-F24E-1B60-94CB53510D92}"/>
              </a:ext>
            </a:extLst>
          </p:cNvPr>
          <p:cNvSpPr txBox="1"/>
          <p:nvPr/>
        </p:nvSpPr>
        <p:spPr>
          <a:xfrm>
            <a:off x="704935" y="2877739"/>
            <a:ext cx="2895600" cy="3200876"/>
          </a:xfrm>
          <a:prstGeom prst="rect">
            <a:avLst/>
          </a:prstGeom>
          <a:noFill/>
        </p:spPr>
        <p:txBody>
          <a:bodyPr wrap="square">
            <a:spAutoFit/>
          </a:bodyPr>
          <a:lstStyle/>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Harvard</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Yale</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Dartmouth</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Brown</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Cornell</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Caltech</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Georgetown</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MIT</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Vanderbilt</a:t>
            </a:r>
          </a:p>
        </p:txBody>
      </p:sp>
    </p:spTree>
    <p:extLst>
      <p:ext uri="{BB962C8B-B14F-4D97-AF65-F5344CB8AC3E}">
        <p14:creationId xmlns:p14="http://schemas.microsoft.com/office/powerpoint/2010/main" val="609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1F59-060F-CCC5-E126-7C6DAA1B01DC}"/>
              </a:ext>
            </a:extLst>
          </p:cNvPr>
          <p:cNvSpPr>
            <a:spLocks noGrp="1"/>
          </p:cNvSpPr>
          <p:nvPr>
            <p:ph type="title"/>
          </p:nvPr>
        </p:nvSpPr>
        <p:spPr/>
        <p:txBody>
          <a:bodyPr/>
          <a:lstStyle/>
          <a:p>
            <a:r>
              <a:rPr lang="en-US" dirty="0">
                <a:solidFill>
                  <a:schemeClr val="bg1"/>
                </a:solidFill>
              </a:rPr>
              <a:t>Ou</a:t>
            </a:r>
            <a:r>
              <a:rPr lang="en-US" dirty="0">
                <a:solidFill>
                  <a:schemeClr val="accent5">
                    <a:lumMod val="50000"/>
                  </a:schemeClr>
                </a:solidFill>
              </a:rPr>
              <a:t>r Imperfect Meritocracy</a:t>
            </a:r>
            <a:r>
              <a:rPr lang="en-US" dirty="0"/>
              <a:t> Hurts Rich and Poor</a:t>
            </a:r>
          </a:p>
        </p:txBody>
      </p:sp>
      <p:sp>
        <p:nvSpPr>
          <p:cNvPr id="3" name="Content Placeholder 2">
            <a:extLst>
              <a:ext uri="{FF2B5EF4-FFF2-40B4-BE49-F238E27FC236}">
                <a16:creationId xmlns:a16="http://schemas.microsoft.com/office/drawing/2014/main" id="{8FFE343F-50FC-20EE-ACA1-2B9521F25016}"/>
              </a:ext>
            </a:extLst>
          </p:cNvPr>
          <p:cNvSpPr>
            <a:spLocks noGrp="1"/>
          </p:cNvSpPr>
          <p:nvPr>
            <p:ph idx="1"/>
          </p:nvPr>
        </p:nvSpPr>
        <p:spPr/>
        <p:txBody>
          <a:bodyPr/>
          <a:lstStyle/>
          <a:p>
            <a:r>
              <a:rPr lang="en-US" dirty="0"/>
              <a:t>Poor are hurt because there is less equality of opportunity</a:t>
            </a:r>
          </a:p>
          <a:p>
            <a:r>
              <a:rPr lang="en-US" dirty="0"/>
              <a:t>Poor are hurt because in a “meritocracy” your lack of success is due to your failings.</a:t>
            </a:r>
          </a:p>
          <a:p>
            <a:r>
              <a:rPr lang="en-US" dirty="0"/>
              <a:t>Rich are hurt because they have to work harder to confirm their status.</a:t>
            </a:r>
          </a:p>
          <a:p>
            <a:r>
              <a:rPr lang="en-US" dirty="0"/>
              <a:t>Rich are hurt because they make their children compete at an earlier age (Tiger Moms, SAT prep courses).</a:t>
            </a:r>
          </a:p>
          <a:p>
            <a:r>
              <a:rPr lang="en-US" dirty="0"/>
              <a:t>We are all hurt because of the growing segregation between the rich and poor and increasing polarization</a:t>
            </a:r>
          </a:p>
        </p:txBody>
      </p:sp>
      <p:sp>
        <p:nvSpPr>
          <p:cNvPr id="4" name="Slide Number Placeholder 3">
            <a:extLst>
              <a:ext uri="{FF2B5EF4-FFF2-40B4-BE49-F238E27FC236}">
                <a16:creationId xmlns:a16="http://schemas.microsoft.com/office/drawing/2014/main" id="{77C28170-4F34-77B3-2331-39AB48BB0CE6}"/>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94730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470E-1A75-5847-86EF-ADBB2081F883}"/>
              </a:ext>
            </a:extLst>
          </p:cNvPr>
          <p:cNvSpPr>
            <a:spLocks noGrp="1"/>
          </p:cNvSpPr>
          <p:nvPr>
            <p:ph type="title"/>
          </p:nvPr>
        </p:nvSpPr>
        <p:spPr>
          <a:xfrm>
            <a:off x="806301" y="0"/>
            <a:ext cx="10515600" cy="1325563"/>
          </a:xfrm>
        </p:spPr>
        <p:txBody>
          <a:bodyPr/>
          <a:lstStyle/>
          <a:p>
            <a:r>
              <a:rPr lang="en-US" dirty="0">
                <a:solidFill>
                  <a:schemeClr val="bg1"/>
                </a:solidFill>
              </a:rPr>
              <a:t>Wh</a:t>
            </a:r>
            <a:r>
              <a:rPr lang="en-US" dirty="0"/>
              <a:t>at to do About Inequality?</a:t>
            </a:r>
          </a:p>
        </p:txBody>
      </p:sp>
      <p:sp>
        <p:nvSpPr>
          <p:cNvPr id="4" name="Slide Number Placeholder 3">
            <a:extLst>
              <a:ext uri="{FF2B5EF4-FFF2-40B4-BE49-F238E27FC236}">
                <a16:creationId xmlns:a16="http://schemas.microsoft.com/office/drawing/2014/main" id="{171884B6-5E76-4348-8EDA-1509A0771B2C}"/>
              </a:ext>
            </a:extLst>
          </p:cNvPr>
          <p:cNvSpPr>
            <a:spLocks noGrp="1"/>
          </p:cNvSpPr>
          <p:nvPr>
            <p:ph type="sldNum" sz="quarter" idx="12"/>
          </p:nvPr>
        </p:nvSpPr>
        <p:spPr/>
        <p:txBody>
          <a:bodyPr/>
          <a:lstStyle/>
          <a:p>
            <a:fld id="{D9F085D5-EC86-4F6A-B501-C1359CB39116}" type="slidenum">
              <a:rPr lang="en-US" smtClean="0"/>
              <a:t>43</a:t>
            </a:fld>
            <a:endParaRPr lang="en-US" dirty="0"/>
          </a:p>
        </p:txBody>
      </p:sp>
      <p:sp>
        <p:nvSpPr>
          <p:cNvPr id="3" name="Content Placeholder 2">
            <a:extLst>
              <a:ext uri="{FF2B5EF4-FFF2-40B4-BE49-F238E27FC236}">
                <a16:creationId xmlns:a16="http://schemas.microsoft.com/office/drawing/2014/main" id="{FA76E66A-D182-914E-971B-64118C2E9465}"/>
              </a:ext>
            </a:extLst>
          </p:cNvPr>
          <p:cNvSpPr>
            <a:spLocks noGrp="1"/>
          </p:cNvSpPr>
          <p:nvPr>
            <p:ph idx="1"/>
          </p:nvPr>
        </p:nvSpPr>
        <p:spPr>
          <a:xfrm>
            <a:off x="1823988" y="1671028"/>
            <a:ext cx="9142409" cy="3716887"/>
          </a:xfrm>
          <a:solidFill>
            <a:schemeClr val="bg1"/>
          </a:solidFill>
        </p:spPr>
        <p:txBody>
          <a:bodyPr>
            <a:normAutofit fontScale="92500" lnSpcReduction="20000"/>
          </a:bodyPr>
          <a:lstStyle/>
          <a:p>
            <a:pPr>
              <a:lnSpc>
                <a:spcPct val="100000"/>
              </a:lnSpc>
            </a:pPr>
            <a:r>
              <a:rPr lang="en-US" dirty="0"/>
              <a:t>Government policies to reduce material inequality:</a:t>
            </a:r>
          </a:p>
          <a:p>
            <a:pPr marL="914400" lvl="1" indent="-457200">
              <a:lnSpc>
                <a:spcPct val="100000"/>
              </a:lnSpc>
              <a:buFont typeface="+mj-lt"/>
              <a:buAutoNum type="arabicPeriod"/>
            </a:pPr>
            <a:r>
              <a:rPr lang="en-US" dirty="0"/>
              <a:t>Greater Progressivity of Tax/Transfer System.</a:t>
            </a:r>
          </a:p>
          <a:p>
            <a:pPr marL="914400" lvl="1" indent="-457200">
              <a:lnSpc>
                <a:spcPct val="100000"/>
              </a:lnSpc>
              <a:buFont typeface="+mj-lt"/>
              <a:buAutoNum type="arabicPeriod"/>
            </a:pPr>
            <a:r>
              <a:rPr lang="en-US" dirty="0"/>
              <a:t>Fix Social Security and Medicare Funding, but </a:t>
            </a:r>
            <a:r>
              <a:rPr lang="en-US" b="1" i="1" dirty="0"/>
              <a:t>NOT</a:t>
            </a:r>
            <a:r>
              <a:rPr lang="en-US" dirty="0"/>
              <a:t> by raising age of eligibility. (</a:t>
            </a:r>
            <a:r>
              <a:rPr lang="en-US" dirty="0">
                <a:hlinkClick r:id="rId2"/>
              </a:rPr>
              <a:t>https://www.brookings.edu/articles/fixing-social-security-blueprint-for-a-bipartisan-solution/</a:t>
            </a:r>
            <a:r>
              <a:rPr lang="en-US" dirty="0"/>
              <a:t>)</a:t>
            </a:r>
          </a:p>
          <a:p>
            <a:pPr marL="914400" lvl="1" indent="-457200">
              <a:lnSpc>
                <a:spcPct val="100000"/>
              </a:lnSpc>
              <a:buFont typeface="+mj-lt"/>
              <a:buAutoNum type="arabicPeriod"/>
            </a:pPr>
            <a:r>
              <a:rPr lang="en-US" dirty="0"/>
              <a:t>Tax capital gains at death.</a:t>
            </a:r>
          </a:p>
          <a:p>
            <a:pPr marL="914400" lvl="1" indent="-457200">
              <a:lnSpc>
                <a:spcPct val="100000"/>
              </a:lnSpc>
              <a:buFont typeface="+mj-lt"/>
              <a:buAutoNum type="arabicPeriod"/>
            </a:pPr>
            <a:r>
              <a:rPr lang="en-US" dirty="0"/>
              <a:t>Encourage re-unionization of industry. (?)</a:t>
            </a:r>
          </a:p>
          <a:p>
            <a:pPr marL="914400" lvl="1" indent="-457200">
              <a:lnSpc>
                <a:spcPct val="100000"/>
              </a:lnSpc>
              <a:buFont typeface="+mj-lt"/>
              <a:buAutoNum type="arabicPeriod"/>
            </a:pPr>
            <a:r>
              <a:rPr lang="en-US" dirty="0"/>
              <a:t>Put limits on low-skilled immigration. (?)</a:t>
            </a:r>
          </a:p>
          <a:p>
            <a:pPr marL="914400" lvl="1" indent="-457200">
              <a:lnSpc>
                <a:spcPct val="100000"/>
              </a:lnSpc>
              <a:buFont typeface="+mj-lt"/>
              <a:buAutoNum type="arabicPeriod"/>
            </a:pPr>
            <a:r>
              <a:rPr lang="en-US" dirty="0"/>
              <a:t>Raise Minimum Wage (?)</a:t>
            </a:r>
          </a:p>
          <a:p>
            <a:pPr marL="914400" lvl="1" indent="-457200">
              <a:lnSpc>
                <a:spcPct val="100000"/>
              </a:lnSpc>
              <a:buFont typeface="+mj-lt"/>
              <a:buAutoNum type="arabicPeriod"/>
            </a:pPr>
            <a:r>
              <a:rPr lang="en-US" dirty="0"/>
              <a:t>Industrial policies to provide meaningful work for non-BAs. (?)</a:t>
            </a:r>
          </a:p>
          <a:p>
            <a:pPr marL="914400" lvl="1" indent="-457200">
              <a:lnSpc>
                <a:spcPct val="100000"/>
              </a:lnSpc>
              <a:buFont typeface="+mj-lt"/>
              <a:buAutoNum type="arabicPeriod"/>
            </a:pPr>
            <a:r>
              <a:rPr lang="en-US" dirty="0"/>
              <a:t>Tariffs to bring back manufacturing?</a:t>
            </a:r>
          </a:p>
          <a:p>
            <a:pPr marL="1828800" lvl="3" indent="-457200">
              <a:lnSpc>
                <a:spcPct val="100000"/>
              </a:lnSpc>
              <a:buFont typeface="+mj-lt"/>
              <a:buAutoNum type="arabicPeriod"/>
            </a:pPr>
            <a:endParaRPr lang="en-US" dirty="0"/>
          </a:p>
        </p:txBody>
      </p:sp>
      <p:sp>
        <p:nvSpPr>
          <p:cNvPr id="5" name="Rectangle 4">
            <a:extLst>
              <a:ext uri="{FF2B5EF4-FFF2-40B4-BE49-F238E27FC236}">
                <a16:creationId xmlns:a16="http://schemas.microsoft.com/office/drawing/2014/main" id="{ED7B05C5-0794-A553-FD6E-55FB31325D8D}"/>
              </a:ext>
            </a:extLst>
          </p:cNvPr>
          <p:cNvSpPr/>
          <p:nvPr/>
        </p:nvSpPr>
        <p:spPr>
          <a:xfrm>
            <a:off x="2242687" y="4829700"/>
            <a:ext cx="5115827" cy="519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0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9E2A-0BF8-C216-D67B-3A34DC0C075C}"/>
              </a:ext>
            </a:extLst>
          </p:cNvPr>
          <p:cNvSpPr>
            <a:spLocks noGrp="1"/>
          </p:cNvSpPr>
          <p:nvPr>
            <p:ph type="title"/>
          </p:nvPr>
        </p:nvSpPr>
        <p:spPr/>
        <p:txBody>
          <a:bodyPr/>
          <a:lstStyle/>
          <a:p>
            <a:r>
              <a:rPr lang="en-US" dirty="0">
                <a:solidFill>
                  <a:schemeClr val="bg1"/>
                </a:solidFill>
              </a:rPr>
              <a:t>Wh</a:t>
            </a:r>
            <a:r>
              <a:rPr lang="en-US" dirty="0"/>
              <a:t>at To Do about the “New Inequality”</a:t>
            </a:r>
          </a:p>
        </p:txBody>
      </p:sp>
      <p:sp>
        <p:nvSpPr>
          <p:cNvPr id="3" name="Content Placeholder 2">
            <a:extLst>
              <a:ext uri="{FF2B5EF4-FFF2-40B4-BE49-F238E27FC236}">
                <a16:creationId xmlns:a16="http://schemas.microsoft.com/office/drawing/2014/main" id="{5C4B1FFD-0D32-81FD-2170-64DF6273F5C6}"/>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Research shows that high-quality birth-to-five programs for disadvantaged children can deliver a 13% return on the investment. (James Heckman)</a:t>
            </a:r>
          </a:p>
          <a:p>
            <a:pPr marL="514350" indent="-514350">
              <a:buFont typeface="+mj-lt"/>
              <a:buAutoNum type="arabicPeriod"/>
            </a:pPr>
            <a:r>
              <a:rPr lang="en-US" dirty="0"/>
              <a:t>Somehow improve public schools.</a:t>
            </a:r>
          </a:p>
          <a:p>
            <a:pPr marL="514350" indent="-514350">
              <a:buFont typeface="+mj-lt"/>
              <a:buAutoNum type="arabicPeriod"/>
            </a:pPr>
            <a:r>
              <a:rPr lang="en-US" dirty="0"/>
              <a:t>Encourage students from low-income families to apply to quality colleges (Carolyn Hoxby)</a:t>
            </a:r>
          </a:p>
          <a:p>
            <a:pPr marL="514350" indent="-514350">
              <a:buFont typeface="+mj-lt"/>
              <a:buAutoNum type="arabicPeriod"/>
            </a:pPr>
            <a:r>
              <a:rPr lang="en-US" dirty="0"/>
              <a:t>Encourage colleges to practice affirmative action based on socioeconomic status (William Bowen).</a:t>
            </a:r>
          </a:p>
          <a:p>
            <a:pPr marL="514350" indent="-514350">
              <a:buFont typeface="+mj-lt"/>
              <a:buAutoNum type="arabicPeriod"/>
            </a:pPr>
            <a:r>
              <a:rPr lang="en-US" dirty="0"/>
              <a:t>Invest in community colleges.</a:t>
            </a:r>
          </a:p>
          <a:p>
            <a:pPr marL="514350" indent="-514350">
              <a:buFont typeface="+mj-lt"/>
              <a:buAutoNum type="arabicPeriod"/>
            </a:pPr>
            <a:r>
              <a:rPr lang="en-US" dirty="0"/>
              <a:t>Reinstitute National Service to lessen socioeconomic and racial segregation.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E2538C2F-EB43-D51B-308B-C18555EEAD81}"/>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201546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9F51-2F7E-0811-4513-65001BC5DECD}"/>
              </a:ext>
            </a:extLst>
          </p:cNvPr>
          <p:cNvSpPr>
            <a:spLocks noGrp="1"/>
          </p:cNvSpPr>
          <p:nvPr>
            <p:ph type="title"/>
          </p:nvPr>
        </p:nvSpPr>
        <p:spPr/>
        <p:txBody>
          <a:bodyPr/>
          <a:lstStyle/>
          <a:p>
            <a:r>
              <a:rPr lang="en-US" dirty="0">
                <a:solidFill>
                  <a:schemeClr val="bg1"/>
                </a:solidFill>
              </a:rPr>
              <a:t>A B</a:t>
            </a:r>
            <a:r>
              <a:rPr lang="en-US" dirty="0"/>
              <a:t>igger Thinker:  Michael Sandal</a:t>
            </a:r>
          </a:p>
        </p:txBody>
      </p:sp>
      <p:sp>
        <p:nvSpPr>
          <p:cNvPr id="3" name="Content Placeholder 2">
            <a:extLst>
              <a:ext uri="{FF2B5EF4-FFF2-40B4-BE49-F238E27FC236}">
                <a16:creationId xmlns:a16="http://schemas.microsoft.com/office/drawing/2014/main" id="{39A49FBC-DF7D-6ADA-E471-551789D3AE21}"/>
              </a:ext>
            </a:extLst>
          </p:cNvPr>
          <p:cNvSpPr>
            <a:spLocks noGrp="1"/>
          </p:cNvSpPr>
          <p:nvPr>
            <p:ph idx="1"/>
          </p:nvPr>
        </p:nvSpPr>
        <p:spPr/>
        <p:txBody>
          <a:bodyPr/>
          <a:lstStyle/>
          <a:p>
            <a:pPr marL="514350" indent="-514350">
              <a:buFont typeface="+mj-lt"/>
              <a:buAutoNum type="arabicPeriod"/>
            </a:pPr>
            <a:r>
              <a:rPr lang="en-US" dirty="0"/>
              <a:t>Reducing material inequality is insufficient; we need to raise social recognition and esteem for all people.</a:t>
            </a:r>
          </a:p>
          <a:p>
            <a:pPr marL="514350" indent="-514350">
              <a:buFont typeface="+mj-lt"/>
              <a:buAutoNum type="arabicPeriod"/>
            </a:pPr>
            <a:r>
              <a:rPr lang="en-US" dirty="0"/>
              <a:t>“Broad democratic equality of condition,” that goes beyond equal opportunity.</a:t>
            </a:r>
          </a:p>
          <a:p>
            <a:pPr marL="514350" indent="-514350">
              <a:buFont typeface="+mj-lt"/>
              <a:buAutoNum type="arabicPeriod"/>
            </a:pPr>
            <a:r>
              <a:rPr lang="en-US" dirty="0"/>
              <a:t>Renewing the dignity of work.</a:t>
            </a:r>
          </a:p>
          <a:p>
            <a:pPr marL="514350" indent="-514350">
              <a:buFont typeface="+mj-lt"/>
              <a:buAutoNum type="arabicPeriod"/>
            </a:pPr>
            <a:r>
              <a:rPr lang="en-US" dirty="0"/>
              <a:t>Rethinking merit: educating the elite about the role of luck and family background.</a:t>
            </a:r>
          </a:p>
          <a:p>
            <a:pPr marL="514350" indent="-514350">
              <a:buFont typeface="+mj-lt"/>
              <a:buAutoNum type="arabicPeriod"/>
            </a:pPr>
            <a:r>
              <a:rPr lang="en-US" dirty="0"/>
              <a:t>Ongoing public discussion about moral questions.</a:t>
            </a:r>
          </a:p>
          <a:p>
            <a:pPr marL="514350" indent="-514350">
              <a:buFont typeface="+mj-lt"/>
              <a:buAutoNum type="arabicPeriod"/>
            </a:pPr>
            <a:r>
              <a:rPr lang="en-US" dirty="0"/>
              <a:t>Promote solidarity and a shared vision</a:t>
            </a:r>
          </a:p>
        </p:txBody>
      </p:sp>
      <p:sp>
        <p:nvSpPr>
          <p:cNvPr id="4" name="Slide Number Placeholder 3">
            <a:extLst>
              <a:ext uri="{FF2B5EF4-FFF2-40B4-BE49-F238E27FC236}">
                <a16:creationId xmlns:a16="http://schemas.microsoft.com/office/drawing/2014/main" id="{DE98BD5F-0EB1-D7C2-45EA-FCEB989EE0AD}"/>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413917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0376-AF74-D51E-A344-0D6F498433DD}"/>
              </a:ext>
            </a:extLst>
          </p:cNvPr>
          <p:cNvSpPr>
            <a:spLocks noGrp="1"/>
          </p:cNvSpPr>
          <p:nvPr>
            <p:ph type="title"/>
          </p:nvPr>
        </p:nvSpPr>
        <p:spPr/>
        <p:txBody>
          <a:bodyPr/>
          <a:lstStyle/>
          <a:p>
            <a:r>
              <a:rPr lang="en-US" dirty="0">
                <a:solidFill>
                  <a:schemeClr val="bg1"/>
                </a:solidFill>
              </a:rPr>
              <a:t>Re</a:t>
            </a:r>
            <a:r>
              <a:rPr lang="en-US" dirty="0"/>
              <a:t>adings on the New Inequality</a:t>
            </a:r>
          </a:p>
        </p:txBody>
      </p:sp>
      <p:sp>
        <p:nvSpPr>
          <p:cNvPr id="3" name="Content Placeholder 2">
            <a:extLst>
              <a:ext uri="{FF2B5EF4-FFF2-40B4-BE49-F238E27FC236}">
                <a16:creationId xmlns:a16="http://schemas.microsoft.com/office/drawing/2014/main" id="{7796A2EE-C46A-0779-6E6E-23E20C55CF3B}"/>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2400" dirty="0"/>
              <a:t>https://sites.google.com/view/macro-current-issues/new-inequality</a:t>
            </a:r>
          </a:p>
        </p:txBody>
      </p:sp>
      <p:sp>
        <p:nvSpPr>
          <p:cNvPr id="4" name="Slide Number Placeholder 3">
            <a:extLst>
              <a:ext uri="{FF2B5EF4-FFF2-40B4-BE49-F238E27FC236}">
                <a16:creationId xmlns:a16="http://schemas.microsoft.com/office/drawing/2014/main" id="{DCAD57E1-1EF3-F86F-8696-A4336B1173CE}"/>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394425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42D-D0CB-6E4C-A7E0-0EF6CAAD4D86}"/>
              </a:ext>
            </a:extLst>
          </p:cNvPr>
          <p:cNvSpPr>
            <a:spLocks noGrp="1"/>
          </p:cNvSpPr>
          <p:nvPr>
            <p:ph type="title"/>
          </p:nvPr>
        </p:nvSpPr>
        <p:spPr>
          <a:xfrm>
            <a:off x="772886" y="277422"/>
            <a:ext cx="10515600" cy="1325563"/>
          </a:xfrm>
        </p:spPr>
        <p:txBody>
          <a:bodyPr/>
          <a:lstStyle/>
          <a:p>
            <a:r>
              <a:rPr lang="en-US" dirty="0">
                <a:solidFill>
                  <a:schemeClr val="bg1"/>
                </a:solidFill>
              </a:rPr>
              <a:t>Nex</a:t>
            </a:r>
            <a:r>
              <a:rPr lang="en-US" dirty="0">
                <a:solidFill>
                  <a:schemeClr val="accent5">
                    <a:lumMod val="50000"/>
                  </a:schemeClr>
                </a:solidFill>
              </a:rPr>
              <a:t>t Week Who</a:t>
            </a:r>
            <a:r>
              <a:rPr lang="en-US" dirty="0"/>
              <a:t> Holds Debt to Foreigners,</a:t>
            </a:r>
            <a:br>
              <a:rPr lang="en-US" dirty="0"/>
            </a:br>
            <a:r>
              <a:rPr lang="en-US" dirty="0"/>
              <a:t> Jan. 2024</a:t>
            </a:r>
          </a:p>
        </p:txBody>
      </p:sp>
      <p:sp>
        <p:nvSpPr>
          <p:cNvPr id="4" name="Slide Number Placeholder 3">
            <a:extLst>
              <a:ext uri="{FF2B5EF4-FFF2-40B4-BE49-F238E27FC236}">
                <a16:creationId xmlns:a16="http://schemas.microsoft.com/office/drawing/2014/main" id="{9D22E5D7-BB37-8C4A-8DEF-6138F96E97AA}"/>
              </a:ext>
            </a:extLst>
          </p:cNvPr>
          <p:cNvSpPr>
            <a:spLocks noGrp="1"/>
          </p:cNvSpPr>
          <p:nvPr>
            <p:ph type="sldNum" sz="quarter" idx="12"/>
          </p:nvPr>
        </p:nvSpPr>
        <p:spPr/>
        <p:txBody>
          <a:bodyPr/>
          <a:lstStyle/>
          <a:p>
            <a:fld id="{D9F085D5-EC86-4F6A-B501-C1359CB39116}" type="slidenum">
              <a:rPr lang="en-GB" smtClean="0"/>
              <a:t>47</a:t>
            </a:fld>
            <a:endParaRPr lang="en-GB" dirty="0"/>
          </a:p>
        </p:txBody>
      </p:sp>
      <p:pic>
        <p:nvPicPr>
          <p:cNvPr id="6" name="Picture 5">
            <a:extLst>
              <a:ext uri="{FF2B5EF4-FFF2-40B4-BE49-F238E27FC236}">
                <a16:creationId xmlns:a16="http://schemas.microsoft.com/office/drawing/2014/main" id="{D5EB9CFB-3A99-B24C-6895-1F7EA95068B1}"/>
              </a:ext>
            </a:extLst>
          </p:cNvPr>
          <p:cNvPicPr>
            <a:picLocks noChangeAspect="1"/>
          </p:cNvPicPr>
          <p:nvPr/>
        </p:nvPicPr>
        <p:blipFill>
          <a:blip r:embed="rId2"/>
          <a:srcRect/>
          <a:stretch/>
        </p:blipFill>
        <p:spPr>
          <a:xfrm>
            <a:off x="785586" y="1493019"/>
            <a:ext cx="6092178" cy="4256493"/>
          </a:xfrm>
          <a:prstGeom prst="rect">
            <a:avLst/>
          </a:prstGeom>
        </p:spPr>
      </p:pic>
      <p:sp>
        <p:nvSpPr>
          <p:cNvPr id="7" name="TextBox 6">
            <a:extLst>
              <a:ext uri="{FF2B5EF4-FFF2-40B4-BE49-F238E27FC236}">
                <a16:creationId xmlns:a16="http://schemas.microsoft.com/office/drawing/2014/main" id="{6625A0D3-B616-0677-08D9-8E95166F9D52}"/>
              </a:ext>
            </a:extLst>
          </p:cNvPr>
          <p:cNvSpPr txBox="1"/>
          <p:nvPr/>
        </p:nvSpPr>
        <p:spPr>
          <a:xfrm>
            <a:off x="6820161" y="3038513"/>
            <a:ext cx="5195790" cy="1323439"/>
          </a:xfrm>
          <a:prstGeom prst="rect">
            <a:avLst/>
          </a:prstGeom>
          <a:noFill/>
        </p:spPr>
        <p:txBody>
          <a:bodyPr wrap="square" rtlCol="0">
            <a:spAutoFit/>
          </a:bodyPr>
          <a:lstStyle/>
          <a:p>
            <a:r>
              <a:rPr lang="en-US" sz="2000" dirty="0"/>
              <a:t>Foreign ownership is relatively recent </a:t>
            </a:r>
          </a:p>
          <a:p>
            <a:r>
              <a:rPr lang="en-US" sz="2000" dirty="0"/>
              <a:t>– in 1990 foreign ownership was less than 20%</a:t>
            </a:r>
          </a:p>
          <a:p>
            <a:r>
              <a:rPr lang="en-US" sz="2000" dirty="0"/>
              <a:t>– peaked at 40+%</a:t>
            </a:r>
          </a:p>
          <a:p>
            <a:r>
              <a:rPr lang="en-US" sz="2000" dirty="0"/>
              <a:t>– now is 29.4%</a:t>
            </a:r>
          </a:p>
        </p:txBody>
      </p:sp>
      <p:sp>
        <p:nvSpPr>
          <p:cNvPr id="8" name="TextBox 7">
            <a:extLst>
              <a:ext uri="{FF2B5EF4-FFF2-40B4-BE49-F238E27FC236}">
                <a16:creationId xmlns:a16="http://schemas.microsoft.com/office/drawing/2014/main" id="{4864DFD0-B4E5-6126-CAF4-E85E996E43AE}"/>
              </a:ext>
            </a:extLst>
          </p:cNvPr>
          <p:cNvSpPr txBox="1"/>
          <p:nvPr/>
        </p:nvSpPr>
        <p:spPr>
          <a:xfrm>
            <a:off x="4031312" y="3895235"/>
            <a:ext cx="2445670" cy="400110"/>
          </a:xfrm>
          <a:prstGeom prst="rect">
            <a:avLst/>
          </a:prstGeom>
          <a:noFill/>
        </p:spPr>
        <p:txBody>
          <a:bodyPr wrap="none" rtlCol="0">
            <a:spAutoFit/>
          </a:bodyPr>
          <a:lstStyle/>
          <a:p>
            <a:r>
              <a:rPr lang="en-US" sz="2000" dirty="0"/>
              <a:t>Billions of U.S. Dollars</a:t>
            </a:r>
          </a:p>
        </p:txBody>
      </p:sp>
      <p:sp>
        <p:nvSpPr>
          <p:cNvPr id="10" name="TextBox 9">
            <a:extLst>
              <a:ext uri="{FF2B5EF4-FFF2-40B4-BE49-F238E27FC236}">
                <a16:creationId xmlns:a16="http://schemas.microsoft.com/office/drawing/2014/main" id="{CB67658F-5253-6B04-7975-06FD5F268F5D}"/>
              </a:ext>
            </a:extLst>
          </p:cNvPr>
          <p:cNvSpPr txBox="1"/>
          <p:nvPr/>
        </p:nvSpPr>
        <p:spPr>
          <a:xfrm>
            <a:off x="5454127" y="6498278"/>
            <a:ext cx="6145850" cy="276999"/>
          </a:xfrm>
          <a:prstGeom prst="rect">
            <a:avLst/>
          </a:prstGeom>
          <a:noFill/>
        </p:spPr>
        <p:txBody>
          <a:bodyPr wrap="none" rtlCol="0">
            <a:spAutoFit/>
          </a:bodyPr>
          <a:lstStyle/>
          <a:p>
            <a:r>
              <a:rPr lang="en-US" sz="1200" dirty="0"/>
              <a:t>Source: https://www.statista.com/statistics/246420/major-foreign-holders-of-us-treasury-debt/</a:t>
            </a:r>
          </a:p>
        </p:txBody>
      </p:sp>
    </p:spTree>
    <p:extLst>
      <p:ext uri="{BB962C8B-B14F-4D97-AF65-F5344CB8AC3E}">
        <p14:creationId xmlns:p14="http://schemas.microsoft.com/office/powerpoint/2010/main" val="844299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a:bodyPr>
          <a:lstStyle/>
          <a:p>
            <a:pPr marL="0" indent="0" algn="ctr">
              <a:buNone/>
            </a:pPr>
            <a:endParaRPr lang="en-US" sz="5100" dirty="0">
              <a:hlinkClick r:id="rId2"/>
            </a:endParaRPr>
          </a:p>
          <a:p>
            <a:pPr marL="0" indent="0" algn="ctr">
              <a:buNone/>
            </a:pPr>
            <a:r>
              <a:rPr lang="en-US" sz="3200" dirty="0"/>
              <a:t>Geoffrey Woglom</a:t>
            </a:r>
          </a:p>
          <a:p>
            <a:pPr marL="0" indent="0" algn="ctr">
              <a:buNone/>
            </a:pPr>
            <a:r>
              <a:rPr lang="en-US" sz="3200" dirty="0"/>
              <a:t>grwoglom@amherst.edu</a:t>
            </a:r>
          </a:p>
          <a:p>
            <a:pPr marL="0" indent="0" algn="ctr">
              <a:buNone/>
            </a:pPr>
            <a:endParaRPr lang="en-US" sz="3200" dirty="0"/>
          </a:p>
          <a:p>
            <a:pPr marL="0" indent="0" algn="ctr">
              <a:buNone/>
            </a:pPr>
            <a:r>
              <a:rPr lang="en-US" sz="3200" dirty="0"/>
              <a:t>My Google </a:t>
            </a:r>
            <a:r>
              <a:rPr lang="en-US" sz="3200" dirty="0" err="1"/>
              <a:t>sie</a:t>
            </a:r>
            <a:r>
              <a:rPr lang="en-US" sz="3200" dirty="0"/>
              <a:t>:</a:t>
            </a:r>
          </a:p>
          <a:p>
            <a:pPr marL="0" indent="0" algn="ctr">
              <a:buNone/>
            </a:pPr>
            <a:r>
              <a:rPr lang="en-US" sz="3200" dirty="0">
                <a:hlinkClick r:id="rId3"/>
              </a:rPr>
              <a:t>https://sites.google.com/view/macro-current-issues/new-inequality</a:t>
            </a:r>
            <a:endParaRPr lang="en-US" sz="3200" dirty="0"/>
          </a:p>
          <a:p>
            <a:pPr marL="0" indent="0" algn="ctr">
              <a:buNone/>
            </a:pPr>
            <a:endParaRPr lang="en-US" sz="3200" dirty="0"/>
          </a:p>
          <a:p>
            <a:pPr marL="0" indent="0" algn="ctr">
              <a:buNone/>
            </a:pPr>
            <a:r>
              <a:rPr lang="en-US" sz="3200" dirty="0"/>
              <a:t>Contact NEED: </a:t>
            </a:r>
            <a:r>
              <a:rPr lang="en-US" sz="3200" dirty="0">
                <a:hlinkClick r:id="rId4"/>
              </a:rPr>
              <a:t>Info@NEEDEcon.org</a:t>
            </a:r>
            <a:endParaRPr lang="en-US" sz="3200" dirty="0"/>
          </a:p>
          <a:p>
            <a:pPr marL="0" indent="0" algn="ctr">
              <a:buNone/>
            </a:pP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53798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7247B2-215B-4554-876C-1F0EB271D4AE}"/>
              </a:ext>
            </a:extLst>
          </p:cNvPr>
          <p:cNvSpPr>
            <a:spLocks/>
          </p:cNvSpPr>
          <p:nvPr/>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3897" y="0"/>
            <a:ext cx="10515600" cy="1325563"/>
          </a:xfrm>
        </p:spPr>
        <p:txBody>
          <a:bodyPr/>
          <a:lstStyle/>
          <a:p>
            <a:r>
              <a:rPr lang="en-US" dirty="0">
                <a:solidFill>
                  <a:schemeClr val="bg1"/>
                </a:solidFill>
              </a:rPr>
              <a:t>Out</a:t>
            </a:r>
            <a:r>
              <a:rPr lang="en-US" dirty="0"/>
              <a:t>line</a:t>
            </a:r>
          </a:p>
        </p:txBody>
      </p:sp>
      <p:sp>
        <p:nvSpPr>
          <p:cNvPr id="11" name="Slide Number Placeholder 10">
            <a:extLst>
              <a:ext uri="{FF2B5EF4-FFF2-40B4-BE49-F238E27FC236}">
                <a16:creationId xmlns:a16="http://schemas.microsoft.com/office/drawing/2014/main" id="{0A81A560-D6F0-4CF2-A6B8-0F9C43F36E71}"/>
              </a:ext>
            </a:extLst>
          </p:cNvPr>
          <p:cNvSpPr>
            <a:spLocks noGrp="1"/>
          </p:cNvSpPr>
          <p:nvPr>
            <p:ph type="sldNum" sz="quarter" idx="12"/>
          </p:nvPr>
        </p:nvSpPr>
        <p:spPr/>
        <p:txBody>
          <a:bodyPr/>
          <a:lstStyle/>
          <a:p>
            <a:fld id="{D9F085D5-EC86-4F6A-B501-C1359CB39116}" type="slidenum">
              <a:rPr lang="en-US" smtClean="0"/>
              <a:pPr/>
              <a:t>5</a:t>
            </a:fld>
            <a:endParaRPr lang="en-US" dirty="0"/>
          </a:p>
        </p:txBody>
      </p:sp>
      <p:cxnSp>
        <p:nvCxnSpPr>
          <p:cNvPr id="7" name="Straight Connector 6">
            <a:extLst>
              <a:ext uri="{FF2B5EF4-FFF2-40B4-BE49-F238E27FC236}">
                <a16:creationId xmlns:a16="http://schemas.microsoft.com/office/drawing/2014/main" id="{9F69183D-BA9A-4ADF-BD36-FB418154C4BB}"/>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F60C5E11-4956-F645-9B92-01DBB4FA25D2}"/>
              </a:ext>
            </a:extLst>
          </p:cNvPr>
          <p:cNvSpPr txBox="1">
            <a:spLocks/>
          </p:cNvSpPr>
          <p:nvPr/>
        </p:nvSpPr>
        <p:spPr>
          <a:xfrm>
            <a:off x="3505200" y="1334419"/>
            <a:ext cx="518160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Definitions.</a:t>
            </a:r>
          </a:p>
          <a:p>
            <a:pPr>
              <a:lnSpc>
                <a:spcPct val="100000"/>
              </a:lnSpc>
            </a:pPr>
            <a:r>
              <a:rPr lang="en-US" dirty="0"/>
              <a:t>Snapshots of US Inequality.</a:t>
            </a:r>
          </a:p>
          <a:p>
            <a:pPr>
              <a:lnSpc>
                <a:spcPct val="100000"/>
              </a:lnSpc>
            </a:pPr>
            <a:r>
              <a:rPr lang="en-US" dirty="0"/>
              <a:t>Inequality over time.</a:t>
            </a:r>
          </a:p>
          <a:p>
            <a:pPr>
              <a:lnSpc>
                <a:spcPct val="100000"/>
              </a:lnSpc>
            </a:pPr>
            <a:r>
              <a:rPr lang="en-US" dirty="0"/>
              <a:t>Does inequality matter?</a:t>
            </a:r>
          </a:p>
          <a:p>
            <a:pPr>
              <a:lnSpc>
                <a:spcPct val="100000"/>
              </a:lnSpc>
            </a:pPr>
            <a:r>
              <a:rPr lang="en-US" dirty="0"/>
              <a:t>The New Inequality?</a:t>
            </a:r>
          </a:p>
          <a:p>
            <a:pPr>
              <a:lnSpc>
                <a:spcPct val="100000"/>
              </a:lnSpc>
            </a:pPr>
            <a:r>
              <a:rPr lang="en-US" dirty="0"/>
              <a:t>What to do about it.</a:t>
            </a:r>
          </a:p>
        </p:txBody>
      </p:sp>
    </p:spTree>
    <p:extLst>
      <p:ext uri="{BB962C8B-B14F-4D97-AF65-F5344CB8AC3E}">
        <p14:creationId xmlns:p14="http://schemas.microsoft.com/office/powerpoint/2010/main" val="75156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747" y="0"/>
            <a:ext cx="10515600" cy="1325563"/>
          </a:xfrm>
        </p:spPr>
        <p:txBody>
          <a:bodyPr/>
          <a:lstStyle/>
          <a:p>
            <a:r>
              <a:rPr lang="en-US" dirty="0">
                <a:solidFill>
                  <a:schemeClr val="bg1"/>
                </a:solidFill>
              </a:rPr>
              <a:t>Eco</a:t>
            </a:r>
            <a:r>
              <a:rPr lang="en-US" dirty="0"/>
              <a:t>nomic Inequality: Material Inequality</a:t>
            </a:r>
          </a:p>
        </p:txBody>
      </p:sp>
      <p:sp>
        <p:nvSpPr>
          <p:cNvPr id="3" name="Content Placeholder 2"/>
          <p:cNvSpPr>
            <a:spLocks noGrp="1"/>
          </p:cNvSpPr>
          <p:nvPr>
            <p:ph sz="half" idx="1"/>
          </p:nvPr>
        </p:nvSpPr>
        <p:spPr>
          <a:xfrm>
            <a:off x="838200" y="1730375"/>
            <a:ext cx="5181600" cy="4189162"/>
          </a:xfrm>
        </p:spPr>
        <p:txBody>
          <a:bodyPr anchor="ctr" anchorCtr="0"/>
          <a:lstStyle/>
          <a:p>
            <a:r>
              <a:rPr lang="en-US" dirty="0"/>
              <a:t>Definition:</a:t>
            </a:r>
          </a:p>
          <a:p>
            <a:pPr lvl="1"/>
            <a:r>
              <a:rPr lang="en-US" dirty="0"/>
              <a:t>The extent to which the distribution of goods and services deviates from complete equality.</a:t>
            </a:r>
          </a:p>
          <a:p>
            <a:pPr lvl="1"/>
            <a:endParaRPr lang="en-US" dirty="0"/>
          </a:p>
          <a:p>
            <a:pPr lvl="1"/>
            <a:r>
              <a:rPr lang="en-US" dirty="0"/>
              <a:t>Material inequality is highly correlated with other kinds of inequality. E.g., life satisfaction, life expectancy.</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6</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698A85-EA40-4EBB-8EFF-6FFBC920CAD3}"/>
              </a:ext>
            </a:extLst>
          </p:cNvPr>
          <p:cNvPicPr>
            <a:picLocks noChangeAspect="1"/>
          </p:cNvPicPr>
          <p:nvPr/>
        </p:nvPicPr>
        <p:blipFill>
          <a:blip r:embed="rId2"/>
          <a:stretch>
            <a:fillRect/>
          </a:stretch>
        </p:blipFill>
        <p:spPr>
          <a:xfrm>
            <a:off x="6308899" y="2321122"/>
            <a:ext cx="4511501" cy="300766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1977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4F-0F5C-B34D-AED1-761D951E1B63}"/>
              </a:ext>
            </a:extLst>
          </p:cNvPr>
          <p:cNvSpPr>
            <a:spLocks noGrp="1"/>
          </p:cNvSpPr>
          <p:nvPr>
            <p:ph type="title"/>
          </p:nvPr>
        </p:nvSpPr>
        <p:spPr>
          <a:xfrm>
            <a:off x="838200" y="262649"/>
            <a:ext cx="10515600" cy="1325563"/>
          </a:xfrm>
        </p:spPr>
        <p:txBody>
          <a:bodyPr/>
          <a:lstStyle/>
          <a:p>
            <a:r>
              <a:rPr lang="en-US" dirty="0">
                <a:solidFill>
                  <a:schemeClr val="bg1"/>
                </a:solidFill>
              </a:rPr>
              <a:t>Diff</a:t>
            </a:r>
            <a:r>
              <a:rPr lang="en-US" dirty="0"/>
              <a:t>erent Ways of Thinking About Material Inequality </a:t>
            </a:r>
          </a:p>
        </p:txBody>
      </p:sp>
      <p:sp>
        <p:nvSpPr>
          <p:cNvPr id="3" name="Content Placeholder 2">
            <a:extLst>
              <a:ext uri="{FF2B5EF4-FFF2-40B4-BE49-F238E27FC236}">
                <a16:creationId xmlns:a16="http://schemas.microsoft.com/office/drawing/2014/main" id="{44AC5FE0-2677-AA4F-816D-9FB980AE2D5D}"/>
              </a:ext>
            </a:extLst>
          </p:cNvPr>
          <p:cNvSpPr>
            <a:spLocks noGrp="1"/>
          </p:cNvSpPr>
          <p:nvPr>
            <p:ph idx="1"/>
          </p:nvPr>
        </p:nvSpPr>
        <p:spPr>
          <a:xfrm>
            <a:off x="1179040" y="1325563"/>
            <a:ext cx="4347519" cy="4351338"/>
          </a:xfrm>
        </p:spPr>
        <p:txBody>
          <a:bodyPr/>
          <a:lstStyle/>
          <a:p>
            <a:r>
              <a:rPr lang="en-US" dirty="0"/>
              <a:t>Income Inequality</a:t>
            </a:r>
          </a:p>
          <a:p>
            <a:pPr lvl="1"/>
            <a:r>
              <a:rPr lang="en-US" dirty="0"/>
              <a:t>Before taxes and transfers</a:t>
            </a:r>
          </a:p>
          <a:p>
            <a:pPr lvl="1"/>
            <a:r>
              <a:rPr lang="en-US" dirty="0"/>
              <a:t>After taxes and transfers</a:t>
            </a:r>
          </a:p>
          <a:p>
            <a:r>
              <a:rPr lang="en-US" dirty="0"/>
              <a:t>Wealth Inequality</a:t>
            </a:r>
          </a:p>
        </p:txBody>
      </p:sp>
      <p:sp>
        <p:nvSpPr>
          <p:cNvPr id="4" name="Slide Number Placeholder 3">
            <a:extLst>
              <a:ext uri="{FF2B5EF4-FFF2-40B4-BE49-F238E27FC236}">
                <a16:creationId xmlns:a16="http://schemas.microsoft.com/office/drawing/2014/main" id="{F71795BF-E1AA-5348-8D73-947F1CBCC4DE}"/>
              </a:ext>
            </a:extLst>
          </p:cNvPr>
          <p:cNvSpPr>
            <a:spLocks noGrp="1"/>
          </p:cNvSpPr>
          <p:nvPr>
            <p:ph type="sldNum" sz="quarter" idx="12"/>
          </p:nvPr>
        </p:nvSpPr>
        <p:spPr/>
        <p:txBody>
          <a:bodyPr/>
          <a:lstStyle/>
          <a:p>
            <a:fld id="{D9F085D5-EC86-4F6A-B501-C1359CB39116}" type="slidenum">
              <a:rPr lang="en-US" smtClean="0"/>
              <a:t>7</a:t>
            </a:fld>
            <a:endParaRPr lang="en-US" dirty="0"/>
          </a:p>
        </p:txBody>
      </p:sp>
      <p:sp>
        <p:nvSpPr>
          <p:cNvPr id="5" name="TextBox 4">
            <a:extLst>
              <a:ext uri="{FF2B5EF4-FFF2-40B4-BE49-F238E27FC236}">
                <a16:creationId xmlns:a16="http://schemas.microsoft.com/office/drawing/2014/main" id="{B166F9D8-F466-554C-8E30-B2BFF7F5C72D}"/>
              </a:ext>
            </a:extLst>
          </p:cNvPr>
          <p:cNvSpPr txBox="1"/>
          <p:nvPr/>
        </p:nvSpPr>
        <p:spPr>
          <a:xfrm>
            <a:off x="6353503" y="2457722"/>
            <a:ext cx="4855780" cy="2616101"/>
          </a:xfrm>
          <a:prstGeom prst="rect">
            <a:avLst/>
          </a:prstGeom>
          <a:noFill/>
          <a:ln>
            <a:solidFill>
              <a:schemeClr val="tx1"/>
            </a:solidFill>
          </a:ln>
        </p:spPr>
        <p:txBody>
          <a:bodyPr wrap="square" rtlCol="0">
            <a:spAutoFit/>
          </a:bodyPr>
          <a:lstStyle/>
          <a:p>
            <a:pPr algn="ctr"/>
            <a:r>
              <a:rPr lang="en-US" sz="2000" dirty="0">
                <a:solidFill>
                  <a:srgbClr val="FF0000"/>
                </a:solidFill>
              </a:rPr>
              <a:t>How does wealth differ from income?</a:t>
            </a:r>
          </a:p>
          <a:p>
            <a:endParaRPr lang="en-US" dirty="0"/>
          </a:p>
          <a:p>
            <a:r>
              <a:rPr lang="en-US" b="1" dirty="0"/>
              <a:t>Income</a:t>
            </a:r>
            <a:r>
              <a:rPr lang="en-US" dirty="0"/>
              <a:t> is measured over a period of time, say one year and measures ability to consume today. </a:t>
            </a:r>
          </a:p>
          <a:p>
            <a:endParaRPr lang="en-US" dirty="0"/>
          </a:p>
          <a:p>
            <a:r>
              <a:rPr lang="en-US" b="1" dirty="0"/>
              <a:t>Wealth </a:t>
            </a:r>
            <a:r>
              <a:rPr lang="en-US" dirty="0"/>
              <a:t>is one’s accumulated savings, including physical and financial assets (net worth), and measures the ability to consume now and in the future.  </a:t>
            </a:r>
          </a:p>
        </p:txBody>
      </p:sp>
    </p:spTree>
    <p:extLst>
      <p:ext uri="{BB962C8B-B14F-4D97-AF65-F5344CB8AC3E}">
        <p14:creationId xmlns:p14="http://schemas.microsoft.com/office/powerpoint/2010/main" val="72941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3311-5FD0-16DB-9586-E8839D8AD43D}"/>
              </a:ext>
            </a:extLst>
          </p:cNvPr>
          <p:cNvSpPr>
            <a:spLocks noGrp="1"/>
          </p:cNvSpPr>
          <p:nvPr>
            <p:ph type="title"/>
          </p:nvPr>
        </p:nvSpPr>
        <p:spPr>
          <a:xfrm>
            <a:off x="891363" y="-59801"/>
            <a:ext cx="10515600" cy="1325563"/>
          </a:xfrm>
        </p:spPr>
        <p:txBody>
          <a:bodyPr/>
          <a:lstStyle/>
          <a:p>
            <a:r>
              <a:rPr lang="en-US" dirty="0">
                <a:solidFill>
                  <a:schemeClr val="bg1"/>
                </a:solidFill>
              </a:rPr>
              <a:t>Me</a:t>
            </a:r>
            <a:r>
              <a:rPr lang="en-US" dirty="0"/>
              <a:t>asuring Material Inequality</a:t>
            </a:r>
          </a:p>
        </p:txBody>
      </p:sp>
      <p:sp>
        <p:nvSpPr>
          <p:cNvPr id="4" name="Slide Number Placeholder 3">
            <a:extLst>
              <a:ext uri="{FF2B5EF4-FFF2-40B4-BE49-F238E27FC236}">
                <a16:creationId xmlns:a16="http://schemas.microsoft.com/office/drawing/2014/main" id="{50968D1E-979B-E41C-4082-F1CD864BC146}"/>
              </a:ext>
            </a:extLst>
          </p:cNvPr>
          <p:cNvSpPr>
            <a:spLocks noGrp="1"/>
          </p:cNvSpPr>
          <p:nvPr>
            <p:ph type="sldNum" sz="quarter" idx="12"/>
          </p:nvPr>
        </p:nvSpPr>
        <p:spPr/>
        <p:txBody>
          <a:bodyPr/>
          <a:lstStyle/>
          <a:p>
            <a:fld id="{D9F085D5-EC86-4F6A-B501-C1359CB39116}" type="slidenum">
              <a:rPr lang="en-GB" smtClean="0"/>
              <a:t>8</a:t>
            </a:fld>
            <a:endParaRPr lang="en-GB"/>
          </a:p>
        </p:txBody>
      </p:sp>
      <p:graphicFrame>
        <p:nvGraphicFramePr>
          <p:cNvPr id="29" name="Chart 28">
            <a:extLst>
              <a:ext uri="{FF2B5EF4-FFF2-40B4-BE49-F238E27FC236}">
                <a16:creationId xmlns:a16="http://schemas.microsoft.com/office/drawing/2014/main" id="{FD696575-EB99-8AD4-73B0-ADF888F44DF7}"/>
              </a:ext>
            </a:extLst>
          </p:cNvPr>
          <p:cNvGraphicFramePr>
            <a:graphicFrameLocks noChangeAspect="1"/>
          </p:cNvGraphicFramePr>
          <p:nvPr>
            <p:extLst>
              <p:ext uri="{D42A27DB-BD31-4B8C-83A1-F6EECF244321}">
                <p14:modId xmlns:p14="http://schemas.microsoft.com/office/powerpoint/2010/main" val="2333713297"/>
              </p:ext>
            </p:extLst>
          </p:nvPr>
        </p:nvGraphicFramePr>
        <p:xfrm>
          <a:off x="-777240" y="1752599"/>
          <a:ext cx="6705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5">
            <a:extLst>
              <a:ext uri="{FF2B5EF4-FFF2-40B4-BE49-F238E27FC236}">
                <a16:creationId xmlns:a16="http://schemas.microsoft.com/office/drawing/2014/main" id="{6BC4BACD-3C23-FE5A-9B96-93D160520B76}"/>
              </a:ext>
            </a:extLst>
          </p:cNvPr>
          <p:cNvSpPr txBox="1"/>
          <p:nvPr/>
        </p:nvSpPr>
        <p:spPr>
          <a:xfrm>
            <a:off x="3859963" y="4829438"/>
            <a:ext cx="2403679" cy="74822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t>median:</a:t>
            </a:r>
            <a:r>
              <a:rPr lang="en-US" sz="1800" baseline="0" dirty="0"/>
              <a:t>  $70,260</a:t>
            </a:r>
            <a:br>
              <a:rPr lang="en-US" sz="1800" baseline="0" dirty="0"/>
            </a:br>
            <a:r>
              <a:rPr lang="en-US" sz="1800" baseline="0" dirty="0"/>
              <a:t>top 10% 52.3% of total</a:t>
            </a:r>
            <a:br>
              <a:rPr lang="en-US" sz="1800" baseline="0" dirty="0"/>
            </a:br>
            <a:endParaRPr lang="en-US" sz="1800" dirty="0"/>
          </a:p>
        </p:txBody>
      </p:sp>
      <p:grpSp>
        <p:nvGrpSpPr>
          <p:cNvPr id="38" name="Group 37">
            <a:extLst>
              <a:ext uri="{FF2B5EF4-FFF2-40B4-BE49-F238E27FC236}">
                <a16:creationId xmlns:a16="http://schemas.microsoft.com/office/drawing/2014/main" id="{C400C214-0F99-0A22-B565-7C5ACB55C8F0}"/>
              </a:ext>
            </a:extLst>
          </p:cNvPr>
          <p:cNvGrpSpPr/>
          <p:nvPr/>
        </p:nvGrpSpPr>
        <p:grpSpPr>
          <a:xfrm>
            <a:off x="5928360" y="1752599"/>
            <a:ext cx="6024339" cy="3931920"/>
            <a:chOff x="5928360" y="1752599"/>
            <a:chExt cx="6024339" cy="3931920"/>
          </a:xfrm>
        </p:grpSpPr>
        <p:graphicFrame>
          <p:nvGraphicFramePr>
            <p:cNvPr id="34" name="Chart 33">
              <a:extLst>
                <a:ext uri="{FF2B5EF4-FFF2-40B4-BE49-F238E27FC236}">
                  <a16:creationId xmlns:a16="http://schemas.microsoft.com/office/drawing/2014/main" id="{E1F39FAE-F985-C375-F32B-97200CF64815}"/>
                </a:ext>
              </a:extLst>
            </p:cNvPr>
            <p:cNvGraphicFramePr>
              <a:graphicFrameLocks/>
            </p:cNvGraphicFramePr>
            <p:nvPr>
              <p:extLst>
                <p:ext uri="{D42A27DB-BD31-4B8C-83A1-F6EECF244321}">
                  <p14:modId xmlns:p14="http://schemas.microsoft.com/office/powerpoint/2010/main" val="606787026"/>
                </p:ext>
              </p:extLst>
            </p:nvPr>
          </p:nvGraphicFramePr>
          <p:xfrm>
            <a:off x="5928360" y="1752599"/>
            <a:ext cx="585216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87406918-489D-96C8-3F81-359141544DCA}"/>
                </a:ext>
              </a:extLst>
            </p:cNvPr>
            <p:cNvSpPr txBox="1"/>
            <p:nvPr/>
          </p:nvSpPr>
          <p:spPr>
            <a:xfrm>
              <a:off x="8854440" y="5225533"/>
              <a:ext cx="3098259" cy="369332"/>
            </a:xfrm>
            <a:prstGeom prst="rect">
              <a:avLst/>
            </a:prstGeom>
            <a:noFill/>
          </p:spPr>
          <p:txBody>
            <a:bodyPr wrap="square">
              <a:spAutoFit/>
            </a:bodyPr>
            <a:lstStyle/>
            <a:p>
              <a:r>
                <a:rPr lang="en-US" dirty="0"/>
                <a:t>Top 10% comprise 73% of total</a:t>
              </a:r>
            </a:p>
          </p:txBody>
        </p:sp>
      </p:grpSp>
      <p:sp>
        <p:nvSpPr>
          <p:cNvPr id="3" name="TextBox 2">
            <a:extLst>
              <a:ext uri="{FF2B5EF4-FFF2-40B4-BE49-F238E27FC236}">
                <a16:creationId xmlns:a16="http://schemas.microsoft.com/office/drawing/2014/main" id="{6A50026E-40FD-F683-4FA4-A6774B61CAFF}"/>
              </a:ext>
            </a:extLst>
          </p:cNvPr>
          <p:cNvSpPr txBox="1"/>
          <p:nvPr/>
        </p:nvSpPr>
        <p:spPr>
          <a:xfrm>
            <a:off x="4541921" y="5961647"/>
            <a:ext cx="6671511" cy="369332"/>
          </a:xfrm>
          <a:prstGeom prst="rect">
            <a:avLst/>
          </a:prstGeom>
          <a:noFill/>
        </p:spPr>
        <p:txBody>
          <a:bodyPr wrap="square" rtlCol="0">
            <a:spAutoFit/>
          </a:bodyPr>
          <a:lstStyle/>
          <a:p>
            <a:r>
              <a:rPr lang="en-US" dirty="0"/>
              <a:t>Federal Reserve Board “Survey of Consumer Finances”</a:t>
            </a:r>
          </a:p>
        </p:txBody>
      </p:sp>
    </p:spTree>
    <p:extLst>
      <p:ext uri="{BB962C8B-B14F-4D97-AF65-F5344CB8AC3E}">
        <p14:creationId xmlns:p14="http://schemas.microsoft.com/office/powerpoint/2010/main" val="15853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1744-DCD3-88B7-D66B-8108A9A75A58}"/>
              </a:ext>
            </a:extLst>
          </p:cNvPr>
          <p:cNvSpPr>
            <a:spLocks noGrp="1"/>
          </p:cNvSpPr>
          <p:nvPr>
            <p:ph type="title"/>
          </p:nvPr>
        </p:nvSpPr>
        <p:spPr/>
        <p:txBody>
          <a:bodyPr/>
          <a:lstStyle/>
          <a:p>
            <a:r>
              <a:rPr lang="en-US" dirty="0">
                <a:solidFill>
                  <a:schemeClr val="bg1"/>
                </a:solidFill>
              </a:rPr>
              <a:t>Yes</a:t>
            </a:r>
            <a:r>
              <a:rPr lang="en-US" dirty="0"/>
              <a:t>terday in the </a:t>
            </a:r>
            <a:r>
              <a:rPr lang="en-US" i="1" dirty="0"/>
              <a:t>WSJ</a:t>
            </a:r>
            <a:endParaRPr lang="en-US" dirty="0"/>
          </a:p>
        </p:txBody>
      </p:sp>
      <p:sp>
        <p:nvSpPr>
          <p:cNvPr id="4" name="Slide Number Placeholder 3">
            <a:extLst>
              <a:ext uri="{FF2B5EF4-FFF2-40B4-BE49-F238E27FC236}">
                <a16:creationId xmlns:a16="http://schemas.microsoft.com/office/drawing/2014/main" id="{A4B97C3F-AA7C-07E8-26EC-F40DDA93051E}"/>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7" name="Picture 6">
            <a:extLst>
              <a:ext uri="{FF2B5EF4-FFF2-40B4-BE49-F238E27FC236}">
                <a16:creationId xmlns:a16="http://schemas.microsoft.com/office/drawing/2014/main" id="{6C70A80D-B681-84D2-B3C6-70C76A96BCE5}"/>
              </a:ext>
            </a:extLst>
          </p:cNvPr>
          <p:cNvPicPr>
            <a:picLocks noChangeAspect="1"/>
          </p:cNvPicPr>
          <p:nvPr/>
        </p:nvPicPr>
        <p:blipFill>
          <a:blip r:embed="rId2"/>
          <a:stretch>
            <a:fillRect/>
          </a:stretch>
        </p:blipFill>
        <p:spPr>
          <a:xfrm>
            <a:off x="3147265" y="1075837"/>
            <a:ext cx="7751687" cy="5120640"/>
          </a:xfrm>
          <a:prstGeom prst="rect">
            <a:avLst/>
          </a:prstGeom>
        </p:spPr>
      </p:pic>
      <p:sp>
        <p:nvSpPr>
          <p:cNvPr id="8" name="TextBox 7">
            <a:extLst>
              <a:ext uri="{FF2B5EF4-FFF2-40B4-BE49-F238E27FC236}">
                <a16:creationId xmlns:a16="http://schemas.microsoft.com/office/drawing/2014/main" id="{049FD078-FCDF-D0B9-5220-E7204EF44F58}"/>
              </a:ext>
            </a:extLst>
          </p:cNvPr>
          <p:cNvSpPr txBox="1"/>
          <p:nvPr/>
        </p:nvSpPr>
        <p:spPr>
          <a:xfrm>
            <a:off x="635268" y="3142649"/>
            <a:ext cx="2194560" cy="830997"/>
          </a:xfrm>
          <a:prstGeom prst="rect">
            <a:avLst/>
          </a:prstGeom>
          <a:noFill/>
        </p:spPr>
        <p:txBody>
          <a:bodyPr wrap="square" rtlCol="0">
            <a:spAutoFit/>
          </a:bodyPr>
          <a:lstStyle/>
          <a:p>
            <a:r>
              <a:rPr lang="en-US" sz="2400" dirty="0"/>
              <a:t>19 Households</a:t>
            </a:r>
          </a:p>
          <a:p>
            <a:r>
              <a:rPr lang="en-US" sz="2400" dirty="0"/>
              <a:t>$2.6 trillion</a:t>
            </a:r>
          </a:p>
        </p:txBody>
      </p:sp>
    </p:spTree>
    <p:extLst>
      <p:ext uri="{BB962C8B-B14F-4D97-AF65-F5344CB8AC3E}">
        <p14:creationId xmlns:p14="http://schemas.microsoft.com/office/powerpoint/2010/main" val="36742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27817</TotalTime>
  <Words>2224</Words>
  <Application>Microsoft Office PowerPoint</Application>
  <PresentationFormat>Widescreen</PresentationFormat>
  <Paragraphs>326</Paragraphs>
  <Slides>48</Slides>
  <Notes>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Courier New</vt:lpstr>
      <vt:lpstr>Georgia</vt:lpstr>
      <vt:lpstr>Open Sans</vt:lpstr>
      <vt:lpstr>Poppins</vt:lpstr>
      <vt:lpstr>Times New Roman</vt:lpstr>
      <vt:lpstr>URWPalladioL-Roma</vt:lpstr>
      <vt:lpstr>Custom Design</vt:lpstr>
      <vt:lpstr>PowerPoint Presentation</vt:lpstr>
      <vt:lpstr> Available NEED Topics Include:</vt:lpstr>
      <vt:lpstr> Course Outline</vt:lpstr>
      <vt:lpstr>Submitting Questions</vt:lpstr>
      <vt:lpstr>Outline</vt:lpstr>
      <vt:lpstr>Economic Inequality: Material Inequality</vt:lpstr>
      <vt:lpstr>Different Ways of Thinking About Material Inequality </vt:lpstr>
      <vt:lpstr>Measuring Material Inequality</vt:lpstr>
      <vt:lpstr>Yesterday in the WSJ</vt:lpstr>
      <vt:lpstr>Wealth inequality in America</vt:lpstr>
      <vt:lpstr>How We Compare to the Rest of the World</vt:lpstr>
      <vt:lpstr>Racial Wage and Wealth Gaps</vt:lpstr>
      <vt:lpstr>Gender Pay Gaps</vt:lpstr>
      <vt:lpstr>Household Wealth by Education, 2023, Q2</vt:lpstr>
      <vt:lpstr>Case and Deaton’s Astounding Findings</vt:lpstr>
      <vt:lpstr>Education Matters for Broader Measures of Inequality</vt:lpstr>
      <vt:lpstr>Summary of Snapshot</vt:lpstr>
      <vt:lpstr>How Did We Get Here:  The Long View</vt:lpstr>
      <vt:lpstr>Historical Trends in Material Inequality</vt:lpstr>
      <vt:lpstr>The Abrupt Increase in Inequality</vt:lpstr>
      <vt:lpstr>Increasing Inequality is Not Just US Phenomenon</vt:lpstr>
      <vt:lpstr>But Global Inequality is Falling!</vt:lpstr>
      <vt:lpstr>“Inequality Doesn’t Matter;  Poverty Does” (?)</vt:lpstr>
      <vt:lpstr>“Inequality Doesn’t Matter with Intergenerational Mobility (Horatio Alger)” (?)</vt:lpstr>
      <vt:lpstr>Inequality Doesn’t Matter because Children  Are Better Off Than Their Parents (?)</vt:lpstr>
      <vt:lpstr>Tax and Transfer Programs and Inequality</vt:lpstr>
      <vt:lpstr>What about State Taxes?</vt:lpstr>
      <vt:lpstr>Market Forces and Inequality</vt:lpstr>
      <vt:lpstr>Technological Change and Inequality</vt:lpstr>
      <vt:lpstr>Globalization</vt:lpstr>
      <vt:lpstr>History of Globalization</vt:lpstr>
      <vt:lpstr>The  China Shock</vt:lpstr>
      <vt:lpstr> Declining Unionization</vt:lpstr>
      <vt:lpstr>Why Does Inequality Matter?</vt:lpstr>
      <vt:lpstr>How Has Income Inequality Changed?</vt:lpstr>
      <vt:lpstr>Average Income Growth by Generation</vt:lpstr>
      <vt:lpstr>New Inequality due to Meritocracy</vt:lpstr>
      <vt:lpstr>The Continuing Importance of Education</vt:lpstr>
      <vt:lpstr>Is it Still a “Meritocracy?”</vt:lpstr>
      <vt:lpstr>To Emphasize Educational Access Issue</vt:lpstr>
      <vt:lpstr>Reinstate the SAT!</vt:lpstr>
      <vt:lpstr>Our Imperfect Meritocracy Hurts Rich and Poor</vt:lpstr>
      <vt:lpstr>What to do About Inequality?</vt:lpstr>
      <vt:lpstr>What To Do about the “New Inequality”</vt:lpstr>
      <vt:lpstr>A Bigger Thinker:  Michael Sandal</vt:lpstr>
      <vt:lpstr>Readings on the New Inequality</vt:lpstr>
      <vt:lpstr>Next Week Who Holds Debt to Foreigners,  Jan. 2024</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444</cp:revision>
  <cp:lastPrinted>2024-01-31T21:00:20Z</cp:lastPrinted>
  <dcterms:created xsi:type="dcterms:W3CDTF">2017-05-03T22:30:38Z</dcterms:created>
  <dcterms:modified xsi:type="dcterms:W3CDTF">2025-04-24T14:17:48Z</dcterms:modified>
</cp:coreProperties>
</file>