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306" r:id="rId2"/>
    <p:sldId id="328" r:id="rId3"/>
    <p:sldId id="3935" r:id="rId4"/>
    <p:sldId id="1029" r:id="rId5"/>
    <p:sldId id="4001" r:id="rId6"/>
    <p:sldId id="436" r:id="rId7"/>
    <p:sldId id="1631" r:id="rId8"/>
    <p:sldId id="1682" r:id="rId9"/>
    <p:sldId id="4094" r:id="rId10"/>
    <p:sldId id="4182" r:id="rId11"/>
    <p:sldId id="4173" r:id="rId12"/>
    <p:sldId id="327" r:id="rId13"/>
    <p:sldId id="259" r:id="rId14"/>
    <p:sldId id="275" r:id="rId15"/>
    <p:sldId id="335" r:id="rId16"/>
    <p:sldId id="3546" r:id="rId17"/>
    <p:sldId id="305" r:id="rId18"/>
    <p:sldId id="306" r:id="rId19"/>
    <p:sldId id="4166" r:id="rId20"/>
    <p:sldId id="348" r:id="rId21"/>
    <p:sldId id="347" r:id="rId22"/>
    <p:sldId id="1094" r:id="rId23"/>
    <p:sldId id="4097" r:id="rId24"/>
    <p:sldId id="1159" r:id="rId25"/>
    <p:sldId id="4174" r:id="rId26"/>
    <p:sldId id="1733" r:id="rId27"/>
    <p:sldId id="4095" r:id="rId28"/>
    <p:sldId id="1670" r:id="rId29"/>
    <p:sldId id="1099" r:id="rId30"/>
    <p:sldId id="380" r:id="rId31"/>
    <p:sldId id="381" r:id="rId32"/>
    <p:sldId id="1156" r:id="rId33"/>
    <p:sldId id="285" r:id="rId34"/>
    <p:sldId id="370" r:id="rId35"/>
    <p:sldId id="4172" r:id="rId36"/>
    <p:sldId id="1152" r:id="rId37"/>
    <p:sldId id="383" r:id="rId38"/>
    <p:sldId id="4167" r:id="rId39"/>
    <p:sldId id="4168" r:id="rId40"/>
    <p:sldId id="1149" r:id="rId41"/>
    <p:sldId id="373" r:id="rId42"/>
    <p:sldId id="337" r:id="rId43"/>
    <p:sldId id="1155" r:id="rId44"/>
    <p:sldId id="317" r:id="rId45"/>
    <p:sldId id="374" r:id="rId46"/>
    <p:sldId id="384" r:id="rId47"/>
    <p:sldId id="376" r:id="rId48"/>
    <p:sldId id="314" r:id="rId49"/>
    <p:sldId id="303" r:id="rId50"/>
    <p:sldId id="385" r:id="rId51"/>
    <p:sldId id="3544" r:id="rId52"/>
    <p:sldId id="4169" r:id="rId53"/>
    <p:sldId id="386" r:id="rId54"/>
    <p:sldId id="1162" r:id="rId55"/>
    <p:sldId id="3543" r:id="rId56"/>
    <p:sldId id="311" r:id="rId57"/>
    <p:sldId id="1157" r:id="rId58"/>
    <p:sldId id="1158" r:id="rId59"/>
    <p:sldId id="389" r:id="rId60"/>
    <p:sldId id="4307" r:id="rId61"/>
    <p:sldId id="119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39" autoAdjust="0"/>
    <p:restoredTop sz="94718"/>
  </p:normalViewPr>
  <p:slideViewPr>
    <p:cSldViewPr snapToGrid="0" snapToObjects="1">
      <p:cViewPr varScale="1">
        <p:scale>
          <a:sx n="100" d="100"/>
          <a:sy n="100" d="100"/>
        </p:scale>
        <p:origin x="168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Spring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California,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120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Jon </a:t>
            </a:r>
            <a:r>
              <a:rPr lang="en-US" sz="3200" b="1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May 2,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 – Measuring Inequality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measured between 0 and 100.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 t="7723" b="7723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62E36-2B5E-D84C-B31B-D10077D0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531698" y="1043888"/>
            <a:ext cx="7128604" cy="5186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07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1947024"/>
            <a:ext cx="10169462" cy="35372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5AB2D6-DF56-1B40-AB15-16C3863B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5" y="315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CEO</a:t>
            </a:r>
            <a:r>
              <a:rPr lang="en-US" sz="3800" dirty="0"/>
              <a:t> Pay Has Been Growing Rapidly</a:t>
            </a:r>
          </a:p>
        </p:txBody>
      </p:sp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58707" cy="4351338"/>
          </a:xfrm>
        </p:spPr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growth.</a:t>
            </a:r>
          </a:p>
          <a:p>
            <a:pPr lvl="2"/>
            <a:r>
              <a:rPr lang="en-US" dirty="0"/>
              <a:t>Or inequality can concentrate resources with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ethics, and morals will drive individual evaluations of inequality.</a:t>
            </a:r>
          </a:p>
          <a:p>
            <a:pPr lvl="2"/>
            <a:r>
              <a:rPr lang="en-US" dirty="0"/>
              <a:t>Depends on personal beliefs about origins and consequences of inequality.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813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schools.</a:t>
            </a:r>
          </a:p>
          <a:p>
            <a:pPr lvl="1"/>
            <a:r>
              <a:rPr lang="en-US" dirty="0"/>
              <a:t>Improve counseling - paths to higher ed and funding for low-income students.</a:t>
            </a:r>
          </a:p>
          <a:p>
            <a:pPr lvl="1"/>
            <a:r>
              <a:rPr lang="en-US" dirty="0"/>
              <a:t>Invest in early childhood education, not later (e.g. universal pre-k).</a:t>
            </a:r>
          </a:p>
          <a:p>
            <a:pPr lvl="1"/>
            <a:r>
              <a:rPr lang="en-US" dirty="0"/>
              <a:t>Promote opportunities for wealth-building.</a:t>
            </a:r>
          </a:p>
          <a:p>
            <a:pPr lvl="1"/>
            <a:r>
              <a:rPr lang="en-US" dirty="0"/>
              <a:t>Increase housing supply, especially in high-price, high-opportunity cities.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youth.</a:t>
            </a:r>
          </a:p>
          <a:p>
            <a:pPr lvl="1"/>
            <a:r>
              <a:rPr lang="en-US" dirty="0"/>
              <a:t>Programs to address racial bias and discrimination in work and criminal justice.</a:t>
            </a:r>
          </a:p>
          <a:p>
            <a:pPr lvl="1"/>
            <a:r>
              <a:rPr lang="en-US" dirty="0"/>
              <a:t>Efforts to desegregate and facilitate greater interaction across </a:t>
            </a:r>
            <a:r>
              <a:rPr lang="en-US"/>
              <a:t>racial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58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30" y="1325563"/>
            <a:ext cx="822452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(5/2):	Economic Inequality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(5/7): 	Economic Mobility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Discriminatory Policies in U.S. History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 	The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070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C69E68-4168-0249-9187-542FECDE3E44}"/>
              </a:ext>
            </a:extLst>
          </p:cNvPr>
          <p:cNvSpPr txBox="1"/>
          <p:nvPr/>
        </p:nvSpPr>
        <p:spPr>
          <a:xfrm>
            <a:off x="357353" y="18918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30321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C69E68-4168-0249-9187-542FECDE3E44}"/>
              </a:ext>
            </a:extLst>
          </p:cNvPr>
          <p:cNvSpPr txBox="1"/>
          <p:nvPr/>
        </p:nvSpPr>
        <p:spPr>
          <a:xfrm>
            <a:off x="357353" y="18918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37900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D08C-5D85-4FFD-8209-27F2B130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 Mi</a:t>
            </a:r>
            <a:r>
              <a:rPr lang="en-US" dirty="0"/>
              <a:t>sguided Past Policies: Redlining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5851D-28C1-9F4A-980C-F07C1D4680CF}"/>
              </a:ext>
            </a:extLst>
          </p:cNvPr>
          <p:cNvSpPr txBox="1"/>
          <p:nvPr/>
        </p:nvSpPr>
        <p:spPr>
          <a:xfrm>
            <a:off x="412278" y="2031919"/>
            <a:ext cx="4088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areas were largely </a:t>
            </a:r>
          </a:p>
          <a:p>
            <a:r>
              <a:rPr lang="en-US" sz="2400" dirty="0"/>
              <a:t>Black communities, </a:t>
            </a:r>
          </a:p>
          <a:p>
            <a:r>
              <a:rPr lang="en-US" sz="2400" dirty="0"/>
              <a:t>and considered to be too risky </a:t>
            </a:r>
          </a:p>
          <a:p>
            <a:r>
              <a:rPr lang="en-US" sz="2400" dirty="0"/>
              <a:t>for new home loans.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  <a:highlight>
                  <a:srgbClr val="000000"/>
                </a:highlight>
              </a:rPr>
              <a:t>Yellow</a:t>
            </a:r>
            <a:r>
              <a:rPr lang="en-US" sz="2400" dirty="0"/>
              <a:t> areas also suffered from discrimination resulting from FHA guidelines.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E9994-C862-794E-AF99-175FDE3C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78" y="1009030"/>
            <a:ext cx="7645954" cy="50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15282</TotalTime>
  <Words>2633</Words>
  <Application>Microsoft Macintosh PowerPoint</Application>
  <PresentationFormat>Widescreen</PresentationFormat>
  <Paragraphs>466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PowerPoint Presentation</vt:lpstr>
      <vt:lpstr> Misguided Past Policies: Redlining </vt:lpstr>
      <vt:lpstr>Evidence of the B-W Wealth Gap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Wage Growth Patterns Have Changed!</vt:lpstr>
      <vt:lpstr>Gini Coefficient – Measuring Inequality</vt:lpstr>
      <vt:lpstr>Lorenz Curve of Income Distribution</vt:lpstr>
      <vt:lpstr>US  Income Distribution: 2015</vt:lpstr>
      <vt:lpstr>Income Share Changes Between 1970  and 2020</vt:lpstr>
      <vt:lpstr>Income and Wealth Gini Coefficients</vt:lpstr>
      <vt:lpstr>Your Local Inequality Trend</vt:lpstr>
      <vt:lpstr>How Has Inequality Influenced Incomes?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Concentration within Industries</vt:lpstr>
      <vt:lpstr> Growing Dispersion in Capital Returns</vt:lpstr>
      <vt:lpstr> CEO Pay Has Been Growing Rapidly</vt:lpstr>
      <vt:lpstr> CEO Pay Has Been Growing Rapidly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Tension in Policy Solutions</vt:lpstr>
      <vt:lpstr> An International Perspective: Comparables</vt:lpstr>
      <vt:lpstr>What to do About Inequality?</vt:lpstr>
      <vt:lpstr> Summary</vt:lpstr>
      <vt:lpstr>PowerPoint Presentation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325</cp:revision>
  <cp:lastPrinted>2023-05-02T18:40:56Z</cp:lastPrinted>
  <dcterms:created xsi:type="dcterms:W3CDTF">2017-05-03T22:30:38Z</dcterms:created>
  <dcterms:modified xsi:type="dcterms:W3CDTF">2023-05-02T18:40:58Z</dcterms:modified>
</cp:coreProperties>
</file>