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1"/>
  </p:notesMasterIdLst>
  <p:sldIdLst>
    <p:sldId id="1153" r:id="rId2"/>
    <p:sldId id="328" r:id="rId3"/>
    <p:sldId id="434" r:id="rId4"/>
    <p:sldId id="435" r:id="rId5"/>
    <p:sldId id="327" r:id="rId6"/>
    <p:sldId id="3528" r:id="rId7"/>
    <p:sldId id="259" r:id="rId8"/>
    <p:sldId id="3534" r:id="rId9"/>
    <p:sldId id="275" r:id="rId10"/>
    <p:sldId id="335" r:id="rId11"/>
    <p:sldId id="3535" r:id="rId12"/>
    <p:sldId id="1148" r:id="rId13"/>
    <p:sldId id="305" r:id="rId14"/>
    <p:sldId id="306" r:id="rId15"/>
    <p:sldId id="1233" r:id="rId16"/>
    <p:sldId id="1729" r:id="rId17"/>
    <p:sldId id="3538" r:id="rId18"/>
    <p:sldId id="366" r:id="rId19"/>
    <p:sldId id="3539" r:id="rId20"/>
    <p:sldId id="367" r:id="rId21"/>
    <p:sldId id="3533" r:id="rId22"/>
    <p:sldId id="279" r:id="rId23"/>
    <p:sldId id="1094" r:id="rId24"/>
    <p:sldId id="263" r:id="rId25"/>
    <p:sldId id="1730" r:id="rId26"/>
    <p:sldId id="353" r:id="rId27"/>
    <p:sldId id="3540" r:id="rId28"/>
    <p:sldId id="338" r:id="rId29"/>
    <p:sldId id="1733" r:id="rId30"/>
    <p:sldId id="3530" r:id="rId31"/>
    <p:sldId id="3531" r:id="rId32"/>
    <p:sldId id="3542" r:id="rId33"/>
    <p:sldId id="3543" r:id="rId34"/>
    <p:sldId id="3546" r:id="rId35"/>
    <p:sldId id="3544" r:id="rId36"/>
    <p:sldId id="3536" r:id="rId37"/>
    <p:sldId id="1099" r:id="rId38"/>
    <p:sldId id="1159" r:id="rId39"/>
    <p:sldId id="3545" r:id="rId40"/>
    <p:sldId id="3529" r:id="rId41"/>
    <p:sldId id="3537" r:id="rId42"/>
    <p:sldId id="340" r:id="rId43"/>
    <p:sldId id="329" r:id="rId44"/>
    <p:sldId id="330" r:id="rId45"/>
    <p:sldId id="331" r:id="rId46"/>
    <p:sldId id="332" r:id="rId47"/>
    <p:sldId id="389" r:id="rId48"/>
    <p:sldId id="3532" r:id="rId49"/>
    <p:sldId id="102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E43300"/>
    <a:srgbClr val="FFD800"/>
    <a:srgbClr val="00B0F0"/>
    <a:srgbClr val="CF1D01"/>
    <a:srgbClr val="E2E004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 autoAdjust="0"/>
    <p:restoredTop sz="93741"/>
  </p:normalViewPr>
  <p:slideViewPr>
    <p:cSldViewPr snapToGrid="0" snapToObjects="1">
      <p:cViewPr varScale="1">
        <p:scale>
          <a:sx n="120" d="100"/>
          <a:sy n="120" d="100"/>
        </p:scale>
        <p:origin x="3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91363752"/>
        <c:axId val="2091297480"/>
      </c:barChart>
      <c:catAx>
        <c:axId val="20913637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297480"/>
        <c:crosses val="autoZero"/>
        <c:auto val="1"/>
        <c:lblAlgn val="ctr"/>
        <c:lblOffset val="100"/>
        <c:noMultiLvlLbl val="0"/>
      </c:catAx>
      <c:valAx>
        <c:axId val="2091297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6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1197256"/>
        <c:axId val="2091391512"/>
      </c:barChart>
      <c:catAx>
        <c:axId val="2091197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1512"/>
        <c:crosses val="autoZero"/>
        <c:auto val="1"/>
        <c:lblAlgn val="ctr"/>
        <c:lblOffset val="100"/>
        <c:noMultiLvlLbl val="0"/>
      </c:catAx>
      <c:valAx>
        <c:axId val="2091391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1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07053832143101E-2"/>
          <c:y val="3.2657254528624099E-2"/>
          <c:w val="0.904333200307056"/>
          <c:h val="0.857473314988962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Sheet1!$M$31:$M$35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10.8</c:v>
                </c:pt>
                <c:pt idx="2">
                  <c:v>17.399999999999999</c:v>
                </c:pt>
                <c:pt idx="3">
                  <c:v>24.5</c:v>
                </c:pt>
                <c:pt idx="4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8-4BB4-A6B3-4260C4A1C183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2824682325999898E-3"/>
                  <c:y val="6.19390734109695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B-44AF-A915-0563751390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Sheet1!$N$31:$N$35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8-4BB4-A6B3-4260C4A1C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0672152"/>
        <c:axId val="2090675720"/>
      </c:barChart>
      <c:catAx>
        <c:axId val="20906721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675720"/>
        <c:crosses val="autoZero"/>
        <c:auto val="1"/>
        <c:lblAlgn val="ctr"/>
        <c:lblOffset val="100"/>
        <c:noMultiLvlLbl val="0"/>
      </c:catAx>
      <c:valAx>
        <c:axId val="209067572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672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https://fivethirtyeight.com/features/many-americans-think-economic-inequality-is-a-problem-just-not-the-most-pressing-one/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0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https://inequality.org/facts/racial-inequality/#racial-income-inequality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0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hollowing of the American middle class has proceeded steadily for more than four decades. Since 1971, each decade has ended with a smaller share of adults living in middle-income households than at the beginning of the decade, and no single decade stands out as having triggered or hastened the decline in the middle.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https://www.pewsocialtrends.org/2015/12/09/the-american-middle-class-is-losing-ground/#:~:text=Based%20on%20the%20definition%20used,from%2025%25%20to%2029%25.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1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https://www.brookings.edu/blog/up-front/2020/02/27/examining-the-black-white-wealth-gap/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2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617-0451-44BE-AC82-7FE3DD45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4196-F966-4329-BDF7-977A1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FD08C-D35E-45F0-B077-773BC7B8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1BFAA-77C8-4C7C-9010-3EBAFD0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B7AF-7CE5-4FB3-9153-26335332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3ABD0-5698-44B0-A20E-93E689F5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EA43-E33B-4398-A0D3-10175F31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3D3B0-D4A8-4A53-A9C0-C3D768CE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231-347F-4CC7-8E6E-54A4B4BD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3CE5-9EEA-4FCE-84B5-B77B3ED2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ED4-813C-4ACA-9460-DF0467B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7ABE-8D0D-4FE1-8AC6-42637A4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9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9884-1EBD-4CFB-900E-31709D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7BB-33CA-4513-81C3-904F3FF70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1061-A01D-4C95-B06A-3B6E3153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DAB3-9221-4678-93DD-6F4F5EC8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5253-D773-40E7-BBEB-6A3B31A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9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0A103-CD01-42A7-AEAF-E742EB987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8D1B4-4288-4E84-9E79-06CD6F948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6B0C-6E8C-4DC7-B670-D5C2372A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B5BA-0640-4759-8CD2-B3F7A36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AD88-CDA7-425D-A0BA-A42540E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1B-6776-4671-B601-DE113DE8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56840-887C-4162-B08D-F195479EB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C378D-FDAB-4499-9FE3-EC729E56D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81015" y="195085"/>
            <a:ext cx="1892739" cy="20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28" r:id="rId11"/>
    <p:sldLayoutId id="2147483729" r:id="rId12"/>
    <p:sldLayoutId id="2147483730" r:id="rId13"/>
    <p:sldLayoutId id="2147483731" r:id="rId14"/>
    <p:sldLayoutId id="214748373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BO_AfterTax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threshReal1979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v18.png" TargetMode="External"/><Relationship Id="rId7" Type="http://schemas.openxmlformats.org/officeDocument/2006/relationships/image" Target="file:////Users/Jon/NEED%20Dropbox/Presentations/Inequality/Charts/cfac_all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file:////Users/Jon/NEED%20Dropbox/Presentations/Inequality/Charts/cfac_actual.png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WandI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10131846" cy="1289761"/>
          </a:xfrm>
        </p:spPr>
        <p:txBody>
          <a:bodyPr anchor="ctr" anchorCtr="0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Income Inequality in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U.S. and Globally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9866"/>
            <a:ext cx="9144000" cy="2307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Adina </a:t>
            </a:r>
            <a:r>
              <a:rPr lang="en-US" sz="3200" b="1" dirty="0" err="1">
                <a:solidFill>
                  <a:schemeClr val="bg1"/>
                </a:solidFill>
              </a:rPr>
              <a:t>Ardelean</a:t>
            </a:r>
            <a:r>
              <a:rPr lang="en-US" sz="3200" b="1" dirty="0">
                <a:solidFill>
                  <a:schemeClr val="bg1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Lecturer,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OLLI, Santa Clara University</a:t>
            </a: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May 3, 2021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2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1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Income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Wealth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Consumption Inequality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9619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F973-D99B-374E-9773-CE4E2820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Facts on Income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4663-BFFC-6548-891E-1F8204E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the 1970s, the income gap widened.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Income in the middle and lower parts of the distribution slowed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Incomes at the top continued to grow strongly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 shares at the very top of the distribution rose to levels last seen more than 80 years ago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5DA5-98C1-4547-91AA-7103E7ED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F60A-EF1A-6944-BE42-2798F90A42CC}"/>
              </a:ext>
            </a:extLst>
          </p:cNvPr>
          <p:cNvSpPr txBox="1"/>
          <p:nvPr/>
        </p:nvSpPr>
        <p:spPr>
          <a:xfrm>
            <a:off x="3249827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2018.</a:t>
            </a:r>
          </a:p>
        </p:txBody>
      </p:sp>
    </p:spTree>
    <p:extLst>
      <p:ext uri="{BB962C8B-B14F-4D97-AF65-F5344CB8AC3E}">
        <p14:creationId xmlns:p14="http://schemas.microsoft.com/office/powerpoint/2010/main" val="418242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After-Tax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81722" y="1603225"/>
            <a:ext cx="9028555" cy="458346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330A0-8A1F-3643-829A-6A50965CD51C}"/>
              </a:ext>
            </a:extLst>
          </p:cNvPr>
          <p:cNvSpPr txBox="1"/>
          <p:nvPr/>
        </p:nvSpPr>
        <p:spPr>
          <a:xfrm>
            <a:off x="7627638" y="2229127"/>
            <a:ext cx="108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09768-1241-9A4B-8BFD-AFEC3B1152F2}"/>
              </a:ext>
            </a:extLst>
          </p:cNvPr>
          <p:cNvSpPr/>
          <p:nvPr/>
        </p:nvSpPr>
        <p:spPr>
          <a:xfrm>
            <a:off x="7842737" y="2516398"/>
            <a:ext cx="642043" cy="25583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21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is rising in advanced economies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3718560" y="6472240"/>
            <a:ext cx="7955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inequality”, based on OECD “Under Pressure: The Squeezed Middle Class”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AE4AD-32C8-5749-9272-504F25BB8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1009442"/>
            <a:ext cx="8701307" cy="52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7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 (Year: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47191"/>
            <a:ext cx="6022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</a:t>
            </a:r>
            <a:r>
              <a:rPr lang="en-US" sz="1000" dirty="0" err="1"/>
              <a:t>www.wid.world</a:t>
            </a:r>
            <a:r>
              <a:rPr lang="en-US" sz="1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81745-2847-014F-8545-9505E5FE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14" y="1155867"/>
            <a:ext cx="8652326" cy="502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5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bottom half of workers: the U.S. vs. Europe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D85F9-7035-6C4B-B7CC-6B2FCE2F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1" y="1018306"/>
            <a:ext cx="8092440" cy="50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5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 (Year: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57890"/>
            <a:ext cx="2345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</a:t>
            </a:r>
            <a:r>
              <a:rPr lang="en-US" sz="1000" dirty="0" err="1"/>
              <a:t>www.wid.world</a:t>
            </a:r>
            <a:r>
              <a:rPr lang="en-US" sz="1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DCE47-5408-FB4E-876C-443FF2F9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99" y="1209954"/>
            <a:ext cx="8169910" cy="49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75" y="648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Gin</a:t>
            </a:r>
            <a:r>
              <a:rPr lang="en-US" dirty="0"/>
              <a:t>i Coefficient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Another way to describe income inequality is by using a Gini coefficient.</a:t>
            </a:r>
          </a:p>
          <a:p>
            <a:r>
              <a:rPr lang="en-US" dirty="0" err="1"/>
              <a:t>Gini</a:t>
            </a:r>
            <a:r>
              <a:rPr lang="en-US" dirty="0"/>
              <a:t> coefficient – a numerical measure of the overall dispersion of income</a:t>
            </a:r>
          </a:p>
          <a:p>
            <a:pPr lvl="1"/>
            <a:r>
              <a:rPr lang="en-US" dirty="0"/>
              <a:t>Ranges from 0 – 1</a:t>
            </a:r>
          </a:p>
          <a:p>
            <a:pPr lvl="1"/>
            <a:r>
              <a:rPr lang="en-US" dirty="0"/>
              <a:t>0= perfect equality – everyone has same income</a:t>
            </a:r>
          </a:p>
          <a:p>
            <a:pPr lvl="1"/>
            <a:r>
              <a:rPr lang="en-US" dirty="0"/>
              <a:t>1=perfect inequality – one person makes all income</a:t>
            </a:r>
          </a:p>
          <a:p>
            <a:pPr lvl="1"/>
            <a:r>
              <a:rPr lang="en-US" dirty="0"/>
              <a:t>In practice:</a:t>
            </a:r>
          </a:p>
          <a:p>
            <a:pPr lvl="1"/>
            <a:r>
              <a:rPr lang="en-US" dirty="0"/>
              <a:t>0.5 – 0.7 – highly unequal</a:t>
            </a:r>
          </a:p>
          <a:p>
            <a:pPr lvl="1"/>
            <a:r>
              <a:rPr lang="en-US" dirty="0"/>
              <a:t>0.2 – 0.35 – relatively equal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8E30-EA56-DA44-920D-EC6BE4EB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5329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Gini Coefficient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AA204-D3B9-43CA-808D-2E9D5C80FF2B}"/>
              </a:ext>
            </a:extLst>
          </p:cNvPr>
          <p:cNvGrpSpPr>
            <a:grpSpLocks/>
          </p:cNvGrpSpPr>
          <p:nvPr/>
        </p:nvGrpSpPr>
        <p:grpSpPr>
          <a:xfrm>
            <a:off x="7015145" y="2624526"/>
            <a:ext cx="3495709" cy="2272071"/>
            <a:chOff x="7501523" y="2892728"/>
            <a:chExt cx="3495709" cy="227207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459327" y="3354393"/>
              <a:ext cx="1004411" cy="0"/>
            </a:xfrm>
            <a:prstGeom prst="line">
              <a:avLst/>
            </a:prstGeom>
            <a:ln w="47625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20616" y="289272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05317" y="3454625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C4C88"/>
                  </a:solidFill>
                </a:rPr>
                <a:t>A + B</a:t>
              </a:r>
              <a:endParaRPr lang="en-US" sz="2400" dirty="0">
                <a:solidFill>
                  <a:srgbClr val="0C4C88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01523" y="312356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Gini =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66998" y="4333802"/>
              <a:ext cx="3430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Bigger A: More inequality</a:t>
              </a:r>
            </a:p>
            <a:p>
              <a:r>
                <a:rPr lang="en-US" sz="2400" dirty="0">
                  <a:solidFill>
                    <a:srgbClr val="0C4C88"/>
                  </a:solidFill>
                </a:rPr>
                <a:t>Smaller A: Less inequality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38375" y="312356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x 100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2DBEB2-4AD5-4BB2-A3B3-5006CE56C9DE}"/>
              </a:ext>
            </a:extLst>
          </p:cNvPr>
          <p:cNvGrpSpPr>
            <a:grpSpLocks/>
          </p:cNvGrpSpPr>
          <p:nvPr/>
        </p:nvGrpSpPr>
        <p:grpSpPr>
          <a:xfrm>
            <a:off x="-593717" y="997700"/>
            <a:ext cx="6499974" cy="4469655"/>
            <a:chOff x="-221358" y="906424"/>
            <a:chExt cx="6499974" cy="44696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95500" y="2197100"/>
              <a:ext cx="25400" cy="2819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flipV="1">
              <a:off x="2120900" y="5003800"/>
              <a:ext cx="4157716" cy="952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95500" y="2476500"/>
              <a:ext cx="3952865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2500" y="2476500"/>
              <a:ext cx="0" cy="25273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76979" y="2349500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689297" y="5068302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61844" y="2460956"/>
              <a:ext cx="3911600" cy="2511425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617209">
              <a:off x="2834840" y="3555483"/>
              <a:ext cx="2140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Equality (45 degrees)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63385" y="4959350"/>
              <a:ext cx="3853240" cy="9525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016625" y="2534166"/>
              <a:ext cx="6350" cy="2425184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14665" y="4679249"/>
              <a:ext cx="80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Extreme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409363" y="4176818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Inequality</a:t>
              </a:r>
            </a:p>
          </p:txBody>
        </p:sp>
        <p:sp>
          <p:nvSpPr>
            <p:cNvPr id="29" name="Arc 28"/>
            <p:cNvSpPr/>
            <p:nvPr/>
          </p:nvSpPr>
          <p:spPr>
            <a:xfrm rot="4866410">
              <a:off x="883087" y="-198021"/>
              <a:ext cx="4017940" cy="6226830"/>
            </a:xfrm>
            <a:prstGeom prst="arc">
              <a:avLst>
                <a:gd name="adj1" fmla="val 16286264"/>
                <a:gd name="adj2" fmla="val 1588498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15" y="3570409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78264" y="4187305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9251" y="337536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4169869" y="506830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120899" y="3543458"/>
              <a:ext cx="2311401" cy="165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2300" y="3543457"/>
              <a:ext cx="0" cy="146669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FC916E-66B0-46D3-86FF-339A19108F76}"/>
              </a:ext>
            </a:extLst>
          </p:cNvPr>
          <p:cNvSpPr txBox="1"/>
          <p:nvPr/>
        </p:nvSpPr>
        <p:spPr>
          <a:xfrm rot="16200000">
            <a:off x="329776" y="3368703"/>
            <a:ext cx="95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B414D"/>
                </a:solidFill>
              </a:rPr>
              <a:t>% of</a:t>
            </a:r>
          </a:p>
          <a:p>
            <a:pPr algn="ctr"/>
            <a:r>
              <a:rPr lang="en-US" sz="1400" dirty="0">
                <a:solidFill>
                  <a:srgbClr val="2B414D"/>
                </a:solidFill>
              </a:rPr>
              <a:t>All Income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C598-4C82-432B-BE4C-D9543747A30C}"/>
              </a:ext>
            </a:extLst>
          </p:cNvPr>
          <p:cNvSpPr txBox="1"/>
          <p:nvPr/>
        </p:nvSpPr>
        <p:spPr>
          <a:xfrm>
            <a:off x="3300029" y="5467090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CE122F-C6E2-8141-B8AF-032BB2A0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04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Coefficient: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500D4-44A5-6243-B4D2-9E22DCF5896E}"/>
              </a:ext>
            </a:extLst>
          </p:cNvPr>
          <p:cNvGrpSpPr/>
          <p:nvPr/>
        </p:nvGrpSpPr>
        <p:grpSpPr>
          <a:xfrm>
            <a:off x="6119830" y="2247900"/>
            <a:ext cx="5237023" cy="3551350"/>
            <a:chOff x="6119830" y="2247900"/>
            <a:chExt cx="5237023" cy="355135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6119830" y="2247900"/>
            <a:ext cx="5237023" cy="327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A3D9DD-835D-42E8-9742-C30CED55D1A0}"/>
                </a:ext>
              </a:extLst>
            </p:cNvPr>
            <p:cNvSpPr txBox="1">
              <a:spLocks/>
            </p:cNvSpPr>
            <p:nvPr/>
          </p:nvSpPr>
          <p:spPr>
            <a:xfrm>
              <a:off x="6706341" y="5447341"/>
              <a:ext cx="4064000" cy="35190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0C4C8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-"/>
                <a:defRPr sz="24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0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2B414D"/>
                  </a:solidFill>
                </a:rPr>
                <a:t>Income Quintiles</a:t>
              </a:r>
              <a:endParaRPr lang="en-GB" sz="1400" dirty="0">
                <a:solidFill>
                  <a:srgbClr val="2B414D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F62D6-B5A5-4B46-8ED4-A91C173A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2017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396602"/>
              </p:ext>
            </p:extLst>
          </p:nvPr>
        </p:nvGraphicFramePr>
        <p:xfrm>
          <a:off x="3130421" y="1775370"/>
          <a:ext cx="5931159" cy="410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040019D-1220-43B2-9045-1979E8BECB85}"/>
              </a:ext>
            </a:extLst>
          </p:cNvPr>
          <p:cNvSpPr txBox="1">
            <a:spLocks/>
          </p:cNvSpPr>
          <p:nvPr/>
        </p:nvSpPr>
        <p:spPr>
          <a:xfrm>
            <a:off x="4064000" y="57775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Income Quintiles</a:t>
            </a:r>
            <a:endParaRPr lang="en-GB" sz="1400" dirty="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4ECEEF2-DBA6-4721-9442-3A63A3586E5E}"/>
              </a:ext>
            </a:extLst>
          </p:cNvPr>
          <p:cNvSpPr txBox="1">
            <a:spLocks/>
          </p:cNvSpPr>
          <p:nvPr/>
        </p:nvSpPr>
        <p:spPr>
          <a:xfrm rot="16200000">
            <a:off x="1980226" y="3649818"/>
            <a:ext cx="1682583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Share of All Income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B1FCB-B995-4B43-8B13-8D04DF8C85A1}"/>
              </a:ext>
            </a:extLst>
          </p:cNvPr>
          <p:cNvSpPr txBox="1"/>
          <p:nvPr/>
        </p:nvSpPr>
        <p:spPr>
          <a:xfrm>
            <a:off x="2330687" y="5568397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C4C88"/>
                </a:solidFill>
              </a:rPr>
              <a:t>% of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D68C0-71E3-A140-80ED-3B4498EF707B}"/>
              </a:ext>
            </a:extLst>
          </p:cNvPr>
          <p:cNvSpPr txBox="1"/>
          <p:nvPr/>
        </p:nvSpPr>
        <p:spPr>
          <a:xfrm>
            <a:off x="9861441" y="2984481"/>
            <a:ext cx="550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C4C88"/>
                </a:solidFill>
              </a:rPr>
              <a:t>1970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00B0F0"/>
                </a:solidFill>
              </a:rPr>
              <a:t>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6411655" y="6496866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36B7B-D227-4674-8129-838768EC0AE2}"/>
              </a:ext>
            </a:extLst>
          </p:cNvPr>
          <p:cNvSpPr/>
          <p:nvPr/>
        </p:nvSpPr>
        <p:spPr>
          <a:xfrm>
            <a:off x="9652686" y="3027404"/>
            <a:ext cx="182880" cy="182880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DB1996-B1DD-42B0-9A1C-BD71B896CE33}"/>
              </a:ext>
            </a:extLst>
          </p:cNvPr>
          <p:cNvSpPr/>
          <p:nvPr/>
        </p:nvSpPr>
        <p:spPr>
          <a:xfrm>
            <a:off x="9652686" y="3472245"/>
            <a:ext cx="182880" cy="1828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7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80CB-F31D-E549-8CF3-89035806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</a:t>
            </a:r>
            <a:r>
              <a:rPr lang="en-US" dirty="0"/>
              <a:t>intile Income Cutoffs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583D6-78F6-5C4F-957D-BEB9BCA1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72246" y="999831"/>
            <a:ext cx="7847506" cy="52303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3F5B-10F3-3A47-8DC6-4959A61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04548-F466-3841-A3E8-F75805017490}"/>
              </a:ext>
            </a:extLst>
          </p:cNvPr>
          <p:cNvSpPr txBox="1"/>
          <p:nvPr/>
        </p:nvSpPr>
        <p:spPr>
          <a:xfrm>
            <a:off x="4019518" y="1593769"/>
            <a:ext cx="1226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 5%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8F67EF-C0B8-1944-9017-A34EA5921D9D}"/>
              </a:ext>
            </a:extLst>
          </p:cNvPr>
          <p:cNvCxnSpPr>
            <a:cxnSpLocks/>
          </p:cNvCxnSpPr>
          <p:nvPr/>
        </p:nvCxnSpPr>
        <p:spPr>
          <a:xfrm flipV="1">
            <a:off x="5598560" y="1669144"/>
            <a:ext cx="3080983" cy="186235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249E8-51FF-2F4E-805B-7E22ADCC950B}"/>
              </a:ext>
            </a:extLst>
          </p:cNvPr>
          <p:cNvCxnSpPr>
            <a:cxnSpLocks/>
          </p:cNvCxnSpPr>
          <p:nvPr/>
        </p:nvCxnSpPr>
        <p:spPr>
          <a:xfrm>
            <a:off x="4838442" y="2116989"/>
            <a:ext cx="828773" cy="644140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19F536C-DDF8-AA4A-BC34-1EAB3449B7F8}"/>
              </a:ext>
            </a:extLst>
          </p:cNvPr>
          <p:cNvSpPr/>
          <p:nvPr/>
        </p:nvSpPr>
        <p:spPr>
          <a:xfrm>
            <a:off x="6524786" y="3721421"/>
            <a:ext cx="821411" cy="103838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/>
              <a:t>Gini Coefficient, 1985-2013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6615002" y="6472240"/>
            <a:ext cx="4738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6AF9C-6E15-7549-96E0-54497C74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88077"/>
            <a:ext cx="8205951" cy="49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7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17111-6665-F94C-A55C-869AA9BE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09" y="804446"/>
            <a:ext cx="10858831" cy="54257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57890"/>
            <a:ext cx="3041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the 2014 CIA World Factbook.</a:t>
            </a:r>
          </a:p>
        </p:txBody>
      </p:sp>
    </p:spTree>
    <p:extLst>
      <p:ext uri="{BB962C8B-B14F-4D97-AF65-F5344CB8AC3E}">
        <p14:creationId xmlns:p14="http://schemas.microsoft.com/office/powerpoint/2010/main" val="1827171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225675" algn="l"/>
              </a:tabLst>
            </a:pPr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Changes from Growing Inequality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7130C3-A0BB-4FBA-9909-8E21280200C7}"/>
              </a:ext>
            </a:extLst>
          </p:cNvPr>
          <p:cNvSpPr/>
          <p:nvPr/>
        </p:nvSpPr>
        <p:spPr>
          <a:xfrm>
            <a:off x="8897510" y="2425148"/>
            <a:ext cx="262393" cy="166977"/>
          </a:xfrm>
          <a:prstGeom prst="rect">
            <a:avLst/>
          </a:prstGeom>
          <a:solidFill>
            <a:srgbClr val="FA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684D68-A2BD-4803-9FBE-15A519DC75BF}"/>
              </a:ext>
            </a:extLst>
          </p:cNvPr>
          <p:cNvGrpSpPr>
            <a:grpSpLocks/>
          </p:cNvGrpSpPr>
          <p:nvPr/>
        </p:nvGrpSpPr>
        <p:grpSpPr>
          <a:xfrm>
            <a:off x="838200" y="1325563"/>
            <a:ext cx="10329819" cy="5110726"/>
            <a:chOff x="1804288" y="1749440"/>
            <a:chExt cx="9634106" cy="47665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6066" y="1749440"/>
              <a:ext cx="5922328" cy="476651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590510" y="3523090"/>
              <a:ext cx="1484058" cy="193181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288" y="3806297"/>
              <a:ext cx="2159138" cy="88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C4C88"/>
                  </a:solidFill>
                </a:rPr>
                <a:t>Bottom 90% </a:t>
              </a:r>
            </a:p>
            <a:p>
              <a:r>
                <a:rPr lang="en-US" sz="2800" b="1" dirty="0">
                  <a:solidFill>
                    <a:srgbClr val="0C4C88"/>
                  </a:solidFill>
                </a:rPr>
                <a:t>of Households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1750" y="4288346"/>
              <a:ext cx="111967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27F1-4A4A-C74F-AA97-9C2855D4280A}"/>
              </a:ext>
            </a:extLst>
          </p:cNvPr>
          <p:cNvCxnSpPr>
            <a:cxnSpLocks/>
          </p:cNvCxnSpPr>
          <p:nvPr/>
        </p:nvCxnSpPr>
        <p:spPr>
          <a:xfrm>
            <a:off x="11353800" y="3359020"/>
            <a:ext cx="0" cy="1939587"/>
          </a:xfrm>
          <a:prstGeom prst="line">
            <a:avLst/>
          </a:prstGeom>
          <a:ln w="317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8F7F-CB5D-024B-879E-4F64CCE343A7}"/>
              </a:ext>
            </a:extLst>
          </p:cNvPr>
          <p:cNvCxnSpPr>
            <a:cxnSpLocks/>
          </p:cNvCxnSpPr>
          <p:nvPr/>
        </p:nvCxnSpPr>
        <p:spPr>
          <a:xfrm flipV="1">
            <a:off x="11360150" y="2108200"/>
            <a:ext cx="0" cy="983568"/>
          </a:xfrm>
          <a:prstGeom prst="line">
            <a:avLst/>
          </a:prstGeom>
          <a:ln w="31750">
            <a:solidFill>
              <a:srgbClr val="00B05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32623D-65BB-EB46-84A3-B2EB733D47BF}"/>
              </a:ext>
            </a:extLst>
          </p:cNvPr>
          <p:cNvSpPr/>
          <p:nvPr/>
        </p:nvSpPr>
        <p:spPr>
          <a:xfrm>
            <a:off x="9159903" y="1996234"/>
            <a:ext cx="1812897" cy="316948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0F8953-C035-5C41-B4BF-ACC9110B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0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11" name="Content Placeholder 10" descr="Chart, bar chart&#10;&#10;Description automatically generated">
            <a:extLst>
              <a:ext uri="{FF2B5EF4-FFF2-40B4-BE49-F238E27FC236}">
                <a16:creationId xmlns:a16="http://schemas.microsoft.com/office/drawing/2014/main" id="{44A4B377-E7EF-F540-BDD3-65FBB3AB4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09800" y="1049892"/>
            <a:ext cx="7772400" cy="5180334"/>
          </a:xfr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BC84656-54AC-2449-89E7-B5229D9DC46B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209801" y="1049892"/>
            <a:ext cx="7772398" cy="5180334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3231B12-D487-FA42-8D24-AEDC118DC825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09799" y="1049892"/>
            <a:ext cx="7772398" cy="51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53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585+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44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26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C1F6A-5072-4E85-9760-7EBE4D11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BADA28-6695-49E6-AD3E-C1308912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81" y="294635"/>
            <a:ext cx="7719837" cy="5935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9D97E-58D9-504A-A379-454082E090F5}"/>
              </a:ext>
            </a:extLst>
          </p:cNvPr>
          <p:cNvSpPr txBox="1"/>
          <p:nvPr/>
        </p:nvSpPr>
        <p:spPr>
          <a:xfrm>
            <a:off x="6986323" y="6542763"/>
            <a:ext cx="4572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inequality.org</a:t>
            </a:r>
            <a:r>
              <a:rPr lang="en-US" sz="1200" dirty="0"/>
              <a:t>/facts/racial-inequality/#racial-income-inequality</a:t>
            </a:r>
          </a:p>
        </p:txBody>
      </p:sp>
    </p:spTree>
    <p:extLst>
      <p:ext uri="{BB962C8B-B14F-4D97-AF65-F5344CB8AC3E}">
        <p14:creationId xmlns:p14="http://schemas.microsoft.com/office/powerpoint/2010/main" val="3115636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CC506-A287-4025-8697-BAD4451F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appearing Middle Class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624A09-B8CA-49B1-928B-1E00457E5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8995" y="900844"/>
            <a:ext cx="4351851" cy="53293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DE061-88F2-4909-B1B2-53097C23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A6F81-FE78-473C-9F87-982F858A6092}"/>
              </a:ext>
            </a:extLst>
          </p:cNvPr>
          <p:cNvSpPr txBox="1"/>
          <p:nvPr/>
        </p:nvSpPr>
        <p:spPr>
          <a:xfrm>
            <a:off x="6437488" y="1693889"/>
            <a:ext cx="42255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this report, “middle‐income”</a:t>
            </a:r>
          </a:p>
          <a:p>
            <a:r>
              <a:rPr lang="en-US" sz="2400" b="1" dirty="0"/>
              <a:t>households are defined as those with an income that is 67% to 200% (two‐thirds to double) of the overall median household income, after incomes have been adjusted for household size.</a:t>
            </a:r>
          </a:p>
        </p:txBody>
      </p:sp>
    </p:spTree>
    <p:extLst>
      <p:ext uri="{BB962C8B-B14F-4D97-AF65-F5344CB8AC3E}">
        <p14:creationId xmlns:p14="http://schemas.microsoft.com/office/powerpoint/2010/main" val="1386845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 American Dream is fading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42652" y="6472240"/>
            <a:ext cx="5017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How to fix Economic Inequality?, Peterson Institute of International Economics, 2020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24CE8-CAED-4443-942C-1C344D25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50" y="1567577"/>
            <a:ext cx="8201662" cy="4585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6E803D-8FFC-D74C-9A74-035954F8E8B5}"/>
              </a:ext>
            </a:extLst>
          </p:cNvPr>
          <p:cNvSpPr txBox="1"/>
          <p:nvPr/>
        </p:nvSpPr>
        <p:spPr>
          <a:xfrm>
            <a:off x="997527" y="1325563"/>
            <a:ext cx="91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 of US children earning more than their parents at age 30 by year of birth, 1940-1984</a:t>
            </a:r>
          </a:p>
        </p:txBody>
      </p:sp>
    </p:spTree>
    <p:extLst>
      <p:ext uri="{BB962C8B-B14F-4D97-AF65-F5344CB8AC3E}">
        <p14:creationId xmlns:p14="http://schemas.microsoft.com/office/powerpoint/2010/main" val="23560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cial Mobility across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42652" y="6472240"/>
            <a:ext cx="5017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How to fix Economic Inequality?, Peterson Institute of International Economics,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E803D-8FFC-D74C-9A74-035954F8E8B5}"/>
              </a:ext>
            </a:extLst>
          </p:cNvPr>
          <p:cNvSpPr txBox="1"/>
          <p:nvPr/>
        </p:nvSpPr>
        <p:spPr>
          <a:xfrm>
            <a:off x="997527" y="1325563"/>
            <a:ext cx="91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 of men in bottom and top earnings quartiles with fathers in the bottom quartile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8944C-D187-E14C-8FFC-61F8F7C1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97" y="1694895"/>
            <a:ext cx="5645125" cy="45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76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Elephant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42652" y="6472240"/>
            <a:ext cx="4275064" cy="25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OECD “Under Pressure: The Squeezed Middle Class”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E803D-8FFC-D74C-9A74-035954F8E8B5}"/>
              </a:ext>
            </a:extLst>
          </p:cNvPr>
          <p:cNvSpPr txBox="1"/>
          <p:nvPr/>
        </p:nvSpPr>
        <p:spPr>
          <a:xfrm>
            <a:off x="997527" y="1325563"/>
            <a:ext cx="91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income growth (population-weighted) over 1988-2008 and 1988-2011 </a:t>
            </a:r>
          </a:p>
        </p:txBody>
      </p:sp>
      <p:pic>
        <p:nvPicPr>
          <p:cNvPr id="1026" name="Picture 2" descr="Figure 1.4. Real income growth of OECD middle income groups fell behind that of global middle-incomes and the global top 1% incomes">
            <a:extLst>
              <a:ext uri="{FF2B5EF4-FFF2-40B4-BE49-F238E27FC236}">
                <a16:creationId xmlns:a16="http://schemas.microsoft.com/office/drawing/2014/main" id="{7516ECB9-5664-F845-9AA8-71D90245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1736212"/>
            <a:ext cx="8928707" cy="43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24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nder Wage Gap has narrowed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42652" y="6472240"/>
            <a:ext cx="5017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How to fix Economic Inequality?, Peterson Institute of International Economics,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E803D-8FFC-D74C-9A74-035954F8E8B5}"/>
              </a:ext>
            </a:extLst>
          </p:cNvPr>
          <p:cNvSpPr txBox="1"/>
          <p:nvPr/>
        </p:nvSpPr>
        <p:spPr>
          <a:xfrm>
            <a:off x="1116826" y="1325563"/>
            <a:ext cx="91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between median earnings of men and women relative to the median earnings of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7F885-2C9B-D743-804E-04574D99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26" y="1829563"/>
            <a:ext cx="8155925" cy="40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1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Income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Wealth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Consumption Inequality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12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0849" y="1404231"/>
            <a:ext cx="4183583" cy="39895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422" y="1415683"/>
            <a:ext cx="3874154" cy="39827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AA833-72BB-B849-B53F-79075EB7EBD2}"/>
              </a:ext>
            </a:extLst>
          </p:cNvPr>
          <p:cNvSpPr txBox="1"/>
          <p:nvPr/>
        </p:nvSpPr>
        <p:spPr>
          <a:xfrm>
            <a:off x="4474470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36030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9276" y="2632054"/>
            <a:ext cx="4823798" cy="2051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48.1%</a:t>
            </a:r>
          </a:p>
          <a:p>
            <a:r>
              <a:rPr lang="en-US" b="0" dirty="0"/>
              <a:t>CA: 48.7%</a:t>
            </a:r>
          </a:p>
          <a:p>
            <a:r>
              <a:rPr lang="en-US" b="0" dirty="0"/>
              <a:t>Marin: 53.2% - all time high</a:t>
            </a:r>
          </a:p>
          <a:p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BB3D8D-360A-F04C-9DCF-437EECE9ED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7135" y="1310985"/>
            <a:ext cx="7036512" cy="46932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CC089-3FCA-904E-9828-7F2BB463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123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Inc</a:t>
            </a:r>
            <a:r>
              <a:rPr lang="en-US" dirty="0"/>
              <a:t>ome and Wealth Inequality across countries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CC089-3FCA-904E-9828-7F2BB463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0EA2A-A5FA-E24C-A942-F953B4C3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20" y="1068636"/>
            <a:ext cx="6278833" cy="5178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82C51-B7DE-6C43-BC55-15D53C1C1EF8}"/>
              </a:ext>
            </a:extLst>
          </p:cNvPr>
          <p:cNvSpPr txBox="1"/>
          <p:nvPr/>
        </p:nvSpPr>
        <p:spPr>
          <a:xfrm>
            <a:off x="6642652" y="6472240"/>
            <a:ext cx="5017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How to fix Economic Inequality?, Peterson Institute of International Economics,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4A614-BBDB-194B-AB44-0A8B435254DD}"/>
              </a:ext>
            </a:extLst>
          </p:cNvPr>
          <p:cNvSpPr txBox="1"/>
          <p:nvPr/>
        </p:nvSpPr>
        <p:spPr>
          <a:xfrm>
            <a:off x="7436385" y="1325563"/>
            <a:ext cx="391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Share of total households disposable income and total household net wealth held by the top 10%  in 2015</a:t>
            </a:r>
          </a:p>
        </p:txBody>
      </p:sp>
    </p:spTree>
    <p:extLst>
      <p:ext uri="{BB962C8B-B14F-4D97-AF65-F5344CB8AC3E}">
        <p14:creationId xmlns:p14="http://schemas.microsoft.com/office/powerpoint/2010/main" val="93752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4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B1ACD-BD7D-4007-AA76-39701774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C72D5-F34C-46FD-A2AD-B6C2A3D9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7" y="702129"/>
            <a:ext cx="10909863" cy="527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7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Income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Wealth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Consumption Inequality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3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FED1-4370-7C48-A3DD-4F450EA5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A T</a:t>
            </a:r>
            <a:r>
              <a:rPr lang="en-US" sz="3600" dirty="0"/>
              <a:t>hird Measure of Inequality: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E000B-A493-8D46-9DB5-DA91414F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D574D-DA9C-D94B-84A4-39C76CB62D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592" y="989045"/>
            <a:ext cx="8453535" cy="524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06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C4BD-4EFD-7944-B877-D575116C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nsumption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F1688-BDF5-0B40-8265-65E06402B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Consumption is another important metric for judging inequality</a:t>
            </a:r>
          </a:p>
          <a:p>
            <a:pPr>
              <a:lnSpc>
                <a:spcPct val="150000"/>
              </a:lnSpc>
            </a:pPr>
            <a:r>
              <a:rPr lang="en-US" dirty="0"/>
              <a:t>Arguably a better indicator of “well-being”</a:t>
            </a:r>
          </a:p>
          <a:p>
            <a:pPr>
              <a:lnSpc>
                <a:spcPct val="150000"/>
              </a:lnSpc>
            </a:pPr>
            <a:r>
              <a:rPr lang="en-US" dirty="0"/>
              <a:t>Extremely difficult to measure</a:t>
            </a:r>
          </a:p>
          <a:p>
            <a:pPr>
              <a:lnSpc>
                <a:spcPct val="150000"/>
              </a:lnSpc>
            </a:pPr>
            <a:r>
              <a:rPr lang="en-US" dirty="0"/>
              <a:t>Growing evidence that consumption inequality has also increased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45370-611D-FA40-8038-FCA44C60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06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DD5D-66E3-CA4A-86A4-44A1BB6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Evidence: Consumption Inequality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C10699-219A-9848-B739-1A85F461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576" y="1486203"/>
            <a:ext cx="6498847" cy="44204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CB0C5-3B33-D745-A590-927ABCA5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DE66-6791-D34B-9350-CDD2ED43A865}"/>
              </a:ext>
            </a:extLst>
          </p:cNvPr>
          <p:cNvSpPr txBox="1"/>
          <p:nvPr/>
        </p:nvSpPr>
        <p:spPr>
          <a:xfrm>
            <a:off x="3249827" y="6457890"/>
            <a:ext cx="827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 err="1"/>
              <a:t>Orazio</a:t>
            </a:r>
            <a:r>
              <a:rPr lang="en-US" sz="1000" dirty="0"/>
              <a:t> P. </a:t>
            </a:r>
            <a:r>
              <a:rPr lang="en-US" sz="1000" dirty="0" err="1"/>
              <a:t>Attanasio</a:t>
            </a:r>
            <a:r>
              <a:rPr lang="en-US" sz="1000" dirty="0"/>
              <a:t> and Luigi </a:t>
            </a:r>
            <a:r>
              <a:rPr lang="en-US" sz="1000" dirty="0" err="1"/>
              <a:t>Pistaferri</a:t>
            </a:r>
            <a:r>
              <a:rPr lang="en-US" sz="1000" dirty="0"/>
              <a:t>, “Consumption </a:t>
            </a:r>
            <a:r>
              <a:rPr lang="en-US" sz="1000"/>
              <a:t>Inequality,” Journal </a:t>
            </a:r>
            <a:r>
              <a:rPr lang="en-US" sz="1000" dirty="0"/>
              <a:t>of Economic Perspectives, Volume 30, #2, Spring 2016, page 11, Figure 1.</a:t>
            </a:r>
          </a:p>
        </p:txBody>
      </p:sp>
    </p:spTree>
    <p:extLst>
      <p:ext uri="{BB962C8B-B14F-4D97-AF65-F5344CB8AC3E}">
        <p14:creationId xmlns:p14="http://schemas.microsoft.com/office/powerpoint/2010/main" val="4162463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B5C5-06CF-FE41-B18B-52B12C57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</a:t>
            </a:r>
            <a:r>
              <a:rPr lang="en-US" dirty="0"/>
              <a:t>e Study: Economic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FF21-E392-BD47-B7C9-11276C78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Early, controversial result is published</a:t>
            </a:r>
          </a:p>
          <a:p>
            <a:r>
              <a:rPr lang="en-US" dirty="0"/>
              <a:t>Flurry of effort to understand the result</a:t>
            </a:r>
          </a:p>
          <a:p>
            <a:r>
              <a:rPr lang="en-US" dirty="0"/>
              <a:t>Growing body of evidence</a:t>
            </a:r>
          </a:p>
          <a:p>
            <a:r>
              <a:rPr lang="en-US" dirty="0"/>
              <a:t>Consensus reached</a:t>
            </a:r>
          </a:p>
          <a:p>
            <a:pPr lvl="1"/>
            <a:r>
              <a:rPr lang="en-US" dirty="0"/>
              <a:t>Not always</a:t>
            </a:r>
          </a:p>
          <a:p>
            <a:pPr lvl="1"/>
            <a:r>
              <a:rPr lang="en-US" dirty="0"/>
              <a:t>Sometimes data continue to conflict</a:t>
            </a:r>
          </a:p>
          <a:p>
            <a:pPr lvl="1"/>
            <a:r>
              <a:rPr lang="en-US" dirty="0"/>
              <a:t>Often merely a preponderance of evidence drives understanding</a:t>
            </a:r>
          </a:p>
          <a:p>
            <a:r>
              <a:rPr lang="en-US" dirty="0"/>
              <a:t>Why has this happened with consumption inequality?</a:t>
            </a:r>
          </a:p>
          <a:p>
            <a:pPr lvl="1"/>
            <a:r>
              <a:rPr lang="en-US" dirty="0"/>
              <a:t>Inadequacy of data and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63291-926E-0445-BC8E-14FD5D42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81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7787-5D1E-6B42-BDD3-D46A873C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mmary: Consumption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53DD4-70EC-924B-A716-53582241C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research indicated that although income inequality may be increasing, consumption inequality may not be.</a:t>
            </a:r>
          </a:p>
          <a:p>
            <a:pPr lvl="1"/>
            <a:r>
              <a:rPr lang="en-US" dirty="0"/>
              <a:t>How is this </a:t>
            </a:r>
            <a:r>
              <a:rPr lang="en-US"/>
              <a:t>possible? Borrowing</a:t>
            </a:r>
            <a:r>
              <a:rPr lang="en-US" dirty="0"/>
              <a:t>, or otherwise smoothing consumption.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Mounting evidence that it is increasing along with income and wealth inequality.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Consensus </a:t>
            </a:r>
            <a:r>
              <a:rPr lang="en-US"/>
              <a:t>reached? No.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EE8D-CE64-1F45-BFA6-FD517EF4A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80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Su</a:t>
            </a:r>
            <a:r>
              <a:rPr lang="en-US"/>
              <a:t>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 in the U.S. and in other advanced countries.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Wealth inequality is higher than income inequality in advanced countries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C33DA-1B99-454B-B670-A4C13352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Ne</a:t>
            </a:r>
            <a:r>
              <a:rPr lang="en-US" dirty="0"/>
              <a:t>xt Lecture …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82D5BE0-CD62-AF48-A9E1-20A9B6E5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Where does inequality comes from?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B191E4-79EA-7245-B22B-E915B7E5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4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4515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</a:t>
            </a:r>
            <a:r>
              <a:rPr lang="en-US" dirty="0" err="1"/>
              <a:t>Ardelean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</a:t>
            </a:r>
            <a:r>
              <a:rPr lang="en-US" dirty="0" err="1"/>
              <a:t>atardelean@scu.edu</a:t>
            </a:r>
            <a:r>
              <a:rPr lang="en-US" dirty="0"/>
              <a:t>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6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3FD0A-5535-4618-9048-652BA991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B369D-49DE-46E9-89A1-71512193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10" y="213102"/>
            <a:ext cx="7052780" cy="5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>
              <a:lnSpc>
                <a:spcPct val="100000"/>
              </a:lnSpc>
            </a:pPr>
            <a:r>
              <a:rPr lang="en-US" dirty="0"/>
              <a:t>How does it happen?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Is it a problem?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Income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Wealth Inequality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Consumption Inequality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0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Inequality: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72323</TotalTime>
  <Words>1762</Words>
  <Application>Microsoft Macintosh PowerPoint</Application>
  <PresentationFormat>Widescreen</PresentationFormat>
  <Paragraphs>303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Courier New</vt:lpstr>
      <vt:lpstr>Custom Design</vt:lpstr>
      <vt:lpstr>Income Inequality in  the U.S. and Globally</vt:lpstr>
      <vt:lpstr> National Economic Education Delegation</vt:lpstr>
      <vt:lpstr>Who Are We?</vt:lpstr>
      <vt:lpstr>Where Are We?</vt:lpstr>
      <vt:lpstr>Credits and Disclaimer</vt:lpstr>
      <vt:lpstr>PowerPoint Presentation</vt:lpstr>
      <vt:lpstr>Outline</vt:lpstr>
      <vt:lpstr>What you’ll hear today</vt:lpstr>
      <vt:lpstr>Economic Inequality: Income</vt:lpstr>
      <vt:lpstr>Different Ways of Thinking About Inequality </vt:lpstr>
      <vt:lpstr>What you’ll hear today</vt:lpstr>
      <vt:lpstr> National Income Inequality: Share of Top 10%</vt:lpstr>
      <vt:lpstr>Recent Facts on Income Inequality</vt:lpstr>
      <vt:lpstr>The Abrupt Increase in Inequality</vt:lpstr>
      <vt:lpstr>Most of the Action Is at the Top: Pre-Tax</vt:lpstr>
      <vt:lpstr>Most of the Action Is at the Top: After-Tax</vt:lpstr>
      <vt:lpstr>Inequality is rising in advanced economies</vt:lpstr>
      <vt:lpstr> An International Perspective (Year: 2019)</vt:lpstr>
      <vt:lpstr>The bottom half of workers: the U.S. vs. Europe</vt:lpstr>
      <vt:lpstr> An International Perspective (Year: 2019)</vt:lpstr>
      <vt:lpstr>Gini Coefficient</vt:lpstr>
      <vt:lpstr>The Gini Coefficient</vt:lpstr>
      <vt:lpstr>Forming the GINI Coefficient: 2015</vt:lpstr>
      <vt:lpstr>Income Share Changes Between 1970  and 2017</vt:lpstr>
      <vt:lpstr>Quintile Income Cutoffs</vt:lpstr>
      <vt:lpstr>The Gini Coefficient, 1985-2013</vt:lpstr>
      <vt:lpstr> An International Perspective</vt:lpstr>
      <vt:lpstr>Income Changes from Growing Inequality</vt:lpstr>
      <vt:lpstr>How Has Inequality Influenced Incomes?</vt:lpstr>
      <vt:lpstr>PowerPoint Presentation</vt:lpstr>
      <vt:lpstr>Disappearing Middle Class</vt:lpstr>
      <vt:lpstr>The  American Dream is fading</vt:lpstr>
      <vt:lpstr> Social Mobility across countries</vt:lpstr>
      <vt:lpstr> The Elephant Curve</vt:lpstr>
      <vt:lpstr> Gender Wage Gap has narrowed</vt:lpstr>
      <vt:lpstr>What you’ll hear today</vt:lpstr>
      <vt:lpstr>Wealth Inequality Exceeds Income Inequality</vt:lpstr>
      <vt:lpstr>Income and Wealth Inequality</vt:lpstr>
      <vt:lpstr> Income and Wealth Inequality across countries</vt:lpstr>
      <vt:lpstr>PowerPoint Presentation</vt:lpstr>
      <vt:lpstr>What you’ll hear today</vt:lpstr>
      <vt:lpstr> A Third Measure of Inequality: Consumption</vt:lpstr>
      <vt:lpstr> Consumption Inequality</vt:lpstr>
      <vt:lpstr>Growing Evidence: Consumption Inequality</vt:lpstr>
      <vt:lpstr>Case Study: Economic Research</vt:lpstr>
      <vt:lpstr> Summary: Consumption Inequality</vt:lpstr>
      <vt:lpstr> Summary</vt:lpstr>
      <vt:lpstr> Next Lecture …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351</cp:revision>
  <cp:lastPrinted>2021-04-26T20:52:19Z</cp:lastPrinted>
  <dcterms:created xsi:type="dcterms:W3CDTF">2017-05-03T22:30:38Z</dcterms:created>
  <dcterms:modified xsi:type="dcterms:W3CDTF">2021-05-04T16:46:14Z</dcterms:modified>
</cp:coreProperties>
</file>