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1216" r:id="rId2"/>
    <p:sldId id="4315" r:id="rId3"/>
    <p:sldId id="4002" r:id="rId4"/>
    <p:sldId id="4130" r:id="rId5"/>
    <p:sldId id="4312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75" r:id="rId17"/>
    <p:sldId id="4166" r:id="rId18"/>
    <p:sldId id="348" r:id="rId19"/>
    <p:sldId id="347" r:id="rId20"/>
    <p:sldId id="1094" r:id="rId21"/>
    <p:sldId id="4097" r:id="rId22"/>
    <p:sldId id="1733" r:id="rId23"/>
    <p:sldId id="1159" r:id="rId24"/>
    <p:sldId id="4174" r:id="rId25"/>
    <p:sldId id="4053" r:id="rId26"/>
    <p:sldId id="284" r:id="rId27"/>
    <p:sldId id="4095" r:id="rId28"/>
    <p:sldId id="1670" r:id="rId29"/>
    <p:sldId id="1099" r:id="rId30"/>
    <p:sldId id="380" r:id="rId31"/>
    <p:sldId id="381" r:id="rId32"/>
    <p:sldId id="1156" r:id="rId33"/>
    <p:sldId id="370" r:id="rId34"/>
    <p:sldId id="4172" r:id="rId35"/>
    <p:sldId id="1152" r:id="rId36"/>
    <p:sldId id="383" r:id="rId37"/>
    <p:sldId id="4167" r:id="rId38"/>
    <p:sldId id="4168" r:id="rId39"/>
    <p:sldId id="1149" r:id="rId40"/>
    <p:sldId id="373" r:id="rId41"/>
    <p:sldId id="337" r:id="rId42"/>
    <p:sldId id="1230" r:id="rId43"/>
    <p:sldId id="317" r:id="rId44"/>
    <p:sldId id="374" r:id="rId45"/>
    <p:sldId id="384" r:id="rId46"/>
    <p:sldId id="376" r:id="rId47"/>
    <p:sldId id="314" r:id="rId48"/>
    <p:sldId id="303" r:id="rId49"/>
    <p:sldId id="385" r:id="rId50"/>
    <p:sldId id="4100" r:id="rId51"/>
    <p:sldId id="3544" r:id="rId52"/>
    <p:sldId id="4169" r:id="rId53"/>
    <p:sldId id="4170" r:id="rId54"/>
    <p:sldId id="4314" r:id="rId55"/>
    <p:sldId id="386" r:id="rId56"/>
    <p:sldId id="1162" r:id="rId57"/>
    <p:sldId id="3543" r:id="rId58"/>
    <p:sldId id="311" r:id="rId59"/>
    <p:sldId id="1158" r:id="rId60"/>
    <p:sldId id="389" r:id="rId61"/>
    <p:sldId id="3974" r:id="rId62"/>
    <p:sldId id="4124" r:id="rId63"/>
    <p:sldId id="4197" r:id="rId64"/>
    <p:sldId id="279" r:id="rId65"/>
    <p:sldId id="1730" r:id="rId66"/>
    <p:sldId id="324" r:id="rId67"/>
    <p:sldId id="377" r:id="rId68"/>
    <p:sldId id="310" r:id="rId69"/>
    <p:sldId id="309" r:id="rId70"/>
    <p:sldId id="3545" r:id="rId71"/>
    <p:sldId id="1731" r:id="rId72"/>
    <p:sldId id="1180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3741"/>
  </p:normalViewPr>
  <p:slideViewPr>
    <p:cSldViewPr snapToGrid="0" snapToObjects="1">
      <p:cViewPr varScale="1">
        <p:scale>
          <a:sx n="120" d="100"/>
          <a:sy n="120" d="100"/>
        </p:scale>
        <p:origin x="9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Nevada, Reno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76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Nat</a:t>
            </a:r>
            <a:r>
              <a:rPr lang="en-US" dirty="0"/>
              <a:t>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Post-Tax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9A25-AC20-E948-8936-0661EAA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574A-9856-0646-8F16-10D4A2082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DC8F-F2DA-0C48-8604-D38178424D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B0F6D-637D-3C45-875D-A3FFF75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5F532-A207-4644-9DFF-645B3C7F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7" y="1573351"/>
            <a:ext cx="5586523" cy="410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970E2-4864-2C41-9097-0D122CEE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9193"/>
            <a:ext cx="5563630" cy="410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6314-BA1A-D040-9B54-A0C17B1D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5688066"/>
            <a:ext cx="4552950" cy="25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80AEA-48CC-F94A-99A4-0F1F2E0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527" y="5674849"/>
            <a:ext cx="4552950" cy="259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67830-9BB8-2645-B97D-81EA28B5D2C1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1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13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income: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31365-A502-0A42-9797-6FCC2DB3FE2C}"/>
              </a:ext>
            </a:extLst>
          </p:cNvPr>
          <p:cNvSpPr txBox="1"/>
          <p:nvPr/>
        </p:nvSpPr>
        <p:spPr>
          <a:xfrm>
            <a:off x="3284685" y="5460403"/>
            <a:ext cx="562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Sometimes reported as ranging from 0-100.</a:t>
            </a:r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larger is the GINI Coefficient.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65EC0-46AA-6A44-A9D2-BE7663328743}"/>
              </a:ext>
            </a:extLst>
          </p:cNvPr>
          <p:cNvSpPr txBox="1"/>
          <p:nvPr/>
        </p:nvSpPr>
        <p:spPr>
          <a:xfrm>
            <a:off x="4170022" y="292045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Gini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89891-F4E9-6C45-8123-D8147B62736F}"/>
              </a:ext>
            </a:extLst>
          </p:cNvPr>
          <p:cNvSpPr txBox="1"/>
          <p:nvPr/>
        </p:nvSpPr>
        <p:spPr>
          <a:xfrm>
            <a:off x="8171409" y="292045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Gini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6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691148" y="1194934"/>
            <a:ext cx="89240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82A423-FC02-45D0-9B55-046060A1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72739" y="1249114"/>
            <a:ext cx="6846521" cy="49811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7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4740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829" y="1022090"/>
            <a:ext cx="729234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500"/>
              </a:spcAft>
            </a:pPr>
            <a:r>
              <a:rPr lang="en-US" dirty="0"/>
              <a:t>October 31:	US Safety net</a:t>
            </a:r>
          </a:p>
          <a:p>
            <a:pPr lvl="1">
              <a:spcAft>
                <a:spcPts val="1500"/>
              </a:spcAft>
            </a:pPr>
            <a:r>
              <a:rPr lang="en-US" b="1" dirty="0"/>
              <a:t>November 14:	Economic Inequality</a:t>
            </a:r>
          </a:p>
          <a:p>
            <a:pPr lvl="1"/>
            <a:r>
              <a:rPr lang="en-US" dirty="0"/>
              <a:t>December 5:	Climate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3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01002" y="1457324"/>
            <a:ext cx="38207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people).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5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7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228960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eliminate jobs.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November 14,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0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3073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A3D6-DD12-6C49-9FBF-13F51DAD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 Inequality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CB7-5F64-E847-860E-0A399791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work effort, which reduces GDP.</a:t>
            </a:r>
          </a:p>
          <a:p>
            <a:endParaRPr lang="en-US" dirty="0"/>
          </a:p>
          <a:p>
            <a:r>
              <a:rPr lang="en-US" dirty="0"/>
              <a:t>Reduce purchasing power of the middle class, which reduces GDP.</a:t>
            </a:r>
          </a:p>
          <a:p>
            <a:endParaRPr lang="en-US" dirty="0"/>
          </a:p>
          <a:p>
            <a:r>
              <a:rPr lang="en-US" dirty="0"/>
              <a:t>Reduce the ability of people to get ahead, which reduces mobility.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Puts the American Dream at risk.</a:t>
            </a:r>
          </a:p>
          <a:p>
            <a:r>
              <a:rPr lang="en-US" dirty="0"/>
              <a:t>Increase the share of the population living on low incomes.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Desire for shared prosperity</a:t>
            </a:r>
            <a:r>
              <a:rPr lang="en-US"/>
              <a:t>, equity?</a:t>
            </a:r>
            <a:endParaRPr lang="en-US" dirty="0"/>
          </a:p>
          <a:p>
            <a:r>
              <a:rPr lang="en-US" dirty="0"/>
              <a:t>Concentrate political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670C-B2B7-4C43-AC43-BE03CE5F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3100477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Or: inequality can concentrate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1074065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both increase growth and reduce income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equality of access promotes full resource utilization.</a:t>
            </a:r>
          </a:p>
          <a:p>
            <a:pPr lvl="1"/>
            <a:r>
              <a:rPr lang="en-US" dirty="0"/>
              <a:t>Expanding equality of access requires resources, likely from higher income/wealth.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economy.</a:t>
            </a:r>
          </a:p>
          <a:p>
            <a:pPr lvl="1"/>
            <a:r>
              <a:rPr lang="en-US" dirty="0"/>
              <a:t>Companies with too much market power (monopolies) can stagnate economies.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58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59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</a:t>
            </a:r>
            <a:r>
              <a:rPr lang="en-US" dirty="0" err="1"/>
              <a:t>tradoffs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</a:t>
            </a:r>
            <a:r>
              <a:rPr lang="en-US"/>
              <a:t>Change Economics, 12/5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94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2EC-53DE-4497-8291-E6C4176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8909-B4D4-412E-BC9D-DD1E73DE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9051-39C1-414B-AAC4-BB7E35E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0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71609</TotalTime>
  <Words>2816</Words>
  <Application>Microsoft Macintosh PowerPoint</Application>
  <PresentationFormat>Widescreen</PresentationFormat>
  <Paragraphs>521</Paragraphs>
  <Slides>72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Income Growth Patterns Have Changed!</vt:lpstr>
      <vt:lpstr>Income Growth Patterns Have Changed!</vt:lpstr>
      <vt:lpstr>Gini Coefficient</vt:lpstr>
      <vt:lpstr>Lorenz Curve of Income Distribution</vt:lpstr>
      <vt:lpstr>US Income Distribution: 2015</vt:lpstr>
      <vt:lpstr>Income Share Changes Between 1970  and 2020</vt:lpstr>
      <vt:lpstr>How Has Inequality Influenced Incomes?</vt:lpstr>
      <vt:lpstr>Income and Wealth Gini Coefficients</vt:lpstr>
      <vt:lpstr>Your Local Inequality Trend</vt:lpstr>
      <vt:lpstr>www.NEEDelegation.org/LocalGraphs </vt:lpstr>
      <vt:lpstr>Wealth inequality in America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How Much Inequality Is too Much?</vt:lpstr>
      <vt:lpstr>PowerPoint Presentation</vt:lpstr>
      <vt:lpstr>Inequality Can Also Directly Affect GDP</vt:lpstr>
      <vt:lpstr>Too Much Inequality Can:</vt:lpstr>
      <vt:lpstr> An International Perspective: Comparables</vt:lpstr>
      <vt:lpstr> Addressing Inequality: Is It A Problem?</vt:lpstr>
      <vt:lpstr>Addressing Inequality:  Immediately Available Policy Solutions</vt:lpstr>
      <vt:lpstr>Addressing Inequality:  Long Term</vt:lpstr>
      <vt:lpstr>Tension in Policy Solutions</vt:lpstr>
      <vt:lpstr>What to do About Inequality?</vt:lpstr>
      <vt:lpstr> Summary</vt:lpstr>
      <vt:lpstr>Climate Change Economics, 12/5</vt:lpstr>
      <vt:lpstr> Thank you!</vt:lpstr>
      <vt:lpstr>Extra Slides</vt:lpstr>
      <vt:lpstr>Calculating the Gini Coefficient</vt:lpstr>
      <vt:lpstr>Quintile Income Cutoffs</vt:lpstr>
      <vt:lpstr>Growth Has Been Primarily at the Very Top</vt:lpstr>
      <vt:lpstr>  A Modern Example: Uber &amp; Lyft</vt:lpstr>
      <vt:lpstr>  Sources of Inequality Through Late 1990s</vt:lpstr>
      <vt:lpstr> An International Perspective</vt:lpstr>
      <vt:lpstr>Historical Values of Minimum Wages</vt:lpstr>
      <vt:lpstr>Many States Have A Higher Min Wage</vt:lpstr>
      <vt:lpstr>States and Local Gov’ts are Raising Min Wages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401</cp:revision>
  <cp:lastPrinted>2022-10-11T19:00:26Z</cp:lastPrinted>
  <dcterms:created xsi:type="dcterms:W3CDTF">2017-05-03T22:30:38Z</dcterms:created>
  <dcterms:modified xsi:type="dcterms:W3CDTF">2022-11-14T21:30:09Z</dcterms:modified>
</cp:coreProperties>
</file>