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1"/>
  </p:notesMasterIdLst>
  <p:sldIdLst>
    <p:sldId id="4194" r:id="rId2"/>
    <p:sldId id="4195" r:id="rId3"/>
    <p:sldId id="436" r:id="rId4"/>
    <p:sldId id="1027" r:id="rId5"/>
    <p:sldId id="4173" r:id="rId6"/>
    <p:sldId id="327" r:id="rId7"/>
    <p:sldId id="259" r:id="rId8"/>
    <p:sldId id="275" r:id="rId9"/>
    <p:sldId id="4171" r:id="rId10"/>
    <p:sldId id="335" r:id="rId11"/>
    <p:sldId id="3546" r:id="rId12"/>
    <p:sldId id="305" r:id="rId13"/>
    <p:sldId id="306" r:id="rId14"/>
    <p:sldId id="1233" r:id="rId15"/>
    <p:sldId id="1729" r:id="rId16"/>
    <p:sldId id="4175" r:id="rId17"/>
    <p:sldId id="4166" r:id="rId18"/>
    <p:sldId id="1094" r:id="rId19"/>
    <p:sldId id="347" r:id="rId20"/>
    <p:sldId id="348" r:id="rId21"/>
    <p:sldId id="279" r:id="rId22"/>
    <p:sldId id="4097" r:id="rId23"/>
    <p:sldId id="1730" r:id="rId24"/>
    <p:sldId id="4176" r:id="rId25"/>
    <p:sldId id="1733" r:id="rId26"/>
    <p:sldId id="324" r:id="rId27"/>
    <p:sldId id="1159" r:id="rId28"/>
    <p:sldId id="4174" r:id="rId29"/>
    <p:sldId id="4095" r:id="rId30"/>
    <p:sldId id="1670" r:id="rId31"/>
    <p:sldId id="1099" r:id="rId32"/>
    <p:sldId id="380" r:id="rId33"/>
    <p:sldId id="381" r:id="rId34"/>
    <p:sldId id="4098" r:id="rId35"/>
    <p:sldId id="1156" r:id="rId36"/>
    <p:sldId id="4099" r:id="rId37"/>
    <p:sldId id="1732" r:id="rId38"/>
    <p:sldId id="285" r:id="rId39"/>
    <p:sldId id="370" r:id="rId40"/>
    <p:sldId id="4172" r:id="rId41"/>
    <p:sldId id="1152" r:id="rId42"/>
    <p:sldId id="383" r:id="rId43"/>
    <p:sldId id="323" r:id="rId44"/>
    <p:sldId id="4167" r:id="rId45"/>
    <p:sldId id="4168" r:id="rId46"/>
    <p:sldId id="373" r:id="rId47"/>
    <p:sldId id="1149" r:id="rId48"/>
    <p:sldId id="337" r:id="rId49"/>
    <p:sldId id="4196" r:id="rId50"/>
    <p:sldId id="1230" r:id="rId51"/>
    <p:sldId id="374" r:id="rId52"/>
    <p:sldId id="317" r:id="rId53"/>
    <p:sldId id="384" r:id="rId54"/>
    <p:sldId id="376" r:id="rId55"/>
    <p:sldId id="377" r:id="rId56"/>
    <p:sldId id="314" r:id="rId57"/>
    <p:sldId id="375" r:id="rId58"/>
    <p:sldId id="1125" r:id="rId59"/>
    <p:sldId id="303" r:id="rId60"/>
    <p:sldId id="310" r:id="rId61"/>
    <p:sldId id="385" r:id="rId62"/>
    <p:sldId id="3544" r:id="rId63"/>
    <p:sldId id="4100" r:id="rId64"/>
    <p:sldId id="4169" r:id="rId65"/>
    <p:sldId id="4170" r:id="rId66"/>
    <p:sldId id="309" r:id="rId67"/>
    <p:sldId id="1157" r:id="rId68"/>
    <p:sldId id="386" r:id="rId69"/>
    <p:sldId id="1162" r:id="rId70"/>
    <p:sldId id="3545" r:id="rId71"/>
    <p:sldId id="1731" r:id="rId72"/>
    <p:sldId id="1180" r:id="rId73"/>
    <p:sldId id="388" r:id="rId74"/>
    <p:sldId id="3543" r:id="rId75"/>
    <p:sldId id="1158" r:id="rId76"/>
    <p:sldId id="311" r:id="rId77"/>
    <p:sldId id="389" r:id="rId78"/>
    <p:sldId id="4094" r:id="rId79"/>
    <p:sldId id="4124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 autoAdjust="0"/>
    <p:restoredTop sz="93732"/>
  </p:normalViewPr>
  <p:slideViewPr>
    <p:cSldViewPr snapToGrid="0" snapToObjects="1">
      <p:cViewPr varScale="1">
        <p:scale>
          <a:sx n="112" d="100"/>
          <a:sy n="112" d="100"/>
        </p:scale>
        <p:origin x="216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0.10048</cdr:x>
      <cdr:y>0.04943</cdr:y>
    </cdr:from>
    <cdr:to>
      <cdr:x>0.88806</cdr:x>
      <cdr:y>0.87061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526195" y="161925"/>
          <a:ext cx="4124596" cy="2690034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0.09889</cdr:x>
      <cdr:y>0.05637</cdr:y>
    </cdr:from>
    <cdr:to>
      <cdr:x>0.88745</cdr:x>
      <cdr:y>0.87315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517883" y="184659"/>
          <a:ext cx="4129713" cy="26756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7/20/22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3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8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BO_AfterTax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threshReal1979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groupgrow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TransAndIneq2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dist_cbpp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laborshare.png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.png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MinimumWages/Images/MinWages_State&amp;Local_NYTimes.png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mailto:CMHerrington@gmail.com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Rochester Institute of Technology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July-Aug,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64361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722429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the income gap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 shares at the very top of the distribution rose to levels last seen more than 80 years ago.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</a:t>
            </a:r>
            <a:r>
              <a:rPr lang="en-US"/>
              <a:t>: Post-Tax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81722" y="1603225"/>
            <a:ext cx="9028555" cy="458346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30A0-8A1F-3643-829A-6A50965CD51C}"/>
              </a:ext>
            </a:extLst>
          </p:cNvPr>
          <p:cNvSpPr txBox="1"/>
          <p:nvPr/>
        </p:nvSpPr>
        <p:spPr>
          <a:xfrm>
            <a:off x="7627638" y="2229127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09768-1241-9A4B-8BFD-AFEC3B1152F2}"/>
              </a:ext>
            </a:extLst>
          </p:cNvPr>
          <p:cNvSpPr/>
          <p:nvPr/>
        </p:nvSpPr>
        <p:spPr>
          <a:xfrm>
            <a:off x="7842737" y="2516398"/>
            <a:ext cx="642043" cy="2558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9A25-AC20-E948-8936-0661EAAE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Growth Pattern – Has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8574A-9856-0646-8F16-10D4A20829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DC8F-F2DA-0C48-8604-D38178424D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B0F6D-637D-3C45-875D-A3FFF753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5F532-A207-4644-9DFF-645B3C7FF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77" y="1573351"/>
            <a:ext cx="5586523" cy="4101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970E2-4864-2C41-9097-0D122CEE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69193"/>
            <a:ext cx="5563630" cy="4105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16314-BA1A-D040-9B54-A0C17B1D9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5688066"/>
            <a:ext cx="4552950" cy="259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780AEA-48CC-F94A-99A4-0F1F2E025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527" y="5674849"/>
            <a:ext cx="4552950" cy="2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Income Distribution: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44382373"/>
                </p:ext>
              </p:extLst>
            </p:nvPr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30" y="21265"/>
            <a:ext cx="8534399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</a:t>
            </a:r>
            <a:r>
              <a:rPr lang="en-US" dirty="0"/>
              <a:t>enz Curve of Income Distribution</a:t>
            </a:r>
            <a:endParaRPr lang="en-GB" dirty="0"/>
          </a:p>
        </p:txBody>
      </p:sp>
      <p:pic>
        <p:nvPicPr>
          <p:cNvPr id="233477" name="Picture 5" descr="fig05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768476"/>
            <a:ext cx="8534400" cy="3870325"/>
          </a:xfrm>
          <a:noFill/>
          <a:ln/>
        </p:spPr>
      </p:pic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4038600" y="5703653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The greater the curvature of the Lorenz Curve, the greater is the degree of 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10658992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8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648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Gin</a:t>
            </a:r>
            <a:r>
              <a:rPr lang="en-US" dirty="0"/>
              <a:t>i Coefficient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Gini coefficient – a numerical measure that summarizes the overall dispersion of income</a:t>
            </a:r>
          </a:p>
          <a:p>
            <a:pPr lvl="1"/>
            <a:r>
              <a:rPr lang="en-US" dirty="0"/>
              <a:t>Ranges from 0 –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 = perfect equality – everyone has the same income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 = perfect inequality – one person has all the income</a:t>
            </a:r>
          </a:p>
          <a:p>
            <a:pPr lvl="1"/>
            <a:r>
              <a:rPr lang="en-US" dirty="0"/>
              <a:t>In practice: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0.5 – 0.7 – highly unequal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996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</a:t>
            </a:r>
            <a:r>
              <a:rPr lang="en-US" dirty="0"/>
              <a:t>culating the Gini Coefficient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8AA204-D3B9-43CA-808D-2E9D5C80FF2B}"/>
              </a:ext>
            </a:extLst>
          </p:cNvPr>
          <p:cNvGrpSpPr>
            <a:grpSpLocks/>
          </p:cNvGrpSpPr>
          <p:nvPr/>
        </p:nvGrpSpPr>
        <p:grpSpPr>
          <a:xfrm>
            <a:off x="6892807" y="2806147"/>
            <a:ext cx="3361305" cy="2003594"/>
            <a:chOff x="7424276" y="2892728"/>
            <a:chExt cx="3361305" cy="2289815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459327" y="3354393"/>
              <a:ext cx="1004411" cy="0"/>
            </a:xfrm>
            <a:prstGeom prst="line">
              <a:avLst/>
            </a:prstGeom>
            <a:ln w="47625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720616" y="28927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12144" y="3354393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 + 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01523" y="312356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Gini =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24276" y="4232835"/>
              <a:ext cx="3361305" cy="949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Bigger A: More inequality</a:t>
              </a:r>
            </a:p>
            <a:p>
              <a:r>
                <a:rPr lang="en-US" sz="2400" dirty="0">
                  <a:solidFill>
                    <a:srgbClr val="0C4C88"/>
                  </a:solidFill>
                </a:rPr>
                <a:t>Smaller A: Less inequality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38375" y="3123560"/>
              <a:ext cx="184731" cy="527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rgbClr val="0C4C88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2DBEB2-4AD5-4BB2-A3B3-5006CE56C9DE}"/>
              </a:ext>
            </a:extLst>
          </p:cNvPr>
          <p:cNvGrpSpPr>
            <a:grpSpLocks/>
          </p:cNvGrpSpPr>
          <p:nvPr/>
        </p:nvGrpSpPr>
        <p:grpSpPr>
          <a:xfrm>
            <a:off x="-593717" y="997700"/>
            <a:ext cx="6499974" cy="4469655"/>
            <a:chOff x="-221358" y="906424"/>
            <a:chExt cx="6499974" cy="44696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95500" y="2197100"/>
              <a:ext cx="25400" cy="281940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flipV="1">
              <a:off x="2120900" y="5003800"/>
              <a:ext cx="4157716" cy="952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95500" y="2476500"/>
              <a:ext cx="3952865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32500" y="2476500"/>
              <a:ext cx="0" cy="25273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6979" y="2349500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5689297" y="5068302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161844" y="2460956"/>
              <a:ext cx="3911600" cy="2511425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617209">
              <a:off x="2834840" y="3555483"/>
              <a:ext cx="2140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Equality (45 degrees)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163385" y="4959350"/>
              <a:ext cx="3853240" cy="9525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016625" y="2534166"/>
              <a:ext cx="6350" cy="2425184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 rot="4866410">
              <a:off x="883087" y="-198021"/>
              <a:ext cx="4017940" cy="6226830"/>
            </a:xfrm>
            <a:prstGeom prst="arc">
              <a:avLst>
                <a:gd name="adj1" fmla="val 16286264"/>
                <a:gd name="adj2" fmla="val 1588498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4315" y="3570409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78264" y="4187305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9251" y="3375360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4169869" y="5068302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120899" y="3543458"/>
              <a:ext cx="2311401" cy="1656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32300" y="3543457"/>
              <a:ext cx="0" cy="146669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9FC916E-66B0-46D3-86FF-339A19108F76}"/>
              </a:ext>
            </a:extLst>
          </p:cNvPr>
          <p:cNvSpPr txBox="1"/>
          <p:nvPr/>
        </p:nvSpPr>
        <p:spPr>
          <a:xfrm rot="16200000">
            <a:off x="329776" y="3368703"/>
            <a:ext cx="95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2B414D"/>
                </a:solidFill>
              </a:rPr>
              <a:t>% of</a:t>
            </a:r>
          </a:p>
          <a:p>
            <a:pPr algn="ctr"/>
            <a:r>
              <a:rPr lang="en-US" sz="1400" dirty="0">
                <a:solidFill>
                  <a:srgbClr val="2B414D"/>
                </a:solidFill>
              </a:rPr>
              <a:t>All 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B9C598-4C82-432B-BE4C-D9543747A30C}"/>
              </a:ext>
            </a:extLst>
          </p:cNvPr>
          <p:cNvSpPr txBox="1"/>
          <p:nvPr/>
        </p:nvSpPr>
        <p:spPr>
          <a:xfrm>
            <a:off x="3300029" y="5467090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B414D"/>
                </a:solidFill>
              </a:rPr>
              <a:t>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1568042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80CB-F31D-E549-8CF3-89035806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intile Income Cutoffs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583D6-78F6-5C4F-957D-BEB9BCA1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72246" y="999831"/>
            <a:ext cx="7847506" cy="52303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3F5B-10F3-3A47-8DC6-4959A61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548-F466-3841-A3E8-F75805017490}"/>
              </a:ext>
            </a:extLst>
          </p:cNvPr>
          <p:cNvSpPr txBox="1"/>
          <p:nvPr/>
        </p:nvSpPr>
        <p:spPr>
          <a:xfrm>
            <a:off x="4019518" y="1593769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8F67EF-C0B8-1944-9017-A34EA5921D9D}"/>
              </a:ext>
            </a:extLst>
          </p:cNvPr>
          <p:cNvCxnSpPr>
            <a:cxnSpLocks/>
          </p:cNvCxnSpPr>
          <p:nvPr/>
        </p:nvCxnSpPr>
        <p:spPr>
          <a:xfrm flipV="1">
            <a:off x="5598560" y="1669144"/>
            <a:ext cx="3080983" cy="186235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249E8-51FF-2F4E-805B-7E22ADCC950B}"/>
              </a:ext>
            </a:extLst>
          </p:cNvPr>
          <p:cNvCxnSpPr>
            <a:cxnSpLocks/>
          </p:cNvCxnSpPr>
          <p:nvPr/>
        </p:nvCxnSpPr>
        <p:spPr>
          <a:xfrm>
            <a:off x="4838442" y="2116989"/>
            <a:ext cx="828773" cy="644140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8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40" y="0"/>
            <a:ext cx="10515600" cy="1325563"/>
          </a:xfrm>
        </p:spPr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61DE8B-32DD-ED48-88A8-CF5E414FCBBD}"/>
              </a:ext>
            </a:extLst>
          </p:cNvPr>
          <p:cNvGrpSpPr/>
          <p:nvPr/>
        </p:nvGrpSpPr>
        <p:grpSpPr>
          <a:xfrm>
            <a:off x="2060812" y="4047812"/>
            <a:ext cx="8570794" cy="1384839"/>
            <a:chOff x="2060812" y="4047812"/>
            <a:chExt cx="8570794" cy="13848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E75777-402B-8441-9261-50B22D809D5E}"/>
                </a:ext>
              </a:extLst>
            </p:cNvPr>
            <p:cNvSpPr/>
            <p:nvPr/>
          </p:nvSpPr>
          <p:spPr>
            <a:xfrm>
              <a:off x="4897839" y="4047812"/>
              <a:ext cx="5733767" cy="437248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F52EE4-F2D9-8449-A8DC-AB9F9AE97EDE}"/>
                </a:ext>
              </a:extLst>
            </p:cNvPr>
            <p:cNvSpPr txBox="1"/>
            <p:nvPr/>
          </p:nvSpPr>
          <p:spPr>
            <a:xfrm>
              <a:off x="2060812" y="5063319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Middle Class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D75570-A01B-DB49-849E-D86B185F1869}"/>
                </a:ext>
              </a:extLst>
            </p:cNvPr>
            <p:cNvCxnSpPr/>
            <p:nvPr/>
          </p:nvCxnSpPr>
          <p:spPr>
            <a:xfrm flipV="1">
              <a:off x="3562064" y="4312693"/>
              <a:ext cx="1174067" cy="846161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66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53F4-0499-6A4B-8978-DC0F337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Has Been Primarily at the Very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F66D-79EF-9049-939A-3B1286E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4A935-F0A9-9241-B411-89833521BDC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613211" y="1130809"/>
            <a:ext cx="7003013" cy="5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8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Gini Coefficients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/>
          <a:srcRect b="15508"/>
          <a:stretch>
            <a:fillRect/>
          </a:stretch>
        </p:blipFill>
        <p:spPr>
          <a:xfrm>
            <a:off x="1857746" y="1388226"/>
            <a:ext cx="7979975" cy="44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B11-7B5E-3144-A371-C57F3E4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Inequality Trend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AB2E-8B49-8744-B14D-57EAF59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A863B177-C479-4F57-B83D-213E3DBD9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444" y="1220937"/>
            <a:ext cx="6654976" cy="4841755"/>
          </a:xfrm>
        </p:spPr>
      </p:pic>
    </p:spTree>
    <p:extLst>
      <p:ext uri="{BB962C8B-B14F-4D97-AF65-F5344CB8AC3E}">
        <p14:creationId xmlns:p14="http://schemas.microsoft.com/office/powerpoint/2010/main" val="305447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(7/11): 	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b="1" dirty="0"/>
              <a:t>Week 2 (7/18): 	Economic Inequality (Christopher Herrington, VCU)</a:t>
            </a:r>
          </a:p>
          <a:p>
            <a:pPr lvl="1"/>
            <a:r>
              <a:rPr lang="en-US" dirty="0"/>
              <a:t>Week 3 (7/25): 	Trade and Globalization (Alan Deardorff, University of Michigan)</a:t>
            </a:r>
          </a:p>
          <a:p>
            <a:pPr lvl="1"/>
            <a:r>
              <a:rPr lang="en-US" dirty="0"/>
              <a:t>Week 4 (8/1): 	Economic Mobility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5 (8/8):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6 (8/15):	Climate Change Economics (Jon </a:t>
            </a:r>
            <a:r>
              <a:rPr lang="en-US" dirty="0" err="1"/>
              <a:t>Haveman</a:t>
            </a:r>
            <a:r>
              <a:rPr lang="en-US" dirty="0"/>
              <a:t>, NEED) </a:t>
            </a:r>
          </a:p>
          <a:p>
            <a:pPr lvl="1"/>
            <a:r>
              <a:rPr lang="en-US" dirty="0"/>
              <a:t>Week 7 (8/22):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09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324034-7478-430D-8739-B4DA58C5C848}"/>
              </a:ext>
            </a:extLst>
          </p:cNvPr>
          <p:cNvSpPr/>
          <p:nvPr/>
        </p:nvSpPr>
        <p:spPr>
          <a:xfrm>
            <a:off x="3848793" y="4052455"/>
            <a:ext cx="710738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BFB3-12D4-A141-9F5E-CCD193D8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es, Transfers, and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CD0EB-911C-EE4D-97CD-76D43771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048B6-475A-9F45-B347-E840FB2F2F8F}"/>
              </a:ext>
            </a:extLst>
          </p:cNvPr>
          <p:cNvSpPr txBox="1"/>
          <p:nvPr/>
        </p:nvSpPr>
        <p:spPr>
          <a:xfrm>
            <a:off x="6581340" y="6472240"/>
            <a:ext cx="4772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A4211C-F96F-EC44-B3F3-2298BDC42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9862" y="1156934"/>
            <a:ext cx="9932276" cy="5028214"/>
          </a:xfrm>
        </p:spPr>
      </p:pic>
    </p:spTree>
    <p:extLst>
      <p:ext uri="{BB962C8B-B14F-4D97-AF65-F5344CB8AC3E}">
        <p14:creationId xmlns:p14="http://schemas.microsoft.com/office/powerpoint/2010/main" val="3582754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588AF0-9676-6044-948F-E893973F3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07222" y="1170408"/>
            <a:ext cx="8688417" cy="49873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2016.</a:t>
            </a:r>
          </a:p>
        </p:txBody>
      </p:sp>
    </p:spTree>
    <p:extLst>
      <p:ext uri="{BB962C8B-B14F-4D97-AF65-F5344CB8AC3E}">
        <p14:creationId xmlns:p14="http://schemas.microsoft.com/office/powerpoint/2010/main" val="797355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350D-8F9B-BB4F-94CB-F370524B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1D523B0E-5C42-F24D-99E7-EC9590836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89662" y="1221654"/>
            <a:ext cx="6712527" cy="4904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3BB9C-1E28-2A41-8B93-603992C0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90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5968307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76" y="1423478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3031252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3741380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7102406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2786076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1780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on Need website( </a:t>
            </a:r>
            <a:r>
              <a:rPr lang="en-US" sz="2800" dirty="0">
                <a:hlinkClick r:id="rId2"/>
              </a:rPr>
              <a:t>www.NEEDelegation.org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18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54167" y="1457324"/>
            <a:ext cx="37566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Income tax rates have decreased.</a:t>
            </a:r>
          </a:p>
          <a:p>
            <a:r>
              <a:rPr lang="en-US" sz="2000" dirty="0"/>
              <a:t>But so have the income cutoffs.</a:t>
            </a:r>
          </a:p>
          <a:p>
            <a:endParaRPr lang="en-US" sz="2000" dirty="0"/>
          </a:p>
          <a:p>
            <a:r>
              <a:rPr lang="en-US" sz="2000" dirty="0"/>
              <a:t>So lower rates, but now applied </a:t>
            </a:r>
          </a:p>
          <a:p>
            <a:r>
              <a:rPr lang="en-US" sz="2000" dirty="0"/>
              <a:t>to broader tax base (more people)</a:t>
            </a:r>
          </a:p>
        </p:txBody>
      </p:sp>
    </p:spTree>
    <p:extLst>
      <p:ext uri="{BB962C8B-B14F-4D97-AF65-F5344CB8AC3E}">
        <p14:creationId xmlns:p14="http://schemas.microsoft.com/office/powerpoint/2010/main" val="677773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2955-A410-BE45-85FD-5083D64D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B855-9421-9242-A11B-B69AFCB4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What do workers bring to the market?</a:t>
            </a:r>
          </a:p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How does the market value the labor characteristics?</a:t>
            </a:r>
          </a:p>
          <a:p>
            <a:r>
              <a:rPr lang="en-US" dirty="0"/>
              <a:t>Government policies</a:t>
            </a:r>
          </a:p>
          <a:p>
            <a:pPr lvl="1"/>
            <a:r>
              <a:rPr lang="en-US"/>
              <a:t>PRE-distribution </a:t>
            </a:r>
            <a:r>
              <a:rPr lang="en-US" dirty="0"/>
              <a:t>– affecting markets</a:t>
            </a:r>
          </a:p>
          <a:p>
            <a:pPr lvl="1"/>
            <a:r>
              <a:rPr lang="en-US" dirty="0"/>
              <a:t>Redistribution – affecting incomes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EF58-9B84-8F4A-AFC1-7177C6C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318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05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Revenue Concentration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88984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0594-32BC-4109-940A-AD6ADC29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CE</a:t>
            </a:r>
            <a:r>
              <a:rPr lang="en-US" dirty="0"/>
              <a:t>O-to-Worker Ratios Across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F1197-3333-4A97-B572-1599E138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2A4A93-0211-475D-B08D-21D502CBD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824" y="2100174"/>
            <a:ext cx="9646893" cy="335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Christopher Herrington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Virginia Commonwealth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July 18,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75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</a:t>
            </a:r>
            <a:r>
              <a:rPr lang="en-US"/>
              <a:t>in 1970 and </a:t>
            </a:r>
            <a:r>
              <a:rPr lang="en-US" dirty="0"/>
              <a:t>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891111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displace jobs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/>
              <a:t>Modern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Ride-Share Technology:</a:t>
            </a:r>
          </a:p>
          <a:p>
            <a:pPr lvl="1"/>
            <a:r>
              <a:rPr lang="en-US" dirty="0"/>
              <a:t>May be more efficient: less idle time, supplying drivers to meet rider demand</a:t>
            </a:r>
          </a:p>
          <a:p>
            <a:pPr lvl="1"/>
            <a:r>
              <a:rPr lang="en-US" dirty="0"/>
              <a:t>But may also reduce labor’s bargaining power and shift more costs to drivers</a:t>
            </a:r>
          </a:p>
          <a:p>
            <a:pPr lvl="1"/>
            <a:endParaRPr lang="en-US" dirty="0"/>
          </a:p>
          <a:p>
            <a:r>
              <a:rPr lang="en-US" dirty="0"/>
              <a:t>Other trade-offs and considerations:</a:t>
            </a:r>
          </a:p>
          <a:p>
            <a:pPr lvl="1"/>
            <a:r>
              <a:rPr lang="en-US" dirty="0"/>
              <a:t>Increased flexibility for drivers (of course, difficult to value)</a:t>
            </a:r>
          </a:p>
          <a:p>
            <a:pPr lvl="1"/>
            <a:r>
              <a:rPr lang="en-US" dirty="0"/>
              <a:t>Cost and convenience improvements for riders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23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</a:t>
            </a:r>
          </a:p>
          <a:p>
            <a:pPr lvl="1"/>
            <a:r>
              <a:rPr lang="en-US" dirty="0"/>
              <a:t>But high-skill workers not immune to effects of globalization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EDA4-A6FA-4640-A0AC-014455CB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chanisms for the Effects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4F29-862A-0B4F-8F2B-30C56DC0F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36922"/>
          </a:xfrm>
        </p:spPr>
        <p:txBody>
          <a:bodyPr>
            <a:normAutofit/>
          </a:bodyPr>
          <a:lstStyle/>
          <a:p>
            <a:r>
              <a:rPr lang="en-US" dirty="0"/>
              <a:t>Merchandise trade</a:t>
            </a:r>
          </a:p>
          <a:p>
            <a:pPr lvl="1"/>
            <a:r>
              <a:rPr lang="en-US" dirty="0"/>
              <a:t>Importing goods that are made with low-skilled workers and exporting goods that are made with high-skilled workers</a:t>
            </a:r>
          </a:p>
          <a:p>
            <a:pPr lvl="2"/>
            <a:r>
              <a:rPr lang="en-US" dirty="0"/>
              <a:t>Lowers the wages of unskilled relative to skilled</a:t>
            </a:r>
          </a:p>
          <a:p>
            <a:pPr lvl="3"/>
            <a:r>
              <a:rPr lang="en-US" dirty="0"/>
              <a:t>making the distribution of income </a:t>
            </a:r>
            <a:r>
              <a:rPr lang="en-US" b="1" dirty="0"/>
              <a:t>less equal</a:t>
            </a:r>
          </a:p>
          <a:p>
            <a:r>
              <a:rPr lang="en-US" dirty="0"/>
              <a:t>Outsourcing</a:t>
            </a:r>
          </a:p>
          <a:p>
            <a:pPr lvl="1"/>
            <a:r>
              <a:rPr lang="en-US" dirty="0"/>
              <a:t>Similar channel as with merchandise trade</a:t>
            </a:r>
          </a:p>
          <a:p>
            <a:r>
              <a:rPr lang="en-US" dirty="0"/>
              <a:t>Trade in services</a:t>
            </a:r>
          </a:p>
          <a:p>
            <a:pPr lvl="1"/>
            <a:r>
              <a:rPr lang="en-US" dirty="0"/>
              <a:t>US imports of middle-skill services: business and some professional services</a:t>
            </a:r>
          </a:p>
          <a:p>
            <a:pPr lvl="1"/>
            <a:endParaRPr lang="en-US" dirty="0"/>
          </a:p>
          <a:p>
            <a:r>
              <a:rPr lang="en-US" dirty="0"/>
              <a:t>Intuitively:  The same as if we were to move the actual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31BD-26F2-604A-9E36-F2A9B126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E72F-2CFA-4441-AD53-FD043506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Eff</a:t>
            </a:r>
            <a:r>
              <a:rPr lang="en-US" dirty="0"/>
              <a:t>ects of the Unhinging?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67C6C-E10E-DC4A-AC94-B9CF182B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324667" y="1171079"/>
            <a:ext cx="6201591" cy="45158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7505-D0A3-2845-8DD5-94485F8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44174-FCEC-2C41-BA7F-AB81B7085753}"/>
              </a:ext>
            </a:extLst>
          </p:cNvPr>
          <p:cNvSpPr txBox="1"/>
          <p:nvPr/>
        </p:nvSpPr>
        <p:spPr>
          <a:xfrm>
            <a:off x="8071138" y="2090171"/>
            <a:ext cx="32418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Labor’s Share of Income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1960:  66%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2011:  56%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2016:  58%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02FE3-BC7B-B249-A926-9319AD042BAE}"/>
              </a:ext>
            </a:extLst>
          </p:cNvPr>
          <p:cNvSpPr txBox="1"/>
          <p:nvPr/>
        </p:nvSpPr>
        <p:spPr>
          <a:xfrm>
            <a:off x="8071138" y="6413908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348647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Institutions</a:t>
            </a:r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</a:t>
            </a:r>
            <a:r>
              <a:rPr lang="en-US"/>
              <a:t>force participation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05" y="1083726"/>
            <a:ext cx="7104189" cy="51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98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63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081750" y="3513860"/>
            <a:ext cx="157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4895916" y="2241104"/>
            <a:ext cx="166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075128" y="2644109"/>
            <a:ext cx="16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0C6B9-B238-A64B-BA3E-5B6D1FF325DD}"/>
              </a:ext>
            </a:extLst>
          </p:cNvPr>
          <p:cNvSpPr txBox="1"/>
          <p:nvPr/>
        </p:nvSpPr>
        <p:spPr>
          <a:xfrm>
            <a:off x="7070295" y="1048442"/>
            <a:ext cx="758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Sweet</a:t>
            </a:r>
          </a:p>
          <a:p>
            <a:pPr algn="ctr"/>
            <a:r>
              <a:rPr lang="en-US" dirty="0"/>
              <a:t>Spot</a:t>
            </a:r>
          </a:p>
        </p:txBody>
      </p:sp>
    </p:spTree>
    <p:extLst>
      <p:ext uri="{BB962C8B-B14F-4D97-AF65-F5344CB8AC3E}">
        <p14:creationId xmlns:p14="http://schemas.microsoft.com/office/powerpoint/2010/main" val="40426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9" grpId="0"/>
      <p:bldP spid="35" grpId="0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5A0-6A35-F144-AAB5-7B89280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Can Also Directly Affect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27CA-6BE0-084A-B3C1-6E785A14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55B87-50C4-D341-8437-3EBD851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" y="1110586"/>
            <a:ext cx="6320147" cy="51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76E4C1-8C1D-C74F-9A80-90A6ACD291D3}"/>
              </a:ext>
            </a:extLst>
          </p:cNvPr>
          <p:cNvSpPr txBox="1">
            <a:spLocks/>
          </p:cNvSpPr>
          <p:nvPr/>
        </p:nvSpPr>
        <p:spPr>
          <a:xfrm>
            <a:off x="7013699" y="1877189"/>
            <a:ext cx="5002251" cy="387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 Economy is driven by consumption (67% of GDP).</a:t>
            </a:r>
          </a:p>
          <a:p>
            <a:pPr lvl="1"/>
            <a:r>
              <a:rPr lang="en-US"/>
              <a:t>Middle class are the big consumers.</a:t>
            </a:r>
          </a:p>
          <a:p>
            <a:pPr lvl="1"/>
            <a:r>
              <a:rPr lang="en-US"/>
              <a:t>They have less money.</a:t>
            </a:r>
          </a:p>
          <a:p>
            <a:pPr lvl="1"/>
            <a:r>
              <a:rPr lang="en-US"/>
              <a:t>Consumption is lower.</a:t>
            </a:r>
          </a:p>
          <a:p>
            <a:pPr lvl="1"/>
            <a:r>
              <a:rPr lang="en-US"/>
              <a:t>GDP is 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69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A3D6-DD12-6C49-9FBF-13F51DAD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4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</a:t>
            </a:r>
            <a:r>
              <a:rPr lang="en-US" dirty="0"/>
              <a:t> Much Inequality Can: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E9CB7-5F64-E847-860E-0A3997918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Reduce work effort, which reduces GDP.</a:t>
            </a:r>
          </a:p>
          <a:p>
            <a:endParaRPr lang="en-US" dirty="0"/>
          </a:p>
          <a:p>
            <a:r>
              <a:rPr lang="en-US" dirty="0"/>
              <a:t>Reduce purchasing power of the middle class, which reduces GDP.</a:t>
            </a:r>
          </a:p>
          <a:p>
            <a:endParaRPr lang="en-US" dirty="0"/>
          </a:p>
          <a:p>
            <a:r>
              <a:rPr lang="en-US" dirty="0"/>
              <a:t>Reduce the ability of people to get ahead, which reduces mobility.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Puts the American Dream at risk.</a:t>
            </a:r>
          </a:p>
          <a:p>
            <a:r>
              <a:rPr lang="en-US" dirty="0"/>
              <a:t>Increase the share of the population living on low incomes.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Offending our sense of equity?  Desire for shared prosperity?</a:t>
            </a:r>
          </a:p>
          <a:p>
            <a:r>
              <a:rPr lang="en-US" dirty="0"/>
              <a:t>Concentrate political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D670C-B2B7-4C43-AC43-BE03CE5F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6787-9EDA-5244-8076-C39E5AA8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17111-6665-F94C-A55C-869AA9BE7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505" y="1229832"/>
            <a:ext cx="9852991" cy="50003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2D7C8-009E-E242-A115-D5B3DE81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C0143-8565-0B4B-9AA8-A33F4686E3F1}"/>
              </a:ext>
            </a:extLst>
          </p:cNvPr>
          <p:cNvSpPr txBox="1"/>
          <p:nvPr/>
        </p:nvSpPr>
        <p:spPr>
          <a:xfrm>
            <a:off x="3249827" y="6457890"/>
            <a:ext cx="3041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Data taken from the 2014 CIA World Factbook.</a:t>
            </a:r>
          </a:p>
        </p:txBody>
      </p:sp>
    </p:spTree>
    <p:extLst>
      <p:ext uri="{BB962C8B-B14F-4D97-AF65-F5344CB8AC3E}">
        <p14:creationId xmlns:p14="http://schemas.microsoft.com/office/powerpoint/2010/main" val="12015284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increased inequality can slow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2014-FD3E-B94A-999A-9C5867A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torical Values of Minimum Wages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47B4C-F80F-2A49-87F5-1ABB25F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0F82224B-7625-3941-9438-47D7152AA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73191" y="1207417"/>
            <a:ext cx="10045618" cy="5022809"/>
          </a:xfrm>
        </p:spPr>
      </p:pic>
    </p:spTree>
    <p:extLst>
      <p:ext uri="{BB962C8B-B14F-4D97-AF65-F5344CB8AC3E}">
        <p14:creationId xmlns:p14="http://schemas.microsoft.com/office/powerpoint/2010/main" val="20741015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1B673B-8746-4D40-BFD7-F0A71808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47" y="1262281"/>
            <a:ext cx="7215561" cy="4967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574B63-9FD3-C641-8192-C80D6C04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ny States Have A Higher Min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C120D-46C5-1F46-BF62-B6758AC3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3D40A-780B-984C-9F2D-568F6B9339E6}"/>
              </a:ext>
            </a:extLst>
          </p:cNvPr>
          <p:cNvSpPr txBox="1"/>
          <p:nvPr/>
        </p:nvSpPr>
        <p:spPr>
          <a:xfrm>
            <a:off x="847265" y="5405147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of July 1,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FDD30-1E93-BB44-84C5-8E062F6D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64903" y="4552518"/>
            <a:ext cx="369331" cy="369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302A0F-8B92-0F4D-B1FA-E9C8780CC815}"/>
              </a:ext>
            </a:extLst>
          </p:cNvPr>
          <p:cNvSpPr txBox="1"/>
          <p:nvPr/>
        </p:nvSpPr>
        <p:spPr>
          <a:xfrm>
            <a:off x="1248508" y="4244869"/>
            <a:ext cx="1898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States with Higher</a:t>
            </a:r>
          </a:p>
          <a:p>
            <a:r>
              <a:rPr lang="en-US" dirty="0"/>
              <a:t>Minimum Wage </a:t>
            </a:r>
          </a:p>
          <a:p>
            <a:r>
              <a:rPr lang="en-US" dirty="0"/>
              <a:t>than Federal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2C1D2-C61C-444A-BB9B-B98B582B8DBC}"/>
              </a:ext>
            </a:extLst>
          </p:cNvPr>
          <p:cNvSpPr txBox="1"/>
          <p:nvPr/>
        </p:nvSpPr>
        <p:spPr>
          <a:xfrm>
            <a:off x="2425849" y="3223896"/>
            <a:ext cx="11624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CA: $15/hour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B4B98-C329-2C4C-AA28-C2E806A0AF61}"/>
              </a:ext>
            </a:extLst>
          </p:cNvPr>
          <p:cNvSpPr txBox="1"/>
          <p:nvPr/>
        </p:nvSpPr>
        <p:spPr>
          <a:xfrm>
            <a:off x="9272751" y="6490964"/>
            <a:ext cx="2278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U.S. Department of Labor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6CCCF-C5C7-4F44-9DE2-761270ECBCD9}"/>
              </a:ext>
            </a:extLst>
          </p:cNvPr>
          <p:cNvSpPr txBox="1"/>
          <p:nvPr/>
        </p:nvSpPr>
        <p:spPr>
          <a:xfrm>
            <a:off x="8340923" y="1586301"/>
            <a:ext cx="1379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NY: $13.20/hour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1ACD7-9AB3-9F41-B030-C1D02B82CDC2}"/>
              </a:ext>
            </a:extLst>
          </p:cNvPr>
          <p:cNvSpPr txBox="1"/>
          <p:nvPr/>
        </p:nvSpPr>
        <p:spPr>
          <a:xfrm>
            <a:off x="9954450" y="4860422"/>
            <a:ext cx="11192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FL: $10/hour</a:t>
            </a:r>
          </a:p>
        </p:txBody>
      </p:sp>
    </p:spTree>
    <p:extLst>
      <p:ext uri="{BB962C8B-B14F-4D97-AF65-F5344CB8AC3E}">
        <p14:creationId xmlns:p14="http://schemas.microsoft.com/office/powerpoint/2010/main" val="16162537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5673-6DC5-E14A-9C89-AE021322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tes and Local Gov’ts are Raising Min Wages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27207F-CA94-834E-B9F2-7F8CED4B4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472018" y="992097"/>
            <a:ext cx="7247963" cy="52381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248CD-3B39-2A48-BE46-7C6B1C24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919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97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7725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1600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- paths to higher ed and funding for low-income students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  <a:p>
            <a:r>
              <a:rPr lang="en-US" dirty="0"/>
              <a:t>Initiatives whose impacts cross neighborhood and class lines and increase upward mobility specifically for black men</a:t>
            </a:r>
          </a:p>
          <a:p>
            <a:pPr lvl="1"/>
            <a:r>
              <a:rPr lang="en-US" dirty="0"/>
              <a:t>Mentoring programs for black boys, efforts to reduce racial bias among whites, interventions to reduce discrimination in criminal justice, and efforts to facilitate greater interaction across racial groups.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75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Possibly: encouraging competition promotes a more efficient economy </a:t>
            </a:r>
          </a:p>
          <a:p>
            <a:pPr lvl="1"/>
            <a:r>
              <a:rPr lang="en-US" dirty="0"/>
              <a:t>Companies with market power (monopolies) can stagnate economies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00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Ne</a:t>
            </a:r>
            <a:r>
              <a:rPr lang="en-US" dirty="0"/>
              <a:t>xt Week: Trade &amp; Globalization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AE96FEB-6BC3-4C3B-946D-A291E82DB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307" y="1420409"/>
            <a:ext cx="7650702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C49EFD-BBD6-45D3-AEE4-99A22E65EAEC}"/>
              </a:ext>
            </a:extLst>
          </p:cNvPr>
          <p:cNvSpPr txBox="1"/>
          <p:nvPr/>
        </p:nvSpPr>
        <p:spPr>
          <a:xfrm>
            <a:off x="2241555" y="5720224"/>
            <a:ext cx="264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www.shipmap.org</a:t>
            </a:r>
          </a:p>
        </p:txBody>
      </p:sp>
    </p:spTree>
    <p:extLst>
      <p:ext uri="{BB962C8B-B14F-4D97-AF65-F5344CB8AC3E}">
        <p14:creationId xmlns:p14="http://schemas.microsoft.com/office/powerpoint/2010/main" val="42878418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Christopher Herrington, Ph.D.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cmherrington@gmail.com</a:t>
            </a: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77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779-464B-EC6A-B897-ECC875A6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8" y="0"/>
            <a:ext cx="1059734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6161-5B9C-9D81-952E-DD340D20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94604-75AE-492D-A76C-D8BC1DEF00CB}"/>
              </a:ext>
            </a:extLst>
          </p:cNvPr>
          <p:cNvSpPr txBox="1"/>
          <p:nvPr/>
        </p:nvSpPr>
        <p:spPr>
          <a:xfrm>
            <a:off x="931745" y="1800224"/>
            <a:ext cx="438518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602D5C-75B0-4BF0-FE57-C153D75E1F0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124338" y="2323444"/>
            <a:ext cx="2" cy="3077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093-03F4-6431-D911-0D83EF3EEA81}"/>
              </a:ext>
            </a:extLst>
          </p:cNvPr>
          <p:cNvSpPr txBox="1"/>
          <p:nvPr/>
        </p:nvSpPr>
        <p:spPr>
          <a:xfrm>
            <a:off x="459798" y="2631221"/>
            <a:ext cx="5329083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evenly income/wealth is divided across a population</a:t>
            </a:r>
          </a:p>
          <a:p>
            <a:endParaRPr lang="en-US" sz="2400" dirty="0"/>
          </a:p>
          <a:p>
            <a:r>
              <a:rPr lang="en-US" sz="2400" dirty="0"/>
              <a:t>It is about the distribution of some measure and not a comparison between sub-groups.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15CA7-FF54-F5A3-217D-6EA327CBCE23}"/>
              </a:ext>
            </a:extLst>
          </p:cNvPr>
          <p:cNvSpPr txBox="1"/>
          <p:nvPr/>
        </p:nvSpPr>
        <p:spPr>
          <a:xfrm>
            <a:off x="6567948" y="1800224"/>
            <a:ext cx="43851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 between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2F547E-5C3A-17CA-7DE2-4818D8D0E48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8760542" y="2323444"/>
            <a:ext cx="0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7BF17B-70F9-5A84-C648-DF2FE453E214}"/>
              </a:ext>
            </a:extLst>
          </p:cNvPr>
          <p:cNvSpPr txBox="1"/>
          <p:nvPr/>
        </p:nvSpPr>
        <p:spPr>
          <a:xfrm>
            <a:off x="6096000" y="2631221"/>
            <a:ext cx="5329084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Are there differences between different groups of people?</a:t>
            </a:r>
          </a:p>
          <a:p>
            <a:endParaRPr lang="en-US" sz="2400" dirty="0"/>
          </a:p>
          <a:p>
            <a:r>
              <a:rPr lang="en-US" sz="2400" dirty="0"/>
              <a:t>Are observable outcomes different based on group characteristics?</a:t>
            </a:r>
          </a:p>
          <a:p>
            <a:endParaRPr lang="en-US" sz="2400" dirty="0"/>
          </a:p>
          <a:p>
            <a:r>
              <a:rPr lang="en-US" sz="2400" dirty="0"/>
              <a:t>Ex: racial inequality or gender pay gap</a:t>
            </a:r>
          </a:p>
        </p:txBody>
      </p:sp>
    </p:spTree>
    <p:extLst>
      <p:ext uri="{BB962C8B-B14F-4D97-AF65-F5344CB8AC3E}">
        <p14:creationId xmlns:p14="http://schemas.microsoft.com/office/powerpoint/2010/main" val="2075760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70082</TotalTime>
  <Words>3236</Words>
  <Application>Microsoft Macintosh PowerPoint</Application>
  <PresentationFormat>Widescreen</PresentationFormat>
  <Paragraphs>588</Paragraphs>
  <Slides>79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Inequality</vt:lpstr>
      <vt:lpstr>Credits and Disclaimer</vt:lpstr>
      <vt:lpstr>Outline</vt:lpstr>
      <vt:lpstr>Economic Inequality: Income</vt:lpstr>
      <vt:lpstr>Different Ways of Thinking About Inequality 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Most of the Action Is at the Top: Post-Tax</vt:lpstr>
      <vt:lpstr>Income Growth Pattern – Has Changed</vt:lpstr>
      <vt:lpstr>Wage Growth Patterns Have Changed!</vt:lpstr>
      <vt:lpstr>US Income Distribution: 2015</vt:lpstr>
      <vt:lpstr>Lorenz Curve of Income Distribution</vt:lpstr>
      <vt:lpstr>Gini Coefficient</vt:lpstr>
      <vt:lpstr>Calculating the Gini Coefficient</vt:lpstr>
      <vt:lpstr>Income Share Changes Between 1970  and 2020</vt:lpstr>
      <vt:lpstr>Quintile Income Cutoffs</vt:lpstr>
      <vt:lpstr>Income Changes from Growing Inequality</vt:lpstr>
      <vt:lpstr>How Has Inequality Influenced Incomes?</vt:lpstr>
      <vt:lpstr>Growth Has Been Primarily at the Very Top</vt:lpstr>
      <vt:lpstr>Income and Wealth Gini Coefficients</vt:lpstr>
      <vt:lpstr>Your Local Inequality Trend</vt:lpstr>
      <vt:lpstr>Wealth Concentration Has Been Rising</vt:lpstr>
      <vt:lpstr>Wealth is More and More Concentrated</vt:lpstr>
      <vt:lpstr>Wealth Inequality Exceeds Income Inequality</vt:lpstr>
      <vt:lpstr>Where Does Income Inequality Come From?</vt:lpstr>
      <vt:lpstr>Government Policy and Inequality</vt:lpstr>
      <vt:lpstr>Taxes, Transfers, and Income</vt:lpstr>
      <vt:lpstr>Tax and Transfer Programs and Inequality</vt:lpstr>
      <vt:lpstr>Tax and Transfer Programs: Income Shares</vt:lpstr>
      <vt:lpstr>Tax and Transfer Programs: Income Shares</vt:lpstr>
      <vt:lpstr>What About Tax Rates?</vt:lpstr>
      <vt:lpstr>Tax Rates Over Time</vt:lpstr>
      <vt:lpstr>The Top Tax Rate and Income Cutoff</vt:lpstr>
      <vt:lpstr>Dramatically Less Progressivity in the Tax Code</vt:lpstr>
      <vt:lpstr>Market Forces and Inequality</vt:lpstr>
      <vt:lpstr>Where Does Inequality Come From? Summary</vt:lpstr>
      <vt:lpstr>Labor Income is Unhinged from Productivity</vt:lpstr>
      <vt:lpstr> Declining Unionization</vt:lpstr>
      <vt:lpstr> Competition in the Economy</vt:lpstr>
      <vt:lpstr>Growing Revenue Concentration</vt:lpstr>
      <vt:lpstr> CEO Pay Has Been Growing Rapidly</vt:lpstr>
      <vt:lpstr> CEO-to-Worker Ratios Across Countries</vt:lpstr>
      <vt:lpstr> CEO Compensation – Tied to Stock Prices</vt:lpstr>
      <vt:lpstr> Immigration and Inequality</vt:lpstr>
      <vt:lpstr> Immigration and Inequality- Summary</vt:lpstr>
      <vt:lpstr>Technological Change and Inequality</vt:lpstr>
      <vt:lpstr>Technology Effects on Low Income Workers</vt:lpstr>
      <vt:lpstr>  A Modern Example: Uber &amp; Lyft</vt:lpstr>
      <vt:lpstr>Globalization</vt:lpstr>
      <vt:lpstr>Mechanisms for the Effects of Globalization</vt:lpstr>
      <vt:lpstr> Effects of the Unhinging?</vt:lpstr>
      <vt:lpstr>What is driving increasing inequality?</vt:lpstr>
      <vt:lpstr>  Sources of Inequality Through Late 1990s</vt:lpstr>
      <vt:lpstr>Why Does Inequality Matter?</vt:lpstr>
      <vt:lpstr>PowerPoint Presentation</vt:lpstr>
      <vt:lpstr>How Much Inequality Is too Much?</vt:lpstr>
      <vt:lpstr>Inequality Can Also Directly Affect GDP</vt:lpstr>
      <vt:lpstr>Too Much Inequality Can:</vt:lpstr>
      <vt:lpstr> An International Perspective</vt:lpstr>
      <vt:lpstr> An International Perspective: Comparables</vt:lpstr>
      <vt:lpstr> Addressing Inequality: Is It A Problem?</vt:lpstr>
      <vt:lpstr>Addressing Inequality:  Immediately Available Policy Solutions (1/2)</vt:lpstr>
      <vt:lpstr>Historical Values of Minimum Wages</vt:lpstr>
      <vt:lpstr>Many States Have A Higher Min Wage</vt:lpstr>
      <vt:lpstr>States and Local Gov’ts are Raising Min Wages</vt:lpstr>
      <vt:lpstr>Addressing Inequality:  Immediately Available Policy Solutions (2/2)</vt:lpstr>
      <vt:lpstr>Addressing Inequality:  Long Term</vt:lpstr>
      <vt:lpstr>What to do About Inequality?</vt:lpstr>
      <vt:lpstr>Tension in Policy Solutions</vt:lpstr>
      <vt:lpstr> Summary</vt:lpstr>
      <vt:lpstr> Next Week: Trade &amp; Globalization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372</cp:revision>
  <cp:lastPrinted>2018-04-14T23:01:43Z</cp:lastPrinted>
  <dcterms:created xsi:type="dcterms:W3CDTF">2017-05-03T22:30:38Z</dcterms:created>
  <dcterms:modified xsi:type="dcterms:W3CDTF">2022-07-20T16:02:54Z</dcterms:modified>
</cp:coreProperties>
</file>